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notesMasterIdLst>
    <p:notesMasterId r:id="rId20"/>
  </p:notesMasterIdLst>
  <p:sldIdLst>
    <p:sldId id="343" r:id="rId2"/>
    <p:sldId id="439" r:id="rId3"/>
    <p:sldId id="440" r:id="rId4"/>
    <p:sldId id="441" r:id="rId5"/>
    <p:sldId id="442" r:id="rId6"/>
    <p:sldId id="443" r:id="rId7"/>
    <p:sldId id="444" r:id="rId8"/>
    <p:sldId id="445" r:id="rId9"/>
    <p:sldId id="447" r:id="rId10"/>
    <p:sldId id="457" r:id="rId11"/>
    <p:sldId id="458" r:id="rId12"/>
    <p:sldId id="459" r:id="rId13"/>
    <p:sldId id="460" r:id="rId14"/>
    <p:sldId id="461" r:id="rId15"/>
    <p:sldId id="463" r:id="rId16"/>
    <p:sldId id="464" r:id="rId17"/>
    <p:sldId id="465" r:id="rId18"/>
    <p:sldId id="466" r:id="rId1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92903"/>
    <a:srgbClr val="F8FFCD"/>
    <a:srgbClr val="9933FF"/>
    <a:srgbClr val="FF0066"/>
    <a:srgbClr val="339966"/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882" autoAdjust="0"/>
    <p:restoredTop sz="86380" autoAdjust="0"/>
  </p:normalViewPr>
  <p:slideViewPr>
    <p:cSldViewPr>
      <p:cViewPr>
        <p:scale>
          <a:sx n="70" d="100"/>
          <a:sy n="70" d="100"/>
        </p:scale>
        <p:origin x="-117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989A212-6C99-4D38-BF6A-1B8778BA2989}" type="datetimeFigureOut">
              <a:rPr lang="ru-RU"/>
              <a:pPr>
                <a:defRPr/>
              </a:pPr>
              <a:t>02.10.2022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84415F8-4BCE-4B9D-A532-FE2DE2884B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7490751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BDF04-FF33-4D7C-A89C-B57C199672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58490360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912CC-8851-42A2-963C-7C78515076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402191755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828AF-1997-48A0-A26A-C7C8687D0A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266987880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14638-9BA4-43E8-ACEE-29251BE9E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7271950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572A4-4606-401D-949B-AB8FBD5740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7387170"/>
      </p:ext>
    </p:extLst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FB569-9286-4906-88A9-93D9CFD51E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4503153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AF67F-ABB3-417B-BE01-E4F7E86C83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747547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D5F38-B467-408D-96EF-C6C2CB1A21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653921181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363F1-88E1-4962-9040-C7B96D9953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4429684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531CB-B0AF-4082-8CB0-DCA7C63318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738339037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7089D-E3AA-4812-8CBF-666FCEEB5B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116502358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F6D23-5953-4814-B9F9-AAB991F693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254137606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33B67-2C10-4E26-8C66-74605E7695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566907545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0F60C-8E05-4DA7-A6EF-987E73ACB0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04445258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33AD927-745B-467A-86F2-CB683F82E32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Подзаголовок 2" descr="Rectangle: Click to edit Master text styles&#10;Second level&#10;Third level&#10;Fourth level&#10;Fifth level"/>
          <p:cNvSpPr>
            <a:spLocks noGrp="1"/>
          </p:cNvSpPr>
          <p:nvPr>
            <p:ph type="subTitle" idx="1"/>
          </p:nvPr>
        </p:nvSpPr>
        <p:spPr>
          <a:xfrm>
            <a:off x="755650" y="2276872"/>
            <a:ext cx="7632700" cy="1296987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SzPct val="80000"/>
              <a:defRPr/>
            </a:pPr>
            <a:r>
              <a:rPr lang="ru-RU" alt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altLang="ru-RU" sz="28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дәріс</a:t>
            </a:r>
            <a:endParaRPr lang="ru-RU" alt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SzPct val="80000"/>
              <a:defRPr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kk-K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 топтың элементтері</a:t>
            </a: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SzPct val="80000"/>
              <a:defRPr/>
            </a:pPr>
            <a:r>
              <a:rPr lang="kk-KZ" alt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Азот</a:t>
            </a:r>
            <a:endParaRPr lang="ru-RU" altLang="ru-RU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3250"/>
          </a:xfrm>
        </p:spPr>
        <p:txBody>
          <a:bodyPr/>
          <a:lstStyle/>
          <a:p>
            <a:pPr algn="ctr" eaLnBrk="1" hangingPunct="1"/>
            <a:r>
              <a:rPr lang="ru-RU" altLang="ru-RU" sz="28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Азот </a:t>
            </a:r>
            <a:r>
              <a:rPr lang="ru-RU" altLang="ru-RU" sz="2800" b="1" dirty="0" err="1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оксидтерінің</a:t>
            </a:r>
            <a:r>
              <a:rPr lang="ru-RU" altLang="ru-RU" sz="28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altLang="ru-RU" sz="2800" b="1" dirty="0" err="1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қасиеттері</a:t>
            </a:r>
            <a:r>
              <a:rPr lang="ru-RU" altLang="ru-RU" sz="2800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</a:p>
        </p:txBody>
      </p:sp>
      <p:graphicFrame>
        <p:nvGraphicFramePr>
          <p:cNvPr id="1073" name="Group 4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1326205434"/>
              </p:ext>
            </p:extLst>
          </p:nvPr>
        </p:nvGraphicFramePr>
        <p:xfrm>
          <a:off x="590550" y="1412875"/>
          <a:ext cx="8229600" cy="4312584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371600"/>
                <a:gridCol w="1295400"/>
                <a:gridCol w="1676400"/>
              </a:tblGrid>
              <a:tr h="1028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3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NO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3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3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3200" b="0" i="0" u="none" strike="noStrike" cap="none" normalizeH="0" baseline="-3000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NO</a:t>
                      </a:r>
                      <a:r>
                        <a:rPr kumimoji="0" lang="en-US" sz="3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3200" b="0" i="0" u="none" strike="noStrike" cap="none" normalizeH="0" baseline="-3000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3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3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3200" b="0" i="0" u="none" strike="noStrike" cap="none" normalizeH="0" baseline="-3000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0666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G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</a:t>
                      </a:r>
                      <a:r>
                        <a:rPr kumimoji="0" lang="ru-RU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обр.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кДж/моль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+104 (г)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+87 (г)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+139  (г)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+51 (г)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+115 (г)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127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балқ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.,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–90,9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–163,6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–101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–11,2 (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ru-RU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+41 (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жоғарғы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қысымда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0285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қайн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.,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–88,6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–151,7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ыдыр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+21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ыдыр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474147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029200" cy="838200"/>
          </a:xfrm>
        </p:spPr>
        <p:txBody>
          <a:bodyPr/>
          <a:lstStyle/>
          <a:p>
            <a:pPr algn="ctr" eaLnBrk="1" hangingPunct="1"/>
            <a:r>
              <a:rPr lang="ru-RU" altLang="ru-RU" sz="2800" b="1" dirty="0" err="1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Диазот</a:t>
            </a:r>
            <a:r>
              <a:rPr lang="ru-RU" altLang="ru-RU" sz="28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altLang="ru-RU" sz="2800" b="1" dirty="0" err="1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оксиді</a:t>
            </a:r>
            <a:r>
              <a:rPr lang="ru-RU" altLang="ru-RU" sz="28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N</a:t>
            </a:r>
            <a:r>
              <a:rPr lang="ru-RU" altLang="ru-RU" sz="2800" b="1" baseline="-300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ru-RU" altLang="ru-RU" sz="28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O </a:t>
            </a:r>
          </a:p>
        </p:txBody>
      </p:sp>
      <p:sp>
        <p:nvSpPr>
          <p:cNvPr id="35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85813" y="2500313"/>
            <a:ext cx="4786312" cy="3929062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ru-RU" altLang="ru-RU" dirty="0" smtClean="0"/>
              <a:t>  </a:t>
            </a:r>
            <a:r>
              <a:rPr lang="ru-RU" altLang="ru-RU" sz="2400" dirty="0" smtClean="0">
                <a:cs typeface="Tahoma" pitchFamily="34" charset="0"/>
              </a:rPr>
              <a:t>N</a:t>
            </a:r>
            <a:r>
              <a:rPr lang="ru-RU" altLang="ru-RU" sz="2400" baseline="-30000" dirty="0" smtClean="0">
                <a:cs typeface="Tahoma" pitchFamily="34" charset="0"/>
              </a:rPr>
              <a:t>2</a:t>
            </a:r>
            <a:r>
              <a:rPr lang="ru-RU" altLang="ru-RU" sz="2400" dirty="0" smtClean="0">
                <a:cs typeface="Tahoma" pitchFamily="34" charset="0"/>
              </a:rPr>
              <a:t>O – </a:t>
            </a:r>
            <a:r>
              <a:rPr lang="ru-RU" altLang="ru-RU" sz="2400" dirty="0" err="1" smtClean="0">
                <a:cs typeface="Tahoma" pitchFamily="34" charset="0"/>
              </a:rPr>
              <a:t>әлсіз</a:t>
            </a:r>
            <a:r>
              <a:rPr lang="ru-RU" altLang="ru-RU" sz="2400" dirty="0" smtClean="0">
                <a:cs typeface="Tahoma" pitchFamily="34" charset="0"/>
              </a:rPr>
              <a:t> </a:t>
            </a:r>
            <a:r>
              <a:rPr lang="ru-RU" altLang="ru-RU" sz="2400" dirty="0" err="1" smtClean="0">
                <a:cs typeface="Tahoma" pitchFamily="34" charset="0"/>
              </a:rPr>
              <a:t>жағымды</a:t>
            </a:r>
            <a:r>
              <a:rPr lang="ru-RU" altLang="ru-RU" sz="2400" dirty="0" smtClean="0">
                <a:cs typeface="Tahoma" pitchFamily="34" charset="0"/>
              </a:rPr>
              <a:t> </a:t>
            </a:r>
            <a:r>
              <a:rPr lang="ru-RU" altLang="ru-RU" sz="2400" dirty="0" err="1">
                <a:cs typeface="Tahoma" pitchFamily="34" charset="0"/>
              </a:rPr>
              <a:t>иісі</a:t>
            </a:r>
            <a:r>
              <a:rPr lang="ru-RU" altLang="ru-RU" sz="2400" dirty="0">
                <a:cs typeface="Tahoma" pitchFamily="34" charset="0"/>
              </a:rPr>
              <a:t> бар </a:t>
            </a:r>
            <a:r>
              <a:rPr lang="ru-RU" altLang="ru-RU" sz="2400" dirty="0" err="1">
                <a:cs typeface="Tahoma" pitchFamily="34" charset="0"/>
              </a:rPr>
              <a:t>түссіз</a:t>
            </a:r>
            <a:r>
              <a:rPr lang="ru-RU" altLang="ru-RU" sz="2400" dirty="0">
                <a:cs typeface="Tahoma" pitchFamily="34" charset="0"/>
              </a:rPr>
              <a:t> газ </a:t>
            </a:r>
            <a:r>
              <a:rPr lang="ru-RU" altLang="ru-RU" sz="2400" dirty="0" err="1">
                <a:cs typeface="Tahoma" pitchFamily="34" charset="0"/>
              </a:rPr>
              <a:t>және</a:t>
            </a:r>
            <a:r>
              <a:rPr lang="ru-RU" altLang="ru-RU" sz="2400" dirty="0">
                <a:cs typeface="Tahoma" pitchFamily="34" charset="0"/>
              </a:rPr>
              <a:t> </a:t>
            </a:r>
            <a:r>
              <a:rPr lang="ru-RU" altLang="ru-RU" sz="2400" dirty="0" err="1">
                <a:cs typeface="Tahoma" pitchFamily="34" charset="0"/>
              </a:rPr>
              <a:t>нашар</a:t>
            </a:r>
            <a:r>
              <a:rPr lang="ru-RU" altLang="ru-RU" sz="2400" dirty="0">
                <a:cs typeface="Tahoma" pitchFamily="34" charset="0"/>
              </a:rPr>
              <a:t> </a:t>
            </a:r>
            <a:r>
              <a:rPr lang="ru-RU" altLang="ru-RU" sz="2400" dirty="0" err="1">
                <a:cs typeface="Tahoma" pitchFamily="34" charset="0"/>
              </a:rPr>
              <a:t>есірткі</a:t>
            </a:r>
            <a:r>
              <a:rPr lang="ru-RU" altLang="ru-RU" sz="2400" dirty="0">
                <a:cs typeface="Tahoma" pitchFamily="34" charset="0"/>
              </a:rPr>
              <a:t> </a:t>
            </a:r>
            <a:r>
              <a:rPr lang="ru-RU" altLang="ru-RU" sz="2400" dirty="0" err="1">
                <a:cs typeface="Tahoma" pitchFamily="34" charset="0"/>
              </a:rPr>
              <a:t>әсері</a:t>
            </a:r>
            <a:r>
              <a:rPr lang="ru-RU" altLang="ru-RU" sz="2400" dirty="0">
                <a:cs typeface="Tahoma" pitchFamily="34" charset="0"/>
              </a:rPr>
              <a:t> бар, </a:t>
            </a:r>
            <a:r>
              <a:rPr lang="ru-RU" altLang="ru-RU" sz="2400" dirty="0" err="1" smtClean="0">
                <a:cs typeface="Tahoma" pitchFamily="34" charset="0"/>
              </a:rPr>
              <a:t>т.балқ</a:t>
            </a:r>
            <a:r>
              <a:rPr lang="ru-RU" altLang="ru-RU" sz="2400" dirty="0" smtClean="0">
                <a:cs typeface="Tahoma" pitchFamily="34" charset="0"/>
              </a:rPr>
              <a:t>. –91 °С, </a:t>
            </a:r>
            <a:r>
              <a:rPr lang="ru-RU" altLang="ru-RU" sz="2400" dirty="0" err="1" smtClean="0">
                <a:cs typeface="Tahoma" pitchFamily="34" charset="0"/>
              </a:rPr>
              <a:t>т.қайн</a:t>
            </a:r>
            <a:r>
              <a:rPr lang="ru-RU" altLang="ru-RU" sz="2400" dirty="0" smtClean="0">
                <a:cs typeface="Tahoma" pitchFamily="34" charset="0"/>
              </a:rPr>
              <a:t>. –89 °С.</a:t>
            </a:r>
          </a:p>
          <a:p>
            <a:pPr eaLnBrk="1" hangingPunct="1"/>
            <a:r>
              <a:rPr lang="ru-RU" altLang="ru-RU" sz="2400" dirty="0" smtClean="0">
                <a:cs typeface="Tahoma" pitchFamily="34" charset="0"/>
              </a:rPr>
              <a:t>  N</a:t>
            </a:r>
            <a:r>
              <a:rPr lang="ru-RU" altLang="ru-RU" sz="2400" baseline="-30000" dirty="0" smtClean="0">
                <a:cs typeface="Tahoma" pitchFamily="34" charset="0"/>
              </a:rPr>
              <a:t>2</a:t>
            </a:r>
            <a:r>
              <a:rPr lang="ru-RU" altLang="ru-RU" sz="2400" dirty="0" smtClean="0">
                <a:cs typeface="Tahoma" pitchFamily="34" charset="0"/>
              </a:rPr>
              <a:t>O – </a:t>
            </a:r>
            <a:r>
              <a:rPr lang="ru-RU" altLang="ru-RU" sz="2400" dirty="0" err="1" smtClean="0">
                <a:cs typeface="Tahoma" pitchFamily="34" charset="0"/>
              </a:rPr>
              <a:t>тұз</a:t>
            </a:r>
            <a:r>
              <a:rPr lang="ru-RU" altLang="ru-RU" sz="2400" dirty="0" smtClean="0">
                <a:cs typeface="Tahoma" pitchFamily="34" charset="0"/>
              </a:rPr>
              <a:t> </a:t>
            </a:r>
            <a:r>
              <a:rPr lang="ru-RU" altLang="ru-RU" sz="2400" dirty="0" err="1" smtClean="0">
                <a:cs typeface="Tahoma" pitchFamily="34" charset="0"/>
              </a:rPr>
              <a:t>түзбейтін</a:t>
            </a:r>
            <a:r>
              <a:rPr lang="ru-RU" altLang="ru-RU" sz="2400" dirty="0" smtClean="0">
                <a:cs typeface="Tahoma" pitchFamily="34" charset="0"/>
              </a:rPr>
              <a:t>, </a:t>
            </a:r>
            <a:r>
              <a:rPr lang="ru-RU" altLang="ru-RU" sz="2400" dirty="0" err="1" smtClean="0">
                <a:cs typeface="Tahoma" pitchFamily="34" charset="0"/>
              </a:rPr>
              <a:t>күшті</a:t>
            </a:r>
            <a:r>
              <a:rPr lang="ru-RU" altLang="ru-RU" sz="2400" dirty="0" smtClean="0">
                <a:cs typeface="Tahoma" pitchFamily="34" charset="0"/>
              </a:rPr>
              <a:t> </a:t>
            </a:r>
            <a:r>
              <a:rPr lang="ru-RU" altLang="ru-RU" sz="2400" dirty="0" err="1" smtClean="0">
                <a:cs typeface="Tahoma" pitchFamily="34" charset="0"/>
              </a:rPr>
              <a:t>тотықтырғыш</a:t>
            </a:r>
            <a:r>
              <a:rPr lang="ru-RU" altLang="ru-RU" sz="2400" dirty="0" smtClean="0">
                <a:cs typeface="Tahoma" pitchFamily="34" charset="0"/>
              </a:rPr>
              <a:t>. </a:t>
            </a:r>
          </a:p>
          <a:p>
            <a:pPr eaLnBrk="1" hangingPunct="1"/>
            <a:r>
              <a:rPr lang="ru-RU" altLang="ru-RU" sz="2400" dirty="0" smtClean="0">
                <a:cs typeface="Tahoma" pitchFamily="34" charset="0"/>
              </a:rPr>
              <a:t>  </a:t>
            </a:r>
            <a:r>
              <a:rPr lang="ru-RU" altLang="ru-RU" sz="2400" dirty="0" err="1" smtClean="0">
                <a:solidFill>
                  <a:srgbClr val="FF0066"/>
                </a:solidFill>
                <a:cs typeface="Tahoma" pitchFamily="34" charset="0"/>
              </a:rPr>
              <a:t>Ыдырау</a:t>
            </a:r>
            <a:r>
              <a:rPr lang="ru-RU" altLang="ru-RU" sz="2400" dirty="0" smtClean="0">
                <a:cs typeface="Tahoma" pitchFamily="34" charset="0"/>
              </a:rPr>
              <a:t>: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dirty="0" smtClean="0">
                <a:cs typeface="Tahoma" pitchFamily="34" charset="0"/>
              </a:rPr>
              <a:t>2N</a:t>
            </a:r>
            <a:r>
              <a:rPr lang="ru-RU" altLang="ru-RU" sz="2400" baseline="-30000" dirty="0" smtClean="0">
                <a:cs typeface="Tahoma" pitchFamily="34" charset="0"/>
              </a:rPr>
              <a:t>2</a:t>
            </a:r>
            <a:r>
              <a:rPr lang="ru-RU" altLang="ru-RU" sz="2400" dirty="0" smtClean="0">
                <a:cs typeface="Tahoma" pitchFamily="34" charset="0"/>
              </a:rPr>
              <a:t>O = 2N</a:t>
            </a:r>
            <a:r>
              <a:rPr lang="ru-RU" altLang="ru-RU" sz="2400" baseline="-30000" dirty="0" smtClean="0">
                <a:cs typeface="Tahoma" pitchFamily="34" charset="0"/>
              </a:rPr>
              <a:t>2</a:t>
            </a:r>
            <a:r>
              <a:rPr lang="ru-RU" altLang="ru-RU" sz="2400" dirty="0" smtClean="0">
                <a:cs typeface="Tahoma" pitchFamily="34" charset="0"/>
              </a:rPr>
              <a:t>O + O</a:t>
            </a:r>
            <a:r>
              <a:rPr lang="ru-RU" altLang="ru-RU" sz="2400" baseline="-30000" dirty="0" smtClean="0">
                <a:cs typeface="Tahoma" pitchFamily="34" charset="0"/>
              </a:rPr>
              <a:t>2</a:t>
            </a:r>
            <a:r>
              <a:rPr lang="ru-RU" altLang="ru-RU" sz="2400" dirty="0" smtClean="0">
                <a:cs typeface="Tahoma" pitchFamily="34" charset="0"/>
              </a:rPr>
              <a:t> </a:t>
            </a:r>
          </a:p>
        </p:txBody>
      </p:sp>
      <p:pic>
        <p:nvPicPr>
          <p:cNvPr id="35844" name="Picture 4" descr="D:\backup\MAMA\2008-09лекции\pictures\элементы\nos-для наркоз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04800"/>
            <a:ext cx="18669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5" descr="D:\backup\MAMA\2008-09лекции\pictures\элементы\N2O-auto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495800"/>
            <a:ext cx="2514600" cy="1944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5846" name="Picture 6" descr="D:\backup\MAMA\2008-09лекции\pictures\элементы\N2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971800"/>
            <a:ext cx="1828800" cy="1370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35847" name="Group 43"/>
          <p:cNvGrpSpPr>
            <a:grpSpLocks/>
          </p:cNvGrpSpPr>
          <p:nvPr/>
        </p:nvGrpSpPr>
        <p:grpSpPr bwMode="auto">
          <a:xfrm>
            <a:off x="1143000" y="1447800"/>
            <a:ext cx="2057400" cy="1082675"/>
            <a:chOff x="720" y="912"/>
            <a:chExt cx="1296" cy="682"/>
          </a:xfrm>
        </p:grpSpPr>
        <p:grpSp>
          <p:nvGrpSpPr>
            <p:cNvPr id="35865" name="Group 37"/>
            <p:cNvGrpSpPr>
              <a:grpSpLocks/>
            </p:cNvGrpSpPr>
            <p:nvPr/>
          </p:nvGrpSpPr>
          <p:grpSpPr bwMode="auto">
            <a:xfrm>
              <a:off x="720" y="912"/>
              <a:ext cx="1296" cy="528"/>
              <a:chOff x="720" y="912"/>
              <a:chExt cx="1296" cy="528"/>
            </a:xfrm>
          </p:grpSpPr>
          <p:grpSp>
            <p:nvGrpSpPr>
              <p:cNvPr id="35868" name="Group 18"/>
              <p:cNvGrpSpPr>
                <a:grpSpLocks/>
              </p:cNvGrpSpPr>
              <p:nvPr/>
            </p:nvGrpSpPr>
            <p:grpSpPr bwMode="auto">
              <a:xfrm>
                <a:off x="720" y="1152"/>
                <a:ext cx="1200" cy="288"/>
                <a:chOff x="624" y="1056"/>
                <a:chExt cx="1200" cy="288"/>
              </a:xfrm>
            </p:grpSpPr>
            <p:sp>
              <p:nvSpPr>
                <p:cNvPr id="3587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624" y="1056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ru-RU"/>
                    <a:t>N</a:t>
                  </a:r>
                  <a:endParaRPr lang="ru-RU" altLang="ru-RU"/>
                </a:p>
              </p:txBody>
            </p:sp>
            <p:sp>
              <p:nvSpPr>
                <p:cNvPr id="35873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056" y="1056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ru-RU"/>
                    <a:t>N</a:t>
                  </a:r>
                  <a:endParaRPr lang="ru-RU" altLang="ru-RU"/>
                </a:p>
              </p:txBody>
            </p:sp>
            <p:sp>
              <p:nvSpPr>
                <p:cNvPr id="35874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488" y="1056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ru-RU"/>
                    <a:t>O</a:t>
                  </a:r>
                  <a:endParaRPr lang="ru-RU" altLang="ru-RU"/>
                </a:p>
              </p:txBody>
            </p:sp>
            <p:sp>
              <p:nvSpPr>
                <p:cNvPr id="35875" name="Line 22"/>
                <p:cNvSpPr>
                  <a:spLocks noChangeShapeType="1"/>
                </p:cNvSpPr>
                <p:nvPr/>
              </p:nvSpPr>
              <p:spPr bwMode="auto">
                <a:xfrm>
                  <a:off x="864" y="1200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35876" name="Line 23"/>
                <p:cNvSpPr>
                  <a:spLocks noChangeShapeType="1"/>
                </p:cNvSpPr>
                <p:nvPr/>
              </p:nvSpPr>
              <p:spPr bwMode="auto">
                <a:xfrm>
                  <a:off x="864" y="1248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35877" name="Line 24"/>
                <p:cNvSpPr>
                  <a:spLocks noChangeShapeType="1"/>
                </p:cNvSpPr>
                <p:nvPr/>
              </p:nvSpPr>
              <p:spPr bwMode="auto">
                <a:xfrm>
                  <a:off x="864" y="1152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35878" name="Line 25"/>
                <p:cNvSpPr>
                  <a:spLocks noChangeShapeType="1"/>
                </p:cNvSpPr>
                <p:nvPr/>
              </p:nvSpPr>
              <p:spPr bwMode="auto">
                <a:xfrm>
                  <a:off x="1296" y="1200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sp>
            <p:nvSpPr>
              <p:cNvPr id="35869" name="Text Box 31"/>
              <p:cNvSpPr txBox="1">
                <a:spLocks noChangeArrowheads="1"/>
              </p:cNvSpPr>
              <p:nvPr/>
            </p:nvSpPr>
            <p:spPr bwMode="auto">
              <a:xfrm>
                <a:off x="768" y="912"/>
                <a:ext cx="24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 sz="2000"/>
                  <a:t>0</a:t>
                </a:r>
                <a:endParaRPr lang="ru-RU" altLang="ru-RU" sz="2000"/>
              </a:p>
            </p:txBody>
          </p:sp>
          <p:sp>
            <p:nvSpPr>
              <p:cNvPr id="35870" name="Text Box 32"/>
              <p:cNvSpPr txBox="1">
                <a:spLocks noChangeArrowheads="1"/>
              </p:cNvSpPr>
              <p:nvPr/>
            </p:nvSpPr>
            <p:spPr bwMode="auto">
              <a:xfrm>
                <a:off x="1104" y="912"/>
                <a:ext cx="38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 sz="2000"/>
                  <a:t>+II</a:t>
                </a:r>
                <a:endParaRPr lang="ru-RU" altLang="ru-RU" sz="2000"/>
              </a:p>
            </p:txBody>
          </p:sp>
          <p:sp>
            <p:nvSpPr>
              <p:cNvPr id="35871" name="Text Box 33"/>
              <p:cNvSpPr txBox="1">
                <a:spLocks noChangeArrowheads="1"/>
              </p:cNvSpPr>
              <p:nvPr/>
            </p:nvSpPr>
            <p:spPr bwMode="auto">
              <a:xfrm>
                <a:off x="1632" y="912"/>
                <a:ext cx="38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 sz="2000">
                    <a:cs typeface="Tahoma" pitchFamily="34" charset="0"/>
                  </a:rPr>
                  <a:t>–</a:t>
                </a:r>
                <a:r>
                  <a:rPr lang="en-US" altLang="ru-RU" sz="2000"/>
                  <a:t>II</a:t>
                </a:r>
                <a:endParaRPr lang="ru-RU" altLang="ru-RU" sz="2000"/>
              </a:p>
            </p:txBody>
          </p:sp>
        </p:grpSp>
        <p:sp>
          <p:nvSpPr>
            <p:cNvPr id="35866" name="Text Box 39"/>
            <p:cNvSpPr txBox="1">
              <a:spLocks noChangeArrowheads="1"/>
            </p:cNvSpPr>
            <p:nvPr/>
          </p:nvSpPr>
          <p:spPr bwMode="auto">
            <a:xfrm>
              <a:off x="816" y="1344"/>
              <a:ext cx="5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>
                  <a:sym typeface="Symbol" pitchFamily="18" charset="2"/>
                </a:rPr>
                <a:t></a:t>
              </a:r>
              <a:r>
                <a:rPr lang="en-US" altLang="ru-RU" sz="2000">
                  <a:sym typeface="Symbol" pitchFamily="18" charset="2"/>
                </a:rPr>
                <a:t>,</a:t>
              </a:r>
              <a:r>
                <a:rPr lang="ru-RU" altLang="ru-RU" sz="2000">
                  <a:sym typeface="Symbol" pitchFamily="18" charset="2"/>
                </a:rPr>
                <a:t></a:t>
              </a:r>
              <a:r>
                <a:rPr lang="en-US" altLang="ru-RU" sz="2000">
                  <a:sym typeface="Symbol" pitchFamily="18" charset="2"/>
                </a:rPr>
                <a:t>,</a:t>
              </a:r>
              <a:r>
                <a:rPr lang="ru-RU" altLang="ru-RU" sz="2000">
                  <a:sym typeface="Symbol" pitchFamily="18" charset="2"/>
                </a:rPr>
                <a:t></a:t>
              </a:r>
              <a:endParaRPr lang="ru-RU" altLang="ru-RU" sz="2000"/>
            </a:p>
          </p:txBody>
        </p:sp>
        <p:sp>
          <p:nvSpPr>
            <p:cNvPr id="35867" name="Text Box 40"/>
            <p:cNvSpPr txBox="1">
              <a:spLocks noChangeArrowheads="1"/>
            </p:cNvSpPr>
            <p:nvPr/>
          </p:nvSpPr>
          <p:spPr bwMode="auto">
            <a:xfrm>
              <a:off x="1392" y="1344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2000">
                  <a:sym typeface="Symbol" pitchFamily="18" charset="2"/>
                </a:rPr>
                <a:t></a:t>
              </a:r>
              <a:endParaRPr lang="ru-RU" altLang="ru-RU" sz="2000"/>
            </a:p>
          </p:txBody>
        </p:sp>
      </p:grpSp>
      <p:grpSp>
        <p:nvGrpSpPr>
          <p:cNvPr id="35848" name="Group 44"/>
          <p:cNvGrpSpPr>
            <a:grpSpLocks/>
          </p:cNvGrpSpPr>
          <p:nvPr/>
        </p:nvGrpSpPr>
        <p:grpSpPr bwMode="auto">
          <a:xfrm>
            <a:off x="3581400" y="1447800"/>
            <a:ext cx="2057400" cy="1082675"/>
            <a:chOff x="2256" y="912"/>
            <a:chExt cx="1296" cy="682"/>
          </a:xfrm>
        </p:grpSpPr>
        <p:grpSp>
          <p:nvGrpSpPr>
            <p:cNvPr id="35849" name="Group 38"/>
            <p:cNvGrpSpPr>
              <a:grpSpLocks/>
            </p:cNvGrpSpPr>
            <p:nvPr/>
          </p:nvGrpSpPr>
          <p:grpSpPr bwMode="auto">
            <a:xfrm>
              <a:off x="2256" y="912"/>
              <a:ext cx="1296" cy="528"/>
              <a:chOff x="2256" y="912"/>
              <a:chExt cx="1296" cy="528"/>
            </a:xfrm>
          </p:grpSpPr>
          <p:grpSp>
            <p:nvGrpSpPr>
              <p:cNvPr id="35852" name="Group 30"/>
              <p:cNvGrpSpPr>
                <a:grpSpLocks/>
              </p:cNvGrpSpPr>
              <p:nvPr/>
            </p:nvGrpSpPr>
            <p:grpSpPr bwMode="auto">
              <a:xfrm>
                <a:off x="2268" y="1152"/>
                <a:ext cx="1224" cy="288"/>
                <a:chOff x="2280" y="1104"/>
                <a:chExt cx="1224" cy="288"/>
              </a:xfrm>
            </p:grpSpPr>
            <p:sp>
              <p:nvSpPr>
                <p:cNvPr id="3585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280" y="1104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ru-RU"/>
                    <a:t>N</a:t>
                  </a:r>
                  <a:endParaRPr lang="ru-RU" altLang="ru-RU"/>
                </a:p>
              </p:txBody>
            </p:sp>
            <p:sp>
              <p:nvSpPr>
                <p:cNvPr id="3585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712" y="1104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ru-RU"/>
                    <a:t>N</a:t>
                  </a:r>
                  <a:endParaRPr lang="ru-RU" altLang="ru-RU"/>
                </a:p>
              </p:txBody>
            </p:sp>
            <p:sp>
              <p:nvSpPr>
                <p:cNvPr id="3585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168" y="1104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ru-RU"/>
                    <a:t>O</a:t>
                  </a:r>
                  <a:endParaRPr lang="ru-RU" altLang="ru-RU"/>
                </a:p>
              </p:txBody>
            </p:sp>
            <p:grpSp>
              <p:nvGrpSpPr>
                <p:cNvPr id="35859" name="Group 26"/>
                <p:cNvGrpSpPr>
                  <a:grpSpLocks/>
                </p:cNvGrpSpPr>
                <p:nvPr/>
              </p:nvGrpSpPr>
              <p:grpSpPr bwMode="auto">
                <a:xfrm>
                  <a:off x="2520" y="1200"/>
                  <a:ext cx="288" cy="48"/>
                  <a:chOff x="2520" y="1200"/>
                  <a:chExt cx="288" cy="48"/>
                </a:xfrm>
              </p:grpSpPr>
              <p:sp>
                <p:nvSpPr>
                  <p:cNvPr id="35863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2520" y="1248"/>
                    <a:ext cx="28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5864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2520" y="1200"/>
                    <a:ext cx="28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5860" name="Group 27"/>
                <p:cNvGrpSpPr>
                  <a:grpSpLocks/>
                </p:cNvGrpSpPr>
                <p:nvPr/>
              </p:nvGrpSpPr>
              <p:grpSpPr bwMode="auto">
                <a:xfrm>
                  <a:off x="2976" y="1200"/>
                  <a:ext cx="288" cy="48"/>
                  <a:chOff x="2520" y="1200"/>
                  <a:chExt cx="288" cy="48"/>
                </a:xfrm>
              </p:grpSpPr>
              <p:sp>
                <p:nvSpPr>
                  <p:cNvPr id="35861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520" y="1248"/>
                    <a:ext cx="28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5862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520" y="1200"/>
                    <a:ext cx="28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35853" name="Text Box 34"/>
              <p:cNvSpPr txBox="1">
                <a:spLocks noChangeArrowheads="1"/>
              </p:cNvSpPr>
              <p:nvPr/>
            </p:nvSpPr>
            <p:spPr bwMode="auto">
              <a:xfrm>
                <a:off x="2256" y="912"/>
                <a:ext cx="3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 sz="2000">
                    <a:cs typeface="Tahoma" pitchFamily="34" charset="0"/>
                  </a:rPr>
                  <a:t>–</a:t>
                </a:r>
                <a:r>
                  <a:rPr lang="en-US" altLang="ru-RU" sz="2000"/>
                  <a:t>I</a:t>
                </a:r>
                <a:endParaRPr lang="ru-RU" altLang="ru-RU" sz="2000"/>
              </a:p>
            </p:txBody>
          </p:sp>
          <p:sp>
            <p:nvSpPr>
              <p:cNvPr id="35854" name="Text Box 35"/>
              <p:cNvSpPr txBox="1">
                <a:spLocks noChangeArrowheads="1"/>
              </p:cNvSpPr>
              <p:nvPr/>
            </p:nvSpPr>
            <p:spPr bwMode="auto">
              <a:xfrm>
                <a:off x="2640" y="912"/>
                <a:ext cx="48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 sz="2000"/>
                  <a:t>+III</a:t>
                </a:r>
                <a:endParaRPr lang="ru-RU" altLang="ru-RU" sz="2000"/>
              </a:p>
            </p:txBody>
          </p:sp>
          <p:sp>
            <p:nvSpPr>
              <p:cNvPr id="35855" name="Text Box 36"/>
              <p:cNvSpPr txBox="1">
                <a:spLocks noChangeArrowheads="1"/>
              </p:cNvSpPr>
              <p:nvPr/>
            </p:nvSpPr>
            <p:spPr bwMode="auto">
              <a:xfrm>
                <a:off x="3168" y="912"/>
                <a:ext cx="38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 sz="2000">
                    <a:cs typeface="Tahoma" pitchFamily="34" charset="0"/>
                  </a:rPr>
                  <a:t>–</a:t>
                </a:r>
                <a:r>
                  <a:rPr lang="en-US" altLang="ru-RU" sz="2000"/>
                  <a:t>II</a:t>
                </a:r>
                <a:endParaRPr lang="ru-RU" altLang="ru-RU" sz="2000"/>
              </a:p>
            </p:txBody>
          </p:sp>
        </p:grpSp>
        <p:sp>
          <p:nvSpPr>
            <p:cNvPr id="35850" name="Text Box 41"/>
            <p:cNvSpPr txBox="1">
              <a:spLocks noChangeArrowheads="1"/>
            </p:cNvSpPr>
            <p:nvPr/>
          </p:nvSpPr>
          <p:spPr bwMode="auto">
            <a:xfrm>
              <a:off x="2352" y="1344"/>
              <a:ext cx="5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2000">
                  <a:sym typeface="Symbol" pitchFamily="18" charset="2"/>
                </a:rPr>
                <a:t></a:t>
              </a:r>
              <a:r>
                <a:rPr lang="en-US" altLang="ru-RU" sz="2000">
                  <a:sym typeface="Symbol" pitchFamily="18" charset="2"/>
                </a:rPr>
                <a:t>,</a:t>
              </a:r>
              <a:r>
                <a:rPr lang="ru-RU" altLang="ru-RU" sz="2000">
                  <a:sym typeface="Symbol" pitchFamily="18" charset="2"/>
                </a:rPr>
                <a:t></a:t>
              </a:r>
              <a:endParaRPr lang="ru-RU" altLang="ru-RU" sz="2000"/>
            </a:p>
          </p:txBody>
        </p:sp>
        <p:sp>
          <p:nvSpPr>
            <p:cNvPr id="35851" name="Text Box 42"/>
            <p:cNvSpPr txBox="1">
              <a:spLocks noChangeArrowheads="1"/>
            </p:cNvSpPr>
            <p:nvPr/>
          </p:nvSpPr>
          <p:spPr bwMode="auto">
            <a:xfrm>
              <a:off x="2880" y="1344"/>
              <a:ext cx="5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2000">
                  <a:sym typeface="Symbol" pitchFamily="18" charset="2"/>
                </a:rPr>
                <a:t></a:t>
              </a:r>
              <a:r>
                <a:rPr lang="en-US" altLang="ru-RU" sz="2000">
                  <a:sym typeface="Symbol" pitchFamily="18" charset="2"/>
                </a:rPr>
                <a:t>,</a:t>
              </a:r>
              <a:r>
                <a:rPr lang="ru-RU" altLang="ru-RU" sz="2000">
                  <a:sym typeface="Symbol" pitchFamily="18" charset="2"/>
                </a:rPr>
                <a:t></a:t>
              </a:r>
              <a:endParaRPr lang="ru-RU" altLang="ru-RU" sz="2000"/>
            </a:p>
          </p:txBody>
        </p:sp>
      </p:grpSp>
    </p:spTree>
    <p:extLst>
      <p:ext uri="{BB962C8B-B14F-4D97-AF65-F5344CB8AC3E}">
        <p14:creationId xmlns:p14="http://schemas.microsoft.com/office/powerpoint/2010/main" xmlns="" val="7339068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4648200" cy="676275"/>
          </a:xfrm>
        </p:spPr>
        <p:txBody>
          <a:bodyPr/>
          <a:lstStyle/>
          <a:p>
            <a:pPr algn="ctr" eaLnBrk="1" hangingPunct="1"/>
            <a:r>
              <a:rPr lang="ru-RU" altLang="ru-RU" sz="2800" b="1" dirty="0" err="1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Азоттың</a:t>
            </a:r>
            <a:r>
              <a:rPr lang="ru-RU" altLang="ru-RU" sz="28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altLang="ru-RU" sz="2800" b="1" dirty="0" err="1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біроксиді</a:t>
            </a:r>
            <a:r>
              <a:rPr lang="ru-RU" altLang="ru-RU" sz="28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NO </a:t>
            </a:r>
          </a:p>
        </p:txBody>
      </p:sp>
      <p:sp>
        <p:nvSpPr>
          <p:cNvPr id="368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484313"/>
            <a:ext cx="4800600" cy="4953000"/>
          </a:xfrm>
          <a:solidFill>
            <a:srgbClr val="DDE2F5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dirty="0" smtClean="0">
                <a:cs typeface="Times New Roman" pitchFamily="18" charset="0"/>
              </a:rPr>
              <a:t>NO – </a:t>
            </a:r>
            <a:r>
              <a:rPr lang="ru-RU" altLang="ru-RU" sz="2400" dirty="0" err="1" smtClean="0">
                <a:cs typeface="Times New Roman" pitchFamily="18" charset="0"/>
              </a:rPr>
              <a:t>түссіз</a:t>
            </a:r>
            <a:r>
              <a:rPr lang="ru-RU" altLang="ru-RU" sz="2400" dirty="0" smtClean="0">
                <a:cs typeface="Times New Roman" pitchFamily="18" charset="0"/>
              </a:rPr>
              <a:t> газ,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тұз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түзбейтін</a:t>
            </a:r>
            <a:r>
              <a:rPr lang="ru-RU" altLang="ru-RU" sz="2400" dirty="0" smtClean="0"/>
              <a:t> оксид,</a:t>
            </a:r>
            <a:r>
              <a:rPr lang="en-US" altLang="ru-RU" sz="2400" dirty="0" smtClean="0"/>
              <a:t> </a:t>
            </a:r>
            <a:r>
              <a:rPr lang="ru-RU" altLang="ru-RU" sz="2400" dirty="0" smtClean="0"/>
              <a:t>т. </a:t>
            </a:r>
            <a:r>
              <a:rPr lang="ru-RU" altLang="ru-RU" sz="2400" dirty="0" err="1" smtClean="0"/>
              <a:t>балқ</a:t>
            </a:r>
            <a:r>
              <a:rPr lang="ru-RU" altLang="ru-RU" sz="2400" dirty="0" smtClean="0"/>
              <a:t>. </a:t>
            </a:r>
            <a:r>
              <a:rPr lang="ru-RU" altLang="ru-RU" sz="2400" dirty="0" smtClean="0">
                <a:cs typeface="Tahoma" pitchFamily="34" charset="0"/>
              </a:rPr>
              <a:t>–</a:t>
            </a:r>
            <a:r>
              <a:rPr lang="ru-RU" altLang="ru-RU" sz="2400" dirty="0" smtClean="0"/>
              <a:t>164 </a:t>
            </a:r>
            <a:r>
              <a:rPr lang="ru-RU" altLang="ru-RU" sz="2400" dirty="0" smtClean="0">
                <a:cs typeface="Tahoma" pitchFamily="34" charset="0"/>
              </a:rPr>
              <a:t>°</a:t>
            </a:r>
            <a:r>
              <a:rPr lang="ru-RU" altLang="ru-RU" sz="2400" dirty="0" smtClean="0"/>
              <a:t>С, т. </a:t>
            </a:r>
            <a:r>
              <a:rPr lang="ru-RU" altLang="ru-RU" sz="2400" dirty="0" err="1" smtClean="0"/>
              <a:t>қайн</a:t>
            </a:r>
            <a:r>
              <a:rPr lang="ru-RU" altLang="ru-RU" sz="2400" dirty="0" smtClean="0"/>
              <a:t>.  </a:t>
            </a:r>
            <a:r>
              <a:rPr lang="en-US" altLang="ru-RU" sz="2400" dirty="0" smtClean="0"/>
              <a:t>    </a:t>
            </a:r>
            <a:r>
              <a:rPr lang="ru-RU" altLang="ru-RU" sz="2400" dirty="0" smtClean="0">
                <a:cs typeface="Tahoma" pitchFamily="34" charset="0"/>
              </a:rPr>
              <a:t>–</a:t>
            </a:r>
            <a:r>
              <a:rPr lang="ru-RU" altLang="ru-RU" sz="2400" dirty="0" smtClean="0"/>
              <a:t>152 </a:t>
            </a:r>
            <a:r>
              <a:rPr lang="ru-RU" altLang="ru-RU" sz="2400" dirty="0" smtClean="0">
                <a:cs typeface="Tahoma" pitchFamily="34" charset="0"/>
              </a:rPr>
              <a:t>°</a:t>
            </a:r>
            <a:r>
              <a:rPr lang="ru-RU" altLang="ru-RU" sz="2400" dirty="0" smtClean="0"/>
              <a:t>С</a:t>
            </a:r>
            <a:r>
              <a:rPr lang="ru-RU" altLang="ru-RU" sz="2400" dirty="0" smtClean="0">
                <a:cs typeface="Times New Roman" pitchFamily="18" charset="0"/>
              </a:rPr>
              <a:t>.</a:t>
            </a:r>
            <a:endParaRPr lang="ru-RU" altLang="ru-RU" sz="2400" dirty="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 err="1" smtClean="0">
                <a:solidFill>
                  <a:srgbClr val="FF0066"/>
                </a:solidFill>
              </a:rPr>
              <a:t>Димерилеу</a:t>
            </a:r>
            <a:r>
              <a:rPr lang="ru-RU" altLang="ru-RU" sz="2400" dirty="0" smtClean="0"/>
              <a:t>: </a:t>
            </a:r>
          </a:p>
          <a:p>
            <a:pPr algn="ctr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altLang="ru-RU" sz="2400" dirty="0" smtClean="0"/>
              <a:t>2</a:t>
            </a:r>
            <a:r>
              <a:rPr lang="ru-RU" altLang="ru-RU" sz="2400" dirty="0" smtClean="0">
                <a:cs typeface="Times New Roman" pitchFamily="18" charset="0"/>
              </a:rPr>
              <a:t>NO</a:t>
            </a:r>
            <a:r>
              <a:rPr lang="ru-RU" altLang="ru-RU" sz="2400" baseline="-25000" dirty="0" smtClean="0"/>
              <a:t>(г)</a:t>
            </a:r>
            <a:r>
              <a:rPr lang="ru-RU" altLang="ru-RU" sz="2400" dirty="0" smtClean="0"/>
              <a:t> </a:t>
            </a:r>
            <a:r>
              <a:rPr lang="ru-RU" altLang="ru-RU" sz="2400" dirty="0" smtClean="0">
                <a:sym typeface="Wingdings 3" pitchFamily="18" charset="2"/>
              </a:rPr>
              <a:t> </a:t>
            </a:r>
            <a:r>
              <a:rPr lang="ru-RU" altLang="ru-RU" sz="2400" dirty="0" smtClean="0">
                <a:cs typeface="Times New Roman" pitchFamily="18" charset="0"/>
              </a:rPr>
              <a:t>N</a:t>
            </a:r>
            <a:r>
              <a:rPr lang="ru-RU" altLang="ru-RU" sz="2400" baseline="-25000" dirty="0" smtClean="0"/>
              <a:t>2</a:t>
            </a:r>
            <a:r>
              <a:rPr lang="ru-RU" altLang="ru-RU" sz="2400" dirty="0" smtClean="0">
                <a:cs typeface="Times New Roman" pitchFamily="18" charset="0"/>
              </a:rPr>
              <a:t>O</a:t>
            </a:r>
            <a:r>
              <a:rPr lang="ru-RU" altLang="ru-RU" sz="2400" baseline="-25000" dirty="0" smtClean="0"/>
              <a:t>2(с)</a:t>
            </a:r>
            <a:r>
              <a:rPr lang="ru-RU" altLang="ru-RU" sz="2400" dirty="0" smtClean="0">
                <a:cs typeface="Times New Roman" pitchFamily="18" charset="0"/>
              </a:rPr>
              <a:t> </a:t>
            </a:r>
            <a:endParaRPr lang="ru-RU" altLang="ru-RU" sz="2400" dirty="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 err="1" smtClean="0">
                <a:solidFill>
                  <a:srgbClr val="FF0066"/>
                </a:solidFill>
              </a:rPr>
              <a:t>Тотығу</a:t>
            </a:r>
            <a:r>
              <a:rPr lang="ru-RU" altLang="ru-RU" sz="2400" dirty="0" smtClean="0"/>
              <a:t>: </a:t>
            </a:r>
          </a:p>
          <a:p>
            <a:pPr algn="ctr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ru-RU" sz="2400" dirty="0" smtClean="0">
                <a:cs typeface="Times New Roman" pitchFamily="18" charset="0"/>
              </a:rPr>
              <a:t>2</a:t>
            </a:r>
            <a:r>
              <a:rPr lang="ru-RU" altLang="ru-RU" sz="2400" dirty="0" smtClean="0">
                <a:cs typeface="Times New Roman" pitchFamily="18" charset="0"/>
              </a:rPr>
              <a:t>NO </a:t>
            </a:r>
            <a:r>
              <a:rPr lang="ru-RU" altLang="ru-RU" sz="2400" dirty="0" smtClean="0"/>
              <a:t>+ </a:t>
            </a:r>
            <a:r>
              <a:rPr lang="en-US" altLang="ru-RU" sz="2400" dirty="0" smtClean="0"/>
              <a:t>O</a:t>
            </a:r>
            <a:r>
              <a:rPr lang="en-US" altLang="ru-RU" sz="2400" baseline="-25000" dirty="0" smtClean="0"/>
              <a:t>2</a:t>
            </a:r>
            <a:r>
              <a:rPr lang="en-US" altLang="ru-RU" sz="2400" dirty="0" smtClean="0"/>
              <a:t> =</a:t>
            </a:r>
            <a:r>
              <a:rPr lang="ru-RU" altLang="ru-RU" sz="2400" dirty="0" smtClean="0">
                <a:cs typeface="Times New Roman" pitchFamily="18" charset="0"/>
              </a:rPr>
              <a:t> </a:t>
            </a:r>
            <a:r>
              <a:rPr lang="en-US" altLang="ru-RU" sz="2400" dirty="0" smtClean="0">
                <a:cs typeface="Times New Roman" pitchFamily="18" charset="0"/>
              </a:rPr>
              <a:t>2NO</a:t>
            </a:r>
            <a:r>
              <a:rPr lang="ru-RU" altLang="ru-RU" sz="2400" baseline="-30000" dirty="0" smtClean="0">
                <a:cs typeface="Times New Roman" pitchFamily="18" charset="0"/>
              </a:rPr>
              <a:t>2</a:t>
            </a:r>
            <a:endParaRPr lang="ru-RU" altLang="ru-RU" sz="2400" baseline="-30000" dirty="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 err="1" smtClean="0">
                <a:solidFill>
                  <a:srgbClr val="FF0066"/>
                </a:solidFill>
              </a:rPr>
              <a:t>Алу</a:t>
            </a:r>
            <a:r>
              <a:rPr lang="ru-RU" altLang="ru-RU" sz="2400" dirty="0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dirty="0" smtClean="0"/>
              <a:t>3</a:t>
            </a:r>
            <a:r>
              <a:rPr lang="en-US" altLang="ru-RU" sz="2400" dirty="0" smtClean="0"/>
              <a:t>Cu + 8HNO</a:t>
            </a:r>
            <a:r>
              <a:rPr lang="en-US" altLang="ru-RU" sz="2400" baseline="-25000" dirty="0" smtClean="0"/>
              <a:t>3</a:t>
            </a:r>
            <a:r>
              <a:rPr lang="en-US" altLang="ru-RU" sz="2400" dirty="0" smtClean="0"/>
              <a:t> =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400" dirty="0" smtClean="0"/>
              <a:t>= 3Cu(NO</a:t>
            </a:r>
            <a:r>
              <a:rPr lang="en-US" altLang="ru-RU" sz="2400" baseline="-25000" dirty="0" smtClean="0"/>
              <a:t>3</a:t>
            </a:r>
            <a:r>
              <a:rPr lang="en-US" altLang="ru-RU" sz="2400" dirty="0" smtClean="0"/>
              <a:t>)</a:t>
            </a:r>
            <a:r>
              <a:rPr lang="en-US" altLang="ru-RU" sz="2400" baseline="-25000" dirty="0" smtClean="0"/>
              <a:t>2</a:t>
            </a:r>
            <a:r>
              <a:rPr lang="en-US" altLang="ru-RU" sz="2400" dirty="0" smtClean="0"/>
              <a:t> + 2NO</a:t>
            </a:r>
            <a:r>
              <a:rPr lang="en-US" altLang="ru-RU" sz="2400" dirty="0" smtClean="0">
                <a:sym typeface="Symbol" pitchFamily="18" charset="2"/>
              </a:rPr>
              <a:t></a:t>
            </a:r>
            <a:r>
              <a:rPr lang="en-US" altLang="ru-RU" sz="2400" dirty="0" smtClean="0"/>
              <a:t> + 4H</a:t>
            </a:r>
            <a:r>
              <a:rPr lang="en-US" altLang="ru-RU" sz="2400" baseline="-25000" dirty="0" smtClean="0"/>
              <a:t>2</a:t>
            </a:r>
            <a:r>
              <a:rPr lang="en-US" altLang="ru-RU" sz="2400" dirty="0" smtClean="0"/>
              <a:t>O</a:t>
            </a:r>
            <a:endParaRPr lang="ru-RU" altLang="ru-RU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dirty="0" smtClean="0"/>
              <a:t>3</a:t>
            </a:r>
            <a:r>
              <a:rPr lang="en-US" altLang="ru-RU" sz="2400" dirty="0" smtClean="0"/>
              <a:t>SO</a:t>
            </a:r>
            <a:r>
              <a:rPr lang="ru-RU" altLang="ru-RU" sz="2400" baseline="-25000" dirty="0" smtClean="0"/>
              <a:t>2</a:t>
            </a:r>
            <a:r>
              <a:rPr lang="ru-RU" altLang="ru-RU" sz="2400" dirty="0" smtClean="0"/>
              <a:t> +</a:t>
            </a:r>
            <a:r>
              <a:rPr lang="en-US" altLang="ru-RU" sz="2400" dirty="0" smtClean="0"/>
              <a:t> 2HNO</a:t>
            </a:r>
            <a:r>
              <a:rPr lang="en-US" altLang="ru-RU" sz="2400" baseline="-25000" dirty="0" smtClean="0"/>
              <a:t>3</a:t>
            </a:r>
            <a:r>
              <a:rPr lang="en-US" altLang="ru-RU" sz="2400" dirty="0" smtClean="0"/>
              <a:t> + 4H</a:t>
            </a:r>
            <a:r>
              <a:rPr lang="en-US" altLang="ru-RU" sz="2400" baseline="-25000" dirty="0" smtClean="0"/>
              <a:t>2</a:t>
            </a:r>
            <a:r>
              <a:rPr lang="en-US" altLang="ru-RU" sz="2400" dirty="0" smtClean="0"/>
              <a:t>O =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400" dirty="0" smtClean="0"/>
              <a:t>= 3H</a:t>
            </a:r>
            <a:r>
              <a:rPr lang="en-US" altLang="ru-RU" sz="2400" baseline="-25000" dirty="0" smtClean="0"/>
              <a:t>2</a:t>
            </a:r>
            <a:r>
              <a:rPr lang="en-US" altLang="ru-RU" sz="2400" dirty="0" smtClean="0"/>
              <a:t>SO</a:t>
            </a:r>
            <a:r>
              <a:rPr lang="en-US" altLang="ru-RU" sz="2400" baseline="-25000" dirty="0" smtClean="0"/>
              <a:t>4</a:t>
            </a:r>
            <a:r>
              <a:rPr lang="en-US" altLang="ru-RU" sz="2400" dirty="0" smtClean="0"/>
              <a:t> + 2NO</a:t>
            </a:r>
            <a:r>
              <a:rPr lang="en-US" altLang="ru-RU" sz="2400" dirty="0" smtClean="0">
                <a:sym typeface="Symbol" pitchFamily="18" charset="2"/>
              </a:rPr>
              <a:t></a:t>
            </a:r>
            <a:endParaRPr lang="ru-RU" altLang="ru-RU" sz="2400" dirty="0" smtClean="0"/>
          </a:p>
        </p:txBody>
      </p:sp>
      <p:sp>
        <p:nvSpPr>
          <p:cNvPr id="36868" name="Line 14"/>
          <p:cNvSpPr>
            <a:spLocks noChangeShapeType="1"/>
          </p:cNvSpPr>
          <p:nvPr/>
        </p:nvSpPr>
        <p:spPr bwMode="auto">
          <a:xfrm>
            <a:off x="7239000" y="2286000"/>
            <a:ext cx="0" cy="685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grpSp>
        <p:nvGrpSpPr>
          <p:cNvPr id="36869" name="Group 15"/>
          <p:cNvGrpSpPr>
            <a:grpSpLocks/>
          </p:cNvGrpSpPr>
          <p:nvPr/>
        </p:nvGrpSpPr>
        <p:grpSpPr bwMode="auto">
          <a:xfrm>
            <a:off x="5943600" y="762000"/>
            <a:ext cx="2438400" cy="1371600"/>
            <a:chOff x="3696" y="768"/>
            <a:chExt cx="1536" cy="864"/>
          </a:xfrm>
        </p:grpSpPr>
        <p:sp>
          <p:nvSpPr>
            <p:cNvPr id="36880" name="Text Box 16"/>
            <p:cNvSpPr txBox="1">
              <a:spLocks noChangeArrowheads="1"/>
            </p:cNvSpPr>
            <p:nvPr/>
          </p:nvSpPr>
          <p:spPr bwMode="auto">
            <a:xfrm>
              <a:off x="3696" y="960"/>
              <a:ext cx="57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ru-RU" sz="3600">
                  <a:solidFill>
                    <a:srgbClr val="FF0066"/>
                  </a:solidFill>
                  <a:cs typeface="Tahoma" pitchFamily="34" charset="0"/>
                </a:rPr>
                <a:t>• </a:t>
              </a:r>
              <a:r>
                <a:rPr lang="en-US" altLang="ru-RU" sz="4000"/>
                <a:t>N</a:t>
              </a:r>
              <a:endParaRPr lang="ru-RU" altLang="ru-RU" sz="4000"/>
            </a:p>
          </p:txBody>
        </p:sp>
        <p:sp>
          <p:nvSpPr>
            <p:cNvPr id="36881" name="Text Box 17"/>
            <p:cNvSpPr txBox="1">
              <a:spLocks noChangeArrowheads="1"/>
            </p:cNvSpPr>
            <p:nvPr/>
          </p:nvSpPr>
          <p:spPr bwMode="auto">
            <a:xfrm>
              <a:off x="4800" y="960"/>
              <a:ext cx="43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4000"/>
                <a:t>O</a:t>
              </a:r>
              <a:endParaRPr lang="ru-RU" altLang="ru-RU" sz="4000"/>
            </a:p>
          </p:txBody>
        </p:sp>
        <p:sp>
          <p:nvSpPr>
            <p:cNvPr id="36882" name="Line 18"/>
            <p:cNvSpPr>
              <a:spLocks noChangeShapeType="1"/>
            </p:cNvSpPr>
            <p:nvPr/>
          </p:nvSpPr>
          <p:spPr bwMode="auto">
            <a:xfrm>
              <a:off x="4224" y="1152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6883" name="Line 19"/>
            <p:cNvSpPr>
              <a:spLocks noChangeShapeType="1"/>
            </p:cNvSpPr>
            <p:nvPr/>
          </p:nvSpPr>
          <p:spPr bwMode="auto">
            <a:xfrm>
              <a:off x="4224" y="1248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6884" name="Text Box 20"/>
            <p:cNvSpPr txBox="1">
              <a:spLocks noChangeArrowheads="1"/>
            </p:cNvSpPr>
            <p:nvPr/>
          </p:nvSpPr>
          <p:spPr bwMode="auto">
            <a:xfrm>
              <a:off x="3840" y="768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/>
                <a:t>+II</a:t>
              </a:r>
              <a:endParaRPr lang="ru-RU" altLang="ru-RU"/>
            </a:p>
          </p:txBody>
        </p:sp>
        <p:sp>
          <p:nvSpPr>
            <p:cNvPr id="36885" name="Text Box 21"/>
            <p:cNvSpPr txBox="1">
              <a:spLocks noChangeArrowheads="1"/>
            </p:cNvSpPr>
            <p:nvPr/>
          </p:nvSpPr>
          <p:spPr bwMode="auto">
            <a:xfrm>
              <a:off x="4704" y="768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ru-RU">
                  <a:cs typeface="Tahoma" pitchFamily="34" charset="0"/>
                </a:rPr>
                <a:t>–</a:t>
              </a:r>
              <a:r>
                <a:rPr lang="en-US" altLang="ru-RU"/>
                <a:t>II</a:t>
              </a:r>
              <a:endParaRPr lang="ru-RU" altLang="ru-RU"/>
            </a:p>
          </p:txBody>
        </p:sp>
        <p:sp>
          <p:nvSpPr>
            <p:cNvPr id="36886" name="Text Box 22"/>
            <p:cNvSpPr txBox="1">
              <a:spLocks noChangeArrowheads="1"/>
            </p:cNvSpPr>
            <p:nvPr/>
          </p:nvSpPr>
          <p:spPr bwMode="auto">
            <a:xfrm>
              <a:off x="4224" y="1344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ru-RU"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ru-RU" altLang="ru-RU">
                  <a:latin typeface="Times New Roman" pitchFamily="18" charset="0"/>
                  <a:sym typeface="Symbol" pitchFamily="18" charset="2"/>
                </a:rPr>
                <a:t></a:t>
              </a:r>
              <a:r>
                <a:rPr lang="en-US" altLang="ru-RU">
                  <a:latin typeface="Times New Roman" pitchFamily="18" charset="0"/>
                  <a:sym typeface="Symbol" pitchFamily="18" charset="2"/>
                </a:rPr>
                <a:t>,</a:t>
              </a:r>
              <a:r>
                <a:rPr lang="ru-RU" altLang="ru-RU">
                  <a:latin typeface="Times New Roman" pitchFamily="18" charset="0"/>
                  <a:sym typeface="Symbol" pitchFamily="18" charset="2"/>
                </a:rPr>
                <a:t></a:t>
              </a:r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36870" name="Group 30"/>
          <p:cNvGrpSpPr>
            <a:grpSpLocks/>
          </p:cNvGrpSpPr>
          <p:nvPr/>
        </p:nvGrpSpPr>
        <p:grpSpPr bwMode="auto">
          <a:xfrm>
            <a:off x="5943600" y="2971800"/>
            <a:ext cx="2743200" cy="1295400"/>
            <a:chOff x="3696" y="2304"/>
            <a:chExt cx="1728" cy="816"/>
          </a:xfrm>
        </p:grpSpPr>
        <p:sp>
          <p:nvSpPr>
            <p:cNvPr id="36872" name="Text Box 5"/>
            <p:cNvSpPr txBox="1">
              <a:spLocks noChangeArrowheads="1"/>
            </p:cNvSpPr>
            <p:nvPr/>
          </p:nvSpPr>
          <p:spPr bwMode="auto">
            <a:xfrm>
              <a:off x="3696" y="2448"/>
              <a:ext cx="57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ru-RU" sz="4000"/>
                <a:t>N </a:t>
              </a:r>
              <a:endParaRPr lang="ru-RU" altLang="ru-RU" sz="4000"/>
            </a:p>
          </p:txBody>
        </p:sp>
        <p:sp>
          <p:nvSpPr>
            <p:cNvPr id="36873" name="Text Box 6"/>
            <p:cNvSpPr txBox="1">
              <a:spLocks noChangeArrowheads="1"/>
            </p:cNvSpPr>
            <p:nvPr/>
          </p:nvSpPr>
          <p:spPr bwMode="auto">
            <a:xfrm>
              <a:off x="4752" y="2448"/>
              <a:ext cx="43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4000"/>
                <a:t>O</a:t>
              </a:r>
              <a:endParaRPr lang="ru-RU" altLang="ru-RU" sz="4000"/>
            </a:p>
          </p:txBody>
        </p:sp>
        <p:sp>
          <p:nvSpPr>
            <p:cNvPr id="36874" name="Line 7"/>
            <p:cNvSpPr>
              <a:spLocks noChangeShapeType="1"/>
            </p:cNvSpPr>
            <p:nvPr/>
          </p:nvSpPr>
          <p:spPr bwMode="auto">
            <a:xfrm>
              <a:off x="4176" y="2640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6875" name="Line 8"/>
            <p:cNvSpPr>
              <a:spLocks noChangeShapeType="1"/>
            </p:cNvSpPr>
            <p:nvPr/>
          </p:nvSpPr>
          <p:spPr bwMode="auto">
            <a:xfrm>
              <a:off x="4176" y="2736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6876" name="Text Box 12"/>
            <p:cNvSpPr txBox="1">
              <a:spLocks noChangeArrowheads="1"/>
            </p:cNvSpPr>
            <p:nvPr/>
          </p:nvSpPr>
          <p:spPr bwMode="auto">
            <a:xfrm>
              <a:off x="4176" y="2832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ru-RU"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ru-RU" altLang="ru-RU">
                  <a:latin typeface="Times New Roman" pitchFamily="18" charset="0"/>
                  <a:sym typeface="Symbol" pitchFamily="18" charset="2"/>
                </a:rPr>
                <a:t></a:t>
              </a:r>
              <a:r>
                <a:rPr lang="en-US" altLang="ru-RU">
                  <a:latin typeface="Times New Roman" pitchFamily="18" charset="0"/>
                  <a:sym typeface="Symbol" pitchFamily="18" charset="2"/>
                </a:rPr>
                <a:t>,</a:t>
              </a:r>
              <a:r>
                <a:rPr lang="ru-RU" altLang="ru-RU">
                  <a:latin typeface="Times New Roman" pitchFamily="18" charset="0"/>
                  <a:sym typeface="Symbol" pitchFamily="18" charset="2"/>
                </a:rPr>
                <a:t></a:t>
              </a:r>
              <a:r>
                <a:rPr lang="en-US" altLang="ru-RU">
                  <a:latin typeface="Times New Roman" pitchFamily="18" charset="0"/>
                  <a:sym typeface="Symbol" pitchFamily="18" charset="2"/>
                </a:rPr>
                <a:t>,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36877" name="Line 27"/>
            <p:cNvSpPr>
              <a:spLocks noChangeShapeType="1"/>
            </p:cNvSpPr>
            <p:nvPr/>
          </p:nvSpPr>
          <p:spPr bwMode="auto">
            <a:xfrm>
              <a:off x="4176" y="2544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6878" name="AutoShape 28"/>
            <p:cNvSpPr>
              <a:spLocks noChangeArrowheads="1"/>
            </p:cNvSpPr>
            <p:nvPr/>
          </p:nvSpPr>
          <p:spPr bwMode="auto">
            <a:xfrm>
              <a:off x="3792" y="2352"/>
              <a:ext cx="1296" cy="768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6879" name="Text Box 29"/>
            <p:cNvSpPr txBox="1">
              <a:spLocks noChangeArrowheads="1"/>
            </p:cNvSpPr>
            <p:nvPr/>
          </p:nvSpPr>
          <p:spPr bwMode="auto">
            <a:xfrm>
              <a:off x="5088" y="230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rgbClr val="FF0066"/>
                  </a:solidFill>
                </a:rPr>
                <a:t>+</a:t>
              </a:r>
              <a:endParaRPr lang="ru-RU" altLang="ru-RU">
                <a:solidFill>
                  <a:srgbClr val="FF0066"/>
                </a:solidFill>
              </a:endParaRPr>
            </a:p>
          </p:txBody>
        </p:sp>
      </p:grpSp>
      <p:sp>
        <p:nvSpPr>
          <p:cNvPr id="36871" name="Text Box 31"/>
          <p:cNvSpPr txBox="1">
            <a:spLocks noChangeArrowheads="1"/>
          </p:cNvSpPr>
          <p:nvPr/>
        </p:nvSpPr>
        <p:spPr bwMode="auto">
          <a:xfrm>
            <a:off x="5715000" y="4495800"/>
            <a:ext cx="3276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dirty="0" err="1">
                <a:cs typeface="Times New Roman" pitchFamily="18" charset="0"/>
              </a:rPr>
              <a:t>Нитрозил</a:t>
            </a:r>
            <a:r>
              <a:rPr lang="en-US" altLang="ru-RU" dirty="0">
                <a:cs typeface="Times New Roman" pitchFamily="18" charset="0"/>
              </a:rPr>
              <a:t>-</a:t>
            </a:r>
            <a:r>
              <a:rPr lang="ru-RU" altLang="ru-RU" dirty="0" smtClean="0">
                <a:latin typeface="Times New Roman" pitchFamily="18" charset="0"/>
              </a:rPr>
              <a:t>катионы</a:t>
            </a:r>
            <a:r>
              <a:rPr lang="ru-RU" altLang="ru-RU" dirty="0" smtClean="0"/>
              <a:t> </a:t>
            </a:r>
            <a:r>
              <a:rPr lang="ru-RU" altLang="ru-RU" dirty="0">
                <a:cs typeface="Times New Roman" pitchFamily="18" charset="0"/>
              </a:rPr>
              <a:t>NO</a:t>
            </a:r>
            <a:r>
              <a:rPr lang="ru-RU" altLang="ru-RU" baseline="30000" dirty="0">
                <a:cs typeface="Times New Roman" pitchFamily="18" charset="0"/>
              </a:rPr>
              <a:t>+</a:t>
            </a:r>
            <a:r>
              <a:rPr lang="ru-RU" altLang="ru-RU" dirty="0"/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dirty="0" err="1" smtClean="0">
                <a:latin typeface="Times New Roman" pitchFamily="18" charset="0"/>
              </a:rPr>
              <a:t>тұз</a:t>
            </a:r>
            <a:r>
              <a:rPr lang="ru-RU" altLang="ru-RU" dirty="0" smtClean="0">
                <a:cs typeface="Times New Roman" pitchFamily="18" charset="0"/>
              </a:rPr>
              <a:t> </a:t>
            </a:r>
            <a:r>
              <a:rPr lang="ru-RU" altLang="ru-RU" dirty="0">
                <a:cs typeface="Times New Roman" pitchFamily="18" charset="0"/>
              </a:rPr>
              <a:t>(NO)HSO</a:t>
            </a:r>
            <a:r>
              <a:rPr lang="ru-RU" altLang="ru-RU" baseline="-30000" dirty="0">
                <a:cs typeface="Times New Roman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331356468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4648200" cy="914400"/>
          </a:xfrm>
        </p:spPr>
        <p:txBody>
          <a:bodyPr/>
          <a:lstStyle/>
          <a:p>
            <a:pPr algn="ctr" eaLnBrk="1" hangingPunct="1"/>
            <a:r>
              <a:rPr lang="ru-RU" altLang="ru-RU" sz="2800" b="1" dirty="0" err="1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Диазот</a:t>
            </a:r>
            <a:r>
              <a:rPr lang="ru-RU" altLang="ru-RU" sz="28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altLang="ru-RU" sz="2800" b="1" dirty="0" err="1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үшоксиді</a:t>
            </a:r>
            <a:r>
              <a:rPr lang="ru-RU" altLang="ru-RU" sz="28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N</a:t>
            </a:r>
            <a:r>
              <a:rPr lang="ru-RU" altLang="ru-RU" sz="2800" b="1" baseline="-300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ru-RU" altLang="ru-RU" sz="28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O</a:t>
            </a:r>
            <a:r>
              <a:rPr lang="ru-RU" altLang="ru-RU" sz="2800" b="1" baseline="-300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3</a:t>
            </a:r>
            <a:r>
              <a:rPr lang="ru-RU" altLang="ru-RU" sz="28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altLang="ru-RU" sz="2800" b="1" dirty="0" smtClean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37891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685800"/>
            <a:ext cx="3829050" cy="5791200"/>
          </a:xfrm>
          <a:solidFill>
            <a:schemeClr val="bg2"/>
          </a:solidFill>
        </p:spPr>
        <p:txBody>
          <a:bodyPr/>
          <a:lstStyle/>
          <a:p>
            <a:pPr marL="0" indent="0" eaLnBrk="1" hangingPunct="1"/>
            <a:r>
              <a:rPr lang="ru-RU" altLang="ru-RU" sz="2800" dirty="0" smtClean="0"/>
              <a:t> </a:t>
            </a:r>
            <a:r>
              <a:rPr lang="ru-RU" altLang="ru-RU" sz="2400" dirty="0" smtClean="0">
                <a:cs typeface="Times New Roman" pitchFamily="18" charset="0"/>
              </a:rPr>
              <a:t>N</a:t>
            </a:r>
            <a:r>
              <a:rPr lang="ru-RU" altLang="ru-RU" sz="2400" baseline="-30000" dirty="0" smtClean="0">
                <a:cs typeface="Times New Roman" pitchFamily="18" charset="0"/>
              </a:rPr>
              <a:t>2</a:t>
            </a:r>
            <a:r>
              <a:rPr lang="ru-RU" altLang="ru-RU" sz="2400" dirty="0" smtClean="0">
                <a:cs typeface="Times New Roman" pitchFamily="18" charset="0"/>
              </a:rPr>
              <a:t>O</a:t>
            </a:r>
            <a:r>
              <a:rPr lang="ru-RU" altLang="ru-RU" sz="2400" baseline="-30000" dirty="0" smtClean="0">
                <a:cs typeface="Times New Roman" pitchFamily="18" charset="0"/>
              </a:rPr>
              <a:t>3</a:t>
            </a:r>
            <a:r>
              <a:rPr lang="ru-RU" altLang="ru-RU" sz="2400" dirty="0" smtClean="0">
                <a:cs typeface="Times New Roman" pitchFamily="18" charset="0"/>
              </a:rPr>
              <a:t> – </a:t>
            </a:r>
            <a:r>
              <a:rPr lang="ru-RU" altLang="ru-RU" sz="2400" dirty="0" err="1" smtClean="0">
                <a:cs typeface="Times New Roman" pitchFamily="18" charset="0"/>
              </a:rPr>
              <a:t>көк</a:t>
            </a:r>
            <a:r>
              <a:rPr lang="ru-RU" altLang="ru-RU" sz="2400" dirty="0" smtClean="0">
                <a:cs typeface="Times New Roman" pitchFamily="18" charset="0"/>
              </a:rPr>
              <a:t> </a:t>
            </a:r>
            <a:r>
              <a:rPr lang="ru-RU" altLang="ru-RU" sz="2400" dirty="0" err="1" smtClean="0">
                <a:cs typeface="Times New Roman" pitchFamily="18" charset="0"/>
              </a:rPr>
              <a:t>түсті</a:t>
            </a:r>
            <a:r>
              <a:rPr lang="ru-RU" altLang="ru-RU" sz="2400" dirty="0" smtClean="0">
                <a:cs typeface="Times New Roman" pitchFamily="18" charset="0"/>
              </a:rPr>
              <a:t> </a:t>
            </a:r>
            <a:r>
              <a:rPr lang="ru-RU" altLang="ru-RU" sz="2400" dirty="0" err="1" smtClean="0">
                <a:cs typeface="Times New Roman" pitchFamily="18" charset="0"/>
              </a:rPr>
              <a:t>термиялық</a:t>
            </a:r>
            <a:r>
              <a:rPr lang="ru-RU" altLang="ru-RU" sz="2400" dirty="0" smtClean="0">
                <a:cs typeface="Times New Roman" pitchFamily="18" charset="0"/>
              </a:rPr>
              <a:t> </a:t>
            </a:r>
            <a:r>
              <a:rPr lang="ru-RU" altLang="ru-RU" sz="2400" dirty="0" err="1" smtClean="0">
                <a:cs typeface="Times New Roman" pitchFamily="18" charset="0"/>
              </a:rPr>
              <a:t>тұрақсыз</a:t>
            </a:r>
            <a:r>
              <a:rPr lang="ru-RU" altLang="ru-RU" sz="2400" dirty="0" smtClean="0">
                <a:cs typeface="Times New Roman" pitchFamily="18" charset="0"/>
              </a:rPr>
              <a:t> </a:t>
            </a:r>
            <a:r>
              <a:rPr lang="ru-RU" altLang="ru-RU" sz="2400" dirty="0" err="1" smtClean="0">
                <a:cs typeface="Times New Roman" pitchFamily="18" charset="0"/>
              </a:rPr>
              <a:t>сұйық</a:t>
            </a:r>
            <a:r>
              <a:rPr lang="ru-RU" altLang="ru-RU" sz="2400" dirty="0" smtClean="0">
                <a:cs typeface="Times New Roman" pitchFamily="18" charset="0"/>
              </a:rPr>
              <a:t>.</a:t>
            </a:r>
            <a:r>
              <a:rPr lang="ru-RU" altLang="ru-RU" sz="2400" dirty="0" smtClean="0"/>
              <a:t>,</a:t>
            </a:r>
            <a:r>
              <a:rPr lang="ru-RU" altLang="ru-RU" sz="2400" dirty="0" smtClean="0">
                <a:cs typeface="Times New Roman" pitchFamily="18" charset="0"/>
              </a:rPr>
              <a:t> </a:t>
            </a:r>
            <a:r>
              <a:rPr lang="ru-RU" altLang="ru-RU" sz="2400" dirty="0" err="1" smtClean="0"/>
              <a:t>т.балқу</a:t>
            </a:r>
            <a:r>
              <a:rPr lang="ru-RU" altLang="ru-RU" sz="2400" dirty="0" smtClean="0"/>
              <a:t>. </a:t>
            </a:r>
            <a:r>
              <a:rPr lang="ru-RU" altLang="ru-RU" sz="2400" dirty="0" smtClean="0">
                <a:cs typeface="Tahoma" pitchFamily="34" charset="0"/>
              </a:rPr>
              <a:t>–</a:t>
            </a:r>
            <a:r>
              <a:rPr lang="ru-RU" altLang="ru-RU" sz="2400" dirty="0" smtClean="0"/>
              <a:t>100 </a:t>
            </a:r>
            <a:r>
              <a:rPr lang="ru-RU" altLang="ru-RU" sz="2400" dirty="0" smtClean="0">
                <a:cs typeface="Tahoma" pitchFamily="34" charset="0"/>
              </a:rPr>
              <a:t>°</a:t>
            </a:r>
            <a:r>
              <a:rPr lang="ru-RU" altLang="ru-RU" sz="2400" dirty="0" smtClean="0"/>
              <a:t>С, </a:t>
            </a:r>
            <a:r>
              <a:rPr lang="ru-RU" altLang="ru-RU" sz="2400" dirty="0" err="1" smtClean="0"/>
              <a:t>т.қайн</a:t>
            </a:r>
            <a:r>
              <a:rPr lang="ru-RU" altLang="ru-RU" sz="2400" dirty="0" smtClean="0"/>
              <a:t>. +3 </a:t>
            </a:r>
            <a:r>
              <a:rPr lang="ru-RU" altLang="ru-RU" sz="2400" dirty="0" smtClean="0">
                <a:cs typeface="Tahoma" pitchFamily="34" charset="0"/>
              </a:rPr>
              <a:t>°</a:t>
            </a:r>
            <a:r>
              <a:rPr lang="ru-RU" altLang="ru-RU" sz="2400" dirty="0" smtClean="0"/>
              <a:t>С</a:t>
            </a:r>
            <a:r>
              <a:rPr lang="ru-RU" altLang="ru-RU" sz="2400" dirty="0" smtClean="0">
                <a:cs typeface="Times New Roman" pitchFamily="18" charset="0"/>
              </a:rPr>
              <a:t>. </a:t>
            </a:r>
          </a:p>
          <a:p>
            <a:pPr marL="0" indent="0" eaLnBrk="1" hangingPunct="1"/>
            <a:r>
              <a:rPr lang="ru-RU" altLang="ru-RU" sz="2400" dirty="0" smtClean="0"/>
              <a:t> </a:t>
            </a:r>
            <a:r>
              <a:rPr lang="ru-RU" altLang="ru-RU" sz="2400" dirty="0" smtClean="0">
                <a:cs typeface="Times New Roman" pitchFamily="18" charset="0"/>
              </a:rPr>
              <a:t>N</a:t>
            </a:r>
            <a:r>
              <a:rPr lang="ru-RU" altLang="ru-RU" sz="2400" baseline="-30000" dirty="0" smtClean="0">
                <a:cs typeface="Times New Roman" pitchFamily="18" charset="0"/>
              </a:rPr>
              <a:t>2</a:t>
            </a:r>
            <a:r>
              <a:rPr lang="ru-RU" altLang="ru-RU" sz="2400" dirty="0" smtClean="0">
                <a:cs typeface="Times New Roman" pitchFamily="18" charset="0"/>
              </a:rPr>
              <a:t>O</a:t>
            </a:r>
            <a:r>
              <a:rPr lang="ru-RU" altLang="ru-RU" sz="2400" baseline="-30000" dirty="0" smtClean="0">
                <a:cs typeface="Times New Roman" pitchFamily="18" charset="0"/>
              </a:rPr>
              <a:t>3</a:t>
            </a:r>
            <a:r>
              <a:rPr lang="ru-RU" altLang="ru-RU" sz="2400" baseline="-30000" dirty="0" smtClean="0"/>
              <a:t> </a:t>
            </a:r>
            <a:r>
              <a:rPr lang="ru-RU" altLang="ru-RU" sz="2400" dirty="0" smtClean="0"/>
              <a:t>– </a:t>
            </a:r>
            <a:r>
              <a:rPr lang="ru-RU" altLang="ru-RU" sz="2400" dirty="0" err="1" smtClean="0"/>
              <a:t>қышқылдық</a:t>
            </a:r>
            <a:r>
              <a:rPr lang="ru-RU" altLang="ru-RU" sz="2400" dirty="0" smtClean="0"/>
              <a:t> оксид. </a:t>
            </a:r>
          </a:p>
          <a:p>
            <a:pPr marL="0" indent="0" eaLnBrk="1" hangingPunct="1"/>
            <a:r>
              <a:rPr lang="ru-RU" altLang="ru-RU" sz="2400" dirty="0" smtClean="0"/>
              <a:t> </a:t>
            </a:r>
            <a:r>
              <a:rPr lang="ru-RU" altLang="ru-RU" sz="2400" dirty="0" err="1" smtClean="0">
                <a:solidFill>
                  <a:srgbClr val="FF0066"/>
                </a:solidFill>
              </a:rPr>
              <a:t>Дисмутация</a:t>
            </a:r>
            <a:r>
              <a:rPr lang="ru-RU" altLang="ru-RU" sz="2400" dirty="0" smtClean="0"/>
              <a:t>:</a:t>
            </a:r>
          </a:p>
          <a:p>
            <a:pPr marL="0" indent="0" eaLnBrk="1" hangingPunct="1"/>
            <a:r>
              <a:rPr lang="ru-RU" altLang="ru-RU" sz="2400" dirty="0" smtClean="0"/>
              <a:t> </a:t>
            </a:r>
            <a:r>
              <a:rPr lang="ru-RU" altLang="ru-RU" sz="2400" dirty="0" smtClean="0">
                <a:cs typeface="Times New Roman" pitchFamily="18" charset="0"/>
              </a:rPr>
              <a:t>N</a:t>
            </a:r>
            <a:r>
              <a:rPr lang="ru-RU" altLang="ru-RU" sz="2400" baseline="-30000" dirty="0" smtClean="0">
                <a:cs typeface="Times New Roman" pitchFamily="18" charset="0"/>
              </a:rPr>
              <a:t>2</a:t>
            </a:r>
            <a:r>
              <a:rPr lang="ru-RU" altLang="ru-RU" sz="2400" dirty="0" smtClean="0">
                <a:cs typeface="Times New Roman" pitchFamily="18" charset="0"/>
              </a:rPr>
              <a:t>O</a:t>
            </a:r>
            <a:r>
              <a:rPr lang="ru-RU" altLang="ru-RU" sz="2400" baseline="-30000" dirty="0" smtClean="0">
                <a:cs typeface="Times New Roman" pitchFamily="18" charset="0"/>
              </a:rPr>
              <a:t>3</a:t>
            </a:r>
            <a:r>
              <a:rPr lang="ru-RU" altLang="ru-RU" sz="2400" dirty="0" smtClean="0">
                <a:cs typeface="Times New Roman" pitchFamily="18" charset="0"/>
              </a:rPr>
              <a:t> </a:t>
            </a:r>
            <a:r>
              <a:rPr lang="ru-RU" altLang="ru-RU" sz="2400" dirty="0" smtClean="0"/>
              <a:t>=</a:t>
            </a:r>
            <a:r>
              <a:rPr lang="ru-RU" altLang="ru-RU" sz="2400" dirty="0" smtClean="0">
                <a:cs typeface="Times New Roman" pitchFamily="18" charset="0"/>
              </a:rPr>
              <a:t> NO </a:t>
            </a:r>
            <a:r>
              <a:rPr lang="ru-RU" altLang="ru-RU" sz="2400" dirty="0" smtClean="0"/>
              <a:t>+</a:t>
            </a:r>
            <a:r>
              <a:rPr lang="ru-RU" altLang="ru-RU" sz="2400" dirty="0" smtClean="0">
                <a:cs typeface="Times New Roman" pitchFamily="18" charset="0"/>
              </a:rPr>
              <a:t> NO</a:t>
            </a:r>
            <a:r>
              <a:rPr lang="ru-RU" altLang="ru-RU" sz="2400" baseline="-30000" dirty="0" smtClean="0">
                <a:cs typeface="Times New Roman" pitchFamily="18" charset="0"/>
              </a:rPr>
              <a:t>2</a:t>
            </a:r>
            <a:endParaRPr lang="ru-RU" altLang="ru-RU" sz="2400" dirty="0" smtClean="0"/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ru-RU" altLang="ru-RU" sz="2400" dirty="0" smtClean="0"/>
              <a:t> 	</a:t>
            </a:r>
            <a:r>
              <a:rPr lang="ru-RU" altLang="ru-RU" sz="2400" dirty="0" smtClean="0">
                <a:solidFill>
                  <a:srgbClr val="FF0066"/>
                </a:solidFill>
                <a:cs typeface="Tahoma" pitchFamily="34" charset="0"/>
              </a:rPr>
              <a:t>25 °С: </a:t>
            </a:r>
            <a:r>
              <a:rPr lang="ru-RU" altLang="ru-RU" sz="2400" dirty="0" smtClean="0">
                <a:solidFill>
                  <a:srgbClr val="FF0066"/>
                </a:solidFill>
                <a:cs typeface="Tahoma" pitchFamily="34" charset="0"/>
                <a:sym typeface="Symbol" pitchFamily="18" charset="2"/>
              </a:rPr>
              <a:t> = 90%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ru-RU" altLang="ru-RU" sz="2400" dirty="0" smtClean="0">
                <a:solidFill>
                  <a:srgbClr val="FF0066"/>
                </a:solidFill>
                <a:cs typeface="Tahoma" pitchFamily="34" charset="0"/>
              </a:rPr>
              <a:t>         120 °С: </a:t>
            </a:r>
            <a:r>
              <a:rPr lang="ru-RU" altLang="ru-RU" sz="2400" dirty="0" smtClean="0">
                <a:solidFill>
                  <a:srgbClr val="FF0066"/>
                </a:solidFill>
                <a:cs typeface="Tahoma" pitchFamily="34" charset="0"/>
                <a:sym typeface="Symbol" pitchFamily="18" charset="2"/>
              </a:rPr>
              <a:t> = 100%</a:t>
            </a:r>
            <a:endParaRPr lang="ru-RU" altLang="ru-RU" sz="2400" dirty="0" smtClean="0">
              <a:cs typeface="Tahoma" pitchFamily="34" charset="0"/>
            </a:endParaRPr>
          </a:p>
          <a:p>
            <a:pPr marL="0" indent="0" eaLnBrk="1" hangingPunct="1"/>
            <a:r>
              <a:rPr lang="ru-RU" altLang="ru-RU" sz="2400" dirty="0" smtClean="0"/>
              <a:t> </a:t>
            </a:r>
            <a:r>
              <a:rPr lang="ru-RU" altLang="ru-RU" sz="2400" dirty="0" smtClean="0">
                <a:cs typeface="Times New Roman" pitchFamily="18" charset="0"/>
              </a:rPr>
              <a:t>N</a:t>
            </a:r>
            <a:r>
              <a:rPr lang="ru-RU" altLang="ru-RU" sz="2400" baseline="-30000" dirty="0" smtClean="0">
                <a:cs typeface="Times New Roman" pitchFamily="18" charset="0"/>
              </a:rPr>
              <a:t>2</a:t>
            </a:r>
            <a:r>
              <a:rPr lang="ru-RU" altLang="ru-RU" sz="2400" dirty="0" smtClean="0">
                <a:cs typeface="Times New Roman" pitchFamily="18" charset="0"/>
              </a:rPr>
              <a:t>O</a:t>
            </a:r>
            <a:r>
              <a:rPr lang="ru-RU" altLang="ru-RU" sz="2400" baseline="-30000" dirty="0" smtClean="0">
                <a:cs typeface="Times New Roman" pitchFamily="18" charset="0"/>
              </a:rPr>
              <a:t>3</a:t>
            </a:r>
            <a:r>
              <a:rPr lang="ru-RU" altLang="ru-RU" sz="2400" dirty="0" smtClean="0">
                <a:cs typeface="Times New Roman" pitchFamily="18" charset="0"/>
              </a:rPr>
              <a:t> </a:t>
            </a:r>
            <a:r>
              <a:rPr lang="ru-RU" altLang="ru-RU" sz="2400" dirty="0" smtClean="0"/>
              <a:t>+</a:t>
            </a:r>
            <a:r>
              <a:rPr lang="en-US" altLang="ru-RU" sz="2400" dirty="0" smtClean="0"/>
              <a:t>H</a:t>
            </a:r>
            <a:r>
              <a:rPr lang="en-US" altLang="ru-RU" sz="2400" baseline="-25000" dirty="0" smtClean="0"/>
              <a:t>2</a:t>
            </a:r>
            <a:r>
              <a:rPr lang="en-US" altLang="ru-RU" sz="2400" dirty="0" smtClean="0"/>
              <a:t>O =</a:t>
            </a:r>
            <a:r>
              <a:rPr lang="ru-RU" altLang="ru-RU" sz="2400" dirty="0" smtClean="0">
                <a:cs typeface="Times New Roman" pitchFamily="18" charset="0"/>
              </a:rPr>
              <a:t> </a:t>
            </a:r>
            <a:endParaRPr lang="en-US" altLang="ru-RU" sz="2400" dirty="0" smtClean="0">
              <a:cs typeface="Times New Roman" pitchFamily="18" charset="0"/>
            </a:endParaRPr>
          </a:p>
          <a:p>
            <a:pPr marL="0" indent="0" algn="r" eaLnBrk="1" hangingPunct="1">
              <a:buFont typeface="Wingdings" pitchFamily="2" charset="2"/>
              <a:buNone/>
            </a:pPr>
            <a:r>
              <a:rPr lang="en-US" altLang="ru-RU" sz="2400" dirty="0" smtClean="0">
                <a:cs typeface="Times New Roman" pitchFamily="18" charset="0"/>
              </a:rPr>
              <a:t>= HNO</a:t>
            </a:r>
            <a:r>
              <a:rPr lang="ru-RU" altLang="ru-RU" sz="2400" baseline="-30000" dirty="0" smtClean="0">
                <a:cs typeface="Times New Roman" pitchFamily="18" charset="0"/>
              </a:rPr>
              <a:t>3</a:t>
            </a:r>
            <a:r>
              <a:rPr lang="ru-RU" altLang="ru-RU" sz="2400" dirty="0" smtClean="0">
                <a:cs typeface="Times New Roman" pitchFamily="18" charset="0"/>
              </a:rPr>
              <a:t> </a:t>
            </a:r>
            <a:r>
              <a:rPr lang="en-US" altLang="ru-RU" sz="2400" dirty="0" smtClean="0">
                <a:cs typeface="Times New Roman" pitchFamily="18" charset="0"/>
              </a:rPr>
              <a:t>+</a:t>
            </a:r>
            <a:r>
              <a:rPr lang="ru-RU" altLang="ru-RU" sz="2400" dirty="0" smtClean="0">
                <a:cs typeface="Times New Roman" pitchFamily="18" charset="0"/>
              </a:rPr>
              <a:t> </a:t>
            </a:r>
            <a:r>
              <a:rPr lang="en-US" altLang="ru-RU" sz="2400" dirty="0" smtClean="0">
                <a:cs typeface="Times New Roman" pitchFamily="18" charset="0"/>
              </a:rPr>
              <a:t>NO</a:t>
            </a:r>
            <a:endParaRPr lang="ru-RU" altLang="ru-RU" sz="2400" dirty="0" smtClean="0">
              <a:cs typeface="Times New Roman" pitchFamily="18" charset="0"/>
            </a:endParaRPr>
          </a:p>
        </p:txBody>
      </p:sp>
      <p:sp>
        <p:nvSpPr>
          <p:cNvPr id="37892" name="Text Box 61"/>
          <p:cNvSpPr txBox="1">
            <a:spLocks noChangeArrowheads="1"/>
          </p:cNvSpPr>
          <p:nvPr/>
        </p:nvSpPr>
        <p:spPr bwMode="auto">
          <a:xfrm>
            <a:off x="2133600" y="2819400"/>
            <a:ext cx="60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4400">
                <a:solidFill>
                  <a:srgbClr val="FF0066"/>
                </a:solidFill>
                <a:sym typeface="Wingdings 3" pitchFamily="18" charset="2"/>
              </a:rPr>
              <a:t></a:t>
            </a:r>
            <a:endParaRPr lang="ru-RU" altLang="ru-RU" sz="4400">
              <a:solidFill>
                <a:srgbClr val="FF0066"/>
              </a:solidFill>
            </a:endParaRPr>
          </a:p>
        </p:txBody>
      </p:sp>
      <p:grpSp>
        <p:nvGrpSpPr>
          <p:cNvPr id="37893" name="Group 103"/>
          <p:cNvGrpSpPr>
            <a:grpSpLocks/>
          </p:cNvGrpSpPr>
          <p:nvPr/>
        </p:nvGrpSpPr>
        <p:grpSpPr bwMode="auto">
          <a:xfrm>
            <a:off x="609600" y="1600200"/>
            <a:ext cx="3657600" cy="1219200"/>
            <a:chOff x="384" y="1008"/>
            <a:chExt cx="2304" cy="768"/>
          </a:xfrm>
        </p:grpSpPr>
        <p:grpSp>
          <p:nvGrpSpPr>
            <p:cNvPr id="37921" name="Group 34"/>
            <p:cNvGrpSpPr>
              <a:grpSpLocks/>
            </p:cNvGrpSpPr>
            <p:nvPr/>
          </p:nvGrpSpPr>
          <p:grpSpPr bwMode="auto">
            <a:xfrm>
              <a:off x="384" y="1008"/>
              <a:ext cx="2304" cy="768"/>
              <a:chOff x="384" y="1008"/>
              <a:chExt cx="2304" cy="768"/>
            </a:xfrm>
          </p:grpSpPr>
          <p:grpSp>
            <p:nvGrpSpPr>
              <p:cNvPr id="37926" name="Group 21"/>
              <p:cNvGrpSpPr>
                <a:grpSpLocks/>
              </p:cNvGrpSpPr>
              <p:nvPr/>
            </p:nvGrpSpPr>
            <p:grpSpPr bwMode="auto">
              <a:xfrm>
                <a:off x="384" y="1488"/>
                <a:ext cx="2304" cy="288"/>
                <a:chOff x="384" y="1488"/>
                <a:chExt cx="2304" cy="288"/>
              </a:xfrm>
            </p:grpSpPr>
            <p:sp>
              <p:nvSpPr>
                <p:cNvPr id="3793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84" y="1488"/>
                  <a:ext cx="384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ru-RU"/>
                    <a:t>O</a:t>
                  </a:r>
                  <a:endParaRPr lang="ru-RU" altLang="ru-RU"/>
                </a:p>
              </p:txBody>
            </p:sp>
            <p:sp>
              <p:nvSpPr>
                <p:cNvPr id="37940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304" y="1488"/>
                  <a:ext cx="384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ru-RU"/>
                    <a:t>O</a:t>
                  </a:r>
                  <a:endParaRPr lang="ru-RU" altLang="ru-RU"/>
                </a:p>
              </p:txBody>
            </p:sp>
            <p:grpSp>
              <p:nvGrpSpPr>
                <p:cNvPr id="37941" name="Group 20"/>
                <p:cNvGrpSpPr>
                  <a:grpSpLocks/>
                </p:cNvGrpSpPr>
                <p:nvPr/>
              </p:nvGrpSpPr>
              <p:grpSpPr bwMode="auto">
                <a:xfrm>
                  <a:off x="672" y="1488"/>
                  <a:ext cx="1728" cy="288"/>
                  <a:chOff x="672" y="1488"/>
                  <a:chExt cx="1728" cy="288"/>
                </a:xfrm>
              </p:grpSpPr>
              <p:sp>
                <p:nvSpPr>
                  <p:cNvPr id="37942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1488"/>
                    <a:ext cx="384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</a:pPr>
                    <a:r>
                      <a:rPr lang="en-US" altLang="ru-RU"/>
                      <a:t>N</a:t>
                    </a:r>
                    <a:endParaRPr lang="ru-RU" altLang="ru-RU"/>
                  </a:p>
                </p:txBody>
              </p:sp>
              <p:sp>
                <p:nvSpPr>
                  <p:cNvPr id="37943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1488"/>
                    <a:ext cx="384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</a:pPr>
                    <a:r>
                      <a:rPr lang="en-US" altLang="ru-RU"/>
                      <a:t>O</a:t>
                    </a:r>
                    <a:endParaRPr lang="ru-RU" altLang="ru-RU"/>
                  </a:p>
                </p:txBody>
              </p:sp>
              <p:sp>
                <p:nvSpPr>
                  <p:cNvPr id="37944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4" y="1488"/>
                    <a:ext cx="384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</a:pPr>
                    <a:r>
                      <a:rPr lang="en-US" altLang="ru-RU"/>
                      <a:t>N</a:t>
                    </a:r>
                    <a:endParaRPr lang="ru-RU" altLang="ru-RU"/>
                  </a:p>
                </p:txBody>
              </p:sp>
              <p:sp>
                <p:nvSpPr>
                  <p:cNvPr id="37945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1152" y="1632"/>
                    <a:ext cx="28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7946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1632"/>
                    <a:ext cx="28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7947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632"/>
                    <a:ext cx="28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7948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632"/>
                    <a:ext cx="28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7949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680"/>
                    <a:ext cx="28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37950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680"/>
                    <a:ext cx="28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7927" name="Group 22"/>
              <p:cNvGrpSpPr>
                <a:grpSpLocks/>
              </p:cNvGrpSpPr>
              <p:nvPr/>
            </p:nvGrpSpPr>
            <p:grpSpPr bwMode="auto">
              <a:xfrm>
                <a:off x="912" y="1008"/>
                <a:ext cx="240" cy="528"/>
                <a:chOff x="1199" y="1150"/>
                <a:chExt cx="384" cy="1044"/>
              </a:xfrm>
            </p:grpSpPr>
            <p:grpSp>
              <p:nvGrpSpPr>
                <p:cNvPr id="37934" name="Group 23"/>
                <p:cNvGrpSpPr>
                  <a:grpSpLocks/>
                </p:cNvGrpSpPr>
                <p:nvPr/>
              </p:nvGrpSpPr>
              <p:grpSpPr bwMode="auto">
                <a:xfrm rot="5339572">
                  <a:off x="869" y="1480"/>
                  <a:ext cx="1044" cy="384"/>
                  <a:chOff x="1056" y="1920"/>
                  <a:chExt cx="1296" cy="480"/>
                </a:xfrm>
              </p:grpSpPr>
              <p:sp>
                <p:nvSpPr>
                  <p:cNvPr id="4" name="Freeform 24"/>
                  <p:cNvSpPr>
                    <a:spLocks/>
                  </p:cNvSpPr>
                  <p:nvPr/>
                </p:nvSpPr>
                <p:spPr bwMode="auto">
                  <a:xfrm>
                    <a:off x="1046" y="1936"/>
                    <a:ext cx="1296" cy="240"/>
                  </a:xfrm>
                  <a:custGeom>
                    <a:avLst/>
                    <a:gdLst/>
                    <a:ahLst/>
                    <a:cxnLst>
                      <a:cxn ang="0">
                        <a:pos x="0" y="240"/>
                      </a:cxn>
                      <a:cxn ang="0">
                        <a:pos x="336" y="0"/>
                      </a:cxn>
                      <a:cxn ang="0">
                        <a:pos x="1296" y="240"/>
                      </a:cxn>
                    </a:cxnLst>
                    <a:rect l="0" t="0" r="r" b="b"/>
                    <a:pathLst>
                      <a:path w="1296" h="240">
                        <a:moveTo>
                          <a:pt x="0" y="240"/>
                        </a:moveTo>
                        <a:cubicBezTo>
                          <a:pt x="60" y="120"/>
                          <a:pt x="120" y="0"/>
                          <a:pt x="336" y="0"/>
                        </a:cubicBezTo>
                        <a:cubicBezTo>
                          <a:pt x="552" y="0"/>
                          <a:pt x="1136" y="200"/>
                          <a:pt x="1296" y="240"/>
                        </a:cubicBezTo>
                      </a:path>
                    </a:pathLst>
                  </a:custGeom>
                  <a:gradFill rotWithShape="0">
                    <a:gsLst>
                      <a:gs pos="0">
                        <a:schemeClr val="bg2"/>
                      </a:gs>
                      <a:gs pos="50000">
                        <a:srgbClr val="FFFFFF"/>
                      </a:gs>
                      <a:gs pos="100000">
                        <a:schemeClr val="bg2"/>
                      </a:gs>
                    </a:gsLst>
                    <a:lin ang="5400000" scaled="1"/>
                  </a:gradFill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" name="Freeform 25"/>
                  <p:cNvSpPr>
                    <a:spLocks/>
                  </p:cNvSpPr>
                  <p:nvPr/>
                </p:nvSpPr>
                <p:spPr bwMode="auto">
                  <a:xfrm flipV="1">
                    <a:off x="1056" y="2160"/>
                    <a:ext cx="1296" cy="240"/>
                  </a:xfrm>
                  <a:custGeom>
                    <a:avLst/>
                    <a:gdLst/>
                    <a:ahLst/>
                    <a:cxnLst>
                      <a:cxn ang="0">
                        <a:pos x="0" y="240"/>
                      </a:cxn>
                      <a:cxn ang="0">
                        <a:pos x="336" y="0"/>
                      </a:cxn>
                      <a:cxn ang="0">
                        <a:pos x="1296" y="240"/>
                      </a:cxn>
                    </a:cxnLst>
                    <a:rect l="0" t="0" r="r" b="b"/>
                    <a:pathLst>
                      <a:path w="1296" h="240">
                        <a:moveTo>
                          <a:pt x="0" y="240"/>
                        </a:moveTo>
                        <a:cubicBezTo>
                          <a:pt x="60" y="120"/>
                          <a:pt x="120" y="0"/>
                          <a:pt x="336" y="0"/>
                        </a:cubicBezTo>
                        <a:cubicBezTo>
                          <a:pt x="552" y="0"/>
                          <a:pt x="1136" y="200"/>
                          <a:pt x="1296" y="240"/>
                        </a:cubicBezTo>
                      </a:path>
                    </a:pathLst>
                  </a:custGeom>
                  <a:gradFill rotWithShape="0">
                    <a:gsLst>
                      <a:gs pos="0">
                        <a:schemeClr val="bg2"/>
                      </a:gs>
                      <a:gs pos="50000">
                        <a:srgbClr val="FFFFFF"/>
                      </a:gs>
                      <a:gs pos="100000">
                        <a:schemeClr val="bg2"/>
                      </a:gs>
                    </a:gsLst>
                    <a:lin ang="5400000" scaled="1"/>
                  </a:gradFill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37935" name="Line 26"/>
                <p:cNvSpPr>
                  <a:spLocks noChangeShapeType="1"/>
                </p:cNvSpPr>
                <p:nvPr/>
              </p:nvSpPr>
              <p:spPr bwMode="auto">
                <a:xfrm>
                  <a:off x="1344" y="1344"/>
                  <a:ext cx="0" cy="384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triangle" w="med" len="med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37936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1440" y="1344"/>
                  <a:ext cx="0" cy="384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triangle" w="med" len="med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37928" name="Group 28"/>
              <p:cNvGrpSpPr>
                <a:grpSpLocks/>
              </p:cNvGrpSpPr>
              <p:nvPr/>
            </p:nvGrpSpPr>
            <p:grpSpPr bwMode="auto">
              <a:xfrm>
                <a:off x="1872" y="1008"/>
                <a:ext cx="240" cy="576"/>
                <a:chOff x="1199" y="1150"/>
                <a:chExt cx="384" cy="1044"/>
              </a:xfrm>
            </p:grpSpPr>
            <p:grpSp>
              <p:nvGrpSpPr>
                <p:cNvPr id="37929" name="Group 29"/>
                <p:cNvGrpSpPr>
                  <a:grpSpLocks/>
                </p:cNvGrpSpPr>
                <p:nvPr/>
              </p:nvGrpSpPr>
              <p:grpSpPr bwMode="auto">
                <a:xfrm rot="5339572">
                  <a:off x="869" y="1480"/>
                  <a:ext cx="1044" cy="384"/>
                  <a:chOff x="1056" y="1920"/>
                  <a:chExt cx="1296" cy="480"/>
                </a:xfrm>
              </p:grpSpPr>
              <p:sp>
                <p:nvSpPr>
                  <p:cNvPr id="6" name="Freeform 30"/>
                  <p:cNvSpPr>
                    <a:spLocks/>
                  </p:cNvSpPr>
                  <p:nvPr/>
                </p:nvSpPr>
                <p:spPr bwMode="auto">
                  <a:xfrm>
                    <a:off x="1047" y="1936"/>
                    <a:ext cx="1296" cy="240"/>
                  </a:xfrm>
                  <a:custGeom>
                    <a:avLst/>
                    <a:gdLst/>
                    <a:ahLst/>
                    <a:cxnLst>
                      <a:cxn ang="0">
                        <a:pos x="0" y="240"/>
                      </a:cxn>
                      <a:cxn ang="0">
                        <a:pos x="336" y="0"/>
                      </a:cxn>
                      <a:cxn ang="0">
                        <a:pos x="1296" y="240"/>
                      </a:cxn>
                    </a:cxnLst>
                    <a:rect l="0" t="0" r="r" b="b"/>
                    <a:pathLst>
                      <a:path w="1296" h="240">
                        <a:moveTo>
                          <a:pt x="0" y="240"/>
                        </a:moveTo>
                        <a:cubicBezTo>
                          <a:pt x="60" y="120"/>
                          <a:pt x="120" y="0"/>
                          <a:pt x="336" y="0"/>
                        </a:cubicBezTo>
                        <a:cubicBezTo>
                          <a:pt x="552" y="0"/>
                          <a:pt x="1136" y="200"/>
                          <a:pt x="1296" y="240"/>
                        </a:cubicBezTo>
                      </a:path>
                    </a:pathLst>
                  </a:custGeom>
                  <a:gradFill rotWithShape="0">
                    <a:gsLst>
                      <a:gs pos="0">
                        <a:schemeClr val="bg2"/>
                      </a:gs>
                      <a:gs pos="50000">
                        <a:srgbClr val="FFFFFF"/>
                      </a:gs>
                      <a:gs pos="100000">
                        <a:schemeClr val="bg2"/>
                      </a:gs>
                    </a:gsLst>
                    <a:lin ang="5400000" scaled="1"/>
                  </a:gradFill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" name="Freeform 31"/>
                  <p:cNvSpPr>
                    <a:spLocks/>
                  </p:cNvSpPr>
                  <p:nvPr/>
                </p:nvSpPr>
                <p:spPr bwMode="auto">
                  <a:xfrm flipV="1">
                    <a:off x="1056" y="2160"/>
                    <a:ext cx="1296" cy="240"/>
                  </a:xfrm>
                  <a:custGeom>
                    <a:avLst/>
                    <a:gdLst/>
                    <a:ahLst/>
                    <a:cxnLst>
                      <a:cxn ang="0">
                        <a:pos x="0" y="240"/>
                      </a:cxn>
                      <a:cxn ang="0">
                        <a:pos x="336" y="0"/>
                      </a:cxn>
                      <a:cxn ang="0">
                        <a:pos x="1296" y="240"/>
                      </a:cxn>
                    </a:cxnLst>
                    <a:rect l="0" t="0" r="r" b="b"/>
                    <a:pathLst>
                      <a:path w="1296" h="240">
                        <a:moveTo>
                          <a:pt x="0" y="240"/>
                        </a:moveTo>
                        <a:cubicBezTo>
                          <a:pt x="60" y="120"/>
                          <a:pt x="120" y="0"/>
                          <a:pt x="336" y="0"/>
                        </a:cubicBezTo>
                        <a:cubicBezTo>
                          <a:pt x="552" y="0"/>
                          <a:pt x="1136" y="200"/>
                          <a:pt x="1296" y="240"/>
                        </a:cubicBezTo>
                      </a:path>
                    </a:pathLst>
                  </a:custGeom>
                  <a:gradFill rotWithShape="0">
                    <a:gsLst>
                      <a:gs pos="0">
                        <a:schemeClr val="bg2"/>
                      </a:gs>
                      <a:gs pos="50000">
                        <a:srgbClr val="FFFFFF"/>
                      </a:gs>
                      <a:gs pos="100000">
                        <a:schemeClr val="bg2"/>
                      </a:gs>
                    </a:gsLst>
                    <a:lin ang="5400000" scaled="1"/>
                  </a:gradFill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37930" name="Line 32"/>
                <p:cNvSpPr>
                  <a:spLocks noChangeShapeType="1"/>
                </p:cNvSpPr>
                <p:nvPr/>
              </p:nvSpPr>
              <p:spPr bwMode="auto">
                <a:xfrm>
                  <a:off x="1344" y="1344"/>
                  <a:ext cx="0" cy="384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triangle" w="med" len="med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37931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1440" y="1344"/>
                  <a:ext cx="0" cy="384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triangle" w="med" len="med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  <p:sp>
          <p:nvSpPr>
            <p:cNvPr id="37922" name="Text Box 95"/>
            <p:cNvSpPr txBox="1">
              <a:spLocks noChangeArrowheads="1"/>
            </p:cNvSpPr>
            <p:nvPr/>
          </p:nvSpPr>
          <p:spPr bwMode="auto">
            <a:xfrm>
              <a:off x="480" y="1296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>
                  <a:latin typeface="Times New Roman" pitchFamily="18" charset="0"/>
                  <a:sym typeface="Symbol" pitchFamily="18" charset="2"/>
                </a:rPr>
                <a:t></a:t>
              </a:r>
              <a:r>
                <a:rPr lang="en-US" altLang="ru-RU">
                  <a:latin typeface="Times New Roman" pitchFamily="18" charset="0"/>
                  <a:sym typeface="Symbol" pitchFamily="18" charset="2"/>
                </a:rPr>
                <a:t>,</a:t>
              </a:r>
              <a:r>
                <a:rPr lang="ru-RU" altLang="ru-RU">
                  <a:latin typeface="Times New Roman" pitchFamily="18" charset="0"/>
                  <a:sym typeface="Symbol" pitchFamily="18" charset="2"/>
                </a:rPr>
                <a:t></a:t>
              </a:r>
              <a:endParaRPr lang="ru-RU" altLang="ru-RU"/>
            </a:p>
          </p:txBody>
        </p:sp>
        <p:sp>
          <p:nvSpPr>
            <p:cNvPr id="37923" name="Text Box 96"/>
            <p:cNvSpPr txBox="1">
              <a:spLocks noChangeArrowheads="1"/>
            </p:cNvSpPr>
            <p:nvPr/>
          </p:nvSpPr>
          <p:spPr bwMode="auto">
            <a:xfrm>
              <a:off x="1056" y="1296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>
                  <a:latin typeface="Times New Roman" pitchFamily="18" charset="0"/>
                  <a:sym typeface="Symbol" pitchFamily="18" charset="2"/>
                </a:rPr>
                <a:t></a:t>
              </a:r>
              <a:endParaRPr lang="ru-RU" altLang="ru-RU"/>
            </a:p>
          </p:txBody>
        </p:sp>
        <p:sp>
          <p:nvSpPr>
            <p:cNvPr id="37924" name="Text Box 97"/>
            <p:cNvSpPr txBox="1">
              <a:spLocks noChangeArrowheads="1"/>
            </p:cNvSpPr>
            <p:nvPr/>
          </p:nvSpPr>
          <p:spPr bwMode="auto">
            <a:xfrm>
              <a:off x="1536" y="1296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>
                  <a:latin typeface="Times New Roman" pitchFamily="18" charset="0"/>
                  <a:sym typeface="Symbol" pitchFamily="18" charset="2"/>
                </a:rPr>
                <a:t></a:t>
              </a:r>
              <a:endParaRPr lang="ru-RU" altLang="ru-RU"/>
            </a:p>
          </p:txBody>
        </p:sp>
        <p:sp>
          <p:nvSpPr>
            <p:cNvPr id="37925" name="Text Box 98"/>
            <p:cNvSpPr txBox="1">
              <a:spLocks noChangeArrowheads="1"/>
            </p:cNvSpPr>
            <p:nvPr/>
          </p:nvSpPr>
          <p:spPr bwMode="auto">
            <a:xfrm>
              <a:off x="2064" y="1296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>
                  <a:latin typeface="Times New Roman" pitchFamily="18" charset="0"/>
                  <a:sym typeface="Symbol" pitchFamily="18" charset="2"/>
                </a:rPr>
                <a:t></a:t>
              </a:r>
              <a:r>
                <a:rPr lang="en-US" altLang="ru-RU">
                  <a:latin typeface="Times New Roman" pitchFamily="18" charset="0"/>
                  <a:sym typeface="Symbol" pitchFamily="18" charset="2"/>
                </a:rPr>
                <a:t>,</a:t>
              </a:r>
              <a:r>
                <a:rPr lang="ru-RU" altLang="ru-RU">
                  <a:latin typeface="Times New Roman" pitchFamily="18" charset="0"/>
                  <a:sym typeface="Symbol" pitchFamily="18" charset="2"/>
                </a:rPr>
                <a:t></a:t>
              </a:r>
              <a:endParaRPr lang="ru-RU" altLang="ru-RU"/>
            </a:p>
          </p:txBody>
        </p:sp>
      </p:grpSp>
      <p:grpSp>
        <p:nvGrpSpPr>
          <p:cNvPr id="37894" name="Group 106"/>
          <p:cNvGrpSpPr>
            <a:grpSpLocks/>
          </p:cNvGrpSpPr>
          <p:nvPr/>
        </p:nvGrpSpPr>
        <p:grpSpPr bwMode="auto">
          <a:xfrm>
            <a:off x="1219200" y="3581400"/>
            <a:ext cx="2590800" cy="1600200"/>
            <a:chOff x="768" y="2256"/>
            <a:chExt cx="1632" cy="1008"/>
          </a:xfrm>
        </p:grpSpPr>
        <p:sp>
          <p:nvSpPr>
            <p:cNvPr id="37896" name="Text Box 37"/>
            <p:cNvSpPr txBox="1">
              <a:spLocks noChangeArrowheads="1"/>
            </p:cNvSpPr>
            <p:nvPr/>
          </p:nvSpPr>
          <p:spPr bwMode="auto">
            <a:xfrm>
              <a:off x="768" y="2976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ru-RU"/>
                <a:t>O</a:t>
              </a:r>
              <a:endParaRPr lang="ru-RU" altLang="ru-RU"/>
            </a:p>
          </p:txBody>
        </p:sp>
        <p:sp>
          <p:nvSpPr>
            <p:cNvPr id="37897" name="Text Box 38"/>
            <p:cNvSpPr txBox="1">
              <a:spLocks noChangeArrowheads="1"/>
            </p:cNvSpPr>
            <p:nvPr/>
          </p:nvSpPr>
          <p:spPr bwMode="auto">
            <a:xfrm>
              <a:off x="2160" y="230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/>
                <a:t>O</a:t>
              </a:r>
              <a:endParaRPr lang="ru-RU" altLang="ru-RU"/>
            </a:p>
          </p:txBody>
        </p:sp>
        <p:sp>
          <p:nvSpPr>
            <p:cNvPr id="37898" name="Text Box 40"/>
            <p:cNvSpPr txBox="1">
              <a:spLocks noChangeArrowheads="1"/>
            </p:cNvSpPr>
            <p:nvPr/>
          </p:nvSpPr>
          <p:spPr bwMode="auto">
            <a:xfrm>
              <a:off x="1104" y="2640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ru-RU"/>
                <a:t>N</a:t>
              </a:r>
              <a:endParaRPr lang="ru-RU" altLang="ru-RU"/>
            </a:p>
          </p:txBody>
        </p:sp>
        <p:sp>
          <p:nvSpPr>
            <p:cNvPr id="37899" name="Text Box 42"/>
            <p:cNvSpPr txBox="1">
              <a:spLocks noChangeArrowheads="1"/>
            </p:cNvSpPr>
            <p:nvPr/>
          </p:nvSpPr>
          <p:spPr bwMode="auto">
            <a:xfrm>
              <a:off x="1632" y="2640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ru-RU"/>
                <a:t>N</a:t>
              </a:r>
              <a:endParaRPr lang="ru-RU" altLang="ru-RU"/>
            </a:p>
          </p:txBody>
        </p:sp>
        <p:sp>
          <p:nvSpPr>
            <p:cNvPr id="37900" name="Line 44"/>
            <p:cNvSpPr>
              <a:spLocks noChangeShapeType="1"/>
            </p:cNvSpPr>
            <p:nvPr/>
          </p:nvSpPr>
          <p:spPr bwMode="auto">
            <a:xfrm>
              <a:off x="1440" y="2784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grpSp>
          <p:nvGrpSpPr>
            <p:cNvPr id="37901" name="Group 62"/>
            <p:cNvGrpSpPr>
              <a:grpSpLocks/>
            </p:cNvGrpSpPr>
            <p:nvPr/>
          </p:nvGrpSpPr>
          <p:grpSpPr bwMode="auto">
            <a:xfrm rot="-2204321">
              <a:off x="1008" y="2928"/>
              <a:ext cx="288" cy="48"/>
              <a:chOff x="720" y="2784"/>
              <a:chExt cx="288" cy="48"/>
            </a:xfrm>
          </p:grpSpPr>
          <p:sp>
            <p:nvSpPr>
              <p:cNvPr id="37919" name="Line 46"/>
              <p:cNvSpPr>
                <a:spLocks noChangeShapeType="1"/>
              </p:cNvSpPr>
              <p:nvPr/>
            </p:nvSpPr>
            <p:spPr bwMode="auto">
              <a:xfrm>
                <a:off x="720" y="2784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37920" name="Line 47"/>
              <p:cNvSpPr>
                <a:spLocks noChangeShapeType="1"/>
              </p:cNvSpPr>
              <p:nvPr/>
            </p:nvSpPr>
            <p:spPr bwMode="auto">
              <a:xfrm>
                <a:off x="720" y="2832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37902" name="Group 63"/>
            <p:cNvGrpSpPr>
              <a:grpSpLocks/>
            </p:cNvGrpSpPr>
            <p:nvPr/>
          </p:nvGrpSpPr>
          <p:grpSpPr bwMode="auto">
            <a:xfrm rot="-2232361">
              <a:off x="1920" y="2592"/>
              <a:ext cx="288" cy="48"/>
              <a:chOff x="2160" y="2784"/>
              <a:chExt cx="288" cy="48"/>
            </a:xfrm>
          </p:grpSpPr>
          <p:sp>
            <p:nvSpPr>
              <p:cNvPr id="37917" name="Line 45"/>
              <p:cNvSpPr>
                <a:spLocks noChangeShapeType="1"/>
              </p:cNvSpPr>
              <p:nvPr/>
            </p:nvSpPr>
            <p:spPr bwMode="auto">
              <a:xfrm>
                <a:off x="2160" y="2784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37918" name="Line 48"/>
              <p:cNvSpPr>
                <a:spLocks noChangeShapeType="1"/>
              </p:cNvSpPr>
              <p:nvPr/>
            </p:nvSpPr>
            <p:spPr bwMode="auto">
              <a:xfrm>
                <a:off x="2160" y="2832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37903" name="Group 49"/>
            <p:cNvGrpSpPr>
              <a:grpSpLocks/>
            </p:cNvGrpSpPr>
            <p:nvPr/>
          </p:nvGrpSpPr>
          <p:grpSpPr bwMode="auto">
            <a:xfrm rot="-2332477">
              <a:off x="960" y="2256"/>
              <a:ext cx="240" cy="528"/>
              <a:chOff x="1199" y="1150"/>
              <a:chExt cx="384" cy="1044"/>
            </a:xfrm>
          </p:grpSpPr>
          <p:grpSp>
            <p:nvGrpSpPr>
              <p:cNvPr id="37912" name="Group 50"/>
              <p:cNvGrpSpPr>
                <a:grpSpLocks/>
              </p:cNvGrpSpPr>
              <p:nvPr/>
            </p:nvGrpSpPr>
            <p:grpSpPr bwMode="auto">
              <a:xfrm rot="5339572">
                <a:off x="869" y="1480"/>
                <a:ext cx="1044" cy="384"/>
                <a:chOff x="1056" y="1920"/>
                <a:chExt cx="1296" cy="480"/>
              </a:xfrm>
            </p:grpSpPr>
            <p:sp>
              <p:nvSpPr>
                <p:cNvPr id="7219" name="Freeform 51"/>
                <p:cNvSpPr>
                  <a:spLocks/>
                </p:cNvSpPr>
                <p:nvPr/>
              </p:nvSpPr>
              <p:spPr bwMode="auto">
                <a:xfrm>
                  <a:off x="1048" y="1918"/>
                  <a:ext cx="1296" cy="244"/>
                </a:xfrm>
                <a:custGeom>
                  <a:avLst/>
                  <a:gdLst/>
                  <a:ahLst/>
                  <a:cxnLst>
                    <a:cxn ang="0">
                      <a:pos x="0" y="240"/>
                    </a:cxn>
                    <a:cxn ang="0">
                      <a:pos x="336" y="0"/>
                    </a:cxn>
                    <a:cxn ang="0">
                      <a:pos x="1296" y="240"/>
                    </a:cxn>
                  </a:cxnLst>
                  <a:rect l="0" t="0" r="r" b="b"/>
                  <a:pathLst>
                    <a:path w="1296" h="240">
                      <a:moveTo>
                        <a:pt x="0" y="240"/>
                      </a:moveTo>
                      <a:cubicBezTo>
                        <a:pt x="60" y="120"/>
                        <a:pt x="120" y="0"/>
                        <a:pt x="336" y="0"/>
                      </a:cubicBezTo>
                      <a:cubicBezTo>
                        <a:pt x="552" y="0"/>
                        <a:pt x="1136" y="200"/>
                        <a:pt x="1296" y="240"/>
                      </a:cubicBezTo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50000">
                      <a:srgbClr val="FFFFFF"/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20" name="Freeform 52"/>
                <p:cNvSpPr>
                  <a:spLocks/>
                </p:cNvSpPr>
                <p:nvPr/>
              </p:nvSpPr>
              <p:spPr bwMode="auto">
                <a:xfrm flipV="1">
                  <a:off x="1039" y="2166"/>
                  <a:ext cx="1296" cy="240"/>
                </a:xfrm>
                <a:custGeom>
                  <a:avLst/>
                  <a:gdLst/>
                  <a:ahLst/>
                  <a:cxnLst>
                    <a:cxn ang="0">
                      <a:pos x="0" y="240"/>
                    </a:cxn>
                    <a:cxn ang="0">
                      <a:pos x="336" y="0"/>
                    </a:cxn>
                    <a:cxn ang="0">
                      <a:pos x="1296" y="240"/>
                    </a:cxn>
                  </a:cxnLst>
                  <a:rect l="0" t="0" r="r" b="b"/>
                  <a:pathLst>
                    <a:path w="1296" h="240">
                      <a:moveTo>
                        <a:pt x="0" y="240"/>
                      </a:moveTo>
                      <a:cubicBezTo>
                        <a:pt x="60" y="120"/>
                        <a:pt x="120" y="0"/>
                        <a:pt x="336" y="0"/>
                      </a:cubicBezTo>
                      <a:cubicBezTo>
                        <a:pt x="552" y="0"/>
                        <a:pt x="1136" y="200"/>
                        <a:pt x="1296" y="240"/>
                      </a:cubicBezTo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50000">
                      <a:srgbClr val="FFFFFF"/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37913" name="Line 53"/>
              <p:cNvSpPr>
                <a:spLocks noChangeShapeType="1"/>
              </p:cNvSpPr>
              <p:nvPr/>
            </p:nvSpPr>
            <p:spPr bwMode="auto">
              <a:xfrm>
                <a:off x="1344" y="1344"/>
                <a:ext cx="0" cy="38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triangle" w="med" len="med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37914" name="Line 54"/>
              <p:cNvSpPr>
                <a:spLocks noChangeShapeType="1"/>
              </p:cNvSpPr>
              <p:nvPr/>
            </p:nvSpPr>
            <p:spPr bwMode="auto">
              <a:xfrm flipV="1">
                <a:off x="1440" y="1344"/>
                <a:ext cx="0" cy="38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triangle" w="med" len="med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37904" name="Group 64"/>
            <p:cNvGrpSpPr>
              <a:grpSpLocks/>
            </p:cNvGrpSpPr>
            <p:nvPr/>
          </p:nvGrpSpPr>
          <p:grpSpPr bwMode="auto">
            <a:xfrm rot="2661437">
              <a:off x="1872" y="2928"/>
              <a:ext cx="288" cy="48"/>
              <a:chOff x="2160" y="2784"/>
              <a:chExt cx="288" cy="48"/>
            </a:xfrm>
          </p:grpSpPr>
          <p:sp>
            <p:nvSpPr>
              <p:cNvPr id="37910" name="Line 65"/>
              <p:cNvSpPr>
                <a:spLocks noChangeShapeType="1"/>
              </p:cNvSpPr>
              <p:nvPr/>
            </p:nvSpPr>
            <p:spPr bwMode="auto">
              <a:xfrm>
                <a:off x="2160" y="2784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37911" name="Line 66"/>
              <p:cNvSpPr>
                <a:spLocks noChangeShapeType="1"/>
              </p:cNvSpPr>
              <p:nvPr/>
            </p:nvSpPr>
            <p:spPr bwMode="auto">
              <a:xfrm>
                <a:off x="2160" y="2832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37905" name="Text Box 93"/>
            <p:cNvSpPr txBox="1">
              <a:spLocks noChangeArrowheads="1"/>
            </p:cNvSpPr>
            <p:nvPr/>
          </p:nvSpPr>
          <p:spPr bwMode="auto">
            <a:xfrm>
              <a:off x="2016" y="2976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ru-RU"/>
                <a:t>O</a:t>
              </a:r>
              <a:endParaRPr lang="ru-RU" altLang="ru-RU"/>
            </a:p>
          </p:txBody>
        </p:sp>
        <p:sp>
          <p:nvSpPr>
            <p:cNvPr id="37906" name="Text Box 99"/>
            <p:cNvSpPr txBox="1">
              <a:spLocks noChangeArrowheads="1"/>
            </p:cNvSpPr>
            <p:nvPr/>
          </p:nvSpPr>
          <p:spPr bwMode="auto">
            <a:xfrm>
              <a:off x="1728" y="2304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>
                  <a:latin typeface="Times New Roman" pitchFamily="18" charset="0"/>
                  <a:sym typeface="Symbol" pitchFamily="18" charset="2"/>
                </a:rPr>
                <a:t></a:t>
              </a:r>
              <a:r>
                <a:rPr lang="en-US" altLang="ru-RU">
                  <a:latin typeface="Times New Roman" pitchFamily="18" charset="0"/>
                  <a:sym typeface="Symbol" pitchFamily="18" charset="2"/>
                </a:rPr>
                <a:t>,</a:t>
              </a:r>
              <a:r>
                <a:rPr lang="ru-RU" altLang="ru-RU">
                  <a:latin typeface="Times New Roman" pitchFamily="18" charset="0"/>
                  <a:sym typeface="Symbol" pitchFamily="18" charset="2"/>
                </a:rPr>
                <a:t></a:t>
              </a:r>
              <a:endParaRPr lang="ru-RU" altLang="ru-RU"/>
            </a:p>
          </p:txBody>
        </p:sp>
        <p:sp>
          <p:nvSpPr>
            <p:cNvPr id="37907" name="Text Box 100"/>
            <p:cNvSpPr txBox="1">
              <a:spLocks noChangeArrowheads="1"/>
            </p:cNvSpPr>
            <p:nvPr/>
          </p:nvSpPr>
          <p:spPr bwMode="auto">
            <a:xfrm>
              <a:off x="1680" y="2976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>
                  <a:latin typeface="Times New Roman" pitchFamily="18" charset="0"/>
                  <a:sym typeface="Symbol" pitchFamily="18" charset="2"/>
                </a:rPr>
                <a:t></a:t>
              </a:r>
              <a:r>
                <a:rPr lang="en-US" altLang="ru-RU">
                  <a:latin typeface="Times New Roman" pitchFamily="18" charset="0"/>
                </a:rPr>
                <a:t>,</a:t>
              </a:r>
              <a:r>
                <a:rPr lang="ru-RU" altLang="ru-RU">
                  <a:latin typeface="Times New Roman" pitchFamily="18" charset="0"/>
                  <a:sym typeface="Symbol" pitchFamily="18" charset="2"/>
                </a:rPr>
                <a:t></a:t>
              </a:r>
              <a:endParaRPr lang="ru-RU" altLang="ru-RU"/>
            </a:p>
          </p:txBody>
        </p:sp>
        <p:sp>
          <p:nvSpPr>
            <p:cNvPr id="37908" name="Text Box 101"/>
            <p:cNvSpPr txBox="1">
              <a:spLocks noChangeArrowheads="1"/>
            </p:cNvSpPr>
            <p:nvPr/>
          </p:nvSpPr>
          <p:spPr bwMode="auto">
            <a:xfrm>
              <a:off x="1008" y="2976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>
                  <a:latin typeface="Times New Roman" pitchFamily="18" charset="0"/>
                  <a:sym typeface="Symbol" pitchFamily="18" charset="2"/>
                </a:rPr>
                <a:t></a:t>
              </a:r>
              <a:r>
                <a:rPr lang="en-US" altLang="ru-RU">
                  <a:latin typeface="Times New Roman" pitchFamily="18" charset="0"/>
                </a:rPr>
                <a:t>,</a:t>
              </a:r>
              <a:r>
                <a:rPr lang="ru-RU" altLang="ru-RU">
                  <a:latin typeface="Times New Roman" pitchFamily="18" charset="0"/>
                  <a:sym typeface="Symbol" pitchFamily="18" charset="2"/>
                </a:rPr>
                <a:t></a:t>
              </a:r>
              <a:endParaRPr lang="ru-RU" altLang="ru-RU"/>
            </a:p>
          </p:txBody>
        </p:sp>
        <p:sp>
          <p:nvSpPr>
            <p:cNvPr id="37909" name="Text Box 102"/>
            <p:cNvSpPr txBox="1">
              <a:spLocks noChangeArrowheads="1"/>
            </p:cNvSpPr>
            <p:nvPr/>
          </p:nvSpPr>
          <p:spPr bwMode="auto">
            <a:xfrm>
              <a:off x="1344" y="2496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ru-RU" altLang="ru-RU">
                  <a:latin typeface="Times New Roman" pitchFamily="18" charset="0"/>
                  <a:sym typeface="Symbol" pitchFamily="18" charset="2"/>
                </a:rPr>
                <a:t></a:t>
              </a:r>
              <a:endParaRPr lang="ru-RU" altLang="ru-RU"/>
            </a:p>
          </p:txBody>
        </p:sp>
      </p:grpSp>
      <p:sp>
        <p:nvSpPr>
          <p:cNvPr id="37895" name="Text Box 105"/>
          <p:cNvSpPr txBox="1">
            <a:spLocks noChangeArrowheads="1"/>
          </p:cNvSpPr>
          <p:nvPr/>
        </p:nvSpPr>
        <p:spPr bwMode="auto">
          <a:xfrm>
            <a:off x="152400" y="5486400"/>
            <a:ext cx="4724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ru-RU" altLang="ru-RU" dirty="0" smtClean="0"/>
              <a:t>Т.д.  </a:t>
            </a:r>
            <a:r>
              <a:rPr lang="ru-RU" altLang="ru-RU" dirty="0">
                <a:cs typeface="Times New Roman" pitchFamily="18" charset="0"/>
              </a:rPr>
              <a:t>ON</a:t>
            </a:r>
            <a:r>
              <a:rPr lang="ru-RU" altLang="ru-RU" baseline="30000" dirty="0">
                <a:cs typeface="Times New Roman" pitchFamily="18" charset="0"/>
              </a:rPr>
              <a:t>II</a:t>
            </a:r>
            <a:r>
              <a:rPr lang="ru-RU" altLang="ru-RU" dirty="0">
                <a:cs typeface="Times New Roman" pitchFamily="18" charset="0"/>
              </a:rPr>
              <a:t>–N</a:t>
            </a:r>
            <a:r>
              <a:rPr lang="ru-RU" altLang="ru-RU" baseline="30000" dirty="0">
                <a:cs typeface="Times New Roman" pitchFamily="18" charset="0"/>
              </a:rPr>
              <a:t>IV</a:t>
            </a:r>
            <a:r>
              <a:rPr lang="ru-RU" altLang="ru-RU" dirty="0">
                <a:cs typeface="Times New Roman" pitchFamily="18" charset="0"/>
              </a:rPr>
              <a:t>O</a:t>
            </a:r>
            <a:r>
              <a:rPr lang="ru-RU" altLang="ru-RU" baseline="-30000" dirty="0">
                <a:cs typeface="Times New Roman" pitchFamily="18" charset="0"/>
              </a:rPr>
              <a:t>2</a:t>
            </a:r>
            <a:r>
              <a:rPr lang="ru-RU" altLang="ru-RU" dirty="0">
                <a:cs typeface="Times New Roman" pitchFamily="18" charset="0"/>
              </a:rPr>
              <a:t> </a:t>
            </a:r>
            <a:endParaRPr lang="ru-RU" altLang="ru-RU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ru-RU" altLang="ru-RU" dirty="0">
                <a:cs typeface="Times New Roman" pitchFamily="18" charset="0"/>
              </a:rPr>
              <a:t>(NO</a:t>
            </a:r>
            <a:r>
              <a:rPr lang="ru-RU" altLang="ru-RU" baseline="30000" dirty="0">
                <a:cs typeface="Times New Roman" pitchFamily="18" charset="0"/>
              </a:rPr>
              <a:t>+</a:t>
            </a:r>
            <a:r>
              <a:rPr lang="ru-RU" altLang="ru-RU" dirty="0">
                <a:cs typeface="Times New Roman" pitchFamily="18" charset="0"/>
              </a:rPr>
              <a:t>)(NO</a:t>
            </a:r>
            <a:r>
              <a:rPr lang="ru-RU" altLang="ru-RU" baseline="-30000" dirty="0">
                <a:cs typeface="Times New Roman" pitchFamily="18" charset="0"/>
              </a:rPr>
              <a:t>2</a:t>
            </a:r>
            <a:r>
              <a:rPr lang="ru-RU" altLang="ru-RU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ru-RU" altLang="ru-RU" dirty="0">
                <a:cs typeface="Times New Roman" pitchFamily="18" charset="0"/>
              </a:rPr>
              <a:t>) </a:t>
            </a:r>
            <a:r>
              <a:rPr lang="ru-RU" altLang="ru-RU" dirty="0" err="1" smtClean="0">
                <a:cs typeface="Times New Roman" pitchFamily="18" charset="0"/>
              </a:rPr>
              <a:t>нитрозил</a:t>
            </a:r>
            <a:r>
              <a:rPr lang="ru-RU" altLang="ru-RU" dirty="0" smtClean="0">
                <a:cs typeface="Times New Roman" pitchFamily="18" charset="0"/>
              </a:rPr>
              <a:t> нитриты</a:t>
            </a:r>
            <a:endParaRPr lang="ru-RU" altLang="ru-R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28653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76275"/>
          </a:xfrm>
        </p:spPr>
        <p:txBody>
          <a:bodyPr/>
          <a:lstStyle/>
          <a:p>
            <a:pPr algn="ctr" eaLnBrk="1" hangingPunct="1"/>
            <a:r>
              <a:rPr lang="ru-RU" altLang="ru-RU" sz="2800" b="1" dirty="0" err="1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Азоттық</a:t>
            </a:r>
            <a:r>
              <a:rPr lang="ru-RU" altLang="ru-RU" sz="28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altLang="ru-RU" sz="2800" b="1" dirty="0" err="1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қышқыл</a:t>
            </a:r>
            <a:r>
              <a:rPr lang="ru-RU" altLang="ru-RU" sz="28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HNO</a:t>
            </a:r>
            <a:r>
              <a:rPr lang="ru-RU" altLang="ru-RU" sz="2800" b="1" baseline="-300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ru-RU" altLang="ru-RU" sz="28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altLang="ru-RU" sz="2800" b="1" dirty="0" smtClean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38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4267200"/>
            <a:ext cx="8229600" cy="2209800"/>
          </a:xfrm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Сулы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ерітіндісіндегі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протолизы</a:t>
            </a:r>
            <a:r>
              <a:rPr lang="ru-RU" altLang="ru-RU" sz="2800" dirty="0" smtClean="0">
                <a:cs typeface="Times New Roman" pitchFamily="18" charset="0"/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800" dirty="0" smtClean="0">
                <a:cs typeface="Times New Roman" pitchFamily="18" charset="0"/>
              </a:rPr>
              <a:t>HNO</a:t>
            </a:r>
            <a:r>
              <a:rPr lang="en-US" altLang="ru-RU" sz="2800" baseline="-30000" dirty="0" smtClean="0">
                <a:cs typeface="Times New Roman" pitchFamily="18" charset="0"/>
              </a:rPr>
              <a:t>2</a:t>
            </a:r>
            <a:r>
              <a:rPr lang="en-US" altLang="ru-RU" sz="2800" dirty="0" smtClean="0">
                <a:cs typeface="Times New Roman" pitchFamily="18" charset="0"/>
              </a:rPr>
              <a:t> + H</a:t>
            </a:r>
            <a:r>
              <a:rPr lang="en-US" altLang="ru-RU" sz="2800" baseline="-30000" dirty="0" smtClean="0">
                <a:cs typeface="Times New Roman" pitchFamily="18" charset="0"/>
              </a:rPr>
              <a:t>2</a:t>
            </a:r>
            <a:r>
              <a:rPr lang="en-US" altLang="ru-RU" sz="2800" dirty="0" smtClean="0">
                <a:cs typeface="Times New Roman" pitchFamily="18" charset="0"/>
              </a:rPr>
              <a:t>O 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</a:t>
            </a:r>
            <a:r>
              <a:rPr lang="en-US" altLang="ru-RU" sz="2800" dirty="0" smtClean="0">
                <a:cs typeface="Times New Roman" pitchFamily="18" charset="0"/>
              </a:rPr>
              <a:t> NO</a:t>
            </a:r>
            <a:r>
              <a:rPr lang="en-US" altLang="ru-RU" sz="2800" baseline="-30000" dirty="0" smtClean="0">
                <a:cs typeface="Times New Roman" pitchFamily="18" charset="0"/>
              </a:rPr>
              <a:t>2</a:t>
            </a:r>
            <a:r>
              <a:rPr lang="en-US" altLang="ru-RU" sz="2800" baseline="30000" dirty="0" smtClean="0">
                <a:cs typeface="Times New Roman" pitchFamily="18" charset="0"/>
              </a:rPr>
              <a:t>–</a:t>
            </a:r>
            <a:r>
              <a:rPr lang="en-US" altLang="ru-RU" sz="2800" dirty="0" smtClean="0">
                <a:cs typeface="Times New Roman" pitchFamily="18" charset="0"/>
              </a:rPr>
              <a:t> + H</a:t>
            </a:r>
            <a:r>
              <a:rPr lang="en-US" altLang="ru-RU" sz="2800" baseline="-30000" dirty="0" smtClean="0">
                <a:cs typeface="Times New Roman" pitchFamily="18" charset="0"/>
              </a:rPr>
              <a:t>3</a:t>
            </a:r>
            <a:r>
              <a:rPr lang="en-US" altLang="ru-RU" sz="2800" dirty="0" smtClean="0">
                <a:cs typeface="Times New Roman" pitchFamily="18" charset="0"/>
              </a:rPr>
              <a:t>O</a:t>
            </a:r>
            <a:r>
              <a:rPr lang="en-US" altLang="ru-RU" sz="2800" baseline="30000" dirty="0" smtClean="0">
                <a:cs typeface="Times New Roman" pitchFamily="18" charset="0"/>
              </a:rPr>
              <a:t>+</a:t>
            </a:r>
            <a:r>
              <a:rPr lang="en-US" altLang="ru-RU" sz="2800" dirty="0" smtClean="0">
                <a:cs typeface="Times New Roman" pitchFamily="18" charset="0"/>
              </a:rPr>
              <a:t>; </a:t>
            </a:r>
            <a:r>
              <a:rPr lang="en-US" altLang="ru-RU" sz="2800" i="1" dirty="0" smtClean="0">
                <a:cs typeface="Times New Roman" pitchFamily="18" charset="0"/>
              </a:rPr>
              <a:t>K</a:t>
            </a:r>
            <a:r>
              <a:rPr lang="en-US" altLang="ru-RU" sz="2800" baseline="-30000" dirty="0" smtClean="0">
                <a:cs typeface="Times New Roman" pitchFamily="18" charset="0"/>
              </a:rPr>
              <a:t>K</a:t>
            </a:r>
            <a:r>
              <a:rPr lang="en-US" altLang="ru-RU" sz="2800" dirty="0" smtClean="0">
                <a:cs typeface="Times New Roman" pitchFamily="18" charset="0"/>
              </a:rPr>
              <a:t> = 5,13 · 10</a:t>
            </a:r>
            <a:r>
              <a:rPr lang="en-US" altLang="ru-RU" sz="2800" baseline="30000" dirty="0" smtClean="0">
                <a:cs typeface="Times New Roman" pitchFamily="18" charset="0"/>
              </a:rPr>
              <a:t>–4</a:t>
            </a:r>
            <a:endParaRPr lang="ru-RU" altLang="ru-RU" sz="2800" baseline="30000" dirty="0" smtClean="0"/>
          </a:p>
          <a:p>
            <a:pPr eaLnBrk="1" hangingPunct="1"/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Тұрақты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тұздары</a:t>
            </a:r>
            <a:r>
              <a:rPr lang="ru-RU" altLang="ru-RU" sz="2800" dirty="0" smtClean="0"/>
              <a:t> </a:t>
            </a:r>
            <a:r>
              <a:rPr lang="en-US" altLang="ru-RU" sz="2800" dirty="0" smtClean="0"/>
              <a:t>M</a:t>
            </a:r>
            <a:r>
              <a:rPr lang="en-US" altLang="ru-RU" sz="2800" baseline="30000" dirty="0" smtClean="0"/>
              <a:t>IA</a:t>
            </a:r>
            <a:r>
              <a:rPr lang="en-US" altLang="ru-RU" sz="2800" dirty="0" smtClean="0"/>
              <a:t>NO</a:t>
            </a:r>
            <a:r>
              <a:rPr lang="en-US" altLang="ru-RU" sz="2800" baseline="-25000" dirty="0" smtClean="0"/>
              <a:t>2</a:t>
            </a:r>
            <a:r>
              <a:rPr lang="en-US" altLang="ru-RU" sz="2800" dirty="0" smtClean="0"/>
              <a:t>, M</a:t>
            </a:r>
            <a:r>
              <a:rPr lang="en-US" altLang="ru-RU" sz="2800" baseline="30000" dirty="0" smtClean="0"/>
              <a:t>IIA</a:t>
            </a:r>
            <a:r>
              <a:rPr lang="en-US" altLang="ru-RU" sz="2800" dirty="0" smtClean="0"/>
              <a:t>(NO</a:t>
            </a:r>
            <a:r>
              <a:rPr lang="en-US" altLang="ru-RU" sz="2800" baseline="-25000" dirty="0" smtClean="0"/>
              <a:t>2</a:t>
            </a:r>
            <a:r>
              <a:rPr lang="en-US" altLang="ru-RU" sz="2800" dirty="0" smtClean="0"/>
              <a:t>)</a:t>
            </a:r>
            <a:r>
              <a:rPr lang="en-US" altLang="ru-RU" sz="2800" baseline="-25000" dirty="0" smtClean="0"/>
              <a:t>2</a:t>
            </a:r>
            <a:endParaRPr lang="ru-RU" altLang="ru-RU" sz="28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800" dirty="0" smtClean="0"/>
              <a:t>Гидролиз: </a:t>
            </a:r>
            <a:r>
              <a:rPr lang="en-US" altLang="ru-RU" sz="2800" dirty="0" smtClean="0">
                <a:cs typeface="Times New Roman" pitchFamily="18" charset="0"/>
              </a:rPr>
              <a:t>NO</a:t>
            </a:r>
            <a:r>
              <a:rPr lang="en-US" altLang="ru-RU" sz="2800" baseline="-30000" dirty="0" smtClean="0">
                <a:cs typeface="Times New Roman" pitchFamily="18" charset="0"/>
              </a:rPr>
              <a:t>2</a:t>
            </a:r>
            <a:r>
              <a:rPr lang="en-US" altLang="ru-RU" sz="2800" baseline="30000" dirty="0" smtClean="0">
                <a:cs typeface="Times New Roman" pitchFamily="18" charset="0"/>
              </a:rPr>
              <a:t>–</a:t>
            </a:r>
            <a:r>
              <a:rPr lang="en-US" altLang="ru-RU" sz="2800" dirty="0" smtClean="0">
                <a:cs typeface="Times New Roman" pitchFamily="18" charset="0"/>
              </a:rPr>
              <a:t> + H</a:t>
            </a:r>
            <a:r>
              <a:rPr lang="en-US" altLang="ru-RU" sz="2800" baseline="-30000" dirty="0" smtClean="0">
                <a:cs typeface="Times New Roman" pitchFamily="18" charset="0"/>
              </a:rPr>
              <a:t>2</a:t>
            </a:r>
            <a:r>
              <a:rPr lang="en-US" altLang="ru-RU" sz="2800" dirty="0" smtClean="0">
                <a:cs typeface="Times New Roman" pitchFamily="18" charset="0"/>
              </a:rPr>
              <a:t>O 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</a:t>
            </a:r>
            <a:r>
              <a:rPr lang="en-US" altLang="ru-RU" sz="2800" dirty="0" smtClean="0">
                <a:cs typeface="Times New Roman" pitchFamily="18" charset="0"/>
              </a:rPr>
              <a:t> HNO</a:t>
            </a:r>
            <a:r>
              <a:rPr lang="en-US" altLang="ru-RU" sz="2800" baseline="-30000" dirty="0" smtClean="0">
                <a:cs typeface="Times New Roman" pitchFamily="18" charset="0"/>
              </a:rPr>
              <a:t>2</a:t>
            </a:r>
            <a:r>
              <a:rPr lang="en-US" altLang="ru-RU" sz="2800" dirty="0" smtClean="0">
                <a:cs typeface="Times New Roman" pitchFamily="18" charset="0"/>
              </a:rPr>
              <a:t> + OH</a:t>
            </a:r>
            <a:r>
              <a:rPr lang="en-US" altLang="ru-RU" sz="2800" baseline="30000" dirty="0" smtClean="0">
                <a:cs typeface="Tahoma" pitchFamily="34" charset="0"/>
              </a:rPr>
              <a:t>–</a:t>
            </a:r>
            <a:r>
              <a:rPr lang="en-US" altLang="ru-RU" sz="2800" dirty="0" smtClean="0">
                <a:cs typeface="Times New Roman" pitchFamily="18" charset="0"/>
              </a:rPr>
              <a:t>; </a:t>
            </a:r>
            <a:r>
              <a:rPr lang="ru-RU" altLang="ru-RU" sz="2800" dirty="0" smtClean="0"/>
              <a:t>рН </a:t>
            </a:r>
            <a:r>
              <a:rPr lang="ru-RU" altLang="ru-RU" sz="2800" dirty="0" smtClean="0">
                <a:cs typeface="Tahoma" pitchFamily="34" charset="0"/>
              </a:rPr>
              <a:t>&gt;</a:t>
            </a:r>
            <a:r>
              <a:rPr lang="ru-RU" altLang="ru-RU" sz="2800" dirty="0" smtClean="0"/>
              <a:t> 7</a:t>
            </a:r>
          </a:p>
        </p:txBody>
      </p:sp>
      <p:sp>
        <p:nvSpPr>
          <p:cNvPr id="38916" name="Text Box 41"/>
          <p:cNvSpPr txBox="1">
            <a:spLocks noChangeArrowheads="1"/>
          </p:cNvSpPr>
          <p:nvPr/>
        </p:nvSpPr>
        <p:spPr bwMode="auto">
          <a:xfrm>
            <a:off x="3200400" y="1981200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4400">
                <a:solidFill>
                  <a:srgbClr val="FF0066"/>
                </a:solidFill>
                <a:sym typeface="Wingdings 3" pitchFamily="18" charset="2"/>
              </a:rPr>
              <a:t></a:t>
            </a:r>
            <a:endParaRPr lang="ru-RU" altLang="ru-RU" sz="4400">
              <a:solidFill>
                <a:srgbClr val="FF0066"/>
              </a:solidFill>
            </a:endParaRPr>
          </a:p>
        </p:txBody>
      </p:sp>
      <p:grpSp>
        <p:nvGrpSpPr>
          <p:cNvPr id="38917" name="Group 54"/>
          <p:cNvGrpSpPr>
            <a:grpSpLocks/>
          </p:cNvGrpSpPr>
          <p:nvPr/>
        </p:nvGrpSpPr>
        <p:grpSpPr bwMode="auto">
          <a:xfrm>
            <a:off x="685800" y="1600200"/>
            <a:ext cx="2438400" cy="1371600"/>
            <a:chOff x="528" y="1008"/>
            <a:chExt cx="1536" cy="864"/>
          </a:xfrm>
        </p:grpSpPr>
        <p:grpSp>
          <p:nvGrpSpPr>
            <p:cNvPr id="38956" name="Group 20"/>
            <p:cNvGrpSpPr>
              <a:grpSpLocks/>
            </p:cNvGrpSpPr>
            <p:nvPr/>
          </p:nvGrpSpPr>
          <p:grpSpPr bwMode="auto">
            <a:xfrm>
              <a:off x="528" y="1008"/>
              <a:ext cx="1536" cy="816"/>
              <a:chOff x="480" y="1200"/>
              <a:chExt cx="1536" cy="816"/>
            </a:xfrm>
          </p:grpSpPr>
          <p:sp>
            <p:nvSpPr>
              <p:cNvPr id="38959" name="Text Box 5"/>
              <p:cNvSpPr txBox="1">
                <a:spLocks noChangeArrowheads="1"/>
              </p:cNvSpPr>
              <p:nvPr/>
            </p:nvSpPr>
            <p:spPr bwMode="auto">
              <a:xfrm>
                <a:off x="1248" y="1488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 sz="2800"/>
                  <a:t>N</a:t>
                </a:r>
                <a:endParaRPr lang="ru-RU" altLang="ru-RU" sz="2800"/>
              </a:p>
            </p:txBody>
          </p:sp>
          <p:sp>
            <p:nvSpPr>
              <p:cNvPr id="38960" name="Text Box 6"/>
              <p:cNvSpPr txBox="1">
                <a:spLocks noChangeArrowheads="1"/>
              </p:cNvSpPr>
              <p:nvPr/>
            </p:nvSpPr>
            <p:spPr bwMode="auto">
              <a:xfrm>
                <a:off x="960" y="1200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 sz="2800"/>
                  <a:t>O</a:t>
                </a:r>
                <a:endParaRPr lang="ru-RU" altLang="ru-RU" sz="2800"/>
              </a:p>
            </p:txBody>
          </p:sp>
          <p:sp>
            <p:nvSpPr>
              <p:cNvPr id="38961" name="Text Box 7"/>
              <p:cNvSpPr txBox="1">
                <a:spLocks noChangeArrowheads="1"/>
              </p:cNvSpPr>
              <p:nvPr/>
            </p:nvSpPr>
            <p:spPr bwMode="auto">
              <a:xfrm>
                <a:off x="480" y="1200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US" altLang="ru-RU" sz="2800"/>
                  <a:t>H</a:t>
                </a:r>
                <a:endParaRPr lang="ru-RU" altLang="ru-RU" sz="2800"/>
              </a:p>
            </p:txBody>
          </p:sp>
          <p:sp>
            <p:nvSpPr>
              <p:cNvPr id="38962" name="Text Box 8"/>
              <p:cNvSpPr txBox="1">
                <a:spLocks noChangeArrowheads="1"/>
              </p:cNvSpPr>
              <p:nvPr/>
            </p:nvSpPr>
            <p:spPr bwMode="auto">
              <a:xfrm>
                <a:off x="1728" y="1488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 sz="2800"/>
                  <a:t>O</a:t>
                </a:r>
                <a:endParaRPr lang="ru-RU" altLang="ru-RU" sz="2800"/>
              </a:p>
            </p:txBody>
          </p:sp>
          <p:grpSp>
            <p:nvGrpSpPr>
              <p:cNvPr id="38963" name="Group 9"/>
              <p:cNvGrpSpPr>
                <a:grpSpLocks/>
              </p:cNvGrpSpPr>
              <p:nvPr/>
            </p:nvGrpSpPr>
            <p:grpSpPr bwMode="auto">
              <a:xfrm rot="2703366" flipV="1">
                <a:off x="960" y="1632"/>
                <a:ext cx="240" cy="528"/>
                <a:chOff x="1199" y="1150"/>
                <a:chExt cx="384" cy="1044"/>
              </a:xfrm>
            </p:grpSpPr>
            <p:grpSp>
              <p:nvGrpSpPr>
                <p:cNvPr id="38968" name="Group 10"/>
                <p:cNvGrpSpPr>
                  <a:grpSpLocks/>
                </p:cNvGrpSpPr>
                <p:nvPr/>
              </p:nvGrpSpPr>
              <p:grpSpPr bwMode="auto">
                <a:xfrm rot="5339572">
                  <a:off x="869" y="1480"/>
                  <a:ext cx="1044" cy="384"/>
                  <a:chOff x="1056" y="1920"/>
                  <a:chExt cx="1296" cy="480"/>
                </a:xfrm>
              </p:grpSpPr>
              <p:sp>
                <p:nvSpPr>
                  <p:cNvPr id="2" name="Freeform 11"/>
                  <p:cNvSpPr>
                    <a:spLocks/>
                  </p:cNvSpPr>
                  <p:nvPr/>
                </p:nvSpPr>
                <p:spPr bwMode="auto">
                  <a:xfrm>
                    <a:off x="1055" y="1921"/>
                    <a:ext cx="1296" cy="240"/>
                  </a:xfrm>
                  <a:custGeom>
                    <a:avLst/>
                    <a:gdLst/>
                    <a:ahLst/>
                    <a:cxnLst>
                      <a:cxn ang="0">
                        <a:pos x="0" y="240"/>
                      </a:cxn>
                      <a:cxn ang="0">
                        <a:pos x="336" y="0"/>
                      </a:cxn>
                      <a:cxn ang="0">
                        <a:pos x="1296" y="240"/>
                      </a:cxn>
                    </a:cxnLst>
                    <a:rect l="0" t="0" r="r" b="b"/>
                    <a:pathLst>
                      <a:path w="1296" h="240">
                        <a:moveTo>
                          <a:pt x="0" y="240"/>
                        </a:moveTo>
                        <a:cubicBezTo>
                          <a:pt x="60" y="120"/>
                          <a:pt x="120" y="0"/>
                          <a:pt x="336" y="0"/>
                        </a:cubicBezTo>
                        <a:cubicBezTo>
                          <a:pt x="552" y="0"/>
                          <a:pt x="1136" y="200"/>
                          <a:pt x="1296" y="240"/>
                        </a:cubicBezTo>
                      </a:path>
                    </a:pathLst>
                  </a:custGeom>
                  <a:gradFill rotWithShape="0">
                    <a:gsLst>
                      <a:gs pos="0">
                        <a:schemeClr val="bg2"/>
                      </a:gs>
                      <a:gs pos="50000">
                        <a:srgbClr val="FFFFFF"/>
                      </a:gs>
                      <a:gs pos="100000">
                        <a:schemeClr val="bg2"/>
                      </a:gs>
                    </a:gsLst>
                    <a:lin ang="5400000" scaled="1"/>
                  </a:gradFill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" name="Freeform 12"/>
                  <p:cNvSpPr>
                    <a:spLocks/>
                  </p:cNvSpPr>
                  <p:nvPr/>
                </p:nvSpPr>
                <p:spPr bwMode="auto">
                  <a:xfrm flipV="1">
                    <a:off x="1055" y="2168"/>
                    <a:ext cx="1296" cy="248"/>
                  </a:xfrm>
                  <a:custGeom>
                    <a:avLst/>
                    <a:gdLst/>
                    <a:ahLst/>
                    <a:cxnLst>
                      <a:cxn ang="0">
                        <a:pos x="0" y="240"/>
                      </a:cxn>
                      <a:cxn ang="0">
                        <a:pos x="336" y="0"/>
                      </a:cxn>
                      <a:cxn ang="0">
                        <a:pos x="1296" y="240"/>
                      </a:cxn>
                    </a:cxnLst>
                    <a:rect l="0" t="0" r="r" b="b"/>
                    <a:pathLst>
                      <a:path w="1296" h="240">
                        <a:moveTo>
                          <a:pt x="0" y="240"/>
                        </a:moveTo>
                        <a:cubicBezTo>
                          <a:pt x="60" y="120"/>
                          <a:pt x="120" y="0"/>
                          <a:pt x="336" y="0"/>
                        </a:cubicBezTo>
                        <a:cubicBezTo>
                          <a:pt x="552" y="0"/>
                          <a:pt x="1136" y="200"/>
                          <a:pt x="1296" y="240"/>
                        </a:cubicBezTo>
                      </a:path>
                    </a:pathLst>
                  </a:custGeom>
                  <a:gradFill rotWithShape="0">
                    <a:gsLst>
                      <a:gs pos="0">
                        <a:schemeClr val="bg2"/>
                      </a:gs>
                      <a:gs pos="50000">
                        <a:srgbClr val="FFFFFF"/>
                      </a:gs>
                      <a:gs pos="100000">
                        <a:schemeClr val="bg2"/>
                      </a:gs>
                    </a:gsLst>
                    <a:lin ang="5400000" scaled="1"/>
                  </a:gradFill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38969" name="Line 13"/>
                <p:cNvSpPr>
                  <a:spLocks noChangeShapeType="1"/>
                </p:cNvSpPr>
                <p:nvPr/>
              </p:nvSpPr>
              <p:spPr bwMode="auto">
                <a:xfrm>
                  <a:off x="1344" y="1344"/>
                  <a:ext cx="0" cy="384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triangle" w="med" len="med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38970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440" y="1344"/>
                  <a:ext cx="0" cy="384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triangle" w="med" len="med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sp>
            <p:nvSpPr>
              <p:cNvPr id="38964" name="Line 15"/>
              <p:cNvSpPr>
                <a:spLocks noChangeShapeType="1"/>
              </p:cNvSpPr>
              <p:nvPr/>
            </p:nvSpPr>
            <p:spPr bwMode="auto">
              <a:xfrm>
                <a:off x="768" y="1344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38965" name="Line 16"/>
              <p:cNvSpPr>
                <a:spLocks noChangeShapeType="1"/>
              </p:cNvSpPr>
              <p:nvPr/>
            </p:nvSpPr>
            <p:spPr bwMode="auto">
              <a:xfrm>
                <a:off x="1200" y="1440"/>
                <a:ext cx="96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38966" name="Line 17"/>
              <p:cNvSpPr>
                <a:spLocks noChangeShapeType="1"/>
              </p:cNvSpPr>
              <p:nvPr/>
            </p:nvSpPr>
            <p:spPr bwMode="auto">
              <a:xfrm>
                <a:off x="1488" y="1632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38967" name="Line 19"/>
              <p:cNvSpPr>
                <a:spLocks noChangeShapeType="1"/>
              </p:cNvSpPr>
              <p:nvPr/>
            </p:nvSpPr>
            <p:spPr bwMode="auto">
              <a:xfrm>
                <a:off x="1488" y="1680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38957" name="Text Box 49"/>
            <p:cNvSpPr txBox="1">
              <a:spLocks noChangeArrowheads="1"/>
            </p:cNvSpPr>
            <p:nvPr/>
          </p:nvSpPr>
          <p:spPr bwMode="auto">
            <a:xfrm>
              <a:off x="1392" y="1008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i="1"/>
                <a:t>sp </a:t>
              </a:r>
              <a:r>
                <a:rPr lang="en-US" altLang="ru-RU" baseline="30000"/>
                <a:t>2</a:t>
              </a:r>
              <a:endParaRPr lang="ru-RU" altLang="ru-RU" baseline="30000"/>
            </a:p>
          </p:txBody>
        </p:sp>
        <p:sp>
          <p:nvSpPr>
            <p:cNvPr id="38958" name="Text Box 51"/>
            <p:cNvSpPr txBox="1">
              <a:spLocks noChangeArrowheads="1"/>
            </p:cNvSpPr>
            <p:nvPr/>
          </p:nvSpPr>
          <p:spPr bwMode="auto">
            <a:xfrm>
              <a:off x="1536" y="1584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ym typeface="Symbol" pitchFamily="18" charset="2"/>
                </a:rPr>
                <a:t></a:t>
              </a:r>
              <a:r>
                <a:rPr lang="en-US" altLang="ru-RU">
                  <a:sym typeface="Symbol" pitchFamily="18" charset="2"/>
                </a:rPr>
                <a:t>,</a:t>
              </a:r>
              <a:r>
                <a:rPr lang="ru-RU" altLang="ru-RU">
                  <a:sym typeface="Symbol" pitchFamily="18" charset="2"/>
                </a:rPr>
                <a:t></a:t>
              </a:r>
              <a:endParaRPr lang="ru-RU" altLang="ru-RU"/>
            </a:p>
          </p:txBody>
        </p:sp>
      </p:grpSp>
      <p:grpSp>
        <p:nvGrpSpPr>
          <p:cNvPr id="38918" name="Group 55"/>
          <p:cNvGrpSpPr>
            <a:grpSpLocks/>
          </p:cNvGrpSpPr>
          <p:nvPr/>
        </p:nvGrpSpPr>
        <p:grpSpPr bwMode="auto">
          <a:xfrm>
            <a:off x="3962400" y="1600200"/>
            <a:ext cx="2209800" cy="1662113"/>
            <a:chOff x="2736" y="960"/>
            <a:chExt cx="1392" cy="1047"/>
          </a:xfrm>
        </p:grpSpPr>
        <p:grpSp>
          <p:nvGrpSpPr>
            <p:cNvPr id="38941" name="Group 40"/>
            <p:cNvGrpSpPr>
              <a:grpSpLocks/>
            </p:cNvGrpSpPr>
            <p:nvPr/>
          </p:nvGrpSpPr>
          <p:grpSpPr bwMode="auto">
            <a:xfrm>
              <a:off x="2736" y="960"/>
              <a:ext cx="1152" cy="1047"/>
              <a:chOff x="2880" y="960"/>
              <a:chExt cx="1152" cy="1047"/>
            </a:xfrm>
          </p:grpSpPr>
          <p:sp>
            <p:nvSpPr>
              <p:cNvPr id="38945" name="Text Box 22"/>
              <p:cNvSpPr txBox="1">
                <a:spLocks noChangeArrowheads="1"/>
              </p:cNvSpPr>
              <p:nvPr/>
            </p:nvSpPr>
            <p:spPr bwMode="auto">
              <a:xfrm>
                <a:off x="3312" y="1296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 sz="2800"/>
                  <a:t>N</a:t>
                </a:r>
                <a:endParaRPr lang="ru-RU" altLang="ru-RU" sz="2800"/>
              </a:p>
            </p:txBody>
          </p:sp>
          <p:sp>
            <p:nvSpPr>
              <p:cNvPr id="38946" name="Text Box 23"/>
              <p:cNvSpPr txBox="1">
                <a:spLocks noChangeArrowheads="1"/>
              </p:cNvSpPr>
              <p:nvPr/>
            </p:nvSpPr>
            <p:spPr bwMode="auto">
              <a:xfrm>
                <a:off x="3744" y="960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 sz="2800"/>
                  <a:t>O</a:t>
                </a:r>
                <a:endParaRPr lang="ru-RU" altLang="ru-RU" sz="2800"/>
              </a:p>
            </p:txBody>
          </p:sp>
          <p:sp>
            <p:nvSpPr>
              <p:cNvPr id="38947" name="Text Box 24"/>
              <p:cNvSpPr txBox="1">
                <a:spLocks noChangeArrowheads="1"/>
              </p:cNvSpPr>
              <p:nvPr/>
            </p:nvSpPr>
            <p:spPr bwMode="auto">
              <a:xfrm>
                <a:off x="2880" y="1296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US" altLang="ru-RU" sz="2800"/>
                  <a:t>H</a:t>
                </a:r>
                <a:endParaRPr lang="ru-RU" altLang="ru-RU" sz="2800"/>
              </a:p>
            </p:txBody>
          </p:sp>
          <p:sp>
            <p:nvSpPr>
              <p:cNvPr id="38948" name="Text Box 25"/>
              <p:cNvSpPr txBox="1">
                <a:spLocks noChangeArrowheads="1"/>
              </p:cNvSpPr>
              <p:nvPr/>
            </p:nvSpPr>
            <p:spPr bwMode="auto">
              <a:xfrm>
                <a:off x="3744" y="1680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 sz="2800"/>
                  <a:t>O</a:t>
                </a:r>
                <a:endParaRPr lang="ru-RU" altLang="ru-RU" sz="2800"/>
              </a:p>
            </p:txBody>
          </p:sp>
          <p:sp>
            <p:nvSpPr>
              <p:cNvPr id="38949" name="Line 32"/>
              <p:cNvSpPr>
                <a:spLocks noChangeShapeType="1"/>
              </p:cNvSpPr>
              <p:nvPr/>
            </p:nvSpPr>
            <p:spPr bwMode="auto">
              <a:xfrm>
                <a:off x="3168" y="1488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grpSp>
            <p:nvGrpSpPr>
              <p:cNvPr id="38950" name="Group 36"/>
              <p:cNvGrpSpPr>
                <a:grpSpLocks/>
              </p:cNvGrpSpPr>
              <p:nvPr/>
            </p:nvGrpSpPr>
            <p:grpSpPr bwMode="auto">
              <a:xfrm rot="-2765786">
                <a:off x="3528" y="1272"/>
                <a:ext cx="288" cy="48"/>
                <a:chOff x="3552" y="1440"/>
                <a:chExt cx="288" cy="48"/>
              </a:xfrm>
            </p:grpSpPr>
            <p:sp>
              <p:nvSpPr>
                <p:cNvPr id="38954" name="Line 34"/>
                <p:cNvSpPr>
                  <a:spLocks noChangeShapeType="1"/>
                </p:cNvSpPr>
                <p:nvPr/>
              </p:nvSpPr>
              <p:spPr bwMode="auto">
                <a:xfrm>
                  <a:off x="3552" y="1440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38955" name="Line 35"/>
                <p:cNvSpPr>
                  <a:spLocks noChangeShapeType="1"/>
                </p:cNvSpPr>
                <p:nvPr/>
              </p:nvSpPr>
              <p:spPr bwMode="auto">
                <a:xfrm>
                  <a:off x="3552" y="1488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38951" name="Group 37"/>
              <p:cNvGrpSpPr>
                <a:grpSpLocks/>
              </p:cNvGrpSpPr>
              <p:nvPr/>
            </p:nvGrpSpPr>
            <p:grpSpPr bwMode="auto">
              <a:xfrm rot="3132614">
                <a:off x="3528" y="1608"/>
                <a:ext cx="288" cy="48"/>
                <a:chOff x="3552" y="1440"/>
                <a:chExt cx="288" cy="48"/>
              </a:xfrm>
            </p:grpSpPr>
            <p:sp>
              <p:nvSpPr>
                <p:cNvPr id="38952" name="Line 38"/>
                <p:cNvSpPr>
                  <a:spLocks noChangeShapeType="1"/>
                </p:cNvSpPr>
                <p:nvPr/>
              </p:nvSpPr>
              <p:spPr bwMode="auto">
                <a:xfrm>
                  <a:off x="3552" y="1440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38953" name="Line 39"/>
                <p:cNvSpPr>
                  <a:spLocks noChangeShapeType="1"/>
                </p:cNvSpPr>
                <p:nvPr/>
              </p:nvSpPr>
              <p:spPr bwMode="auto">
                <a:xfrm>
                  <a:off x="3552" y="1488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  <p:sp>
          <p:nvSpPr>
            <p:cNvPr id="38942" name="Text Box 50"/>
            <p:cNvSpPr txBox="1">
              <a:spLocks noChangeArrowheads="1"/>
            </p:cNvSpPr>
            <p:nvPr/>
          </p:nvSpPr>
          <p:spPr bwMode="auto">
            <a:xfrm>
              <a:off x="2880" y="1056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ru-RU" i="1"/>
                <a:t>sp </a:t>
              </a:r>
              <a:r>
                <a:rPr lang="en-US" altLang="ru-RU" baseline="30000"/>
                <a:t>2</a:t>
              </a:r>
              <a:endParaRPr lang="ru-RU" altLang="ru-RU" baseline="30000"/>
            </a:p>
          </p:txBody>
        </p:sp>
        <p:sp>
          <p:nvSpPr>
            <p:cNvPr id="38943" name="Text Box 52"/>
            <p:cNvSpPr txBox="1">
              <a:spLocks noChangeArrowheads="1"/>
            </p:cNvSpPr>
            <p:nvPr/>
          </p:nvSpPr>
          <p:spPr bwMode="auto">
            <a:xfrm>
              <a:off x="3168" y="1680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ym typeface="Symbol" pitchFamily="18" charset="2"/>
                </a:rPr>
                <a:t></a:t>
              </a:r>
              <a:r>
                <a:rPr lang="en-US" altLang="ru-RU">
                  <a:sym typeface="Symbol" pitchFamily="18" charset="2"/>
                </a:rPr>
                <a:t>,</a:t>
              </a:r>
              <a:r>
                <a:rPr lang="ru-RU" altLang="ru-RU">
                  <a:sym typeface="Symbol" pitchFamily="18" charset="2"/>
                </a:rPr>
                <a:t></a:t>
              </a:r>
              <a:endParaRPr lang="ru-RU" altLang="ru-RU"/>
            </a:p>
          </p:txBody>
        </p:sp>
        <p:sp>
          <p:nvSpPr>
            <p:cNvPr id="38944" name="Text Box 53"/>
            <p:cNvSpPr txBox="1">
              <a:spLocks noChangeArrowheads="1"/>
            </p:cNvSpPr>
            <p:nvPr/>
          </p:nvSpPr>
          <p:spPr bwMode="auto">
            <a:xfrm>
              <a:off x="3648" y="1248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ym typeface="Symbol" pitchFamily="18" charset="2"/>
                </a:rPr>
                <a:t></a:t>
              </a:r>
              <a:r>
                <a:rPr lang="en-US" altLang="ru-RU">
                  <a:sym typeface="Symbol" pitchFamily="18" charset="2"/>
                </a:rPr>
                <a:t>,</a:t>
              </a:r>
              <a:r>
                <a:rPr lang="ru-RU" altLang="ru-RU">
                  <a:sym typeface="Symbol" pitchFamily="18" charset="2"/>
                </a:rPr>
                <a:t></a:t>
              </a:r>
              <a:endParaRPr lang="ru-RU" altLang="ru-RU"/>
            </a:p>
          </p:txBody>
        </p:sp>
      </p:grpSp>
      <p:sp>
        <p:nvSpPr>
          <p:cNvPr id="38919" name="Text Box 56"/>
          <p:cNvSpPr txBox="1">
            <a:spLocks noChangeArrowheads="1"/>
          </p:cNvSpPr>
          <p:nvPr/>
        </p:nvSpPr>
        <p:spPr bwMode="auto">
          <a:xfrm>
            <a:off x="762000" y="3429000"/>
            <a:ext cx="2590800" cy="457200"/>
          </a:xfrm>
          <a:prstGeom prst="rect">
            <a:avLst/>
          </a:prstGeom>
          <a:solidFill>
            <a:srgbClr val="DDE2F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cs typeface="Tahoma" pitchFamily="34" charset="0"/>
              </a:rPr>
              <a:t>–</a:t>
            </a:r>
            <a:r>
              <a:rPr lang="en-US" altLang="ru-RU"/>
              <a:t>ONO </a:t>
            </a:r>
            <a:r>
              <a:rPr lang="ru-RU" altLang="ru-RU"/>
              <a:t>(нитрито-)</a:t>
            </a:r>
          </a:p>
        </p:txBody>
      </p:sp>
      <p:sp>
        <p:nvSpPr>
          <p:cNvPr id="38920" name="Text Box 57"/>
          <p:cNvSpPr txBox="1">
            <a:spLocks noChangeArrowheads="1"/>
          </p:cNvSpPr>
          <p:nvPr/>
        </p:nvSpPr>
        <p:spPr bwMode="auto">
          <a:xfrm>
            <a:off x="3810000" y="3429000"/>
            <a:ext cx="2209800" cy="457200"/>
          </a:xfrm>
          <a:prstGeom prst="rect">
            <a:avLst/>
          </a:prstGeom>
          <a:solidFill>
            <a:srgbClr val="DDE2F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cs typeface="Tahoma" pitchFamily="34" charset="0"/>
              </a:rPr>
              <a:t>–</a:t>
            </a:r>
            <a:r>
              <a:rPr lang="en-US" altLang="ru-RU"/>
              <a:t>NO</a:t>
            </a:r>
            <a:r>
              <a:rPr lang="ru-RU" altLang="ru-RU" baseline="-25000"/>
              <a:t>2</a:t>
            </a:r>
            <a:r>
              <a:rPr lang="en-US" altLang="ru-RU"/>
              <a:t> </a:t>
            </a:r>
            <a:r>
              <a:rPr lang="ru-RU" altLang="ru-RU"/>
              <a:t>(нитро-)</a:t>
            </a:r>
          </a:p>
        </p:txBody>
      </p:sp>
      <p:sp>
        <p:nvSpPr>
          <p:cNvPr id="38921" name="Text Box 93"/>
          <p:cNvSpPr txBox="1">
            <a:spLocks noChangeArrowheads="1"/>
          </p:cNvSpPr>
          <p:nvPr/>
        </p:nvSpPr>
        <p:spPr bwMode="auto">
          <a:xfrm>
            <a:off x="7086600" y="3733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ru-RU" i="1"/>
              <a:t>sp </a:t>
            </a:r>
            <a:r>
              <a:rPr lang="en-US" altLang="ru-RU" baseline="30000"/>
              <a:t>2</a:t>
            </a:r>
            <a:endParaRPr lang="ru-RU" altLang="ru-RU" baseline="30000"/>
          </a:p>
        </p:txBody>
      </p:sp>
      <p:grpSp>
        <p:nvGrpSpPr>
          <p:cNvPr id="38922" name="Group 96"/>
          <p:cNvGrpSpPr>
            <a:grpSpLocks/>
          </p:cNvGrpSpPr>
          <p:nvPr/>
        </p:nvGrpSpPr>
        <p:grpSpPr bwMode="auto">
          <a:xfrm>
            <a:off x="6400800" y="1752600"/>
            <a:ext cx="2514600" cy="2058988"/>
            <a:chOff x="4080" y="1295"/>
            <a:chExt cx="1584" cy="1297"/>
          </a:xfrm>
        </p:grpSpPr>
        <p:grpSp>
          <p:nvGrpSpPr>
            <p:cNvPr id="38923" name="Group 90"/>
            <p:cNvGrpSpPr>
              <a:grpSpLocks/>
            </p:cNvGrpSpPr>
            <p:nvPr/>
          </p:nvGrpSpPr>
          <p:grpSpPr bwMode="auto">
            <a:xfrm>
              <a:off x="4128" y="1295"/>
              <a:ext cx="1200" cy="1192"/>
              <a:chOff x="4128" y="1295"/>
              <a:chExt cx="1200" cy="1192"/>
            </a:xfrm>
          </p:grpSpPr>
          <p:sp>
            <p:nvSpPr>
              <p:cNvPr id="38926" name="Text Box 59"/>
              <p:cNvSpPr txBox="1">
                <a:spLocks noChangeArrowheads="1"/>
              </p:cNvSpPr>
              <p:nvPr/>
            </p:nvSpPr>
            <p:spPr bwMode="auto">
              <a:xfrm>
                <a:off x="4608" y="1833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altLang="ru-RU" sz="2800"/>
                  <a:t>N</a:t>
                </a:r>
                <a:endParaRPr lang="ru-RU" altLang="ru-RU" sz="2800"/>
              </a:p>
            </p:txBody>
          </p:sp>
          <p:grpSp>
            <p:nvGrpSpPr>
              <p:cNvPr id="38927" name="Group 60"/>
              <p:cNvGrpSpPr>
                <a:grpSpLocks/>
              </p:cNvGrpSpPr>
              <p:nvPr/>
            </p:nvGrpSpPr>
            <p:grpSpPr bwMode="auto">
              <a:xfrm rot="75324">
                <a:off x="4607" y="1295"/>
                <a:ext cx="240" cy="576"/>
                <a:chOff x="1199" y="1150"/>
                <a:chExt cx="384" cy="1044"/>
              </a:xfrm>
            </p:grpSpPr>
            <p:grpSp>
              <p:nvGrpSpPr>
                <p:cNvPr id="38936" name="Group 61"/>
                <p:cNvGrpSpPr>
                  <a:grpSpLocks/>
                </p:cNvGrpSpPr>
                <p:nvPr/>
              </p:nvGrpSpPr>
              <p:grpSpPr bwMode="auto">
                <a:xfrm rot="5339572">
                  <a:off x="869" y="1480"/>
                  <a:ext cx="1044" cy="384"/>
                  <a:chOff x="1056" y="1920"/>
                  <a:chExt cx="1296" cy="480"/>
                </a:xfrm>
              </p:grpSpPr>
              <p:sp>
                <p:nvSpPr>
                  <p:cNvPr id="8254" name="Freeform 62"/>
                  <p:cNvSpPr>
                    <a:spLocks/>
                  </p:cNvSpPr>
                  <p:nvPr/>
                </p:nvSpPr>
                <p:spPr bwMode="auto">
                  <a:xfrm>
                    <a:off x="1055" y="1936"/>
                    <a:ext cx="1296" cy="240"/>
                  </a:xfrm>
                  <a:custGeom>
                    <a:avLst/>
                    <a:gdLst/>
                    <a:ahLst/>
                    <a:cxnLst>
                      <a:cxn ang="0">
                        <a:pos x="0" y="240"/>
                      </a:cxn>
                      <a:cxn ang="0">
                        <a:pos x="336" y="0"/>
                      </a:cxn>
                      <a:cxn ang="0">
                        <a:pos x="1296" y="240"/>
                      </a:cxn>
                    </a:cxnLst>
                    <a:rect l="0" t="0" r="r" b="b"/>
                    <a:pathLst>
                      <a:path w="1296" h="240">
                        <a:moveTo>
                          <a:pt x="0" y="240"/>
                        </a:moveTo>
                        <a:cubicBezTo>
                          <a:pt x="60" y="120"/>
                          <a:pt x="120" y="0"/>
                          <a:pt x="336" y="0"/>
                        </a:cubicBezTo>
                        <a:cubicBezTo>
                          <a:pt x="552" y="0"/>
                          <a:pt x="1136" y="200"/>
                          <a:pt x="1296" y="240"/>
                        </a:cubicBezTo>
                      </a:path>
                    </a:pathLst>
                  </a:custGeom>
                  <a:gradFill rotWithShape="0">
                    <a:gsLst>
                      <a:gs pos="0">
                        <a:schemeClr val="bg2"/>
                      </a:gs>
                      <a:gs pos="50000">
                        <a:srgbClr val="FFFFFF"/>
                      </a:gs>
                      <a:gs pos="100000">
                        <a:schemeClr val="bg2"/>
                      </a:gs>
                    </a:gsLst>
                    <a:lin ang="5400000" scaled="1"/>
                  </a:gradFill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255" name="Freeform 63"/>
                  <p:cNvSpPr>
                    <a:spLocks/>
                  </p:cNvSpPr>
                  <p:nvPr/>
                </p:nvSpPr>
                <p:spPr bwMode="auto">
                  <a:xfrm flipV="1">
                    <a:off x="1039" y="2160"/>
                    <a:ext cx="1296" cy="240"/>
                  </a:xfrm>
                  <a:custGeom>
                    <a:avLst/>
                    <a:gdLst/>
                    <a:ahLst/>
                    <a:cxnLst>
                      <a:cxn ang="0">
                        <a:pos x="0" y="240"/>
                      </a:cxn>
                      <a:cxn ang="0">
                        <a:pos x="336" y="0"/>
                      </a:cxn>
                      <a:cxn ang="0">
                        <a:pos x="1296" y="240"/>
                      </a:cxn>
                    </a:cxnLst>
                    <a:rect l="0" t="0" r="r" b="b"/>
                    <a:pathLst>
                      <a:path w="1296" h="240">
                        <a:moveTo>
                          <a:pt x="0" y="240"/>
                        </a:moveTo>
                        <a:cubicBezTo>
                          <a:pt x="60" y="120"/>
                          <a:pt x="120" y="0"/>
                          <a:pt x="336" y="0"/>
                        </a:cubicBezTo>
                        <a:cubicBezTo>
                          <a:pt x="552" y="0"/>
                          <a:pt x="1136" y="200"/>
                          <a:pt x="1296" y="240"/>
                        </a:cubicBezTo>
                      </a:path>
                    </a:pathLst>
                  </a:custGeom>
                  <a:gradFill rotWithShape="0">
                    <a:gsLst>
                      <a:gs pos="0">
                        <a:schemeClr val="bg2"/>
                      </a:gs>
                      <a:gs pos="50000">
                        <a:srgbClr val="FFFFFF"/>
                      </a:gs>
                      <a:gs pos="100000">
                        <a:schemeClr val="bg2"/>
                      </a:gs>
                    </a:gsLst>
                    <a:lin ang="5400000" scaled="1"/>
                  </a:gradFill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38937" name="Line 64"/>
                <p:cNvSpPr>
                  <a:spLocks noChangeShapeType="1"/>
                </p:cNvSpPr>
                <p:nvPr/>
              </p:nvSpPr>
              <p:spPr bwMode="auto">
                <a:xfrm>
                  <a:off x="1344" y="1344"/>
                  <a:ext cx="0" cy="384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triangle" w="med" len="med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38938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1440" y="1344"/>
                  <a:ext cx="0" cy="384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triangle" w="med" len="med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38928" name="Group 82"/>
              <p:cNvGrpSpPr>
                <a:grpSpLocks/>
              </p:cNvGrpSpPr>
              <p:nvPr/>
            </p:nvGrpSpPr>
            <p:grpSpPr bwMode="auto">
              <a:xfrm rot="-2332291">
                <a:off x="4368" y="2160"/>
                <a:ext cx="288" cy="48"/>
                <a:chOff x="3552" y="1440"/>
                <a:chExt cx="288" cy="48"/>
              </a:xfrm>
            </p:grpSpPr>
            <p:sp>
              <p:nvSpPr>
                <p:cNvPr id="38934" name="Line 83"/>
                <p:cNvSpPr>
                  <a:spLocks noChangeShapeType="1"/>
                </p:cNvSpPr>
                <p:nvPr/>
              </p:nvSpPr>
              <p:spPr bwMode="auto">
                <a:xfrm>
                  <a:off x="3552" y="1440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38935" name="Line 84"/>
                <p:cNvSpPr>
                  <a:spLocks noChangeShapeType="1"/>
                </p:cNvSpPr>
                <p:nvPr/>
              </p:nvSpPr>
              <p:spPr bwMode="auto">
                <a:xfrm>
                  <a:off x="3552" y="1488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38929" name="Group 85"/>
              <p:cNvGrpSpPr>
                <a:grpSpLocks/>
              </p:cNvGrpSpPr>
              <p:nvPr/>
            </p:nvGrpSpPr>
            <p:grpSpPr bwMode="auto">
              <a:xfrm rot="2332291" flipH="1">
                <a:off x="4800" y="2160"/>
                <a:ext cx="288" cy="48"/>
                <a:chOff x="3552" y="1440"/>
                <a:chExt cx="288" cy="48"/>
              </a:xfrm>
            </p:grpSpPr>
            <p:sp>
              <p:nvSpPr>
                <p:cNvPr id="38932" name="Line 86"/>
                <p:cNvSpPr>
                  <a:spLocks noChangeShapeType="1"/>
                </p:cNvSpPr>
                <p:nvPr/>
              </p:nvSpPr>
              <p:spPr bwMode="auto">
                <a:xfrm>
                  <a:off x="3552" y="1440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38933" name="Line 87"/>
                <p:cNvSpPr>
                  <a:spLocks noChangeShapeType="1"/>
                </p:cNvSpPr>
                <p:nvPr/>
              </p:nvSpPr>
              <p:spPr bwMode="auto">
                <a:xfrm>
                  <a:off x="3552" y="1488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sp>
            <p:nvSpPr>
              <p:cNvPr id="38930" name="Text Box 88"/>
              <p:cNvSpPr txBox="1">
                <a:spLocks noChangeArrowheads="1"/>
              </p:cNvSpPr>
              <p:nvPr/>
            </p:nvSpPr>
            <p:spPr bwMode="auto">
              <a:xfrm>
                <a:off x="4128" y="2160"/>
                <a:ext cx="33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altLang="ru-RU" sz="2800"/>
                  <a:t>O</a:t>
                </a:r>
                <a:endParaRPr lang="ru-RU" altLang="ru-RU" sz="2800"/>
              </a:p>
            </p:txBody>
          </p:sp>
          <p:sp>
            <p:nvSpPr>
              <p:cNvPr id="38931" name="Text Box 89"/>
              <p:cNvSpPr txBox="1">
                <a:spLocks noChangeArrowheads="1"/>
              </p:cNvSpPr>
              <p:nvPr/>
            </p:nvSpPr>
            <p:spPr bwMode="auto">
              <a:xfrm>
                <a:off x="5040" y="2160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altLang="ru-RU" sz="2800"/>
                  <a:t>O</a:t>
                </a:r>
                <a:endParaRPr lang="ru-RU" altLang="ru-RU" sz="2800"/>
              </a:p>
            </p:txBody>
          </p:sp>
        </p:grpSp>
        <p:sp>
          <p:nvSpPr>
            <p:cNvPr id="38924" name="AutoShape 94"/>
            <p:cNvSpPr>
              <a:spLocks noChangeArrowheads="1"/>
            </p:cNvSpPr>
            <p:nvPr/>
          </p:nvSpPr>
          <p:spPr bwMode="auto">
            <a:xfrm>
              <a:off x="4080" y="1392"/>
              <a:ext cx="1344" cy="1200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8925" name="Text Box 95"/>
            <p:cNvSpPr txBox="1">
              <a:spLocks noChangeArrowheads="1"/>
            </p:cNvSpPr>
            <p:nvPr/>
          </p:nvSpPr>
          <p:spPr bwMode="auto">
            <a:xfrm>
              <a:off x="5424" y="134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olidFill>
                    <a:srgbClr val="FF0066"/>
                  </a:solidFill>
                  <a:cs typeface="Tahoma" pitchFamily="34" charset="0"/>
                </a:rPr>
                <a:t>–</a:t>
              </a:r>
              <a:endParaRPr lang="ru-RU" altLang="ru-RU">
                <a:solidFill>
                  <a:srgbClr val="FF006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9821841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49275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28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Азот диоксиді</a:t>
            </a:r>
            <a:r>
              <a:rPr lang="ru-RU" altLang="ru-RU" sz="2800" b="1" dirty="0" smtClean="0">
                <a:solidFill>
                  <a:srgbClr val="002060"/>
                </a:solidFill>
                <a:latin typeface="Arial Narrow" pitchFamily="34" charset="0"/>
                <a:cs typeface="Tahoma" pitchFamily="34" charset="0"/>
              </a:rPr>
              <a:t>·</a:t>
            </a:r>
            <a:r>
              <a:rPr lang="ru-RU" altLang="ru-RU" sz="28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NO</a:t>
            </a:r>
            <a:r>
              <a:rPr lang="ru-RU" altLang="ru-RU" sz="2800" b="1" baseline="-300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ru-RU" altLang="ru-RU" sz="28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40963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1600200"/>
            <a:ext cx="4572000" cy="4343400"/>
          </a:xfrm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ru-RU" altLang="ru-RU" sz="2400" dirty="0" smtClean="0"/>
              <a:t>  2</a:t>
            </a:r>
            <a:r>
              <a:rPr lang="ru-RU" altLang="ru-RU" sz="2400" dirty="0" smtClean="0">
                <a:cs typeface="Times New Roman" pitchFamily="18" charset="0"/>
              </a:rPr>
              <a:t>NO</a:t>
            </a:r>
            <a:r>
              <a:rPr lang="ru-RU" altLang="ru-RU" sz="2400" baseline="-30000" dirty="0" smtClean="0">
                <a:cs typeface="Times New Roman" pitchFamily="18" charset="0"/>
              </a:rPr>
              <a:t>2</a:t>
            </a:r>
            <a:r>
              <a:rPr lang="ru-RU" altLang="ru-RU" sz="2400" dirty="0" smtClean="0"/>
              <a:t> </a:t>
            </a:r>
            <a:r>
              <a:rPr lang="ru-RU" altLang="ru-RU" sz="2400" dirty="0" smtClean="0">
                <a:sym typeface="Wingdings 3" pitchFamily="18" charset="2"/>
              </a:rPr>
              <a:t></a:t>
            </a:r>
            <a:r>
              <a:rPr lang="ru-RU" altLang="ru-RU" sz="2400" dirty="0" smtClean="0">
                <a:cs typeface="Times New Roman" pitchFamily="18" charset="0"/>
              </a:rPr>
              <a:t> N</a:t>
            </a:r>
            <a:r>
              <a:rPr lang="ru-RU" altLang="ru-RU" sz="2400" baseline="-30000" dirty="0" smtClean="0">
                <a:cs typeface="Times New Roman" pitchFamily="18" charset="0"/>
              </a:rPr>
              <a:t>2</a:t>
            </a:r>
            <a:r>
              <a:rPr lang="ru-RU" altLang="ru-RU" sz="2400" dirty="0" smtClean="0">
                <a:cs typeface="Times New Roman" pitchFamily="18" charset="0"/>
              </a:rPr>
              <a:t>O</a:t>
            </a:r>
            <a:r>
              <a:rPr lang="ru-RU" altLang="ru-RU" sz="2400" baseline="-30000" dirty="0" smtClean="0">
                <a:cs typeface="Times New Roman" pitchFamily="18" charset="0"/>
              </a:rPr>
              <a:t>4</a:t>
            </a:r>
            <a:r>
              <a:rPr lang="ru-RU" altLang="ru-RU" sz="2400" dirty="0" smtClean="0">
                <a:cs typeface="Times New Roman" pitchFamily="18" charset="0"/>
              </a:rPr>
              <a:t> </a:t>
            </a:r>
            <a:endParaRPr lang="ru-RU" altLang="ru-RU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1600" dirty="0" smtClean="0"/>
              <a:t>       </a:t>
            </a:r>
            <a:r>
              <a:rPr lang="ru-RU" altLang="ru-RU" sz="1600" dirty="0" err="1" smtClean="0"/>
              <a:t>қою</a:t>
            </a:r>
            <a:r>
              <a:rPr lang="ru-RU" altLang="ru-RU" sz="1600" dirty="0" smtClean="0"/>
              <a:t> (бурый) газ </a:t>
            </a:r>
            <a:r>
              <a:rPr lang="ru-RU" altLang="ru-RU" sz="1600" dirty="0" smtClean="0">
                <a:sym typeface="Wingdings 3" pitchFamily="18" charset="2"/>
              </a:rPr>
              <a:t></a:t>
            </a:r>
            <a:r>
              <a:rPr lang="ru-RU" altLang="ru-RU" sz="1600" dirty="0" smtClean="0"/>
              <a:t> </a:t>
            </a:r>
            <a:r>
              <a:rPr lang="ru-RU" altLang="ru-RU" sz="1600" dirty="0" err="1" smtClean="0"/>
              <a:t>түссіз</a:t>
            </a:r>
            <a:r>
              <a:rPr lang="ru-RU" altLang="ru-RU" sz="1600" dirty="0" smtClean="0"/>
              <a:t> </a:t>
            </a:r>
            <a:r>
              <a:rPr lang="ru-RU" altLang="ru-RU" sz="1600" dirty="0" err="1" smtClean="0"/>
              <a:t>сұйық</a:t>
            </a:r>
            <a:r>
              <a:rPr lang="ru-RU" altLang="ru-RU" sz="1600" dirty="0" smtClean="0"/>
              <a:t>.</a:t>
            </a:r>
          </a:p>
          <a:p>
            <a:pPr eaLnBrk="1" hangingPunct="1"/>
            <a:r>
              <a:rPr lang="ru-RU" altLang="ru-RU" sz="2400" dirty="0" smtClean="0">
                <a:cs typeface="Times New Roman" pitchFamily="18" charset="0"/>
              </a:rPr>
              <a:t>N</a:t>
            </a:r>
            <a:r>
              <a:rPr lang="ru-RU" altLang="ru-RU" sz="2400" baseline="-30000" dirty="0" smtClean="0">
                <a:cs typeface="Times New Roman" pitchFamily="18" charset="0"/>
              </a:rPr>
              <a:t>2</a:t>
            </a:r>
            <a:r>
              <a:rPr lang="ru-RU" altLang="ru-RU" sz="2400" dirty="0" smtClean="0">
                <a:cs typeface="Times New Roman" pitchFamily="18" charset="0"/>
              </a:rPr>
              <a:t>O</a:t>
            </a:r>
            <a:r>
              <a:rPr lang="ru-RU" altLang="ru-RU" sz="2400" baseline="-30000" dirty="0" smtClean="0">
                <a:cs typeface="Times New Roman" pitchFamily="18" charset="0"/>
              </a:rPr>
              <a:t>4</a:t>
            </a:r>
            <a:r>
              <a:rPr lang="ru-RU" altLang="ru-RU" sz="2400" baseline="-30000" dirty="0" smtClean="0"/>
              <a:t>(с)</a:t>
            </a:r>
            <a:r>
              <a:rPr lang="ru-RU" altLang="ru-RU" sz="2400" dirty="0" smtClean="0">
                <a:cs typeface="Times New Roman" pitchFamily="18" charset="0"/>
              </a:rPr>
              <a:t> </a:t>
            </a:r>
            <a:r>
              <a:rPr lang="ru-RU" altLang="ru-RU" sz="2400" dirty="0" smtClean="0">
                <a:sym typeface="Wingdings 3" pitchFamily="18" charset="2"/>
              </a:rPr>
              <a:t></a:t>
            </a:r>
            <a:r>
              <a:rPr lang="ru-RU" altLang="ru-RU" sz="2400" dirty="0" smtClean="0">
                <a:cs typeface="Times New Roman" pitchFamily="18" charset="0"/>
              </a:rPr>
              <a:t> (NO</a:t>
            </a:r>
            <a:r>
              <a:rPr lang="ru-RU" altLang="ru-RU" sz="2400" baseline="30000" dirty="0" smtClean="0">
                <a:cs typeface="Times New Roman" pitchFamily="18" charset="0"/>
              </a:rPr>
              <a:t>+</a:t>
            </a:r>
            <a:r>
              <a:rPr lang="ru-RU" altLang="ru-RU" sz="2400" dirty="0" smtClean="0">
                <a:cs typeface="Times New Roman" pitchFamily="18" charset="0"/>
              </a:rPr>
              <a:t>)(NO</a:t>
            </a:r>
            <a:r>
              <a:rPr lang="ru-RU" altLang="ru-RU" sz="2400" baseline="-30000" dirty="0" smtClean="0">
                <a:cs typeface="Times New Roman" pitchFamily="18" charset="0"/>
              </a:rPr>
              <a:t>3</a:t>
            </a:r>
            <a:r>
              <a:rPr lang="ru-RU" altLang="ru-RU" sz="2400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ru-RU" altLang="ru-RU" sz="2400" dirty="0" smtClean="0">
                <a:cs typeface="Times New Roman" pitchFamily="18" charset="0"/>
              </a:rPr>
              <a:t>)</a:t>
            </a:r>
            <a:endParaRPr lang="ru-RU" altLang="ru-RU" sz="2400" dirty="0" smtClean="0"/>
          </a:p>
          <a:p>
            <a:pPr eaLnBrk="1" hangingPunct="1">
              <a:buFont typeface="Wingdings" pitchFamily="2" charset="2"/>
              <a:buNone/>
            </a:pPr>
            <a:endParaRPr lang="ru-RU" altLang="ru-RU" sz="2400" dirty="0" smtClean="0"/>
          </a:p>
          <a:p>
            <a:pPr eaLnBrk="1" hangingPunct="1"/>
            <a:r>
              <a:rPr lang="ru-RU" altLang="ru-RU" sz="2400" dirty="0" err="1" smtClean="0"/>
              <a:t>Дисмутациялану</a:t>
            </a:r>
            <a:r>
              <a:rPr lang="ru-RU" altLang="ru-RU" sz="2400" dirty="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400" dirty="0" smtClean="0">
                <a:cs typeface="Times New Roman" pitchFamily="18" charset="0"/>
              </a:rPr>
              <a:t>3N</a:t>
            </a:r>
            <a:r>
              <a:rPr lang="en-US" altLang="ru-RU" sz="2400" baseline="-30000" dirty="0" smtClean="0">
                <a:cs typeface="Times New Roman" pitchFamily="18" charset="0"/>
              </a:rPr>
              <a:t>2</a:t>
            </a:r>
            <a:r>
              <a:rPr lang="en-US" altLang="ru-RU" sz="2400" dirty="0" smtClean="0">
                <a:cs typeface="Times New Roman" pitchFamily="18" charset="0"/>
              </a:rPr>
              <a:t>O</a:t>
            </a:r>
            <a:r>
              <a:rPr lang="en-US" altLang="ru-RU" sz="2400" baseline="-30000" dirty="0" smtClean="0">
                <a:cs typeface="Times New Roman" pitchFamily="18" charset="0"/>
              </a:rPr>
              <a:t>4</a:t>
            </a:r>
            <a:r>
              <a:rPr lang="en-US" altLang="ru-RU" sz="2400" dirty="0" smtClean="0">
                <a:cs typeface="Times New Roman" pitchFamily="18" charset="0"/>
              </a:rPr>
              <a:t> + 2H</a:t>
            </a:r>
            <a:r>
              <a:rPr lang="en-US" altLang="ru-RU" sz="2400" baseline="-30000" dirty="0" smtClean="0">
                <a:cs typeface="Times New Roman" pitchFamily="18" charset="0"/>
              </a:rPr>
              <a:t>2</a:t>
            </a:r>
            <a:r>
              <a:rPr lang="en-US" altLang="ru-RU" sz="2400" dirty="0" smtClean="0">
                <a:cs typeface="Times New Roman" pitchFamily="18" charset="0"/>
              </a:rPr>
              <a:t>O = 4HNO</a:t>
            </a:r>
            <a:r>
              <a:rPr lang="en-US" altLang="ru-RU" sz="2400" baseline="-30000" dirty="0" smtClean="0">
                <a:cs typeface="Times New Roman" pitchFamily="18" charset="0"/>
              </a:rPr>
              <a:t>3</a:t>
            </a:r>
            <a:r>
              <a:rPr lang="en-US" altLang="ru-RU" sz="2400" dirty="0" smtClean="0">
                <a:cs typeface="Times New Roman" pitchFamily="18" charset="0"/>
              </a:rPr>
              <a:t> + 2NO</a:t>
            </a:r>
            <a:endParaRPr lang="ru-RU" altLang="ru-RU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ru-RU" sz="2400" dirty="0" smtClean="0">
                <a:cs typeface="Times New Roman" pitchFamily="18" charset="0"/>
              </a:rPr>
              <a:t>3NO</a:t>
            </a:r>
            <a:r>
              <a:rPr lang="en-US" altLang="ru-RU" sz="2400" baseline="-30000" dirty="0" smtClean="0">
                <a:cs typeface="Times New Roman" pitchFamily="18" charset="0"/>
              </a:rPr>
              <a:t>2</a:t>
            </a:r>
            <a:r>
              <a:rPr lang="en-US" altLang="ru-RU" sz="2400" dirty="0" smtClean="0">
                <a:cs typeface="Times New Roman" pitchFamily="18" charset="0"/>
              </a:rPr>
              <a:t> + H</a:t>
            </a:r>
            <a:r>
              <a:rPr lang="en-US" altLang="ru-RU" sz="2400" baseline="-30000" dirty="0" smtClean="0">
                <a:cs typeface="Times New Roman" pitchFamily="18" charset="0"/>
              </a:rPr>
              <a:t>2</a:t>
            </a:r>
            <a:r>
              <a:rPr lang="en-US" altLang="ru-RU" sz="2400" dirty="0" smtClean="0">
                <a:cs typeface="Times New Roman" pitchFamily="18" charset="0"/>
              </a:rPr>
              <a:t>O = 2HNO</a:t>
            </a:r>
            <a:r>
              <a:rPr lang="en-US" altLang="ru-RU" sz="2400" baseline="-30000" dirty="0" smtClean="0">
                <a:cs typeface="Times New Roman" pitchFamily="18" charset="0"/>
              </a:rPr>
              <a:t>3</a:t>
            </a:r>
            <a:r>
              <a:rPr lang="en-US" altLang="ru-RU" sz="2400" dirty="0" smtClean="0">
                <a:cs typeface="Times New Roman" pitchFamily="18" charset="0"/>
              </a:rPr>
              <a:t> + NO</a:t>
            </a:r>
            <a:endParaRPr lang="ru-RU" altLang="ru-RU" sz="2400" dirty="0" smtClean="0"/>
          </a:p>
          <a:p>
            <a:pPr eaLnBrk="1" hangingPunct="1">
              <a:buFont typeface="Wingdings" pitchFamily="2" charset="2"/>
              <a:buNone/>
            </a:pPr>
            <a:endParaRPr lang="ru-RU" altLang="ru-RU" sz="2400" dirty="0" smtClean="0"/>
          </a:p>
          <a:p>
            <a:pPr eaLnBrk="1" hangingPunct="1"/>
            <a:r>
              <a:rPr lang="en-US" altLang="ru-RU" sz="2400" dirty="0" smtClean="0">
                <a:cs typeface="Times New Roman" pitchFamily="18" charset="0"/>
              </a:rPr>
              <a:t>2NO</a:t>
            </a:r>
            <a:r>
              <a:rPr lang="en-US" altLang="ru-RU" sz="2400" baseline="-30000" dirty="0" smtClean="0">
                <a:cs typeface="Times New Roman" pitchFamily="18" charset="0"/>
              </a:rPr>
              <a:t>2</a:t>
            </a:r>
            <a:r>
              <a:rPr lang="en-US" altLang="ru-RU" sz="2400" dirty="0" smtClean="0">
                <a:cs typeface="Times New Roman" pitchFamily="18" charset="0"/>
              </a:rPr>
              <a:t> + 2KOH = </a:t>
            </a:r>
            <a:endParaRPr lang="ru-RU" altLang="ru-RU" sz="2400" dirty="0" smtClean="0"/>
          </a:p>
          <a:p>
            <a:pPr algn="r" eaLnBrk="1" hangingPunct="1">
              <a:buFont typeface="Wingdings" pitchFamily="2" charset="2"/>
              <a:buNone/>
            </a:pPr>
            <a:r>
              <a:rPr lang="ru-RU" altLang="ru-RU" sz="2400" dirty="0" smtClean="0"/>
              <a:t>= </a:t>
            </a:r>
            <a:r>
              <a:rPr lang="en-US" altLang="ru-RU" sz="2400" dirty="0" smtClean="0">
                <a:cs typeface="Times New Roman" pitchFamily="18" charset="0"/>
              </a:rPr>
              <a:t>KNO</a:t>
            </a:r>
            <a:r>
              <a:rPr lang="en-US" altLang="ru-RU" sz="2400" baseline="-30000" dirty="0" smtClean="0">
                <a:cs typeface="Times New Roman" pitchFamily="18" charset="0"/>
              </a:rPr>
              <a:t>3</a:t>
            </a:r>
            <a:r>
              <a:rPr lang="en-US" altLang="ru-RU" sz="2400" dirty="0" smtClean="0">
                <a:cs typeface="Times New Roman" pitchFamily="18" charset="0"/>
              </a:rPr>
              <a:t> + KNO</a:t>
            </a:r>
            <a:r>
              <a:rPr lang="en-US" altLang="ru-RU" sz="2400" baseline="-30000" dirty="0" smtClean="0">
                <a:cs typeface="Times New Roman" pitchFamily="18" charset="0"/>
              </a:rPr>
              <a:t>2</a:t>
            </a:r>
            <a:r>
              <a:rPr lang="en-US" altLang="ru-RU" sz="2400" dirty="0" smtClean="0">
                <a:cs typeface="Times New Roman" pitchFamily="18" charset="0"/>
              </a:rPr>
              <a:t> + H</a:t>
            </a:r>
            <a:r>
              <a:rPr lang="en-US" altLang="ru-RU" sz="2400" baseline="-30000" dirty="0" smtClean="0">
                <a:cs typeface="Times New Roman" pitchFamily="18" charset="0"/>
              </a:rPr>
              <a:t>2</a:t>
            </a:r>
            <a:r>
              <a:rPr lang="en-US" altLang="ru-RU" sz="2400" dirty="0" smtClean="0">
                <a:cs typeface="Times New Roman" pitchFamily="18" charset="0"/>
              </a:rPr>
              <a:t>O</a:t>
            </a:r>
            <a:endParaRPr lang="ru-RU" altLang="ru-RU" sz="2400" dirty="0" smtClean="0"/>
          </a:p>
        </p:txBody>
      </p:sp>
      <p:grpSp>
        <p:nvGrpSpPr>
          <p:cNvPr id="40964" name="Group 53"/>
          <p:cNvGrpSpPr>
            <a:grpSpLocks/>
          </p:cNvGrpSpPr>
          <p:nvPr/>
        </p:nvGrpSpPr>
        <p:grpSpPr bwMode="auto">
          <a:xfrm>
            <a:off x="609600" y="4114800"/>
            <a:ext cx="2971800" cy="1219200"/>
            <a:chOff x="672" y="2544"/>
            <a:chExt cx="1872" cy="768"/>
          </a:xfrm>
        </p:grpSpPr>
        <p:sp>
          <p:nvSpPr>
            <p:cNvPr id="40985" name="Text Box 31"/>
            <p:cNvSpPr txBox="1">
              <a:spLocks noChangeArrowheads="1"/>
            </p:cNvSpPr>
            <p:nvPr/>
          </p:nvSpPr>
          <p:spPr bwMode="auto">
            <a:xfrm>
              <a:off x="1920" y="2736"/>
              <a:ext cx="43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ru-RU" sz="2800"/>
                <a:t>O</a:t>
              </a:r>
              <a:endParaRPr lang="ru-RU" altLang="ru-RU" sz="2800"/>
            </a:p>
          </p:txBody>
        </p:sp>
        <p:sp>
          <p:nvSpPr>
            <p:cNvPr id="40986" name="Text Box 32"/>
            <p:cNvSpPr txBox="1">
              <a:spLocks noChangeArrowheads="1"/>
            </p:cNvSpPr>
            <p:nvPr/>
          </p:nvSpPr>
          <p:spPr bwMode="auto">
            <a:xfrm>
              <a:off x="672" y="2736"/>
              <a:ext cx="43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ru-RU" sz="2800"/>
                <a:t>O</a:t>
              </a:r>
              <a:endParaRPr lang="ru-RU" altLang="ru-RU" sz="2800"/>
            </a:p>
          </p:txBody>
        </p:sp>
        <p:sp>
          <p:nvSpPr>
            <p:cNvPr id="40987" name="Text Box 33"/>
            <p:cNvSpPr txBox="1">
              <a:spLocks noChangeArrowheads="1"/>
            </p:cNvSpPr>
            <p:nvPr/>
          </p:nvSpPr>
          <p:spPr bwMode="auto">
            <a:xfrm>
              <a:off x="1296" y="2736"/>
              <a:ext cx="43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ru-RU" sz="2800"/>
                <a:t>N</a:t>
              </a:r>
              <a:endParaRPr lang="ru-RU" altLang="ru-RU" sz="2800"/>
            </a:p>
          </p:txBody>
        </p:sp>
        <p:grpSp>
          <p:nvGrpSpPr>
            <p:cNvPr id="40988" name="Group 36"/>
            <p:cNvGrpSpPr>
              <a:grpSpLocks/>
            </p:cNvGrpSpPr>
            <p:nvPr/>
          </p:nvGrpSpPr>
          <p:grpSpPr bwMode="auto">
            <a:xfrm>
              <a:off x="1008" y="2880"/>
              <a:ext cx="384" cy="48"/>
              <a:chOff x="1008" y="2880"/>
              <a:chExt cx="384" cy="48"/>
            </a:xfrm>
          </p:grpSpPr>
          <p:sp>
            <p:nvSpPr>
              <p:cNvPr id="40996" name="Line 34"/>
              <p:cNvSpPr>
                <a:spLocks noChangeShapeType="1"/>
              </p:cNvSpPr>
              <p:nvPr/>
            </p:nvSpPr>
            <p:spPr bwMode="auto">
              <a:xfrm>
                <a:off x="1008" y="292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0997" name="Line 35"/>
              <p:cNvSpPr>
                <a:spLocks noChangeShapeType="1"/>
              </p:cNvSpPr>
              <p:nvPr/>
            </p:nvSpPr>
            <p:spPr bwMode="auto">
              <a:xfrm>
                <a:off x="1008" y="2880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40989" name="Group 37"/>
            <p:cNvGrpSpPr>
              <a:grpSpLocks/>
            </p:cNvGrpSpPr>
            <p:nvPr/>
          </p:nvGrpSpPr>
          <p:grpSpPr bwMode="auto">
            <a:xfrm>
              <a:off x="1632" y="2880"/>
              <a:ext cx="384" cy="48"/>
              <a:chOff x="1008" y="2880"/>
              <a:chExt cx="384" cy="48"/>
            </a:xfrm>
          </p:grpSpPr>
          <p:sp>
            <p:nvSpPr>
              <p:cNvPr id="40994" name="Line 38"/>
              <p:cNvSpPr>
                <a:spLocks noChangeShapeType="1"/>
              </p:cNvSpPr>
              <p:nvPr/>
            </p:nvSpPr>
            <p:spPr bwMode="auto">
              <a:xfrm>
                <a:off x="1008" y="292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0995" name="Line 39"/>
              <p:cNvSpPr>
                <a:spLocks noChangeShapeType="1"/>
              </p:cNvSpPr>
              <p:nvPr/>
            </p:nvSpPr>
            <p:spPr bwMode="auto">
              <a:xfrm>
                <a:off x="1008" y="2880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40990" name="AutoShape 47"/>
            <p:cNvSpPr>
              <a:spLocks noChangeArrowheads="1"/>
            </p:cNvSpPr>
            <p:nvPr/>
          </p:nvSpPr>
          <p:spPr bwMode="auto">
            <a:xfrm>
              <a:off x="768" y="2640"/>
              <a:ext cx="1536" cy="672"/>
            </a:xfrm>
            <a:prstGeom prst="bracketPair">
              <a:avLst>
                <a:gd name="adj" fmla="val 16667"/>
              </a:avLst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0991" name="Text Box 48"/>
            <p:cNvSpPr txBox="1">
              <a:spLocks noChangeArrowheads="1"/>
            </p:cNvSpPr>
            <p:nvPr/>
          </p:nvSpPr>
          <p:spPr bwMode="auto">
            <a:xfrm>
              <a:off x="2256" y="25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rgbClr val="FF0066"/>
                  </a:solidFill>
                </a:rPr>
                <a:t>+</a:t>
              </a:r>
              <a:endParaRPr lang="ru-RU" altLang="ru-RU">
                <a:solidFill>
                  <a:srgbClr val="FF0066"/>
                </a:solidFill>
              </a:endParaRPr>
            </a:p>
          </p:txBody>
        </p:sp>
        <p:sp>
          <p:nvSpPr>
            <p:cNvPr id="40992" name="Text Box 49"/>
            <p:cNvSpPr txBox="1">
              <a:spLocks noChangeArrowheads="1"/>
            </p:cNvSpPr>
            <p:nvPr/>
          </p:nvSpPr>
          <p:spPr bwMode="auto">
            <a:xfrm>
              <a:off x="1008" y="3024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ym typeface="Symbol" pitchFamily="18" charset="2"/>
                </a:rPr>
                <a:t></a:t>
              </a:r>
              <a:r>
                <a:rPr lang="en-US" altLang="ru-RU">
                  <a:sym typeface="Symbol" pitchFamily="18" charset="2"/>
                </a:rPr>
                <a:t>,</a:t>
              </a:r>
              <a:r>
                <a:rPr lang="ru-RU" altLang="ru-RU">
                  <a:sym typeface="Symbol" pitchFamily="18" charset="2"/>
                </a:rPr>
                <a:t></a:t>
              </a:r>
              <a:endParaRPr lang="ru-RU" altLang="ru-RU"/>
            </a:p>
          </p:txBody>
        </p:sp>
        <p:sp>
          <p:nvSpPr>
            <p:cNvPr id="40993" name="Text Box 50"/>
            <p:cNvSpPr txBox="1">
              <a:spLocks noChangeArrowheads="1"/>
            </p:cNvSpPr>
            <p:nvPr/>
          </p:nvSpPr>
          <p:spPr bwMode="auto">
            <a:xfrm>
              <a:off x="1584" y="3024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ym typeface="Symbol" pitchFamily="18" charset="2"/>
                </a:rPr>
                <a:t></a:t>
              </a:r>
              <a:r>
                <a:rPr lang="en-US" altLang="ru-RU">
                  <a:sym typeface="Symbol" pitchFamily="18" charset="2"/>
                </a:rPr>
                <a:t>,</a:t>
              </a:r>
              <a:r>
                <a:rPr lang="ru-RU" altLang="ru-RU">
                  <a:sym typeface="Symbol" pitchFamily="18" charset="2"/>
                </a:rPr>
                <a:t></a:t>
              </a:r>
              <a:endParaRPr lang="ru-RU" altLang="ru-RU"/>
            </a:p>
          </p:txBody>
        </p:sp>
      </p:grpSp>
      <p:grpSp>
        <p:nvGrpSpPr>
          <p:cNvPr id="40965" name="Group 60"/>
          <p:cNvGrpSpPr>
            <a:grpSpLocks/>
          </p:cNvGrpSpPr>
          <p:nvPr/>
        </p:nvGrpSpPr>
        <p:grpSpPr bwMode="auto">
          <a:xfrm>
            <a:off x="685800" y="1600200"/>
            <a:ext cx="2362200" cy="2500313"/>
            <a:chOff x="432" y="1008"/>
            <a:chExt cx="1488" cy="1575"/>
          </a:xfrm>
        </p:grpSpPr>
        <p:sp>
          <p:nvSpPr>
            <p:cNvPr id="40969" name="Text Box 5"/>
            <p:cNvSpPr txBox="1">
              <a:spLocks noChangeArrowheads="1"/>
            </p:cNvSpPr>
            <p:nvPr/>
          </p:nvSpPr>
          <p:spPr bwMode="auto">
            <a:xfrm>
              <a:off x="960" y="1833"/>
              <a:ext cx="43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ru-RU" sz="2800"/>
                <a:t>N</a:t>
              </a:r>
              <a:endParaRPr lang="ru-RU" altLang="ru-RU" sz="2800"/>
            </a:p>
          </p:txBody>
        </p:sp>
        <p:grpSp>
          <p:nvGrpSpPr>
            <p:cNvPr id="40970" name="Group 59"/>
            <p:cNvGrpSpPr>
              <a:grpSpLocks/>
            </p:cNvGrpSpPr>
            <p:nvPr/>
          </p:nvGrpSpPr>
          <p:grpSpPr bwMode="auto">
            <a:xfrm>
              <a:off x="1008" y="1008"/>
              <a:ext cx="339" cy="820"/>
              <a:chOff x="1008" y="1008"/>
              <a:chExt cx="339" cy="820"/>
            </a:xfrm>
          </p:grpSpPr>
          <p:grpSp>
            <p:nvGrpSpPr>
              <p:cNvPr id="40981" name="Group 13"/>
              <p:cNvGrpSpPr>
                <a:grpSpLocks/>
              </p:cNvGrpSpPr>
              <p:nvPr/>
            </p:nvGrpSpPr>
            <p:grpSpPr bwMode="auto">
              <a:xfrm rot="5339572">
                <a:off x="768" y="1248"/>
                <a:ext cx="820" cy="339"/>
                <a:chOff x="1056" y="1920"/>
                <a:chExt cx="1296" cy="480"/>
              </a:xfrm>
            </p:grpSpPr>
            <p:sp>
              <p:nvSpPr>
                <p:cNvPr id="9230" name="Freeform 14"/>
                <p:cNvSpPr>
                  <a:spLocks/>
                </p:cNvSpPr>
                <p:nvPr/>
              </p:nvSpPr>
              <p:spPr bwMode="auto">
                <a:xfrm>
                  <a:off x="1056" y="1935"/>
                  <a:ext cx="1296" cy="242"/>
                </a:xfrm>
                <a:custGeom>
                  <a:avLst/>
                  <a:gdLst/>
                  <a:ahLst/>
                  <a:cxnLst>
                    <a:cxn ang="0">
                      <a:pos x="0" y="240"/>
                    </a:cxn>
                    <a:cxn ang="0">
                      <a:pos x="336" y="0"/>
                    </a:cxn>
                    <a:cxn ang="0">
                      <a:pos x="1296" y="240"/>
                    </a:cxn>
                  </a:cxnLst>
                  <a:rect l="0" t="0" r="r" b="b"/>
                  <a:pathLst>
                    <a:path w="1296" h="240">
                      <a:moveTo>
                        <a:pt x="0" y="240"/>
                      </a:moveTo>
                      <a:cubicBezTo>
                        <a:pt x="60" y="120"/>
                        <a:pt x="120" y="0"/>
                        <a:pt x="336" y="0"/>
                      </a:cubicBezTo>
                      <a:cubicBezTo>
                        <a:pt x="552" y="0"/>
                        <a:pt x="1136" y="200"/>
                        <a:pt x="1296" y="240"/>
                      </a:cubicBezTo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50000">
                      <a:srgbClr val="FFFFFF"/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231" name="Freeform 15"/>
                <p:cNvSpPr>
                  <a:spLocks/>
                </p:cNvSpPr>
                <p:nvPr/>
              </p:nvSpPr>
              <p:spPr bwMode="auto">
                <a:xfrm flipV="1">
                  <a:off x="1056" y="2161"/>
                  <a:ext cx="1296" cy="239"/>
                </a:xfrm>
                <a:custGeom>
                  <a:avLst/>
                  <a:gdLst/>
                  <a:ahLst/>
                  <a:cxnLst>
                    <a:cxn ang="0">
                      <a:pos x="0" y="240"/>
                    </a:cxn>
                    <a:cxn ang="0">
                      <a:pos x="336" y="0"/>
                    </a:cxn>
                    <a:cxn ang="0">
                      <a:pos x="1296" y="240"/>
                    </a:cxn>
                  </a:cxnLst>
                  <a:rect l="0" t="0" r="r" b="b"/>
                  <a:pathLst>
                    <a:path w="1296" h="240">
                      <a:moveTo>
                        <a:pt x="0" y="240"/>
                      </a:moveTo>
                      <a:cubicBezTo>
                        <a:pt x="60" y="120"/>
                        <a:pt x="120" y="0"/>
                        <a:pt x="336" y="0"/>
                      </a:cubicBezTo>
                      <a:cubicBezTo>
                        <a:pt x="552" y="0"/>
                        <a:pt x="1136" y="200"/>
                        <a:pt x="1296" y="240"/>
                      </a:cubicBezTo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50000">
                      <a:srgbClr val="FFFFFF"/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40982" name="Line 16"/>
              <p:cNvSpPr>
                <a:spLocks noChangeShapeType="1"/>
              </p:cNvSpPr>
              <p:nvPr/>
            </p:nvSpPr>
            <p:spPr bwMode="auto">
              <a:xfrm>
                <a:off x="1200" y="1152"/>
                <a:ext cx="0" cy="30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triangle" w="med" len="med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40971" name="Text Box 20"/>
            <p:cNvSpPr txBox="1">
              <a:spLocks noChangeArrowheads="1"/>
            </p:cNvSpPr>
            <p:nvPr/>
          </p:nvSpPr>
          <p:spPr bwMode="auto">
            <a:xfrm>
              <a:off x="432" y="2256"/>
              <a:ext cx="43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ru-RU" sz="2800"/>
                <a:t>O</a:t>
              </a:r>
              <a:endParaRPr lang="ru-RU" altLang="ru-RU" sz="2800"/>
            </a:p>
          </p:txBody>
        </p:sp>
        <p:sp>
          <p:nvSpPr>
            <p:cNvPr id="40972" name="Text Box 21"/>
            <p:cNvSpPr txBox="1">
              <a:spLocks noChangeArrowheads="1"/>
            </p:cNvSpPr>
            <p:nvPr/>
          </p:nvSpPr>
          <p:spPr bwMode="auto">
            <a:xfrm>
              <a:off x="1488" y="2256"/>
              <a:ext cx="43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ru-RU" sz="2800"/>
                <a:t>O</a:t>
              </a:r>
              <a:endParaRPr lang="ru-RU" altLang="ru-RU" sz="2800"/>
            </a:p>
          </p:txBody>
        </p:sp>
        <p:grpSp>
          <p:nvGrpSpPr>
            <p:cNvPr id="40973" name="Group 41"/>
            <p:cNvGrpSpPr>
              <a:grpSpLocks/>
            </p:cNvGrpSpPr>
            <p:nvPr/>
          </p:nvGrpSpPr>
          <p:grpSpPr bwMode="auto">
            <a:xfrm rot="-2572158">
              <a:off x="678" y="2176"/>
              <a:ext cx="432" cy="48"/>
              <a:chOff x="1008" y="2880"/>
              <a:chExt cx="384" cy="48"/>
            </a:xfrm>
          </p:grpSpPr>
          <p:sp>
            <p:nvSpPr>
              <p:cNvPr id="40979" name="Line 42"/>
              <p:cNvSpPr>
                <a:spLocks noChangeShapeType="1"/>
              </p:cNvSpPr>
              <p:nvPr/>
            </p:nvSpPr>
            <p:spPr bwMode="auto">
              <a:xfrm>
                <a:off x="1008" y="292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0980" name="Line 43"/>
              <p:cNvSpPr>
                <a:spLocks noChangeShapeType="1"/>
              </p:cNvSpPr>
              <p:nvPr/>
            </p:nvSpPr>
            <p:spPr bwMode="auto">
              <a:xfrm>
                <a:off x="1008" y="2880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40974" name="Group 44"/>
            <p:cNvGrpSpPr>
              <a:grpSpLocks/>
            </p:cNvGrpSpPr>
            <p:nvPr/>
          </p:nvGrpSpPr>
          <p:grpSpPr bwMode="auto">
            <a:xfrm rot="2179351">
              <a:off x="1243" y="2174"/>
              <a:ext cx="432" cy="48"/>
              <a:chOff x="1008" y="2880"/>
              <a:chExt cx="384" cy="48"/>
            </a:xfrm>
          </p:grpSpPr>
          <p:sp>
            <p:nvSpPr>
              <p:cNvPr id="40977" name="Line 45"/>
              <p:cNvSpPr>
                <a:spLocks noChangeShapeType="1"/>
              </p:cNvSpPr>
              <p:nvPr/>
            </p:nvSpPr>
            <p:spPr bwMode="auto">
              <a:xfrm>
                <a:off x="1008" y="292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0978" name="Line 46"/>
              <p:cNvSpPr>
                <a:spLocks noChangeShapeType="1"/>
              </p:cNvSpPr>
              <p:nvPr/>
            </p:nvSpPr>
            <p:spPr bwMode="auto">
              <a:xfrm>
                <a:off x="1008" y="2880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40975" name="Text Box 51"/>
            <p:cNvSpPr txBox="1">
              <a:spLocks noChangeArrowheads="1"/>
            </p:cNvSpPr>
            <p:nvPr/>
          </p:nvSpPr>
          <p:spPr bwMode="auto">
            <a:xfrm>
              <a:off x="1440" y="1872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ym typeface="Symbol" pitchFamily="18" charset="2"/>
                </a:rPr>
                <a:t></a:t>
              </a:r>
              <a:r>
                <a:rPr lang="en-US" altLang="ru-RU">
                  <a:sym typeface="Symbol" pitchFamily="18" charset="2"/>
                </a:rPr>
                <a:t>,</a:t>
              </a:r>
              <a:r>
                <a:rPr lang="ru-RU" altLang="ru-RU">
                  <a:sym typeface="Symbol" pitchFamily="18" charset="2"/>
                </a:rPr>
                <a:t></a:t>
              </a:r>
              <a:endParaRPr lang="ru-RU" altLang="ru-RU"/>
            </a:p>
          </p:txBody>
        </p:sp>
        <p:sp>
          <p:nvSpPr>
            <p:cNvPr id="40976" name="Text Box 52"/>
            <p:cNvSpPr txBox="1">
              <a:spLocks noChangeArrowheads="1"/>
            </p:cNvSpPr>
            <p:nvPr/>
          </p:nvSpPr>
          <p:spPr bwMode="auto">
            <a:xfrm>
              <a:off x="576" y="1872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ym typeface="Symbol" pitchFamily="18" charset="2"/>
                </a:rPr>
                <a:t></a:t>
              </a:r>
              <a:r>
                <a:rPr lang="en-US" altLang="ru-RU">
                  <a:sym typeface="Symbol" pitchFamily="18" charset="2"/>
                </a:rPr>
                <a:t>,</a:t>
              </a:r>
              <a:r>
                <a:rPr lang="ru-RU" altLang="ru-RU">
                  <a:sym typeface="Symbol" pitchFamily="18" charset="2"/>
                </a:rPr>
                <a:t></a:t>
              </a:r>
              <a:endParaRPr lang="ru-RU" altLang="ru-RU"/>
            </a:p>
          </p:txBody>
        </p:sp>
      </p:grpSp>
      <p:sp>
        <p:nvSpPr>
          <p:cNvPr id="40966" name="Text Box 55"/>
          <p:cNvSpPr txBox="1">
            <a:spLocks noChangeArrowheads="1"/>
          </p:cNvSpPr>
          <p:nvPr/>
        </p:nvSpPr>
        <p:spPr bwMode="auto">
          <a:xfrm>
            <a:off x="2590800" y="21336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i="1"/>
              <a:t>sp </a:t>
            </a:r>
            <a:r>
              <a:rPr lang="en-US" altLang="ru-RU" baseline="30000"/>
              <a:t>2</a:t>
            </a:r>
            <a:endParaRPr lang="ru-RU" altLang="ru-RU" baseline="30000"/>
          </a:p>
        </p:txBody>
      </p:sp>
      <p:sp>
        <p:nvSpPr>
          <p:cNvPr id="40967" name="Text Box 56"/>
          <p:cNvSpPr txBox="1">
            <a:spLocks noChangeArrowheads="1"/>
          </p:cNvSpPr>
          <p:nvPr/>
        </p:nvSpPr>
        <p:spPr bwMode="auto">
          <a:xfrm>
            <a:off x="2743200" y="5410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i="1"/>
              <a:t>sp</a:t>
            </a:r>
            <a:endParaRPr lang="ru-RU" altLang="ru-RU" baseline="30000"/>
          </a:p>
        </p:txBody>
      </p:sp>
      <p:sp>
        <p:nvSpPr>
          <p:cNvPr id="40968" name="Text Box 57"/>
          <p:cNvSpPr txBox="1">
            <a:spLocks noChangeArrowheads="1"/>
          </p:cNvSpPr>
          <p:nvPr/>
        </p:nvSpPr>
        <p:spPr bwMode="auto">
          <a:xfrm>
            <a:off x="152400" y="6096000"/>
            <a:ext cx="4419600" cy="46166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dirty="0"/>
              <a:t>(NO</a:t>
            </a:r>
            <a:r>
              <a:rPr lang="en-US" altLang="ru-RU" baseline="-25000" dirty="0"/>
              <a:t>2</a:t>
            </a:r>
            <a:r>
              <a:rPr lang="en-US" altLang="ru-RU" baseline="30000" dirty="0"/>
              <a:t>+</a:t>
            </a:r>
            <a:r>
              <a:rPr lang="en-US" altLang="ru-RU" dirty="0"/>
              <a:t>)ClO</a:t>
            </a:r>
            <a:r>
              <a:rPr lang="en-US" altLang="ru-RU" baseline="-25000" dirty="0"/>
              <a:t>4</a:t>
            </a:r>
            <a:r>
              <a:rPr lang="en-US" altLang="ru-RU" baseline="30000" dirty="0">
                <a:cs typeface="Tahoma" pitchFamily="34" charset="0"/>
              </a:rPr>
              <a:t>– </a:t>
            </a:r>
            <a:r>
              <a:rPr lang="ru-RU" altLang="ru-RU" baseline="30000" dirty="0"/>
              <a:t>  </a:t>
            </a:r>
            <a:r>
              <a:rPr lang="ru-RU" altLang="ru-RU" sz="2000" dirty="0" err="1" smtClean="0"/>
              <a:t>нитроил</a:t>
            </a:r>
            <a:r>
              <a:rPr lang="ru-RU" altLang="ru-RU" sz="2000" dirty="0" smtClean="0"/>
              <a:t> перхлораты</a:t>
            </a: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5893612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3429000" cy="914400"/>
          </a:xfrm>
        </p:spPr>
        <p:txBody>
          <a:bodyPr/>
          <a:lstStyle/>
          <a:p>
            <a:pPr algn="ctr" eaLnBrk="1" hangingPunct="1"/>
            <a:r>
              <a:rPr lang="ru-RU" altLang="ru-RU" sz="2800" b="1" dirty="0" err="1" smtClean="0">
                <a:solidFill>
                  <a:srgbClr val="002060"/>
                </a:solidFill>
                <a:latin typeface="Arial Narrow" pitchFamily="34" charset="0"/>
              </a:rPr>
              <a:t>Алыну</a:t>
            </a:r>
            <a:endParaRPr lang="ru-RU" altLang="ru-RU" sz="2800" b="1" dirty="0" smtClean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5029200" cy="4724400"/>
          </a:xfrm>
          <a:solidFill>
            <a:srgbClr val="CCFFFF"/>
          </a:solidFill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dirty="0" smtClean="0">
                <a:solidFill>
                  <a:srgbClr val="FF0066"/>
                </a:solidFill>
              </a:rPr>
              <a:t>   </a:t>
            </a:r>
            <a:r>
              <a:rPr lang="ru-RU" altLang="ru-RU" sz="2400" dirty="0" err="1" smtClean="0">
                <a:solidFill>
                  <a:srgbClr val="FF0066"/>
                </a:solidFill>
              </a:rPr>
              <a:t>Өндірісте</a:t>
            </a:r>
            <a:endParaRPr lang="ru-RU" altLang="ru-RU" sz="2400" dirty="0" smtClean="0">
              <a:solidFill>
                <a:srgbClr val="FF0066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dirty="0" smtClean="0"/>
              <a:t>   </a:t>
            </a:r>
            <a:r>
              <a:rPr lang="ru-RU" altLang="ru-RU" sz="2400" dirty="0" smtClean="0">
                <a:cs typeface="Times New Roman" pitchFamily="18" charset="0"/>
              </a:rPr>
              <a:t>2NO + O</a:t>
            </a:r>
            <a:r>
              <a:rPr lang="ru-RU" altLang="ru-RU" sz="2400" baseline="-30000" dirty="0" smtClean="0">
                <a:cs typeface="Times New Roman" pitchFamily="18" charset="0"/>
              </a:rPr>
              <a:t>2</a:t>
            </a:r>
            <a:r>
              <a:rPr lang="ru-RU" altLang="ru-RU" sz="2400" dirty="0" smtClean="0">
                <a:cs typeface="Times New Roman" pitchFamily="18" charset="0"/>
              </a:rPr>
              <a:t> </a:t>
            </a:r>
            <a:r>
              <a:rPr lang="ru-RU" altLang="ru-RU" sz="2400" dirty="0" smtClean="0">
                <a:sym typeface="Wingdings 3" pitchFamily="18" charset="2"/>
              </a:rPr>
              <a:t></a:t>
            </a:r>
            <a:r>
              <a:rPr lang="ru-RU" altLang="ru-RU" sz="2400" dirty="0" smtClean="0">
                <a:cs typeface="Times New Roman" pitchFamily="18" charset="0"/>
              </a:rPr>
              <a:t> 2NO</a:t>
            </a:r>
            <a:r>
              <a:rPr lang="ru-RU" altLang="ru-RU" sz="2400" baseline="-30000" dirty="0" smtClean="0">
                <a:cs typeface="Times New Roman" pitchFamily="18" charset="0"/>
              </a:rPr>
              <a:t>2</a:t>
            </a:r>
            <a:endParaRPr lang="ru-RU" altLang="ru-RU" sz="2400" dirty="0" smtClean="0"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400" dirty="0" smtClean="0">
                <a:cs typeface="Times New Roman" pitchFamily="18" charset="0"/>
              </a:rPr>
              <a:t>   2NO</a:t>
            </a:r>
            <a:r>
              <a:rPr lang="en-US" altLang="ru-RU" sz="2400" baseline="-30000" dirty="0" smtClean="0">
                <a:cs typeface="Times New Roman" pitchFamily="18" charset="0"/>
              </a:rPr>
              <a:t>2</a:t>
            </a:r>
            <a:r>
              <a:rPr lang="en-US" altLang="ru-RU" sz="2400" dirty="0" smtClean="0">
                <a:cs typeface="Times New Roman" pitchFamily="18" charset="0"/>
              </a:rPr>
              <a:t> + O</a:t>
            </a:r>
            <a:r>
              <a:rPr lang="en-US" altLang="ru-RU" sz="2400" baseline="-30000" dirty="0" smtClean="0">
                <a:cs typeface="Times New Roman" pitchFamily="18" charset="0"/>
              </a:rPr>
              <a:t>2</a:t>
            </a:r>
            <a:r>
              <a:rPr lang="en-US" altLang="ru-RU" sz="2400" dirty="0" smtClean="0">
                <a:cs typeface="Times New Roman" pitchFamily="18" charset="0"/>
              </a:rPr>
              <a:t> + H</a:t>
            </a:r>
            <a:r>
              <a:rPr lang="en-US" altLang="ru-RU" sz="2400" baseline="-30000" dirty="0" smtClean="0">
                <a:cs typeface="Times New Roman" pitchFamily="18" charset="0"/>
              </a:rPr>
              <a:t>2</a:t>
            </a:r>
            <a:r>
              <a:rPr lang="en-US" altLang="ru-RU" sz="2400" dirty="0" smtClean="0">
                <a:cs typeface="Times New Roman" pitchFamily="18" charset="0"/>
              </a:rPr>
              <a:t>O = 2 HNO</a:t>
            </a:r>
            <a:r>
              <a:rPr lang="en-US" altLang="ru-RU" sz="2400" baseline="-30000" dirty="0" smtClean="0">
                <a:cs typeface="Times New Roman" pitchFamily="18" charset="0"/>
              </a:rPr>
              <a:t>3</a:t>
            </a:r>
            <a:endParaRPr lang="ru-RU" altLang="ru-RU" sz="2400" baseline="-30000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400" dirty="0" smtClean="0">
                <a:solidFill>
                  <a:srgbClr val="FF0066"/>
                </a:solidFill>
              </a:rPr>
              <a:t>   </a:t>
            </a:r>
            <a:r>
              <a:rPr lang="kk-KZ" altLang="ru-RU" sz="2400" dirty="0" smtClean="0">
                <a:solidFill>
                  <a:srgbClr val="FF0066"/>
                </a:solidFill>
              </a:rPr>
              <a:t>Л</a:t>
            </a:r>
            <a:r>
              <a:rPr lang="ru-RU" altLang="ru-RU" sz="2400" dirty="0" err="1" smtClean="0">
                <a:solidFill>
                  <a:srgbClr val="FF0066"/>
                </a:solidFill>
              </a:rPr>
              <a:t>абораторияда</a:t>
            </a:r>
            <a:endParaRPr lang="ru-RU" altLang="ru-RU" sz="2400" dirty="0" smtClean="0">
              <a:solidFill>
                <a:srgbClr val="FF0066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dirty="0" smtClean="0"/>
              <a:t>   </a:t>
            </a:r>
            <a:r>
              <a:rPr lang="en-US" altLang="ru-RU" sz="2400" dirty="0" smtClean="0"/>
              <a:t>Cu + 4HNO</a:t>
            </a:r>
            <a:r>
              <a:rPr lang="en-US" altLang="ru-RU" sz="2400" baseline="-25000" dirty="0" smtClean="0"/>
              <a:t>3</a:t>
            </a:r>
            <a:r>
              <a:rPr lang="en-US" altLang="ru-RU" sz="2400" dirty="0" smtClean="0"/>
              <a:t>(</a:t>
            </a:r>
            <a:r>
              <a:rPr lang="ru-RU" altLang="ru-RU" sz="2400" dirty="0" err="1" smtClean="0"/>
              <a:t>конц</a:t>
            </a:r>
            <a:r>
              <a:rPr lang="en-US" altLang="ru-RU" sz="2400" dirty="0" smtClean="0"/>
              <a:t>) = </a:t>
            </a:r>
            <a:endParaRPr lang="ru-RU" altLang="ru-RU" sz="2400" dirty="0" smtClean="0"/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dirty="0" smtClean="0"/>
              <a:t>= </a:t>
            </a:r>
            <a:r>
              <a:rPr lang="en-US" altLang="ru-RU" sz="2400" dirty="0" smtClean="0"/>
              <a:t>Cu(NO</a:t>
            </a:r>
            <a:r>
              <a:rPr lang="en-US" altLang="ru-RU" sz="2400" baseline="-25000" dirty="0" smtClean="0"/>
              <a:t>3</a:t>
            </a:r>
            <a:r>
              <a:rPr lang="en-US" altLang="ru-RU" sz="2400" dirty="0" smtClean="0"/>
              <a:t>)</a:t>
            </a:r>
            <a:r>
              <a:rPr lang="en-US" altLang="ru-RU" sz="2400" baseline="-25000" dirty="0" smtClean="0"/>
              <a:t>2</a:t>
            </a:r>
            <a:r>
              <a:rPr lang="en-US" altLang="ru-RU" sz="2400" dirty="0" smtClean="0"/>
              <a:t> + H</a:t>
            </a:r>
            <a:r>
              <a:rPr lang="en-US" altLang="ru-RU" sz="2400" baseline="-25000" dirty="0" smtClean="0"/>
              <a:t>2</a:t>
            </a:r>
            <a:r>
              <a:rPr lang="en-US" altLang="ru-RU" sz="2400" dirty="0" smtClean="0"/>
              <a:t>O + </a:t>
            </a:r>
            <a:r>
              <a:rPr lang="ru-RU" altLang="ru-RU" sz="2400" dirty="0" smtClean="0"/>
              <a:t>2</a:t>
            </a:r>
            <a:r>
              <a:rPr lang="en-US" altLang="ru-RU" sz="2400" dirty="0" smtClean="0"/>
              <a:t>NO</a:t>
            </a:r>
            <a:r>
              <a:rPr lang="en-US" altLang="ru-RU" sz="2400" baseline="-25000" dirty="0" smtClean="0"/>
              <a:t>2 </a:t>
            </a:r>
            <a:r>
              <a:rPr lang="en-US" altLang="ru-RU" sz="2400" dirty="0" smtClean="0">
                <a:cs typeface="Times New Roman" pitchFamily="18" charset="0"/>
                <a:sym typeface="Symbol" pitchFamily="18" charset="2"/>
              </a:rPr>
              <a:t></a:t>
            </a:r>
            <a:r>
              <a:rPr lang="en-US" altLang="ru-RU" sz="2400" dirty="0" smtClean="0"/>
              <a:t> </a:t>
            </a:r>
            <a:endParaRPr lang="ru-RU" altLang="ru-RU" sz="2400" dirty="0" smtClean="0"/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400" dirty="0" smtClean="0"/>
              <a:t>(</a:t>
            </a:r>
            <a:r>
              <a:rPr lang="kk-KZ" altLang="ru-RU" sz="2400" dirty="0" smtClean="0"/>
              <a:t>қоспалармен</a:t>
            </a:r>
            <a:r>
              <a:rPr lang="ru-RU" altLang="ru-RU" sz="2400" dirty="0" smtClean="0"/>
              <a:t>)</a:t>
            </a:r>
          </a:p>
          <a:p>
            <a:pPr marL="0" indent="0" algn="ctr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ru-RU" sz="2400" dirty="0" smtClean="0">
                <a:cs typeface="Times New Roman" pitchFamily="18" charset="0"/>
              </a:rPr>
              <a:t>2Pb(NO</a:t>
            </a:r>
            <a:r>
              <a:rPr lang="en-US" altLang="ru-RU" sz="2400" baseline="-30000" dirty="0" smtClean="0">
                <a:cs typeface="Times New Roman" pitchFamily="18" charset="0"/>
              </a:rPr>
              <a:t>3</a:t>
            </a:r>
            <a:r>
              <a:rPr lang="en-US" altLang="ru-RU" sz="2400" dirty="0" smtClean="0">
                <a:cs typeface="Times New Roman" pitchFamily="18" charset="0"/>
              </a:rPr>
              <a:t>)</a:t>
            </a:r>
            <a:r>
              <a:rPr lang="en-US" altLang="ru-RU" sz="2400" baseline="-30000" dirty="0" smtClean="0">
                <a:cs typeface="Times New Roman" pitchFamily="18" charset="0"/>
              </a:rPr>
              <a:t>2</a:t>
            </a:r>
            <a:r>
              <a:rPr lang="en-US" altLang="ru-RU" sz="2400" dirty="0" smtClean="0">
                <a:cs typeface="Times New Roman" pitchFamily="18" charset="0"/>
              </a:rPr>
              <a:t> = 2PbO + 4NO</a:t>
            </a:r>
            <a:r>
              <a:rPr lang="en-US" altLang="ru-RU" sz="2400" baseline="-30000" dirty="0" smtClean="0">
                <a:cs typeface="Times New Roman" pitchFamily="18" charset="0"/>
              </a:rPr>
              <a:t>2</a:t>
            </a:r>
            <a:r>
              <a:rPr lang="en-US" altLang="ru-RU" sz="2400" dirty="0" smtClean="0">
                <a:cs typeface="Times New Roman" pitchFamily="18" charset="0"/>
                <a:sym typeface="Symbol" pitchFamily="18" charset="2"/>
              </a:rPr>
              <a:t></a:t>
            </a:r>
            <a:r>
              <a:rPr lang="en-US" altLang="ru-RU" sz="2400" dirty="0" smtClean="0">
                <a:cs typeface="Times New Roman" pitchFamily="18" charset="0"/>
              </a:rPr>
              <a:t> + O</a:t>
            </a:r>
            <a:r>
              <a:rPr lang="en-US" altLang="ru-RU" sz="2400" baseline="-30000" dirty="0" smtClean="0">
                <a:cs typeface="Times New Roman" pitchFamily="18" charset="0"/>
              </a:rPr>
              <a:t>2</a:t>
            </a:r>
            <a:r>
              <a:rPr lang="en-US" altLang="ru-RU" sz="2400" dirty="0" smtClean="0">
                <a:cs typeface="Times New Roman" pitchFamily="18" charset="0"/>
                <a:sym typeface="Symbol" pitchFamily="18" charset="2"/>
              </a:rPr>
              <a:t></a:t>
            </a:r>
            <a:r>
              <a:rPr lang="en-US" altLang="ru-RU" sz="2400" baseline="-30000" dirty="0" smtClean="0">
                <a:cs typeface="Times New Roman" pitchFamily="18" charset="0"/>
              </a:rPr>
              <a:t> </a:t>
            </a:r>
            <a:r>
              <a:rPr lang="ru-RU" altLang="ru-RU" sz="2400" dirty="0" smtClean="0">
                <a:solidFill>
                  <a:srgbClr val="FF0066"/>
                </a:solidFill>
              </a:rPr>
              <a:t>(</a:t>
            </a:r>
            <a:r>
              <a:rPr lang="en-US" altLang="ru-RU" sz="2400" dirty="0" smtClean="0">
                <a:solidFill>
                  <a:srgbClr val="FF0066"/>
                </a:solidFill>
              </a:rPr>
              <a:t>+t</a:t>
            </a:r>
            <a:r>
              <a:rPr lang="ru-RU" altLang="ru-RU" sz="2400" dirty="0" smtClean="0">
                <a:solidFill>
                  <a:srgbClr val="FF0066"/>
                </a:solidFill>
              </a:rPr>
              <a:t>)</a:t>
            </a:r>
            <a:r>
              <a:rPr lang="ru-RU" altLang="ru-RU" sz="2400" baseline="-30000" dirty="0" smtClean="0"/>
              <a:t> 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dirty="0" smtClean="0"/>
              <a:t>2</a:t>
            </a:r>
            <a:r>
              <a:rPr lang="en-US" altLang="ru-RU" sz="2400" dirty="0" smtClean="0">
                <a:cs typeface="Times New Roman" pitchFamily="18" charset="0"/>
              </a:rPr>
              <a:t>NO</a:t>
            </a:r>
            <a:r>
              <a:rPr lang="en-US" altLang="ru-RU" sz="2400" baseline="-30000" dirty="0" smtClean="0">
                <a:cs typeface="Times New Roman" pitchFamily="18" charset="0"/>
              </a:rPr>
              <a:t>2</a:t>
            </a:r>
            <a:r>
              <a:rPr lang="ru-RU" altLang="ru-RU" sz="2400" baseline="-30000" dirty="0" smtClean="0"/>
              <a:t> </a:t>
            </a:r>
            <a:r>
              <a:rPr lang="ru-RU" altLang="ru-RU" sz="2400" dirty="0" smtClean="0">
                <a:sym typeface="Wingdings 3" pitchFamily="18" charset="2"/>
              </a:rPr>
              <a:t> </a:t>
            </a:r>
            <a:r>
              <a:rPr lang="en-US" altLang="ru-RU" sz="2400" dirty="0" smtClean="0">
                <a:sym typeface="Wingdings 3" pitchFamily="18" charset="2"/>
              </a:rPr>
              <a:t>N</a:t>
            </a:r>
            <a:r>
              <a:rPr lang="ru-RU" altLang="ru-RU" sz="2400" baseline="-25000" dirty="0" smtClean="0">
                <a:sym typeface="Wingdings 3" pitchFamily="18" charset="2"/>
              </a:rPr>
              <a:t>2</a:t>
            </a:r>
            <a:r>
              <a:rPr lang="en-US" altLang="ru-RU" sz="2400" dirty="0" smtClean="0">
                <a:sym typeface="Wingdings 3" pitchFamily="18" charset="2"/>
              </a:rPr>
              <a:t>O</a:t>
            </a:r>
            <a:r>
              <a:rPr lang="ru-RU" altLang="ru-RU" sz="2400" baseline="-25000" dirty="0" smtClean="0">
                <a:sym typeface="Wingdings 3" pitchFamily="18" charset="2"/>
              </a:rPr>
              <a:t>4</a:t>
            </a:r>
            <a:r>
              <a:rPr lang="ru-RU" altLang="ru-RU" sz="2400" dirty="0" smtClean="0">
                <a:sym typeface="Wingdings 3" pitchFamily="18" charset="2"/>
              </a:rPr>
              <a:t> </a:t>
            </a:r>
            <a:r>
              <a:rPr lang="ru-RU" altLang="ru-RU" sz="2400" dirty="0" smtClean="0">
                <a:solidFill>
                  <a:srgbClr val="FF0066"/>
                </a:solidFill>
                <a:sym typeface="Wingdings 3" pitchFamily="18" charset="2"/>
              </a:rPr>
              <a:t>(</a:t>
            </a:r>
            <a:r>
              <a:rPr lang="en-US" altLang="ru-RU" sz="2400" dirty="0" smtClean="0">
                <a:solidFill>
                  <a:srgbClr val="FF0066"/>
                </a:solidFill>
                <a:cs typeface="Tahoma" pitchFamily="34" charset="0"/>
                <a:sym typeface="Wingdings 3" pitchFamily="18" charset="2"/>
              </a:rPr>
              <a:t>–</a:t>
            </a:r>
            <a:r>
              <a:rPr lang="en-US" altLang="ru-RU" sz="2400" dirty="0" smtClean="0">
                <a:solidFill>
                  <a:srgbClr val="FF0066"/>
                </a:solidFill>
                <a:sym typeface="Wingdings 3" pitchFamily="18" charset="2"/>
              </a:rPr>
              <a:t>t</a:t>
            </a:r>
            <a:r>
              <a:rPr lang="ru-RU" altLang="ru-RU" sz="2400" dirty="0" smtClean="0">
                <a:solidFill>
                  <a:srgbClr val="FF0066"/>
                </a:solidFill>
                <a:sym typeface="Wingdings 3" pitchFamily="18" charset="2"/>
              </a:rPr>
              <a:t>)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400" dirty="0" smtClean="0">
                <a:cs typeface="Times New Roman" pitchFamily="18" charset="0"/>
              </a:rPr>
              <a:t>2N</a:t>
            </a:r>
            <a:r>
              <a:rPr lang="en-US" altLang="ru-RU" sz="2400" baseline="-30000" dirty="0" smtClean="0">
                <a:cs typeface="Times New Roman" pitchFamily="18" charset="0"/>
              </a:rPr>
              <a:t>2</a:t>
            </a:r>
            <a:r>
              <a:rPr lang="en-US" altLang="ru-RU" sz="2400" dirty="0" smtClean="0">
                <a:cs typeface="Times New Roman" pitchFamily="18" charset="0"/>
              </a:rPr>
              <a:t>O</a:t>
            </a:r>
            <a:r>
              <a:rPr lang="en-US" altLang="ru-RU" sz="2400" baseline="-30000" dirty="0" smtClean="0">
                <a:cs typeface="Times New Roman" pitchFamily="18" charset="0"/>
              </a:rPr>
              <a:t>4</a:t>
            </a:r>
            <a:r>
              <a:rPr lang="en-US" altLang="ru-RU" sz="2400" dirty="0" smtClean="0">
                <a:cs typeface="Times New Roman" pitchFamily="18" charset="0"/>
              </a:rPr>
              <a:t> + H</a:t>
            </a:r>
            <a:r>
              <a:rPr lang="en-US" altLang="ru-RU" sz="2400" baseline="-30000" dirty="0" smtClean="0">
                <a:cs typeface="Times New Roman" pitchFamily="18" charset="0"/>
              </a:rPr>
              <a:t>2</a:t>
            </a:r>
            <a:r>
              <a:rPr lang="en-US" altLang="ru-RU" sz="2400" dirty="0" smtClean="0">
                <a:cs typeface="Times New Roman" pitchFamily="18" charset="0"/>
              </a:rPr>
              <a:t>O = 2HNO</a:t>
            </a:r>
            <a:r>
              <a:rPr lang="en-US" altLang="ru-RU" sz="2400" baseline="-30000" dirty="0" smtClean="0">
                <a:cs typeface="Times New Roman" pitchFamily="18" charset="0"/>
              </a:rPr>
              <a:t>3</a:t>
            </a:r>
            <a:r>
              <a:rPr lang="en-US" altLang="ru-RU" sz="2400" dirty="0" smtClean="0">
                <a:cs typeface="Times New Roman" pitchFamily="18" charset="0"/>
              </a:rPr>
              <a:t> +</a:t>
            </a:r>
            <a:r>
              <a:rPr lang="ru-RU" altLang="ru-RU" sz="2400" dirty="0" smtClean="0"/>
              <a:t> </a:t>
            </a:r>
            <a:r>
              <a:rPr lang="en-US" altLang="ru-RU" sz="2400" dirty="0" smtClean="0">
                <a:cs typeface="Times New Roman" pitchFamily="18" charset="0"/>
              </a:rPr>
              <a:t>N</a:t>
            </a:r>
            <a:r>
              <a:rPr lang="en-US" altLang="ru-RU" sz="2400" baseline="-30000" dirty="0" smtClean="0">
                <a:cs typeface="Times New Roman" pitchFamily="18" charset="0"/>
              </a:rPr>
              <a:t>2</a:t>
            </a:r>
            <a:r>
              <a:rPr lang="en-US" altLang="ru-RU" sz="2400" dirty="0" smtClean="0">
                <a:cs typeface="Times New Roman" pitchFamily="18" charset="0"/>
              </a:rPr>
              <a:t>O</a:t>
            </a:r>
            <a:r>
              <a:rPr lang="en-US" altLang="ru-RU" sz="2400" baseline="-30000" dirty="0" smtClean="0">
                <a:cs typeface="Times New Roman" pitchFamily="18" charset="0"/>
              </a:rPr>
              <a:t>3</a:t>
            </a:r>
            <a:endParaRPr lang="ru-RU" altLang="ru-RU" sz="2400" baseline="-30000" dirty="0" smtClean="0">
              <a:cs typeface="Times New Roman" pitchFamily="18" charset="0"/>
            </a:endParaRPr>
          </a:p>
        </p:txBody>
      </p:sp>
      <p:pic>
        <p:nvPicPr>
          <p:cNvPr id="41988" name="Picture 6" descr="D:\backup\MAMA\album\pictures\NO2\Pb(NO3)2+NO2+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791200" y="609600"/>
            <a:ext cx="2895600" cy="21717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1989" name="Picture 7" descr="D:\backup\MAMA\album\pictures\NO2\N2O3-0+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971800"/>
            <a:ext cx="14478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990" name="Picture 8" descr="D:\backup\MAMA\album\pictures\NO2\Pb(NO3)2-fin2+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485"/>
          <a:stretch>
            <a:fillRect/>
          </a:stretch>
        </p:blipFill>
        <p:spPr bwMode="auto">
          <a:xfrm>
            <a:off x="7315200" y="2971800"/>
            <a:ext cx="135255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1991" name="Text Box 10"/>
          <p:cNvSpPr txBox="1">
            <a:spLocks noChangeArrowheads="1"/>
          </p:cNvSpPr>
          <p:nvPr/>
        </p:nvSpPr>
        <p:spPr bwMode="auto">
          <a:xfrm>
            <a:off x="5791200" y="4648200"/>
            <a:ext cx="3124200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800" dirty="0" err="1" smtClean="0"/>
              <a:t>Термиялық</a:t>
            </a:r>
            <a:r>
              <a:rPr lang="ru-RU" altLang="ru-RU" sz="1800" dirty="0" smtClean="0"/>
              <a:t> </a:t>
            </a:r>
            <a:r>
              <a:rPr lang="ru-RU" altLang="ru-RU" sz="1800" dirty="0" err="1" smtClean="0"/>
              <a:t>ыдырау</a:t>
            </a:r>
            <a:r>
              <a:rPr lang="ru-RU" altLang="ru-RU" sz="1800" dirty="0" smtClean="0"/>
              <a:t> </a:t>
            </a:r>
            <a:r>
              <a:rPr lang="en-US" altLang="ru-RU" sz="1800" dirty="0" err="1" smtClean="0">
                <a:cs typeface="Times New Roman" pitchFamily="18" charset="0"/>
              </a:rPr>
              <a:t>Pb</a:t>
            </a:r>
            <a:r>
              <a:rPr lang="en-US" altLang="ru-RU" sz="1800" dirty="0" smtClean="0">
                <a:cs typeface="Times New Roman" pitchFamily="18" charset="0"/>
              </a:rPr>
              <a:t>(NO</a:t>
            </a:r>
            <a:r>
              <a:rPr lang="en-US" altLang="ru-RU" sz="1800" baseline="-30000" dirty="0" smtClean="0">
                <a:cs typeface="Times New Roman" pitchFamily="18" charset="0"/>
              </a:rPr>
              <a:t>3</a:t>
            </a:r>
            <a:r>
              <a:rPr lang="en-US" altLang="ru-RU" sz="1800" dirty="0" smtClean="0">
                <a:cs typeface="Times New Roman" pitchFamily="18" charset="0"/>
              </a:rPr>
              <a:t>)</a:t>
            </a:r>
            <a:r>
              <a:rPr lang="en-US" altLang="ru-RU" sz="1800" baseline="-30000" dirty="0" smtClean="0">
                <a:cs typeface="Times New Roman" pitchFamily="18" charset="0"/>
              </a:rPr>
              <a:t>2</a:t>
            </a:r>
            <a:r>
              <a:rPr lang="en-US" altLang="ru-RU" sz="1800" dirty="0" smtClean="0">
                <a:cs typeface="Times New Roman" pitchFamily="18" charset="0"/>
              </a:rPr>
              <a:t> </a:t>
            </a:r>
            <a:r>
              <a:rPr lang="ru-RU" altLang="ru-RU" sz="1800" dirty="0" err="1" smtClean="0"/>
              <a:t>және</a:t>
            </a:r>
            <a:r>
              <a:rPr lang="ru-RU" altLang="ru-RU" sz="1800" dirty="0" smtClean="0"/>
              <a:t> </a:t>
            </a:r>
            <a:r>
              <a:rPr lang="en-US" altLang="ru-RU" sz="1800" dirty="0" smtClean="0"/>
              <a:t>N</a:t>
            </a:r>
            <a:r>
              <a:rPr lang="en-US" altLang="ru-RU" sz="1800" baseline="-25000" dirty="0" smtClean="0"/>
              <a:t>2</a:t>
            </a:r>
            <a:r>
              <a:rPr lang="en-US" altLang="ru-RU" sz="1800" dirty="0" smtClean="0"/>
              <a:t>O</a:t>
            </a:r>
            <a:r>
              <a:rPr lang="en-US" altLang="ru-RU" sz="1800" baseline="-25000" dirty="0" smtClean="0"/>
              <a:t>4</a:t>
            </a:r>
            <a:r>
              <a:rPr lang="kk-KZ" altLang="ru-RU" sz="1800" dirty="0" smtClean="0"/>
              <a:t>–нің сумен әрекеттесуі</a:t>
            </a:r>
            <a:endParaRPr lang="ru-RU" altLang="ru-RU" sz="1800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7483094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pPr eaLnBrk="1" hangingPunct="1"/>
            <a:r>
              <a:rPr lang="ru-RU" altLang="ru-RU" sz="2800" dirty="0" err="1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Диазот</a:t>
            </a:r>
            <a:r>
              <a:rPr lang="ru-RU" altLang="ru-RU" sz="28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altLang="ru-RU" sz="2800" dirty="0" err="1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пентаоксиды</a:t>
            </a:r>
            <a:r>
              <a:rPr lang="ru-RU" altLang="ru-RU" sz="28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altLang="ru-RU" sz="28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N</a:t>
            </a:r>
            <a:r>
              <a:rPr lang="ru-RU" altLang="ru-RU" sz="2800" baseline="-300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ru-RU" altLang="ru-RU" sz="28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O</a:t>
            </a:r>
            <a:r>
              <a:rPr lang="ru-RU" altLang="ru-RU" sz="2800" baseline="-300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5</a:t>
            </a:r>
            <a:r>
              <a:rPr lang="ru-RU" altLang="ru-RU" sz="28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altLang="ru-RU" sz="2800" dirty="0" smtClean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43011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524000"/>
            <a:ext cx="3810000" cy="4800600"/>
          </a:xfrm>
          <a:solidFill>
            <a:srgbClr val="CCFFFF"/>
          </a:solidFill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ru-RU" altLang="ru-RU" sz="2400" dirty="0" smtClean="0"/>
              <a:t> </a:t>
            </a:r>
            <a:r>
              <a:rPr lang="ru-RU" altLang="ru-RU" sz="2400" dirty="0" smtClean="0">
                <a:cs typeface="Times New Roman" pitchFamily="18" charset="0"/>
              </a:rPr>
              <a:t>N</a:t>
            </a:r>
            <a:r>
              <a:rPr lang="ru-RU" altLang="ru-RU" sz="2400" baseline="-30000" dirty="0" smtClean="0">
                <a:cs typeface="Times New Roman" pitchFamily="18" charset="0"/>
              </a:rPr>
              <a:t>2</a:t>
            </a:r>
            <a:r>
              <a:rPr lang="ru-RU" altLang="ru-RU" sz="2400" dirty="0" smtClean="0">
                <a:cs typeface="Times New Roman" pitchFamily="18" charset="0"/>
              </a:rPr>
              <a:t>O</a:t>
            </a:r>
            <a:r>
              <a:rPr lang="ru-RU" altLang="ru-RU" sz="2400" baseline="-30000" dirty="0" smtClean="0">
                <a:cs typeface="Times New Roman" pitchFamily="18" charset="0"/>
              </a:rPr>
              <a:t>5</a:t>
            </a:r>
            <a:r>
              <a:rPr lang="ru-RU" altLang="ru-RU" sz="2400" dirty="0" smtClean="0">
                <a:cs typeface="Times New Roman" pitchFamily="18" charset="0"/>
              </a:rPr>
              <a:t> </a:t>
            </a:r>
            <a:r>
              <a:rPr lang="ru-RU" altLang="ru-RU" sz="2400" dirty="0" smtClean="0"/>
              <a:t> </a:t>
            </a:r>
            <a:r>
              <a:rPr lang="ru-RU" altLang="ru-RU" sz="2400" dirty="0" smtClean="0">
                <a:cs typeface="Times New Roman" pitchFamily="18" charset="0"/>
              </a:rPr>
              <a:t>– </a:t>
            </a:r>
            <a:r>
              <a:rPr lang="ru-RU" altLang="ru-RU" sz="2400" dirty="0" err="1" smtClean="0">
                <a:cs typeface="Times New Roman" pitchFamily="18" charset="0"/>
              </a:rPr>
              <a:t>түссіз</a:t>
            </a:r>
            <a:r>
              <a:rPr lang="ru-RU" altLang="ru-RU" sz="2400" dirty="0" smtClean="0"/>
              <a:t>.</a:t>
            </a:r>
            <a:r>
              <a:rPr lang="ru-RU" altLang="ru-RU" sz="2400" dirty="0" smtClean="0">
                <a:cs typeface="Times New Roman" pitchFamily="18" charset="0"/>
              </a:rPr>
              <a:t> </a:t>
            </a:r>
            <a:r>
              <a:rPr lang="ru-RU" altLang="ru-RU" sz="2400" dirty="0" err="1" smtClean="0">
                <a:cs typeface="Times New Roman" pitchFamily="18" charset="0"/>
              </a:rPr>
              <a:t>крист</a:t>
            </a:r>
            <a:r>
              <a:rPr lang="ru-RU" altLang="ru-RU" sz="2400" dirty="0" smtClean="0"/>
              <a:t>., </a:t>
            </a:r>
            <a:r>
              <a:rPr lang="ru-RU" altLang="ru-RU" sz="2400" dirty="0" err="1" smtClean="0">
                <a:cs typeface="Times New Roman" pitchFamily="18" charset="0"/>
              </a:rPr>
              <a:t>гигроскопиялық</a:t>
            </a:r>
            <a:r>
              <a:rPr lang="ru-RU" altLang="ru-RU" sz="2400" dirty="0" smtClean="0"/>
              <a:t>, </a:t>
            </a:r>
            <a:r>
              <a:rPr lang="ru-RU" altLang="ru-RU" sz="2400" dirty="0" err="1" smtClean="0"/>
              <a:t>т.балқу</a:t>
            </a:r>
            <a:r>
              <a:rPr lang="ru-RU" altLang="ru-RU" sz="2400" dirty="0" smtClean="0"/>
              <a:t> +41 </a:t>
            </a:r>
            <a:r>
              <a:rPr lang="ru-RU" altLang="ru-RU" sz="2400" dirty="0" smtClean="0">
                <a:cs typeface="Times New Roman" pitchFamily="18" charset="0"/>
              </a:rPr>
              <a:t>°</a:t>
            </a:r>
            <a:r>
              <a:rPr lang="ru-RU" altLang="ru-RU" sz="2400" dirty="0" smtClean="0"/>
              <a:t>С, </a:t>
            </a:r>
            <a:r>
              <a:rPr lang="ru-RU" altLang="ru-RU" sz="2400" dirty="0" err="1" smtClean="0"/>
              <a:t>т.субл</a:t>
            </a:r>
            <a:r>
              <a:rPr lang="ru-RU" altLang="ru-RU" sz="2400" dirty="0" smtClean="0"/>
              <a:t>. +32 </a:t>
            </a:r>
            <a:r>
              <a:rPr lang="ru-RU" altLang="ru-RU" sz="2400" dirty="0" smtClean="0">
                <a:cs typeface="Times New Roman" pitchFamily="18" charset="0"/>
              </a:rPr>
              <a:t>°</a:t>
            </a:r>
            <a:r>
              <a:rPr lang="ru-RU" altLang="ru-RU" sz="2400" dirty="0" smtClean="0"/>
              <a:t>С.</a:t>
            </a:r>
          </a:p>
          <a:p>
            <a:pPr eaLnBrk="1" hangingPunct="1">
              <a:lnSpc>
                <a:spcPct val="120000"/>
              </a:lnSpc>
            </a:pPr>
            <a:r>
              <a:rPr lang="ru-RU" altLang="ru-RU" sz="2400" dirty="0" smtClean="0">
                <a:cs typeface="Times New Roman" pitchFamily="18" charset="0"/>
              </a:rPr>
              <a:t> N</a:t>
            </a:r>
            <a:r>
              <a:rPr lang="ru-RU" altLang="ru-RU" sz="2400" baseline="-30000" dirty="0" smtClean="0">
                <a:cs typeface="Times New Roman" pitchFamily="18" charset="0"/>
              </a:rPr>
              <a:t>2</a:t>
            </a:r>
            <a:r>
              <a:rPr lang="ru-RU" altLang="ru-RU" sz="2400" dirty="0" smtClean="0">
                <a:cs typeface="Times New Roman" pitchFamily="18" charset="0"/>
              </a:rPr>
              <a:t>O</a:t>
            </a:r>
            <a:r>
              <a:rPr lang="ru-RU" altLang="ru-RU" sz="2400" baseline="-30000" dirty="0" smtClean="0">
                <a:cs typeface="Times New Roman" pitchFamily="18" charset="0"/>
              </a:rPr>
              <a:t>5</a:t>
            </a:r>
            <a:r>
              <a:rPr lang="ru-RU" altLang="ru-RU" sz="2400" dirty="0" smtClean="0">
                <a:cs typeface="Times New Roman" pitchFamily="18" charset="0"/>
              </a:rPr>
              <a:t> </a:t>
            </a:r>
            <a:r>
              <a:rPr lang="ru-RU" altLang="ru-RU" sz="2400" dirty="0" smtClean="0"/>
              <a:t> </a:t>
            </a:r>
            <a:r>
              <a:rPr lang="ru-RU" altLang="ru-RU" sz="2400" dirty="0" smtClean="0">
                <a:cs typeface="Times New Roman" pitchFamily="18" charset="0"/>
              </a:rPr>
              <a:t>– </a:t>
            </a:r>
            <a:r>
              <a:rPr lang="ru-RU" altLang="ru-RU" sz="2400" dirty="0" err="1" smtClean="0">
                <a:cs typeface="Times New Roman" pitchFamily="18" charset="0"/>
              </a:rPr>
              <a:t>өте</a:t>
            </a:r>
            <a:r>
              <a:rPr lang="ru-RU" altLang="ru-RU" sz="2400" dirty="0" smtClean="0">
                <a:cs typeface="Times New Roman" pitchFamily="18" charset="0"/>
              </a:rPr>
              <a:t> </a:t>
            </a:r>
            <a:r>
              <a:rPr lang="ru-RU" altLang="ru-RU" sz="2400" dirty="0" err="1" smtClean="0">
                <a:cs typeface="Times New Roman" pitchFamily="18" charset="0"/>
              </a:rPr>
              <a:t>күшті</a:t>
            </a:r>
            <a:r>
              <a:rPr lang="ru-RU" altLang="ru-RU" sz="2400" dirty="0" smtClean="0">
                <a:cs typeface="Times New Roman" pitchFamily="18" charset="0"/>
              </a:rPr>
              <a:t> </a:t>
            </a:r>
            <a:r>
              <a:rPr lang="ru-RU" altLang="ru-RU" sz="2400" dirty="0" err="1" smtClean="0">
                <a:cs typeface="Times New Roman" pitchFamily="18" charset="0"/>
              </a:rPr>
              <a:t>тотықтырғыш</a:t>
            </a:r>
            <a:r>
              <a:rPr lang="ru-RU" altLang="ru-RU" sz="2400" dirty="0" smtClean="0">
                <a:cs typeface="Times New Roman" pitchFamily="18" charset="0"/>
              </a:rPr>
              <a:t>. </a:t>
            </a:r>
            <a:endParaRPr lang="ru-RU" altLang="ru-RU" sz="2400" dirty="0" smtClean="0"/>
          </a:p>
          <a:p>
            <a:pPr eaLnBrk="1" hangingPunct="1"/>
            <a:r>
              <a:rPr lang="ru-RU" altLang="ru-RU" sz="2400" dirty="0" smtClean="0"/>
              <a:t> </a:t>
            </a:r>
            <a:r>
              <a:rPr lang="ru-RU" altLang="ru-RU" sz="2400" dirty="0" err="1" smtClean="0">
                <a:solidFill>
                  <a:srgbClr val="FF0066"/>
                </a:solidFill>
              </a:rPr>
              <a:t>Алыну</a:t>
            </a:r>
            <a:r>
              <a:rPr lang="ru-RU" altLang="ru-RU" sz="2400" dirty="0" smtClean="0"/>
              <a:t>:</a:t>
            </a:r>
            <a:endParaRPr lang="ru-RU" altLang="ru-RU" sz="2400" dirty="0" smtClean="0">
              <a:cs typeface="Times New Roman" pitchFamily="18" charset="0"/>
            </a:endParaRP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altLang="ru-RU" sz="2400" dirty="0" smtClean="0">
                <a:cs typeface="Times New Roman" pitchFamily="18" charset="0"/>
              </a:rPr>
              <a:t>2NO</a:t>
            </a:r>
            <a:r>
              <a:rPr lang="en-US" altLang="ru-RU" sz="2400" baseline="-30000" dirty="0" smtClean="0">
                <a:cs typeface="Times New Roman" pitchFamily="18" charset="0"/>
              </a:rPr>
              <a:t>2</a:t>
            </a:r>
            <a:r>
              <a:rPr lang="en-US" altLang="ru-RU" sz="2400" dirty="0" smtClean="0">
                <a:cs typeface="Times New Roman" pitchFamily="18" charset="0"/>
              </a:rPr>
              <a:t> + O</a:t>
            </a:r>
            <a:r>
              <a:rPr lang="en-US" altLang="ru-RU" sz="2400" baseline="-30000" dirty="0" smtClean="0">
                <a:cs typeface="Times New Roman" pitchFamily="18" charset="0"/>
              </a:rPr>
              <a:t>3</a:t>
            </a:r>
            <a:r>
              <a:rPr lang="en-US" altLang="ru-RU" sz="2400" dirty="0" smtClean="0">
                <a:cs typeface="Times New Roman" pitchFamily="18" charset="0"/>
              </a:rPr>
              <a:t> = N</a:t>
            </a:r>
            <a:r>
              <a:rPr lang="en-US" altLang="ru-RU" sz="2400" baseline="-30000" dirty="0" smtClean="0">
                <a:cs typeface="Times New Roman" pitchFamily="18" charset="0"/>
              </a:rPr>
              <a:t>2</a:t>
            </a:r>
            <a:r>
              <a:rPr lang="en-US" altLang="ru-RU" sz="2400" dirty="0" smtClean="0">
                <a:cs typeface="Times New Roman" pitchFamily="18" charset="0"/>
              </a:rPr>
              <a:t>O</a:t>
            </a:r>
            <a:r>
              <a:rPr lang="en-US" altLang="ru-RU" sz="2400" baseline="-30000" dirty="0" smtClean="0">
                <a:cs typeface="Times New Roman" pitchFamily="18" charset="0"/>
              </a:rPr>
              <a:t>5</a:t>
            </a:r>
            <a:r>
              <a:rPr lang="en-US" altLang="ru-RU" sz="2400" dirty="0" smtClean="0">
                <a:cs typeface="Times New Roman" pitchFamily="18" charset="0"/>
              </a:rPr>
              <a:t> + O</a:t>
            </a:r>
            <a:r>
              <a:rPr lang="en-US" altLang="ru-RU" sz="2400" baseline="-30000" dirty="0" smtClean="0">
                <a:cs typeface="Times New Roman" pitchFamily="18" charset="0"/>
              </a:rPr>
              <a:t>2</a:t>
            </a:r>
            <a:endParaRPr lang="ru-RU" altLang="ru-RU" sz="2400" dirty="0" smtClean="0">
              <a:cs typeface="Times New Roman" pitchFamily="18" charset="0"/>
            </a:endParaRP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altLang="ru-RU" sz="2400" dirty="0" smtClean="0">
                <a:cs typeface="Times New Roman" pitchFamily="18" charset="0"/>
              </a:rPr>
              <a:t>4HNO</a:t>
            </a:r>
            <a:r>
              <a:rPr lang="en-US" altLang="ru-RU" sz="2400" baseline="-30000" dirty="0" smtClean="0">
                <a:cs typeface="Times New Roman" pitchFamily="18" charset="0"/>
              </a:rPr>
              <a:t>3</a:t>
            </a:r>
            <a:r>
              <a:rPr lang="en-US" altLang="ru-RU" sz="2400" dirty="0" smtClean="0">
                <a:cs typeface="Times New Roman" pitchFamily="18" charset="0"/>
              </a:rPr>
              <a:t> + P</a:t>
            </a:r>
            <a:r>
              <a:rPr lang="en-US" altLang="ru-RU" sz="2400" baseline="-30000" dirty="0" smtClean="0">
                <a:cs typeface="Times New Roman" pitchFamily="18" charset="0"/>
              </a:rPr>
              <a:t>4</a:t>
            </a:r>
            <a:r>
              <a:rPr lang="en-US" altLang="ru-RU" sz="2400" dirty="0" smtClean="0">
                <a:cs typeface="Times New Roman" pitchFamily="18" charset="0"/>
              </a:rPr>
              <a:t>O</a:t>
            </a:r>
            <a:r>
              <a:rPr lang="en-US" altLang="ru-RU" sz="2400" baseline="-30000" dirty="0" smtClean="0">
                <a:cs typeface="Times New Roman" pitchFamily="18" charset="0"/>
              </a:rPr>
              <a:t>10</a:t>
            </a:r>
            <a:r>
              <a:rPr lang="en-US" altLang="ru-RU" sz="2400" dirty="0" smtClean="0">
                <a:cs typeface="Times New Roman" pitchFamily="18" charset="0"/>
              </a:rPr>
              <a:t> =</a:t>
            </a:r>
            <a:endParaRPr lang="ru-RU" altLang="ru-RU" sz="2400" dirty="0" smtClean="0"/>
          </a:p>
          <a:p>
            <a:pPr algn="r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ru-RU" altLang="ru-RU" sz="2400" dirty="0" smtClean="0"/>
              <a:t>=</a:t>
            </a:r>
            <a:r>
              <a:rPr lang="en-US" altLang="ru-RU" sz="2400" dirty="0" smtClean="0">
                <a:cs typeface="Times New Roman" pitchFamily="18" charset="0"/>
              </a:rPr>
              <a:t> (HPO</a:t>
            </a:r>
            <a:r>
              <a:rPr lang="en-US" altLang="ru-RU" sz="2400" baseline="-30000" dirty="0" smtClean="0">
                <a:cs typeface="Times New Roman" pitchFamily="18" charset="0"/>
              </a:rPr>
              <a:t>3</a:t>
            </a:r>
            <a:r>
              <a:rPr lang="en-US" altLang="ru-RU" sz="2400" dirty="0" smtClean="0">
                <a:cs typeface="Times New Roman" pitchFamily="18" charset="0"/>
              </a:rPr>
              <a:t>)</a:t>
            </a:r>
            <a:r>
              <a:rPr lang="en-US" altLang="ru-RU" sz="2400" baseline="-30000" dirty="0" smtClean="0">
                <a:cs typeface="Times New Roman" pitchFamily="18" charset="0"/>
              </a:rPr>
              <a:t>4</a:t>
            </a:r>
            <a:r>
              <a:rPr lang="en-US" altLang="ru-RU" sz="2400" dirty="0" smtClean="0">
                <a:cs typeface="Times New Roman" pitchFamily="18" charset="0"/>
              </a:rPr>
              <a:t> + 2N</a:t>
            </a:r>
            <a:r>
              <a:rPr lang="en-US" altLang="ru-RU" sz="2400" baseline="-30000" dirty="0" smtClean="0">
                <a:cs typeface="Times New Roman" pitchFamily="18" charset="0"/>
              </a:rPr>
              <a:t>2</a:t>
            </a:r>
            <a:r>
              <a:rPr lang="en-US" altLang="ru-RU" sz="2400" dirty="0" smtClean="0">
                <a:cs typeface="Times New Roman" pitchFamily="18" charset="0"/>
              </a:rPr>
              <a:t>O</a:t>
            </a:r>
            <a:r>
              <a:rPr lang="en-US" altLang="ru-RU" sz="2400" baseline="-30000" dirty="0" smtClean="0">
                <a:cs typeface="Times New Roman" pitchFamily="18" charset="0"/>
              </a:rPr>
              <a:t>5</a:t>
            </a:r>
            <a:endParaRPr lang="ru-RU" altLang="ru-RU" sz="2400" baseline="-30000" dirty="0" smtClean="0">
              <a:cs typeface="Times New Roman" pitchFamily="18" charset="0"/>
            </a:endParaRPr>
          </a:p>
        </p:txBody>
      </p:sp>
      <p:grpSp>
        <p:nvGrpSpPr>
          <p:cNvPr id="43012" name="Group 49"/>
          <p:cNvGrpSpPr>
            <a:grpSpLocks/>
          </p:cNvGrpSpPr>
          <p:nvPr/>
        </p:nvGrpSpPr>
        <p:grpSpPr bwMode="auto">
          <a:xfrm>
            <a:off x="838200" y="2667000"/>
            <a:ext cx="1219200" cy="1676400"/>
            <a:chOff x="528" y="1680"/>
            <a:chExt cx="768" cy="1056"/>
          </a:xfrm>
        </p:grpSpPr>
        <p:sp>
          <p:nvSpPr>
            <p:cNvPr id="43040" name="Text Box 7"/>
            <p:cNvSpPr txBox="1">
              <a:spLocks noChangeArrowheads="1"/>
            </p:cNvSpPr>
            <p:nvPr/>
          </p:nvSpPr>
          <p:spPr bwMode="auto">
            <a:xfrm>
              <a:off x="864" y="201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/>
                <a:t>N</a:t>
              </a:r>
              <a:endParaRPr lang="ru-RU" altLang="ru-RU"/>
            </a:p>
          </p:txBody>
        </p:sp>
        <p:sp>
          <p:nvSpPr>
            <p:cNvPr id="43041" name="Text Box 9"/>
            <p:cNvSpPr txBox="1">
              <a:spLocks noChangeArrowheads="1"/>
            </p:cNvSpPr>
            <p:nvPr/>
          </p:nvSpPr>
          <p:spPr bwMode="auto">
            <a:xfrm>
              <a:off x="528" y="168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ru-RU"/>
                <a:t>O</a:t>
              </a:r>
              <a:endParaRPr lang="ru-RU" altLang="ru-RU"/>
            </a:p>
          </p:txBody>
        </p:sp>
        <p:sp>
          <p:nvSpPr>
            <p:cNvPr id="43042" name="Text Box 10"/>
            <p:cNvSpPr txBox="1">
              <a:spLocks noChangeArrowheads="1"/>
            </p:cNvSpPr>
            <p:nvPr/>
          </p:nvSpPr>
          <p:spPr bwMode="auto">
            <a:xfrm>
              <a:off x="576" y="244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ru-RU"/>
                <a:t>O</a:t>
              </a:r>
              <a:endParaRPr lang="ru-RU" altLang="ru-RU"/>
            </a:p>
          </p:txBody>
        </p:sp>
        <p:sp>
          <p:nvSpPr>
            <p:cNvPr id="43043" name="Line 13"/>
            <p:cNvSpPr>
              <a:spLocks noChangeShapeType="1"/>
            </p:cNvSpPr>
            <p:nvPr/>
          </p:nvSpPr>
          <p:spPr bwMode="auto">
            <a:xfrm flipV="1">
              <a:off x="1104" y="1872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grpSp>
          <p:nvGrpSpPr>
            <p:cNvPr id="43044" name="Group 18"/>
            <p:cNvGrpSpPr>
              <a:grpSpLocks/>
            </p:cNvGrpSpPr>
            <p:nvPr/>
          </p:nvGrpSpPr>
          <p:grpSpPr bwMode="auto">
            <a:xfrm>
              <a:off x="720" y="1920"/>
              <a:ext cx="192" cy="240"/>
              <a:chOff x="720" y="1920"/>
              <a:chExt cx="192" cy="240"/>
            </a:xfrm>
          </p:grpSpPr>
          <p:sp>
            <p:nvSpPr>
              <p:cNvPr id="43048" name="Line 15"/>
              <p:cNvSpPr>
                <a:spLocks noChangeShapeType="1"/>
              </p:cNvSpPr>
              <p:nvPr/>
            </p:nvSpPr>
            <p:spPr bwMode="auto">
              <a:xfrm>
                <a:off x="768" y="1920"/>
                <a:ext cx="144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3049" name="Line 17"/>
              <p:cNvSpPr>
                <a:spLocks noChangeShapeType="1"/>
              </p:cNvSpPr>
              <p:nvPr/>
            </p:nvSpPr>
            <p:spPr bwMode="auto">
              <a:xfrm>
                <a:off x="720" y="1968"/>
                <a:ext cx="192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43045" name="Group 28"/>
            <p:cNvGrpSpPr>
              <a:grpSpLocks/>
            </p:cNvGrpSpPr>
            <p:nvPr/>
          </p:nvGrpSpPr>
          <p:grpSpPr bwMode="auto">
            <a:xfrm>
              <a:off x="768" y="2256"/>
              <a:ext cx="192" cy="288"/>
              <a:chOff x="768" y="2256"/>
              <a:chExt cx="192" cy="288"/>
            </a:xfrm>
          </p:grpSpPr>
          <p:sp>
            <p:nvSpPr>
              <p:cNvPr id="43046" name="Line 22"/>
              <p:cNvSpPr>
                <a:spLocks noChangeShapeType="1"/>
              </p:cNvSpPr>
              <p:nvPr/>
            </p:nvSpPr>
            <p:spPr bwMode="auto">
              <a:xfrm flipH="1">
                <a:off x="816" y="2304"/>
                <a:ext cx="144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3047" name="Line 27"/>
              <p:cNvSpPr>
                <a:spLocks noChangeShapeType="1"/>
              </p:cNvSpPr>
              <p:nvPr/>
            </p:nvSpPr>
            <p:spPr bwMode="auto">
              <a:xfrm flipH="1">
                <a:off x="768" y="2256"/>
                <a:ext cx="144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grpSp>
        <p:nvGrpSpPr>
          <p:cNvPr id="43013" name="Group 56"/>
          <p:cNvGrpSpPr>
            <a:grpSpLocks/>
          </p:cNvGrpSpPr>
          <p:nvPr/>
        </p:nvGrpSpPr>
        <p:grpSpPr bwMode="auto">
          <a:xfrm>
            <a:off x="2209800" y="2667000"/>
            <a:ext cx="1143000" cy="1676400"/>
            <a:chOff x="1392" y="1680"/>
            <a:chExt cx="720" cy="1056"/>
          </a:xfrm>
        </p:grpSpPr>
        <p:sp>
          <p:nvSpPr>
            <p:cNvPr id="43029" name="Text Box 8"/>
            <p:cNvSpPr txBox="1">
              <a:spLocks noChangeArrowheads="1"/>
            </p:cNvSpPr>
            <p:nvPr/>
          </p:nvSpPr>
          <p:spPr bwMode="auto">
            <a:xfrm>
              <a:off x="1536" y="201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/>
                <a:t>N</a:t>
              </a:r>
              <a:endParaRPr lang="ru-RU" altLang="ru-RU"/>
            </a:p>
          </p:txBody>
        </p:sp>
        <p:grpSp>
          <p:nvGrpSpPr>
            <p:cNvPr id="43030" name="Group 50"/>
            <p:cNvGrpSpPr>
              <a:grpSpLocks/>
            </p:cNvGrpSpPr>
            <p:nvPr/>
          </p:nvGrpSpPr>
          <p:grpSpPr bwMode="auto">
            <a:xfrm>
              <a:off x="1392" y="1680"/>
              <a:ext cx="720" cy="1056"/>
              <a:chOff x="1392" y="1680"/>
              <a:chExt cx="720" cy="1056"/>
            </a:xfrm>
          </p:grpSpPr>
          <p:sp>
            <p:nvSpPr>
              <p:cNvPr id="43031" name="Text Box 11"/>
              <p:cNvSpPr txBox="1">
                <a:spLocks noChangeArrowheads="1"/>
              </p:cNvSpPr>
              <p:nvPr/>
            </p:nvSpPr>
            <p:spPr bwMode="auto">
              <a:xfrm>
                <a:off x="1776" y="2448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ru-RU"/>
                  <a:t>O</a:t>
                </a:r>
                <a:endParaRPr lang="ru-RU" altLang="ru-RU"/>
              </a:p>
            </p:txBody>
          </p:sp>
          <p:sp>
            <p:nvSpPr>
              <p:cNvPr id="43032" name="Text Box 12"/>
              <p:cNvSpPr txBox="1">
                <a:spLocks noChangeArrowheads="1"/>
              </p:cNvSpPr>
              <p:nvPr/>
            </p:nvSpPr>
            <p:spPr bwMode="auto">
              <a:xfrm>
                <a:off x="1824" y="168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ru-RU"/>
                  <a:t>O</a:t>
                </a:r>
                <a:endParaRPr lang="ru-RU" altLang="ru-RU"/>
              </a:p>
            </p:txBody>
          </p:sp>
          <p:sp>
            <p:nvSpPr>
              <p:cNvPr id="43033" name="Line 14"/>
              <p:cNvSpPr>
                <a:spLocks noChangeShapeType="1"/>
              </p:cNvSpPr>
              <p:nvPr/>
            </p:nvSpPr>
            <p:spPr bwMode="auto">
              <a:xfrm flipH="1" flipV="1">
                <a:off x="1392" y="1872"/>
                <a:ext cx="192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grpSp>
            <p:nvGrpSpPr>
              <p:cNvPr id="43034" name="Group 24"/>
              <p:cNvGrpSpPr>
                <a:grpSpLocks/>
              </p:cNvGrpSpPr>
              <p:nvPr/>
            </p:nvGrpSpPr>
            <p:grpSpPr bwMode="auto">
              <a:xfrm flipH="1">
                <a:off x="1728" y="1920"/>
                <a:ext cx="192" cy="240"/>
                <a:chOff x="720" y="1920"/>
                <a:chExt cx="192" cy="240"/>
              </a:xfrm>
            </p:grpSpPr>
            <p:sp>
              <p:nvSpPr>
                <p:cNvPr id="43038" name="Line 25"/>
                <p:cNvSpPr>
                  <a:spLocks noChangeShapeType="1"/>
                </p:cNvSpPr>
                <p:nvPr/>
              </p:nvSpPr>
              <p:spPr bwMode="auto">
                <a:xfrm>
                  <a:off x="768" y="1920"/>
                  <a:ext cx="144" cy="14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3039" name="Line 26"/>
                <p:cNvSpPr>
                  <a:spLocks noChangeShapeType="1"/>
                </p:cNvSpPr>
                <p:nvPr/>
              </p:nvSpPr>
              <p:spPr bwMode="auto">
                <a:xfrm>
                  <a:off x="720" y="1968"/>
                  <a:ext cx="192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43035" name="Group 29"/>
              <p:cNvGrpSpPr>
                <a:grpSpLocks/>
              </p:cNvGrpSpPr>
              <p:nvPr/>
            </p:nvGrpSpPr>
            <p:grpSpPr bwMode="auto">
              <a:xfrm flipH="1">
                <a:off x="1680" y="2256"/>
                <a:ext cx="192" cy="288"/>
                <a:chOff x="768" y="2256"/>
                <a:chExt cx="192" cy="288"/>
              </a:xfrm>
            </p:grpSpPr>
            <p:sp>
              <p:nvSpPr>
                <p:cNvPr id="43036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816" y="2304"/>
                  <a:ext cx="144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3037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768" y="2256"/>
                  <a:ext cx="144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43014" name="Group 54"/>
          <p:cNvGrpSpPr>
            <a:grpSpLocks/>
          </p:cNvGrpSpPr>
          <p:nvPr/>
        </p:nvGrpSpPr>
        <p:grpSpPr bwMode="auto">
          <a:xfrm>
            <a:off x="1903413" y="4876800"/>
            <a:ext cx="611187" cy="519113"/>
            <a:chOff x="1199" y="3072"/>
            <a:chExt cx="385" cy="327"/>
          </a:xfrm>
        </p:grpSpPr>
        <p:sp>
          <p:nvSpPr>
            <p:cNvPr id="43027" name="AutoShape 36"/>
            <p:cNvSpPr>
              <a:spLocks noChangeArrowheads="1"/>
            </p:cNvSpPr>
            <p:nvPr/>
          </p:nvSpPr>
          <p:spPr bwMode="auto">
            <a:xfrm rot="-5508177">
              <a:off x="1319" y="2952"/>
              <a:ext cx="48" cy="288"/>
            </a:xfrm>
            <a:prstGeom prst="moon">
              <a:avLst>
                <a:gd name="adj" fmla="val 1250"/>
              </a:avLst>
            </a:prstGeom>
            <a:solidFill>
              <a:schemeClr val="accent1"/>
            </a:solidFill>
            <a:ln w="19050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3028" name="Text Box 37"/>
            <p:cNvSpPr txBox="1">
              <a:spLocks noChangeArrowheads="1"/>
            </p:cNvSpPr>
            <p:nvPr/>
          </p:nvSpPr>
          <p:spPr bwMode="auto">
            <a:xfrm>
              <a:off x="1200" y="3168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1800"/>
                <a:t>95</a:t>
              </a:r>
              <a:r>
                <a:rPr lang="en-US" altLang="ru-RU" sz="1800">
                  <a:cs typeface="Tahoma" pitchFamily="34" charset="0"/>
                </a:rPr>
                <a:t>°</a:t>
              </a:r>
              <a:endParaRPr lang="ru-RU" altLang="ru-RU" sz="1800"/>
            </a:p>
          </p:txBody>
        </p:sp>
      </p:grpSp>
      <p:grpSp>
        <p:nvGrpSpPr>
          <p:cNvPr id="43015" name="Group 55"/>
          <p:cNvGrpSpPr>
            <a:grpSpLocks/>
          </p:cNvGrpSpPr>
          <p:nvPr/>
        </p:nvGrpSpPr>
        <p:grpSpPr bwMode="auto">
          <a:xfrm>
            <a:off x="674688" y="1747838"/>
            <a:ext cx="2890837" cy="3738562"/>
            <a:chOff x="425" y="1101"/>
            <a:chExt cx="1821" cy="2355"/>
          </a:xfrm>
        </p:grpSpPr>
        <p:sp>
          <p:nvSpPr>
            <p:cNvPr id="43021" name="Line 5"/>
            <p:cNvSpPr>
              <a:spLocks noChangeShapeType="1"/>
            </p:cNvSpPr>
            <p:nvPr/>
          </p:nvSpPr>
          <p:spPr bwMode="auto">
            <a:xfrm>
              <a:off x="1344" y="1104"/>
              <a:ext cx="0" cy="182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grpSp>
          <p:nvGrpSpPr>
            <p:cNvPr id="43022" name="Group 53"/>
            <p:cNvGrpSpPr>
              <a:grpSpLocks/>
            </p:cNvGrpSpPr>
            <p:nvPr/>
          </p:nvGrpSpPr>
          <p:grpSpPr bwMode="auto">
            <a:xfrm>
              <a:off x="425" y="1101"/>
              <a:ext cx="1821" cy="2355"/>
              <a:chOff x="425" y="1101"/>
              <a:chExt cx="1821" cy="2355"/>
            </a:xfrm>
          </p:grpSpPr>
          <p:sp>
            <p:nvSpPr>
              <p:cNvPr id="43023" name="Line 35"/>
              <p:cNvSpPr>
                <a:spLocks noChangeShapeType="1"/>
              </p:cNvSpPr>
              <p:nvPr/>
            </p:nvSpPr>
            <p:spPr bwMode="auto">
              <a:xfrm>
                <a:off x="1344" y="2928"/>
                <a:ext cx="528" cy="528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3024" name="Line 34"/>
              <p:cNvSpPr>
                <a:spLocks noChangeShapeType="1"/>
              </p:cNvSpPr>
              <p:nvPr/>
            </p:nvSpPr>
            <p:spPr bwMode="auto">
              <a:xfrm flipH="1">
                <a:off x="864" y="2928"/>
                <a:ext cx="480" cy="48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3025" name="Freeform 43"/>
              <p:cNvSpPr>
                <a:spLocks/>
              </p:cNvSpPr>
              <p:nvPr/>
            </p:nvSpPr>
            <p:spPr bwMode="auto">
              <a:xfrm>
                <a:off x="425" y="1116"/>
                <a:ext cx="917" cy="2340"/>
              </a:xfrm>
              <a:custGeom>
                <a:avLst/>
                <a:gdLst>
                  <a:gd name="T0" fmla="*/ 917 w 917"/>
                  <a:gd name="T1" fmla="*/ 0 h 2340"/>
                  <a:gd name="T2" fmla="*/ 880 w 917"/>
                  <a:gd name="T3" fmla="*/ 65 h 2340"/>
                  <a:gd name="T4" fmla="*/ 530 w 917"/>
                  <a:gd name="T5" fmla="*/ 211 h 2340"/>
                  <a:gd name="T6" fmla="*/ 457 w 917"/>
                  <a:gd name="T7" fmla="*/ 240 h 2340"/>
                  <a:gd name="T8" fmla="*/ 319 w 917"/>
                  <a:gd name="T9" fmla="*/ 269 h 2340"/>
                  <a:gd name="T10" fmla="*/ 187 w 917"/>
                  <a:gd name="T11" fmla="*/ 342 h 2340"/>
                  <a:gd name="T12" fmla="*/ 166 w 917"/>
                  <a:gd name="T13" fmla="*/ 357 h 2340"/>
                  <a:gd name="T14" fmla="*/ 136 w 917"/>
                  <a:gd name="T15" fmla="*/ 401 h 2340"/>
                  <a:gd name="T16" fmla="*/ 56 w 917"/>
                  <a:gd name="T17" fmla="*/ 648 h 2340"/>
                  <a:gd name="T18" fmla="*/ 49 w 917"/>
                  <a:gd name="T19" fmla="*/ 692 h 2340"/>
                  <a:gd name="T20" fmla="*/ 34 w 917"/>
                  <a:gd name="T21" fmla="*/ 772 h 2340"/>
                  <a:gd name="T22" fmla="*/ 56 w 917"/>
                  <a:gd name="T23" fmla="*/ 977 h 2340"/>
                  <a:gd name="T24" fmla="*/ 49 w 917"/>
                  <a:gd name="T25" fmla="*/ 1458 h 2340"/>
                  <a:gd name="T26" fmla="*/ 71 w 917"/>
                  <a:gd name="T27" fmla="*/ 1830 h 2340"/>
                  <a:gd name="T28" fmla="*/ 187 w 917"/>
                  <a:gd name="T29" fmla="*/ 1997 h 2340"/>
                  <a:gd name="T30" fmla="*/ 311 w 917"/>
                  <a:gd name="T31" fmla="*/ 2107 h 2340"/>
                  <a:gd name="T32" fmla="*/ 355 w 917"/>
                  <a:gd name="T33" fmla="*/ 2136 h 2340"/>
                  <a:gd name="T34" fmla="*/ 377 w 917"/>
                  <a:gd name="T35" fmla="*/ 2150 h 2340"/>
                  <a:gd name="T36" fmla="*/ 428 w 917"/>
                  <a:gd name="T37" fmla="*/ 2274 h 234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17"/>
                  <a:gd name="T58" fmla="*/ 0 h 2340"/>
                  <a:gd name="T59" fmla="*/ 917 w 917"/>
                  <a:gd name="T60" fmla="*/ 2340 h 234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17" h="2340">
                    <a:moveTo>
                      <a:pt x="917" y="0"/>
                    </a:moveTo>
                    <a:cubicBezTo>
                      <a:pt x="908" y="23"/>
                      <a:pt x="880" y="65"/>
                      <a:pt x="880" y="65"/>
                    </a:cubicBezTo>
                    <a:cubicBezTo>
                      <a:pt x="836" y="203"/>
                      <a:pt x="642" y="206"/>
                      <a:pt x="530" y="211"/>
                    </a:cubicBezTo>
                    <a:cubicBezTo>
                      <a:pt x="501" y="218"/>
                      <a:pt x="483" y="231"/>
                      <a:pt x="457" y="240"/>
                    </a:cubicBezTo>
                    <a:cubicBezTo>
                      <a:pt x="413" y="256"/>
                      <a:pt x="363" y="250"/>
                      <a:pt x="319" y="269"/>
                    </a:cubicBezTo>
                    <a:cubicBezTo>
                      <a:pt x="275" y="289"/>
                      <a:pt x="231" y="332"/>
                      <a:pt x="187" y="342"/>
                    </a:cubicBezTo>
                    <a:cubicBezTo>
                      <a:pt x="180" y="347"/>
                      <a:pt x="172" y="350"/>
                      <a:pt x="166" y="357"/>
                    </a:cubicBezTo>
                    <a:cubicBezTo>
                      <a:pt x="154" y="370"/>
                      <a:pt x="136" y="401"/>
                      <a:pt x="136" y="401"/>
                    </a:cubicBezTo>
                    <a:cubicBezTo>
                      <a:pt x="120" y="466"/>
                      <a:pt x="93" y="596"/>
                      <a:pt x="56" y="648"/>
                    </a:cubicBezTo>
                    <a:cubicBezTo>
                      <a:pt x="54" y="663"/>
                      <a:pt x="52" y="677"/>
                      <a:pt x="49" y="692"/>
                    </a:cubicBezTo>
                    <a:cubicBezTo>
                      <a:pt x="44" y="719"/>
                      <a:pt x="34" y="772"/>
                      <a:pt x="34" y="772"/>
                    </a:cubicBezTo>
                    <a:cubicBezTo>
                      <a:pt x="41" y="841"/>
                      <a:pt x="50" y="908"/>
                      <a:pt x="56" y="977"/>
                    </a:cubicBezTo>
                    <a:cubicBezTo>
                      <a:pt x="54" y="1137"/>
                      <a:pt x="53" y="1298"/>
                      <a:pt x="49" y="1458"/>
                    </a:cubicBezTo>
                    <a:cubicBezTo>
                      <a:pt x="46" y="1578"/>
                      <a:pt x="0" y="1725"/>
                      <a:pt x="71" y="1830"/>
                    </a:cubicBezTo>
                    <a:cubicBezTo>
                      <a:pt x="93" y="1896"/>
                      <a:pt x="139" y="1949"/>
                      <a:pt x="187" y="1997"/>
                    </a:cubicBezTo>
                    <a:cubicBezTo>
                      <a:pt x="231" y="2041"/>
                      <a:pt x="247" y="2089"/>
                      <a:pt x="311" y="2107"/>
                    </a:cubicBezTo>
                    <a:cubicBezTo>
                      <a:pt x="326" y="2117"/>
                      <a:pt x="340" y="2126"/>
                      <a:pt x="355" y="2136"/>
                    </a:cubicBezTo>
                    <a:cubicBezTo>
                      <a:pt x="362" y="2141"/>
                      <a:pt x="377" y="2150"/>
                      <a:pt x="377" y="2150"/>
                    </a:cubicBezTo>
                    <a:cubicBezTo>
                      <a:pt x="412" y="2201"/>
                      <a:pt x="370" y="2340"/>
                      <a:pt x="428" y="2274"/>
                    </a:cubicBezTo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3026" name="Freeform 45"/>
              <p:cNvSpPr>
                <a:spLocks/>
              </p:cNvSpPr>
              <p:nvPr/>
            </p:nvSpPr>
            <p:spPr bwMode="auto">
              <a:xfrm>
                <a:off x="1349" y="1101"/>
                <a:ext cx="897" cy="2355"/>
              </a:xfrm>
              <a:custGeom>
                <a:avLst/>
                <a:gdLst>
                  <a:gd name="T0" fmla="*/ 0 w 897"/>
                  <a:gd name="T1" fmla="*/ 0 h 2355"/>
                  <a:gd name="T2" fmla="*/ 14 w 897"/>
                  <a:gd name="T3" fmla="*/ 22 h 2355"/>
                  <a:gd name="T4" fmla="*/ 58 w 897"/>
                  <a:gd name="T5" fmla="*/ 36 h 2355"/>
                  <a:gd name="T6" fmla="*/ 204 w 897"/>
                  <a:gd name="T7" fmla="*/ 87 h 2355"/>
                  <a:gd name="T8" fmla="*/ 248 w 897"/>
                  <a:gd name="T9" fmla="*/ 117 h 2355"/>
                  <a:gd name="T10" fmla="*/ 270 w 897"/>
                  <a:gd name="T11" fmla="*/ 160 h 2355"/>
                  <a:gd name="T12" fmla="*/ 313 w 897"/>
                  <a:gd name="T13" fmla="*/ 190 h 2355"/>
                  <a:gd name="T14" fmla="*/ 328 w 897"/>
                  <a:gd name="T15" fmla="*/ 211 h 2355"/>
                  <a:gd name="T16" fmla="*/ 394 w 897"/>
                  <a:gd name="T17" fmla="*/ 255 h 2355"/>
                  <a:gd name="T18" fmla="*/ 437 w 897"/>
                  <a:gd name="T19" fmla="*/ 284 h 2355"/>
                  <a:gd name="T20" fmla="*/ 488 w 897"/>
                  <a:gd name="T21" fmla="*/ 299 h 2355"/>
                  <a:gd name="T22" fmla="*/ 532 w 897"/>
                  <a:gd name="T23" fmla="*/ 328 h 2355"/>
                  <a:gd name="T24" fmla="*/ 693 w 897"/>
                  <a:gd name="T25" fmla="*/ 408 h 2355"/>
                  <a:gd name="T26" fmla="*/ 707 w 897"/>
                  <a:gd name="T27" fmla="*/ 430 h 2355"/>
                  <a:gd name="T28" fmla="*/ 751 w 897"/>
                  <a:gd name="T29" fmla="*/ 474 h 2355"/>
                  <a:gd name="T30" fmla="*/ 802 w 897"/>
                  <a:gd name="T31" fmla="*/ 532 h 2355"/>
                  <a:gd name="T32" fmla="*/ 868 w 897"/>
                  <a:gd name="T33" fmla="*/ 751 h 2355"/>
                  <a:gd name="T34" fmla="*/ 831 w 897"/>
                  <a:gd name="T35" fmla="*/ 977 h 2355"/>
                  <a:gd name="T36" fmla="*/ 824 w 897"/>
                  <a:gd name="T37" fmla="*/ 1196 h 2355"/>
                  <a:gd name="T38" fmla="*/ 882 w 897"/>
                  <a:gd name="T39" fmla="*/ 1640 h 2355"/>
                  <a:gd name="T40" fmla="*/ 838 w 897"/>
                  <a:gd name="T41" fmla="*/ 1757 h 2355"/>
                  <a:gd name="T42" fmla="*/ 736 w 897"/>
                  <a:gd name="T43" fmla="*/ 1903 h 2355"/>
                  <a:gd name="T44" fmla="*/ 722 w 897"/>
                  <a:gd name="T45" fmla="*/ 1925 h 2355"/>
                  <a:gd name="T46" fmla="*/ 700 w 897"/>
                  <a:gd name="T47" fmla="*/ 1939 h 2355"/>
                  <a:gd name="T48" fmla="*/ 678 w 897"/>
                  <a:gd name="T49" fmla="*/ 1983 h 2355"/>
                  <a:gd name="T50" fmla="*/ 641 w 897"/>
                  <a:gd name="T51" fmla="*/ 2107 h 2355"/>
                  <a:gd name="T52" fmla="*/ 634 w 897"/>
                  <a:gd name="T53" fmla="*/ 2144 h 2355"/>
                  <a:gd name="T54" fmla="*/ 583 w 897"/>
                  <a:gd name="T55" fmla="*/ 2209 h 2355"/>
                  <a:gd name="T56" fmla="*/ 532 w 897"/>
                  <a:gd name="T57" fmla="*/ 2355 h 235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897"/>
                  <a:gd name="T88" fmla="*/ 0 h 2355"/>
                  <a:gd name="T89" fmla="*/ 897 w 897"/>
                  <a:gd name="T90" fmla="*/ 2355 h 235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897" h="2355">
                    <a:moveTo>
                      <a:pt x="0" y="0"/>
                    </a:moveTo>
                    <a:cubicBezTo>
                      <a:pt x="5" y="7"/>
                      <a:pt x="7" y="17"/>
                      <a:pt x="14" y="22"/>
                    </a:cubicBezTo>
                    <a:cubicBezTo>
                      <a:pt x="27" y="30"/>
                      <a:pt x="58" y="36"/>
                      <a:pt x="58" y="36"/>
                    </a:cubicBezTo>
                    <a:cubicBezTo>
                      <a:pt x="99" y="64"/>
                      <a:pt x="156" y="75"/>
                      <a:pt x="204" y="87"/>
                    </a:cubicBezTo>
                    <a:cubicBezTo>
                      <a:pt x="219" y="97"/>
                      <a:pt x="233" y="107"/>
                      <a:pt x="248" y="117"/>
                    </a:cubicBezTo>
                    <a:cubicBezTo>
                      <a:pt x="261" y="126"/>
                      <a:pt x="258" y="149"/>
                      <a:pt x="270" y="160"/>
                    </a:cubicBezTo>
                    <a:cubicBezTo>
                      <a:pt x="283" y="172"/>
                      <a:pt x="299" y="180"/>
                      <a:pt x="313" y="190"/>
                    </a:cubicBezTo>
                    <a:cubicBezTo>
                      <a:pt x="320" y="195"/>
                      <a:pt x="322" y="204"/>
                      <a:pt x="328" y="211"/>
                    </a:cubicBezTo>
                    <a:cubicBezTo>
                      <a:pt x="348" y="234"/>
                      <a:pt x="366" y="246"/>
                      <a:pt x="394" y="255"/>
                    </a:cubicBezTo>
                    <a:cubicBezTo>
                      <a:pt x="401" y="260"/>
                      <a:pt x="429" y="281"/>
                      <a:pt x="437" y="284"/>
                    </a:cubicBezTo>
                    <a:cubicBezTo>
                      <a:pt x="441" y="286"/>
                      <a:pt x="481" y="295"/>
                      <a:pt x="488" y="299"/>
                    </a:cubicBezTo>
                    <a:cubicBezTo>
                      <a:pt x="503" y="307"/>
                      <a:pt x="515" y="323"/>
                      <a:pt x="532" y="328"/>
                    </a:cubicBezTo>
                    <a:cubicBezTo>
                      <a:pt x="589" y="346"/>
                      <a:pt x="643" y="376"/>
                      <a:pt x="693" y="408"/>
                    </a:cubicBezTo>
                    <a:cubicBezTo>
                      <a:pt x="698" y="415"/>
                      <a:pt x="701" y="423"/>
                      <a:pt x="707" y="430"/>
                    </a:cubicBezTo>
                    <a:cubicBezTo>
                      <a:pt x="721" y="446"/>
                      <a:pt x="740" y="457"/>
                      <a:pt x="751" y="474"/>
                    </a:cubicBezTo>
                    <a:cubicBezTo>
                      <a:pt x="785" y="525"/>
                      <a:pt x="765" y="509"/>
                      <a:pt x="802" y="532"/>
                    </a:cubicBezTo>
                    <a:cubicBezTo>
                      <a:pt x="825" y="605"/>
                      <a:pt x="842" y="679"/>
                      <a:pt x="868" y="751"/>
                    </a:cubicBezTo>
                    <a:cubicBezTo>
                      <a:pt x="864" y="828"/>
                      <a:pt x="876" y="911"/>
                      <a:pt x="831" y="977"/>
                    </a:cubicBezTo>
                    <a:cubicBezTo>
                      <a:pt x="808" y="1071"/>
                      <a:pt x="819" y="1037"/>
                      <a:pt x="824" y="1196"/>
                    </a:cubicBezTo>
                    <a:cubicBezTo>
                      <a:pt x="828" y="1331"/>
                      <a:pt x="798" y="1514"/>
                      <a:pt x="882" y="1640"/>
                    </a:cubicBezTo>
                    <a:cubicBezTo>
                      <a:pt x="897" y="1687"/>
                      <a:pt x="878" y="1731"/>
                      <a:pt x="838" y="1757"/>
                    </a:cubicBezTo>
                    <a:cubicBezTo>
                      <a:pt x="820" y="1814"/>
                      <a:pt x="786" y="1869"/>
                      <a:pt x="736" y="1903"/>
                    </a:cubicBezTo>
                    <a:cubicBezTo>
                      <a:pt x="731" y="1910"/>
                      <a:pt x="728" y="1919"/>
                      <a:pt x="722" y="1925"/>
                    </a:cubicBezTo>
                    <a:cubicBezTo>
                      <a:pt x="716" y="1931"/>
                      <a:pt x="705" y="1932"/>
                      <a:pt x="700" y="1939"/>
                    </a:cubicBezTo>
                    <a:cubicBezTo>
                      <a:pt x="690" y="1952"/>
                      <a:pt x="687" y="1969"/>
                      <a:pt x="678" y="1983"/>
                    </a:cubicBezTo>
                    <a:cubicBezTo>
                      <a:pt x="665" y="2024"/>
                      <a:pt x="652" y="2065"/>
                      <a:pt x="641" y="2107"/>
                    </a:cubicBezTo>
                    <a:cubicBezTo>
                      <a:pt x="638" y="2119"/>
                      <a:pt x="639" y="2133"/>
                      <a:pt x="634" y="2144"/>
                    </a:cubicBezTo>
                    <a:cubicBezTo>
                      <a:pt x="620" y="2175"/>
                      <a:pt x="605" y="2187"/>
                      <a:pt x="583" y="2209"/>
                    </a:cubicBezTo>
                    <a:cubicBezTo>
                      <a:pt x="571" y="2248"/>
                      <a:pt x="560" y="2327"/>
                      <a:pt x="532" y="2355"/>
                    </a:cubicBezTo>
                  </a:path>
                </a:pathLst>
              </a:cu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sp>
        <p:nvSpPr>
          <p:cNvPr id="43016" name="Text Box 46"/>
          <p:cNvSpPr txBox="1">
            <a:spLocks noChangeArrowheads="1"/>
          </p:cNvSpPr>
          <p:nvPr/>
        </p:nvSpPr>
        <p:spPr bwMode="auto">
          <a:xfrm>
            <a:off x="2209800" y="38862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i="1"/>
              <a:t>sp </a:t>
            </a:r>
            <a:r>
              <a:rPr lang="en-US" altLang="ru-RU" baseline="30000"/>
              <a:t>2</a:t>
            </a:r>
            <a:endParaRPr lang="ru-RU" altLang="ru-RU" baseline="30000"/>
          </a:p>
        </p:txBody>
      </p:sp>
      <p:sp>
        <p:nvSpPr>
          <p:cNvPr id="43017" name="Text Box 47"/>
          <p:cNvSpPr txBox="1">
            <a:spLocks noChangeArrowheads="1"/>
          </p:cNvSpPr>
          <p:nvPr/>
        </p:nvSpPr>
        <p:spPr bwMode="auto">
          <a:xfrm>
            <a:off x="1447800" y="3886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i="1"/>
              <a:t>sp </a:t>
            </a:r>
            <a:r>
              <a:rPr lang="en-US" altLang="ru-RU" baseline="30000"/>
              <a:t>2</a:t>
            </a:r>
            <a:endParaRPr lang="ru-RU" altLang="ru-RU" baseline="30000"/>
          </a:p>
        </p:txBody>
      </p:sp>
      <p:sp>
        <p:nvSpPr>
          <p:cNvPr id="43018" name="Text Box 6"/>
          <p:cNvSpPr txBox="1">
            <a:spLocks noChangeArrowheads="1"/>
          </p:cNvSpPr>
          <p:nvPr/>
        </p:nvSpPr>
        <p:spPr bwMode="auto">
          <a:xfrm>
            <a:off x="1828800" y="25908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ru-RU"/>
              <a:t>O</a:t>
            </a:r>
            <a:endParaRPr lang="ru-RU" altLang="ru-RU"/>
          </a:p>
        </p:txBody>
      </p:sp>
      <p:sp>
        <p:nvSpPr>
          <p:cNvPr id="43019" name="Text Box 51"/>
          <p:cNvSpPr txBox="1">
            <a:spLocks noChangeArrowheads="1"/>
          </p:cNvSpPr>
          <p:nvPr/>
        </p:nvSpPr>
        <p:spPr bwMode="auto">
          <a:xfrm>
            <a:off x="214313" y="5857875"/>
            <a:ext cx="4986337" cy="46196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>
                <a:cs typeface="Times New Roman" pitchFamily="18" charset="0"/>
              </a:rPr>
              <a:t>(NO</a:t>
            </a:r>
            <a:r>
              <a:rPr lang="ru-RU" altLang="ru-RU" baseline="-30000" dirty="0">
                <a:cs typeface="Times New Roman" pitchFamily="18" charset="0"/>
              </a:rPr>
              <a:t>2</a:t>
            </a:r>
            <a:r>
              <a:rPr lang="ru-RU" altLang="ru-RU" baseline="30000" dirty="0">
                <a:cs typeface="Times New Roman" pitchFamily="18" charset="0"/>
              </a:rPr>
              <a:t>+</a:t>
            </a:r>
            <a:r>
              <a:rPr lang="ru-RU" altLang="ru-RU" dirty="0">
                <a:cs typeface="Times New Roman" pitchFamily="18" charset="0"/>
              </a:rPr>
              <a:t>)(NO</a:t>
            </a:r>
            <a:r>
              <a:rPr lang="ru-RU" altLang="ru-RU" baseline="-30000" dirty="0">
                <a:cs typeface="Times New Roman" pitchFamily="18" charset="0"/>
              </a:rPr>
              <a:t>3</a:t>
            </a:r>
            <a:r>
              <a:rPr lang="ru-RU" altLang="ru-RU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ru-RU" altLang="ru-RU" dirty="0">
                <a:cs typeface="Times New Roman" pitchFamily="18" charset="0"/>
              </a:rPr>
              <a:t>) – </a:t>
            </a:r>
            <a:r>
              <a:rPr lang="ru-RU" altLang="ru-RU" dirty="0" err="1" smtClean="0">
                <a:cs typeface="Times New Roman" pitchFamily="18" charset="0"/>
              </a:rPr>
              <a:t>нитроил</a:t>
            </a:r>
            <a:r>
              <a:rPr lang="ru-RU" altLang="ru-RU" dirty="0" smtClean="0">
                <a:cs typeface="Times New Roman" pitchFamily="18" charset="0"/>
              </a:rPr>
              <a:t> нитраты</a:t>
            </a:r>
            <a:endParaRPr lang="ru-RU" altLang="ru-RU" dirty="0">
              <a:cs typeface="Times New Roman" pitchFamily="18" charset="0"/>
            </a:endParaRPr>
          </a:p>
        </p:txBody>
      </p:sp>
      <p:sp>
        <p:nvSpPr>
          <p:cNvPr id="43020" name="Freeform 52"/>
          <p:cNvSpPr>
            <a:spLocks/>
          </p:cNvSpPr>
          <p:nvPr/>
        </p:nvSpPr>
        <p:spPr bwMode="auto">
          <a:xfrm>
            <a:off x="1590675" y="2540000"/>
            <a:ext cx="434975" cy="990600"/>
          </a:xfrm>
          <a:custGeom>
            <a:avLst/>
            <a:gdLst>
              <a:gd name="T0" fmla="*/ 2147483647 w 274"/>
              <a:gd name="T1" fmla="*/ 2147483647 h 624"/>
              <a:gd name="T2" fmla="*/ 2147483647 w 274"/>
              <a:gd name="T3" fmla="*/ 2147483647 h 624"/>
              <a:gd name="T4" fmla="*/ 2147483647 w 274"/>
              <a:gd name="T5" fmla="*/ 2147483647 h 624"/>
              <a:gd name="T6" fmla="*/ 2147483647 w 274"/>
              <a:gd name="T7" fmla="*/ 2147483647 h 624"/>
              <a:gd name="T8" fmla="*/ 2147483647 w 274"/>
              <a:gd name="T9" fmla="*/ 2147483647 h 624"/>
              <a:gd name="T10" fmla="*/ 2147483647 w 274"/>
              <a:gd name="T11" fmla="*/ 2147483647 h 624"/>
              <a:gd name="T12" fmla="*/ 2147483647 w 274"/>
              <a:gd name="T13" fmla="*/ 2147483647 h 624"/>
              <a:gd name="T14" fmla="*/ 2147483647 w 274"/>
              <a:gd name="T15" fmla="*/ 2147483647 h 6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74"/>
              <a:gd name="T25" fmla="*/ 0 h 624"/>
              <a:gd name="T26" fmla="*/ 274 w 274"/>
              <a:gd name="T27" fmla="*/ 624 h 62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74" h="624">
                <a:moveTo>
                  <a:pt x="11" y="11"/>
                </a:moveTo>
                <a:cubicBezTo>
                  <a:pt x="46" y="63"/>
                  <a:pt x="0" y="0"/>
                  <a:pt x="55" y="55"/>
                </a:cubicBezTo>
                <a:cubicBezTo>
                  <a:pt x="58" y="58"/>
                  <a:pt x="90" y="97"/>
                  <a:pt x="92" y="99"/>
                </a:cubicBezTo>
                <a:cubicBezTo>
                  <a:pt x="85" y="153"/>
                  <a:pt x="68" y="252"/>
                  <a:pt x="99" y="296"/>
                </a:cubicBezTo>
                <a:cubicBezTo>
                  <a:pt x="116" y="321"/>
                  <a:pt x="171" y="354"/>
                  <a:pt x="194" y="369"/>
                </a:cubicBezTo>
                <a:cubicBezTo>
                  <a:pt x="201" y="374"/>
                  <a:pt x="216" y="383"/>
                  <a:pt x="216" y="383"/>
                </a:cubicBezTo>
                <a:cubicBezTo>
                  <a:pt x="264" y="458"/>
                  <a:pt x="222" y="384"/>
                  <a:pt x="237" y="587"/>
                </a:cubicBezTo>
                <a:cubicBezTo>
                  <a:pt x="238" y="607"/>
                  <a:pt x="254" y="624"/>
                  <a:pt x="274" y="624"/>
                </a:cubicBezTo>
              </a:path>
            </a:pathLst>
          </a:cu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15097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pPr algn="ctr" eaLnBrk="1" hangingPunct="1"/>
            <a:r>
              <a:rPr lang="ru-RU" alt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Азот </a:t>
            </a:r>
            <a:r>
              <a:rPr lang="ru-RU" altLang="ru-RU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қышқылы</a:t>
            </a:r>
            <a:r>
              <a:rPr lang="ru-RU" alt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HNO</a:t>
            </a:r>
            <a:r>
              <a:rPr lang="ru-RU" altLang="ru-RU" sz="2800" b="1" baseline="-300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3</a:t>
            </a:r>
            <a:r>
              <a:rPr lang="ru-RU" altLang="ru-RU" sz="28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altLang="ru-RU" sz="2800" b="1" dirty="0" smtClean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440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557338"/>
            <a:ext cx="4167187" cy="4681537"/>
          </a:xfrm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ru-RU" altLang="ru-RU" sz="2400" dirty="0" smtClean="0">
                <a:cs typeface="Times New Roman" pitchFamily="18" charset="0"/>
              </a:rPr>
              <a:t>HNO</a:t>
            </a:r>
            <a:r>
              <a:rPr lang="ru-RU" altLang="ru-RU" sz="2400" baseline="-30000" dirty="0" smtClean="0">
                <a:cs typeface="Times New Roman" pitchFamily="18" charset="0"/>
              </a:rPr>
              <a:t>3</a:t>
            </a:r>
            <a:r>
              <a:rPr lang="ru-RU" altLang="ru-RU" sz="2400" dirty="0" smtClean="0">
                <a:cs typeface="Times New Roman" pitchFamily="18" charset="0"/>
              </a:rPr>
              <a:t> – </a:t>
            </a:r>
            <a:r>
              <a:rPr lang="ru-RU" altLang="ru-RU" sz="2400" dirty="0" err="1" smtClean="0">
                <a:cs typeface="Times New Roman" pitchFamily="18" charset="0"/>
              </a:rPr>
              <a:t>түссіз</a:t>
            </a:r>
            <a:r>
              <a:rPr lang="ru-RU" altLang="ru-RU" sz="2400" dirty="0" smtClean="0">
                <a:cs typeface="Times New Roman" pitchFamily="18" charset="0"/>
              </a:rPr>
              <a:t> </a:t>
            </a:r>
            <a:r>
              <a:rPr lang="ru-RU" altLang="ru-RU" sz="2400" dirty="0" err="1" smtClean="0">
                <a:cs typeface="Times New Roman" pitchFamily="18" charset="0"/>
              </a:rPr>
              <a:t>сұйық</a:t>
            </a:r>
            <a:r>
              <a:rPr lang="ru-RU" altLang="ru-RU" sz="2400" dirty="0" smtClean="0">
                <a:cs typeface="Times New Roman" pitchFamily="18" charset="0"/>
              </a:rPr>
              <a:t>, </a:t>
            </a:r>
            <a:r>
              <a:rPr lang="ru-RU" altLang="ru-RU" sz="2400" dirty="0" err="1" smtClean="0">
                <a:cs typeface="Times New Roman" pitchFamily="18" charset="0"/>
              </a:rPr>
              <a:t>ауада</a:t>
            </a:r>
            <a:r>
              <a:rPr lang="ru-RU" altLang="ru-RU" sz="2400" dirty="0" smtClean="0">
                <a:cs typeface="Times New Roman" pitchFamily="18" charset="0"/>
              </a:rPr>
              <a:t> </a:t>
            </a:r>
            <a:r>
              <a:rPr lang="ru-RU" altLang="ru-RU" sz="2400" dirty="0" err="1" smtClean="0">
                <a:cs typeface="Times New Roman" pitchFamily="18" charset="0"/>
              </a:rPr>
              <a:t>түтін</a:t>
            </a:r>
            <a:r>
              <a:rPr lang="ru-RU" altLang="ru-RU" sz="2400" dirty="0" smtClean="0">
                <a:cs typeface="Times New Roman" pitchFamily="18" charset="0"/>
              </a:rPr>
              <a:t> </a:t>
            </a:r>
            <a:r>
              <a:rPr lang="ru-RU" altLang="ru-RU" sz="2400" dirty="0" err="1" smtClean="0">
                <a:cs typeface="Times New Roman" pitchFamily="18" charset="0"/>
              </a:rPr>
              <a:t>шығады</a:t>
            </a:r>
            <a:r>
              <a:rPr lang="ru-RU" altLang="ru-RU" sz="2400" dirty="0" smtClean="0"/>
              <a:t>,</a:t>
            </a:r>
            <a:r>
              <a:rPr lang="ru-RU" altLang="ru-RU" sz="2400" dirty="0" smtClean="0">
                <a:cs typeface="Times New Roman" pitchFamily="18" charset="0"/>
              </a:rPr>
              <a:t> т. </a:t>
            </a:r>
            <a:r>
              <a:rPr lang="ru-RU" altLang="ru-RU" sz="2400" dirty="0" err="1" smtClean="0">
                <a:cs typeface="Times New Roman" pitchFamily="18" charset="0"/>
              </a:rPr>
              <a:t>балқу</a:t>
            </a:r>
            <a:r>
              <a:rPr lang="ru-RU" altLang="ru-RU" sz="2400" dirty="0" smtClean="0">
                <a:cs typeface="Times New Roman" pitchFamily="18" charset="0"/>
              </a:rPr>
              <a:t>. –41,6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</a:t>
            </a:r>
            <a:r>
              <a:rPr lang="ru-RU" altLang="ru-RU" sz="2400" dirty="0" smtClean="0">
                <a:cs typeface="Times New Roman" pitchFamily="18" charset="0"/>
              </a:rPr>
              <a:t>С, </a:t>
            </a:r>
            <a:r>
              <a:rPr lang="ru-RU" altLang="ru-RU" sz="2400" dirty="0" err="1" smtClean="0">
                <a:cs typeface="Times New Roman" pitchFamily="18" charset="0"/>
              </a:rPr>
              <a:t>т.қайн</a:t>
            </a:r>
            <a:r>
              <a:rPr lang="ru-RU" altLang="ru-RU" sz="2400" dirty="0" smtClean="0">
                <a:cs typeface="Times New Roman" pitchFamily="18" charset="0"/>
              </a:rPr>
              <a:t>. +82,6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</a:t>
            </a:r>
            <a:r>
              <a:rPr lang="ru-RU" altLang="ru-RU" sz="2400" dirty="0" smtClean="0">
                <a:cs typeface="Times New Roman" pitchFamily="18" charset="0"/>
              </a:rPr>
              <a:t>С</a:t>
            </a:r>
            <a:r>
              <a:rPr lang="en-US" altLang="ru-RU" sz="2400" dirty="0" smtClean="0">
                <a:cs typeface="Times New Roman" pitchFamily="18" charset="0"/>
              </a:rPr>
              <a:t>,</a:t>
            </a:r>
            <a:r>
              <a:rPr lang="ru-RU" altLang="ru-RU" sz="2400" dirty="0" smtClean="0">
                <a:cs typeface="Times New Roman" pitchFamily="18" charset="0"/>
              </a:rPr>
              <a:t> </a:t>
            </a:r>
            <a:r>
              <a:rPr lang="ru-RU" altLang="ru-RU" sz="2400" dirty="0" err="1" smtClean="0">
                <a:latin typeface="Times New Roman" pitchFamily="18" charset="0"/>
              </a:rPr>
              <a:t>г</a:t>
            </a:r>
            <a:r>
              <a:rPr lang="ru-RU" altLang="ru-RU" sz="2400" dirty="0" err="1" smtClean="0">
                <a:cs typeface="Times New Roman" pitchFamily="18" charset="0"/>
              </a:rPr>
              <a:t>игроскопиялық</a:t>
            </a:r>
            <a:r>
              <a:rPr lang="ru-RU" altLang="ru-RU" sz="2400" dirty="0" smtClean="0">
                <a:cs typeface="Times New Roman" pitchFamily="18" charset="0"/>
              </a:rPr>
              <a:t>, суда </a:t>
            </a:r>
            <a:r>
              <a:rPr lang="ru-RU" altLang="ru-RU" sz="2400" dirty="0" err="1" smtClean="0">
                <a:cs typeface="Times New Roman" pitchFamily="18" charset="0"/>
              </a:rPr>
              <a:t>шексіз</a:t>
            </a:r>
            <a:r>
              <a:rPr lang="ru-RU" altLang="ru-RU" sz="2400" dirty="0" smtClean="0">
                <a:cs typeface="Times New Roman" pitchFamily="18" charset="0"/>
              </a:rPr>
              <a:t> </a:t>
            </a:r>
            <a:r>
              <a:rPr lang="ru-RU" altLang="ru-RU" sz="2400" dirty="0" err="1" smtClean="0">
                <a:cs typeface="Times New Roman" pitchFamily="18" charset="0"/>
              </a:rPr>
              <a:t>ериді</a:t>
            </a:r>
            <a:r>
              <a:rPr lang="ru-RU" altLang="ru-RU" sz="2400" dirty="0" smtClean="0">
                <a:cs typeface="Times New Roman" pitchFamily="18" charset="0"/>
              </a:rPr>
              <a:t>.</a:t>
            </a:r>
            <a:endParaRPr lang="ru-RU" altLang="ru-RU" sz="2400" dirty="0" smtClean="0"/>
          </a:p>
          <a:p>
            <a:pPr eaLnBrk="1" hangingPunct="1"/>
            <a:r>
              <a:rPr lang="ru-RU" altLang="ru-RU" sz="2400" dirty="0" smtClean="0">
                <a:cs typeface="Times New Roman" pitchFamily="18" charset="0"/>
              </a:rPr>
              <a:t>HNO</a:t>
            </a:r>
            <a:r>
              <a:rPr lang="ru-RU" altLang="ru-RU" sz="2400" baseline="-30000" dirty="0" smtClean="0">
                <a:cs typeface="Times New Roman" pitchFamily="18" charset="0"/>
              </a:rPr>
              <a:t>3</a:t>
            </a:r>
            <a:r>
              <a:rPr lang="ru-RU" altLang="ru-RU" sz="2400" dirty="0" smtClean="0">
                <a:cs typeface="Times New Roman" pitchFamily="18" charset="0"/>
              </a:rPr>
              <a:t> – </a:t>
            </a:r>
            <a:r>
              <a:rPr lang="ru-RU" altLang="ru-RU" sz="2400" dirty="0" err="1" smtClean="0">
                <a:cs typeface="Times New Roman" pitchFamily="18" charset="0"/>
              </a:rPr>
              <a:t>күшті</a:t>
            </a:r>
            <a:r>
              <a:rPr lang="ru-RU" altLang="ru-RU" sz="2400" dirty="0" smtClean="0">
                <a:cs typeface="Times New Roman" pitchFamily="18" charset="0"/>
              </a:rPr>
              <a:t> </a:t>
            </a:r>
            <a:r>
              <a:rPr lang="ru-RU" altLang="ru-RU" sz="2400" dirty="0" err="1" smtClean="0">
                <a:cs typeface="Times New Roman" pitchFamily="18" charset="0"/>
              </a:rPr>
              <a:t>қышқыл</a:t>
            </a:r>
            <a:r>
              <a:rPr lang="ru-RU" altLang="ru-RU" sz="2400" dirty="0" smtClean="0"/>
              <a:t>: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ru-RU" sz="2400" dirty="0" smtClean="0">
                <a:cs typeface="Times New Roman" pitchFamily="18" charset="0"/>
              </a:rPr>
              <a:t>HNO</a:t>
            </a:r>
            <a:r>
              <a:rPr lang="en-US" altLang="ru-RU" sz="2400" baseline="-30000" dirty="0" smtClean="0">
                <a:cs typeface="Times New Roman" pitchFamily="18" charset="0"/>
              </a:rPr>
              <a:t>3</a:t>
            </a:r>
            <a:r>
              <a:rPr lang="ru-RU" altLang="ru-RU" sz="2400" dirty="0" smtClean="0"/>
              <a:t> + </a:t>
            </a:r>
            <a:r>
              <a:rPr lang="en-US" altLang="ru-RU" sz="2400" dirty="0" smtClean="0">
                <a:cs typeface="Times New Roman" pitchFamily="18" charset="0"/>
              </a:rPr>
              <a:t>H</a:t>
            </a:r>
            <a:r>
              <a:rPr lang="en-US" altLang="ru-RU" sz="2400" baseline="-30000" dirty="0" smtClean="0">
                <a:cs typeface="Times New Roman" pitchFamily="18" charset="0"/>
              </a:rPr>
              <a:t>2</a:t>
            </a:r>
            <a:r>
              <a:rPr lang="en-US" altLang="ru-RU" sz="2400" dirty="0" smtClean="0">
                <a:cs typeface="Times New Roman" pitchFamily="18" charset="0"/>
              </a:rPr>
              <a:t>O</a:t>
            </a:r>
            <a:r>
              <a:rPr lang="ru-RU" altLang="ru-RU" sz="2400" dirty="0" smtClean="0"/>
              <a:t> = </a:t>
            </a:r>
            <a:r>
              <a:rPr lang="en-US" altLang="ru-RU" sz="2400" dirty="0" smtClean="0">
                <a:cs typeface="Times New Roman" pitchFamily="18" charset="0"/>
              </a:rPr>
              <a:t>NO</a:t>
            </a:r>
            <a:r>
              <a:rPr lang="en-US" altLang="ru-RU" sz="2400" baseline="-30000" dirty="0" smtClean="0">
                <a:cs typeface="Times New Roman" pitchFamily="18" charset="0"/>
              </a:rPr>
              <a:t>3</a:t>
            </a:r>
            <a:r>
              <a:rPr lang="en-US" altLang="ru-RU" sz="2400" baseline="30000" dirty="0" smtClean="0">
                <a:cs typeface="Tahoma" pitchFamily="34" charset="0"/>
              </a:rPr>
              <a:t>–</a:t>
            </a:r>
            <a:r>
              <a:rPr lang="ru-RU" altLang="ru-RU" sz="2400" dirty="0" smtClean="0"/>
              <a:t> + </a:t>
            </a:r>
            <a:r>
              <a:rPr lang="en-US" altLang="ru-RU" sz="2400" dirty="0" smtClean="0">
                <a:cs typeface="Times New Roman" pitchFamily="18" charset="0"/>
              </a:rPr>
              <a:t>H</a:t>
            </a:r>
            <a:r>
              <a:rPr lang="ru-RU" altLang="ru-RU" sz="2400" baseline="-30000" dirty="0" smtClean="0"/>
              <a:t>3</a:t>
            </a:r>
            <a:r>
              <a:rPr lang="en-US" altLang="ru-RU" sz="2400" dirty="0" smtClean="0">
                <a:cs typeface="Times New Roman" pitchFamily="18" charset="0"/>
              </a:rPr>
              <a:t>O</a:t>
            </a:r>
            <a:r>
              <a:rPr lang="ru-RU" altLang="ru-RU" sz="2400" baseline="30000" dirty="0" smtClean="0"/>
              <a:t>+</a:t>
            </a:r>
            <a:r>
              <a:rPr lang="ru-RU" altLang="ru-RU" sz="2400" dirty="0" smtClean="0"/>
              <a:t> </a:t>
            </a:r>
          </a:p>
          <a:p>
            <a:pPr eaLnBrk="1" hangingPunct="1"/>
            <a:r>
              <a:rPr lang="ru-RU" altLang="ru-RU" sz="2400" dirty="0" err="1" smtClean="0"/>
              <a:t>Жарықта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ыдырау</a:t>
            </a:r>
            <a:r>
              <a:rPr lang="ru-RU" altLang="ru-RU" sz="2400" dirty="0" smtClean="0"/>
              <a:t>: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altLang="ru-RU" sz="2400" dirty="0" smtClean="0">
                <a:cs typeface="Times New Roman" pitchFamily="18" charset="0"/>
              </a:rPr>
              <a:t> </a:t>
            </a:r>
            <a:r>
              <a:rPr lang="ru-RU" altLang="ru-RU" sz="2400" dirty="0" smtClean="0"/>
              <a:t>4</a:t>
            </a:r>
            <a:r>
              <a:rPr lang="en-US" altLang="ru-RU" sz="2400" dirty="0" smtClean="0">
                <a:cs typeface="Times New Roman" pitchFamily="18" charset="0"/>
              </a:rPr>
              <a:t>HNO</a:t>
            </a:r>
            <a:r>
              <a:rPr lang="en-US" altLang="ru-RU" sz="2400" baseline="-30000" dirty="0" smtClean="0">
                <a:cs typeface="Times New Roman" pitchFamily="18" charset="0"/>
              </a:rPr>
              <a:t>3</a:t>
            </a:r>
            <a:r>
              <a:rPr lang="ru-RU" altLang="ru-RU" sz="2400" dirty="0" smtClean="0"/>
              <a:t> = 4</a:t>
            </a:r>
            <a:r>
              <a:rPr lang="en-US" altLang="ru-RU" sz="2400" dirty="0" smtClean="0"/>
              <a:t>NO</a:t>
            </a:r>
            <a:r>
              <a:rPr lang="ru-RU" altLang="ru-RU" sz="2400" baseline="-25000" dirty="0" smtClean="0"/>
              <a:t>2</a:t>
            </a:r>
            <a:r>
              <a:rPr lang="ru-RU" altLang="ru-RU" sz="2400" dirty="0" smtClean="0"/>
              <a:t> </a:t>
            </a:r>
            <a:r>
              <a:rPr lang="en-US" altLang="ru-RU" sz="2400" dirty="0" smtClean="0"/>
              <a:t>+ O</a:t>
            </a:r>
            <a:r>
              <a:rPr lang="en-US" altLang="ru-RU" sz="2400" baseline="-25000" dirty="0" smtClean="0"/>
              <a:t>2</a:t>
            </a:r>
            <a:r>
              <a:rPr lang="en-US" altLang="ru-RU" sz="2400" dirty="0" smtClean="0"/>
              <a:t> </a:t>
            </a:r>
            <a:r>
              <a:rPr lang="ru-RU" altLang="ru-RU" sz="2400" dirty="0" smtClean="0"/>
              <a:t>+ </a:t>
            </a:r>
            <a:r>
              <a:rPr lang="en-US" altLang="ru-RU" sz="2400" dirty="0" smtClean="0">
                <a:cs typeface="Times New Roman" pitchFamily="18" charset="0"/>
              </a:rPr>
              <a:t>H</a:t>
            </a:r>
            <a:r>
              <a:rPr lang="en-US" altLang="ru-RU" sz="2400" baseline="-30000" dirty="0" smtClean="0">
                <a:cs typeface="Times New Roman" pitchFamily="18" charset="0"/>
              </a:rPr>
              <a:t>2</a:t>
            </a:r>
            <a:r>
              <a:rPr lang="en-US" altLang="ru-RU" sz="2400" dirty="0" smtClean="0">
                <a:cs typeface="Times New Roman" pitchFamily="18" charset="0"/>
              </a:rPr>
              <a:t>O</a:t>
            </a:r>
            <a:endParaRPr lang="ru-RU" altLang="ru-RU" sz="2400" dirty="0" smtClean="0">
              <a:cs typeface="Times New Roman" pitchFamily="18" charset="0"/>
            </a:endParaRPr>
          </a:p>
        </p:txBody>
      </p:sp>
      <p:sp>
        <p:nvSpPr>
          <p:cNvPr id="44036" name="Text Box 46"/>
          <p:cNvSpPr txBox="1">
            <a:spLocks noChangeArrowheads="1"/>
          </p:cNvSpPr>
          <p:nvPr/>
        </p:nvSpPr>
        <p:spPr bwMode="auto">
          <a:xfrm>
            <a:off x="6019800" y="1371600"/>
            <a:ext cx="914400" cy="457200"/>
          </a:xfrm>
          <a:prstGeom prst="rect">
            <a:avLst/>
          </a:prstGeom>
          <a:solidFill>
            <a:srgbClr val="DDE2F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ru-RU" i="1"/>
              <a:t>sp </a:t>
            </a:r>
            <a:r>
              <a:rPr lang="en-US" altLang="ru-RU" baseline="30000"/>
              <a:t>2</a:t>
            </a:r>
            <a:endParaRPr lang="ru-RU" altLang="ru-RU" baseline="30000"/>
          </a:p>
        </p:txBody>
      </p:sp>
      <p:grpSp>
        <p:nvGrpSpPr>
          <p:cNvPr id="44037" name="Group 56"/>
          <p:cNvGrpSpPr>
            <a:grpSpLocks/>
          </p:cNvGrpSpPr>
          <p:nvPr/>
        </p:nvGrpSpPr>
        <p:grpSpPr bwMode="auto">
          <a:xfrm>
            <a:off x="5791200" y="3581400"/>
            <a:ext cx="3124200" cy="2514600"/>
            <a:chOff x="3648" y="2256"/>
            <a:chExt cx="1968" cy="1584"/>
          </a:xfrm>
        </p:grpSpPr>
        <p:grpSp>
          <p:nvGrpSpPr>
            <p:cNvPr id="44056" name="Group 42"/>
            <p:cNvGrpSpPr>
              <a:grpSpLocks/>
            </p:cNvGrpSpPr>
            <p:nvPr/>
          </p:nvGrpSpPr>
          <p:grpSpPr bwMode="auto">
            <a:xfrm>
              <a:off x="3744" y="2352"/>
              <a:ext cx="1392" cy="1200"/>
              <a:chOff x="3744" y="2352"/>
              <a:chExt cx="1392" cy="1200"/>
            </a:xfrm>
          </p:grpSpPr>
          <p:sp>
            <p:nvSpPr>
              <p:cNvPr id="44063" name="Text Box 29"/>
              <p:cNvSpPr txBox="1">
                <a:spLocks noChangeArrowheads="1"/>
              </p:cNvSpPr>
              <p:nvPr/>
            </p:nvSpPr>
            <p:spPr bwMode="auto">
              <a:xfrm>
                <a:off x="4368" y="2880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/>
                  <a:t>N</a:t>
                </a:r>
                <a:endParaRPr lang="ru-RU" altLang="ru-RU"/>
              </a:p>
            </p:txBody>
          </p:sp>
          <p:sp>
            <p:nvSpPr>
              <p:cNvPr id="44064" name="Text Box 30"/>
              <p:cNvSpPr txBox="1">
                <a:spLocks noChangeArrowheads="1"/>
              </p:cNvSpPr>
              <p:nvPr/>
            </p:nvSpPr>
            <p:spPr bwMode="auto">
              <a:xfrm>
                <a:off x="3744" y="2880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/>
                  <a:t>O</a:t>
                </a:r>
                <a:endParaRPr lang="ru-RU" altLang="ru-RU"/>
              </a:p>
            </p:txBody>
          </p:sp>
          <p:sp>
            <p:nvSpPr>
              <p:cNvPr id="44065" name="Text Box 31"/>
              <p:cNvSpPr txBox="1">
                <a:spLocks noChangeArrowheads="1"/>
              </p:cNvSpPr>
              <p:nvPr/>
            </p:nvSpPr>
            <p:spPr bwMode="auto">
              <a:xfrm>
                <a:off x="4800" y="3264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/>
                  <a:t>O</a:t>
                </a:r>
                <a:endParaRPr lang="ru-RU" altLang="ru-RU"/>
              </a:p>
            </p:txBody>
          </p:sp>
          <p:sp>
            <p:nvSpPr>
              <p:cNvPr id="44066" name="Text Box 32"/>
              <p:cNvSpPr txBox="1">
                <a:spLocks noChangeArrowheads="1"/>
              </p:cNvSpPr>
              <p:nvPr/>
            </p:nvSpPr>
            <p:spPr bwMode="auto">
              <a:xfrm>
                <a:off x="4752" y="2352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/>
                  <a:t>O</a:t>
                </a:r>
                <a:endParaRPr lang="ru-RU" altLang="ru-RU"/>
              </a:p>
            </p:txBody>
          </p:sp>
          <p:grpSp>
            <p:nvGrpSpPr>
              <p:cNvPr id="44067" name="Group 33"/>
              <p:cNvGrpSpPr>
                <a:grpSpLocks/>
              </p:cNvGrpSpPr>
              <p:nvPr/>
            </p:nvGrpSpPr>
            <p:grpSpPr bwMode="auto">
              <a:xfrm>
                <a:off x="3984" y="3024"/>
                <a:ext cx="384" cy="48"/>
                <a:chOff x="4032" y="1632"/>
                <a:chExt cx="384" cy="48"/>
              </a:xfrm>
            </p:grpSpPr>
            <p:sp>
              <p:nvSpPr>
                <p:cNvPr id="44074" name="Line 34"/>
                <p:cNvSpPr>
                  <a:spLocks noChangeShapeType="1"/>
                </p:cNvSpPr>
                <p:nvPr/>
              </p:nvSpPr>
              <p:spPr bwMode="auto">
                <a:xfrm>
                  <a:off x="4032" y="1632"/>
                  <a:ext cx="38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4075" name="Line 35"/>
                <p:cNvSpPr>
                  <a:spLocks noChangeShapeType="1"/>
                </p:cNvSpPr>
                <p:nvPr/>
              </p:nvSpPr>
              <p:spPr bwMode="auto">
                <a:xfrm>
                  <a:off x="4032" y="1680"/>
                  <a:ext cx="38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44068" name="Group 36"/>
              <p:cNvGrpSpPr>
                <a:grpSpLocks/>
              </p:cNvGrpSpPr>
              <p:nvPr/>
            </p:nvGrpSpPr>
            <p:grpSpPr bwMode="auto">
              <a:xfrm rot="-3195177">
                <a:off x="4488" y="2712"/>
                <a:ext cx="384" cy="48"/>
                <a:chOff x="4032" y="1632"/>
                <a:chExt cx="384" cy="48"/>
              </a:xfrm>
            </p:grpSpPr>
            <p:sp>
              <p:nvSpPr>
                <p:cNvPr id="44072" name="Line 37"/>
                <p:cNvSpPr>
                  <a:spLocks noChangeShapeType="1"/>
                </p:cNvSpPr>
                <p:nvPr/>
              </p:nvSpPr>
              <p:spPr bwMode="auto">
                <a:xfrm>
                  <a:off x="4032" y="1632"/>
                  <a:ext cx="38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4073" name="Line 38"/>
                <p:cNvSpPr>
                  <a:spLocks noChangeShapeType="1"/>
                </p:cNvSpPr>
                <p:nvPr/>
              </p:nvSpPr>
              <p:spPr bwMode="auto">
                <a:xfrm>
                  <a:off x="4032" y="1680"/>
                  <a:ext cx="38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44069" name="Group 39"/>
              <p:cNvGrpSpPr>
                <a:grpSpLocks/>
              </p:cNvGrpSpPr>
              <p:nvPr/>
            </p:nvGrpSpPr>
            <p:grpSpPr bwMode="auto">
              <a:xfrm rot="2563566">
                <a:off x="4512" y="3216"/>
                <a:ext cx="384" cy="48"/>
                <a:chOff x="4032" y="1632"/>
                <a:chExt cx="384" cy="48"/>
              </a:xfrm>
            </p:grpSpPr>
            <p:sp>
              <p:nvSpPr>
                <p:cNvPr id="44070" name="Line 40"/>
                <p:cNvSpPr>
                  <a:spLocks noChangeShapeType="1"/>
                </p:cNvSpPr>
                <p:nvPr/>
              </p:nvSpPr>
              <p:spPr bwMode="auto">
                <a:xfrm>
                  <a:off x="4032" y="1632"/>
                  <a:ext cx="38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4071" name="Line 41"/>
                <p:cNvSpPr>
                  <a:spLocks noChangeShapeType="1"/>
                </p:cNvSpPr>
                <p:nvPr/>
              </p:nvSpPr>
              <p:spPr bwMode="auto">
                <a:xfrm>
                  <a:off x="4032" y="1680"/>
                  <a:ext cx="38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  <p:sp>
          <p:nvSpPr>
            <p:cNvPr id="44057" name="AutoShape 44"/>
            <p:cNvSpPr>
              <a:spLocks noChangeArrowheads="1"/>
            </p:cNvSpPr>
            <p:nvPr/>
          </p:nvSpPr>
          <p:spPr bwMode="auto">
            <a:xfrm>
              <a:off x="3648" y="2304"/>
              <a:ext cx="1632" cy="1536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4058" name="Text Box 45"/>
            <p:cNvSpPr txBox="1">
              <a:spLocks noChangeArrowheads="1"/>
            </p:cNvSpPr>
            <p:nvPr/>
          </p:nvSpPr>
          <p:spPr bwMode="auto">
            <a:xfrm>
              <a:off x="5328" y="22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olidFill>
                    <a:srgbClr val="FF0066"/>
                  </a:solidFill>
                  <a:cs typeface="Tahoma" pitchFamily="34" charset="0"/>
                </a:rPr>
                <a:t>–</a:t>
              </a:r>
              <a:endParaRPr lang="ru-RU" altLang="ru-RU">
                <a:solidFill>
                  <a:srgbClr val="FF0066"/>
                </a:solidFill>
              </a:endParaRPr>
            </a:p>
          </p:txBody>
        </p:sp>
        <p:sp>
          <p:nvSpPr>
            <p:cNvPr id="44059" name="Text Box 47"/>
            <p:cNvSpPr txBox="1">
              <a:spLocks noChangeArrowheads="1"/>
            </p:cNvSpPr>
            <p:nvPr/>
          </p:nvSpPr>
          <p:spPr bwMode="auto">
            <a:xfrm>
              <a:off x="4080" y="3552"/>
              <a:ext cx="576" cy="288"/>
            </a:xfrm>
            <a:prstGeom prst="rect">
              <a:avLst/>
            </a:prstGeom>
            <a:solidFill>
              <a:srgbClr val="DDE2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altLang="ru-RU" i="1"/>
                <a:t>sp </a:t>
              </a:r>
              <a:r>
                <a:rPr lang="en-US" altLang="ru-RU" baseline="30000"/>
                <a:t>2</a:t>
              </a:r>
              <a:endParaRPr lang="ru-RU" altLang="ru-RU" baseline="30000"/>
            </a:p>
          </p:txBody>
        </p:sp>
        <p:sp>
          <p:nvSpPr>
            <p:cNvPr id="44060" name="Text Box 51"/>
            <p:cNvSpPr txBox="1">
              <a:spLocks noChangeArrowheads="1"/>
            </p:cNvSpPr>
            <p:nvPr/>
          </p:nvSpPr>
          <p:spPr bwMode="auto">
            <a:xfrm>
              <a:off x="3984" y="3120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ym typeface="Symbol" pitchFamily="18" charset="2"/>
                </a:rPr>
                <a:t></a:t>
              </a:r>
              <a:r>
                <a:rPr lang="en-US" altLang="ru-RU">
                  <a:cs typeface="Tahoma" pitchFamily="34" charset="0"/>
                </a:rPr>
                <a:t>,</a:t>
              </a:r>
              <a:r>
                <a:rPr lang="ru-RU" altLang="ru-RU">
                  <a:sym typeface="Symbol" pitchFamily="18" charset="2"/>
                </a:rPr>
                <a:t></a:t>
              </a:r>
            </a:p>
          </p:txBody>
        </p:sp>
        <p:sp>
          <p:nvSpPr>
            <p:cNvPr id="44061" name="Text Box 52"/>
            <p:cNvSpPr txBox="1">
              <a:spLocks noChangeArrowheads="1"/>
            </p:cNvSpPr>
            <p:nvPr/>
          </p:nvSpPr>
          <p:spPr bwMode="auto">
            <a:xfrm>
              <a:off x="4272" y="2352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ym typeface="Symbol" pitchFamily="18" charset="2"/>
                </a:rPr>
                <a:t></a:t>
              </a:r>
              <a:r>
                <a:rPr lang="en-US" altLang="ru-RU">
                  <a:cs typeface="Tahoma" pitchFamily="34" charset="0"/>
                </a:rPr>
                <a:t>,</a:t>
              </a:r>
              <a:r>
                <a:rPr lang="ru-RU" altLang="ru-RU">
                  <a:sym typeface="Symbol" pitchFamily="18" charset="2"/>
                </a:rPr>
                <a:t></a:t>
              </a:r>
            </a:p>
          </p:txBody>
        </p:sp>
        <p:sp>
          <p:nvSpPr>
            <p:cNvPr id="44062" name="Text Box 53"/>
            <p:cNvSpPr txBox="1">
              <a:spLocks noChangeArrowheads="1"/>
            </p:cNvSpPr>
            <p:nvPr/>
          </p:nvSpPr>
          <p:spPr bwMode="auto">
            <a:xfrm>
              <a:off x="4752" y="2928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ym typeface="Symbol" pitchFamily="18" charset="2"/>
                </a:rPr>
                <a:t></a:t>
              </a:r>
              <a:r>
                <a:rPr lang="en-US" altLang="ru-RU">
                  <a:cs typeface="Tahoma" pitchFamily="34" charset="0"/>
                </a:rPr>
                <a:t>,</a:t>
              </a:r>
              <a:r>
                <a:rPr lang="ru-RU" altLang="ru-RU">
                  <a:sym typeface="Symbol" pitchFamily="18" charset="2"/>
                </a:rPr>
                <a:t></a:t>
              </a:r>
            </a:p>
          </p:txBody>
        </p:sp>
      </p:grpSp>
      <p:grpSp>
        <p:nvGrpSpPr>
          <p:cNvPr id="44038" name="Group 55"/>
          <p:cNvGrpSpPr>
            <a:grpSpLocks/>
          </p:cNvGrpSpPr>
          <p:nvPr/>
        </p:nvGrpSpPr>
        <p:grpSpPr bwMode="auto">
          <a:xfrm>
            <a:off x="5410200" y="1524000"/>
            <a:ext cx="2895600" cy="1905000"/>
            <a:chOff x="3408" y="960"/>
            <a:chExt cx="1824" cy="1200"/>
          </a:xfrm>
        </p:grpSpPr>
        <p:grpSp>
          <p:nvGrpSpPr>
            <p:cNvPr id="44039" name="Group 43"/>
            <p:cNvGrpSpPr>
              <a:grpSpLocks/>
            </p:cNvGrpSpPr>
            <p:nvPr/>
          </p:nvGrpSpPr>
          <p:grpSpPr bwMode="auto">
            <a:xfrm>
              <a:off x="3408" y="960"/>
              <a:ext cx="1776" cy="1200"/>
              <a:chOff x="3408" y="960"/>
              <a:chExt cx="1776" cy="1200"/>
            </a:xfrm>
          </p:grpSpPr>
          <p:sp>
            <p:nvSpPr>
              <p:cNvPr id="44043" name="Text Box 13"/>
              <p:cNvSpPr txBox="1">
                <a:spLocks noChangeArrowheads="1"/>
              </p:cNvSpPr>
              <p:nvPr/>
            </p:nvSpPr>
            <p:spPr bwMode="auto">
              <a:xfrm>
                <a:off x="4416" y="1488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/>
                  <a:t>N</a:t>
                </a:r>
                <a:endParaRPr lang="ru-RU" altLang="ru-RU"/>
              </a:p>
            </p:txBody>
          </p:sp>
          <p:sp>
            <p:nvSpPr>
              <p:cNvPr id="44044" name="Text Box 14"/>
              <p:cNvSpPr txBox="1">
                <a:spLocks noChangeArrowheads="1"/>
              </p:cNvSpPr>
              <p:nvPr/>
            </p:nvSpPr>
            <p:spPr bwMode="auto">
              <a:xfrm>
                <a:off x="3792" y="1488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/>
                  <a:t>O</a:t>
                </a:r>
                <a:endParaRPr lang="ru-RU" altLang="ru-RU"/>
              </a:p>
            </p:txBody>
          </p:sp>
          <p:sp>
            <p:nvSpPr>
              <p:cNvPr id="44045" name="Text Box 15"/>
              <p:cNvSpPr txBox="1">
                <a:spLocks noChangeArrowheads="1"/>
              </p:cNvSpPr>
              <p:nvPr/>
            </p:nvSpPr>
            <p:spPr bwMode="auto">
              <a:xfrm>
                <a:off x="4848" y="1872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/>
                  <a:t>O</a:t>
                </a:r>
                <a:endParaRPr lang="ru-RU" altLang="ru-RU"/>
              </a:p>
            </p:txBody>
          </p:sp>
          <p:sp>
            <p:nvSpPr>
              <p:cNvPr id="44046" name="Text Box 16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/>
                  <a:t>O</a:t>
                </a:r>
                <a:endParaRPr lang="ru-RU" altLang="ru-RU"/>
              </a:p>
            </p:txBody>
          </p:sp>
          <p:sp>
            <p:nvSpPr>
              <p:cNvPr id="44047" name="Text Box 17"/>
              <p:cNvSpPr txBox="1">
                <a:spLocks noChangeArrowheads="1"/>
              </p:cNvSpPr>
              <p:nvPr/>
            </p:nvSpPr>
            <p:spPr bwMode="auto">
              <a:xfrm>
                <a:off x="3408" y="1152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/>
                  <a:t>H</a:t>
                </a:r>
                <a:endParaRPr lang="ru-RU" altLang="ru-RU"/>
              </a:p>
            </p:txBody>
          </p:sp>
          <p:sp>
            <p:nvSpPr>
              <p:cNvPr id="44048" name="Line 18"/>
              <p:cNvSpPr>
                <a:spLocks noChangeShapeType="1"/>
              </p:cNvSpPr>
              <p:nvPr/>
            </p:nvSpPr>
            <p:spPr bwMode="auto">
              <a:xfrm>
                <a:off x="4032" y="1632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grpSp>
            <p:nvGrpSpPr>
              <p:cNvPr id="44049" name="Group 21"/>
              <p:cNvGrpSpPr>
                <a:grpSpLocks/>
              </p:cNvGrpSpPr>
              <p:nvPr/>
            </p:nvGrpSpPr>
            <p:grpSpPr bwMode="auto">
              <a:xfrm rot="-3195177">
                <a:off x="4536" y="1320"/>
                <a:ext cx="384" cy="48"/>
                <a:chOff x="4032" y="1632"/>
                <a:chExt cx="384" cy="48"/>
              </a:xfrm>
            </p:grpSpPr>
            <p:sp>
              <p:nvSpPr>
                <p:cNvPr id="44054" name="Line 22"/>
                <p:cNvSpPr>
                  <a:spLocks noChangeShapeType="1"/>
                </p:cNvSpPr>
                <p:nvPr/>
              </p:nvSpPr>
              <p:spPr bwMode="auto">
                <a:xfrm>
                  <a:off x="4032" y="1632"/>
                  <a:ext cx="38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4055" name="Line 23"/>
                <p:cNvSpPr>
                  <a:spLocks noChangeShapeType="1"/>
                </p:cNvSpPr>
                <p:nvPr/>
              </p:nvSpPr>
              <p:spPr bwMode="auto">
                <a:xfrm>
                  <a:off x="4032" y="1680"/>
                  <a:ext cx="38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44050" name="Group 24"/>
              <p:cNvGrpSpPr>
                <a:grpSpLocks/>
              </p:cNvGrpSpPr>
              <p:nvPr/>
            </p:nvGrpSpPr>
            <p:grpSpPr bwMode="auto">
              <a:xfrm rot="2563566">
                <a:off x="4560" y="1824"/>
                <a:ext cx="384" cy="48"/>
                <a:chOff x="4032" y="1632"/>
                <a:chExt cx="384" cy="48"/>
              </a:xfrm>
            </p:grpSpPr>
            <p:sp>
              <p:nvSpPr>
                <p:cNvPr id="44052" name="Line 25"/>
                <p:cNvSpPr>
                  <a:spLocks noChangeShapeType="1"/>
                </p:cNvSpPr>
                <p:nvPr/>
              </p:nvSpPr>
              <p:spPr bwMode="auto">
                <a:xfrm>
                  <a:off x="4032" y="1632"/>
                  <a:ext cx="38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4053" name="Line 26"/>
                <p:cNvSpPr>
                  <a:spLocks noChangeShapeType="1"/>
                </p:cNvSpPr>
                <p:nvPr/>
              </p:nvSpPr>
              <p:spPr bwMode="auto">
                <a:xfrm>
                  <a:off x="4032" y="1680"/>
                  <a:ext cx="38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sp>
            <p:nvSpPr>
              <p:cNvPr id="44051" name="Line 27"/>
              <p:cNvSpPr>
                <a:spLocks noChangeShapeType="1"/>
              </p:cNvSpPr>
              <p:nvPr/>
            </p:nvSpPr>
            <p:spPr bwMode="auto">
              <a:xfrm>
                <a:off x="3600" y="1392"/>
                <a:ext cx="24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44040" name="Text Box 49"/>
            <p:cNvSpPr txBox="1">
              <a:spLocks noChangeArrowheads="1"/>
            </p:cNvSpPr>
            <p:nvPr/>
          </p:nvSpPr>
          <p:spPr bwMode="auto">
            <a:xfrm>
              <a:off x="4800" y="1296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ym typeface="Symbol" pitchFamily="18" charset="2"/>
                </a:rPr>
                <a:t></a:t>
              </a:r>
              <a:r>
                <a:rPr lang="en-US" altLang="ru-RU">
                  <a:cs typeface="Tahoma" pitchFamily="34" charset="0"/>
                </a:rPr>
                <a:t>,</a:t>
              </a:r>
              <a:r>
                <a:rPr lang="ru-RU" altLang="ru-RU">
                  <a:sym typeface="Symbol" pitchFamily="18" charset="2"/>
                </a:rPr>
                <a:t></a:t>
              </a:r>
            </a:p>
          </p:txBody>
        </p:sp>
        <p:sp>
          <p:nvSpPr>
            <p:cNvPr id="44041" name="Text Box 50"/>
            <p:cNvSpPr txBox="1">
              <a:spLocks noChangeArrowheads="1"/>
            </p:cNvSpPr>
            <p:nvPr/>
          </p:nvSpPr>
          <p:spPr bwMode="auto">
            <a:xfrm>
              <a:off x="4320" y="1872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ym typeface="Symbol" pitchFamily="18" charset="2"/>
                </a:rPr>
                <a:t></a:t>
              </a:r>
              <a:r>
                <a:rPr lang="en-US" altLang="ru-RU">
                  <a:cs typeface="Tahoma" pitchFamily="34" charset="0"/>
                </a:rPr>
                <a:t>,</a:t>
              </a:r>
              <a:r>
                <a:rPr lang="ru-RU" altLang="ru-RU">
                  <a:sym typeface="Symbol" pitchFamily="18" charset="2"/>
                </a:rPr>
                <a:t></a:t>
              </a:r>
            </a:p>
          </p:txBody>
        </p:sp>
        <p:sp>
          <p:nvSpPr>
            <p:cNvPr id="44042" name="Text Box 54"/>
            <p:cNvSpPr txBox="1">
              <a:spLocks noChangeArrowheads="1"/>
            </p:cNvSpPr>
            <p:nvPr/>
          </p:nvSpPr>
          <p:spPr bwMode="auto">
            <a:xfrm>
              <a:off x="4080" y="1296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ym typeface="Symbol" pitchFamily="18" charset="2"/>
                </a:rPr>
                <a:t>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7683006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pPr eaLnBrk="1" hangingPunct="1"/>
            <a:r>
              <a:rPr lang="ru-RU" altLang="ru-RU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Азоттың</a:t>
            </a: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alt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отығу</a:t>
            </a:r>
            <a:r>
              <a:rPr lang="ru-RU" alt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дәрежелерінің</a:t>
            </a: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шкаласы</a:t>
            </a:r>
            <a:endParaRPr lang="ru-RU" altLang="ru-RU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387" name="Group 23"/>
          <p:cNvGrpSpPr>
            <a:grpSpLocks/>
          </p:cNvGrpSpPr>
          <p:nvPr/>
        </p:nvGrpSpPr>
        <p:grpSpPr bwMode="auto">
          <a:xfrm>
            <a:off x="609600" y="1274763"/>
            <a:ext cx="1219200" cy="5410200"/>
            <a:chOff x="384" y="803"/>
            <a:chExt cx="768" cy="3408"/>
          </a:xfrm>
        </p:grpSpPr>
        <p:sp>
          <p:nvSpPr>
            <p:cNvPr id="16397" name="Line 3"/>
            <p:cNvSpPr>
              <a:spLocks noChangeShapeType="1"/>
            </p:cNvSpPr>
            <p:nvPr/>
          </p:nvSpPr>
          <p:spPr bwMode="auto">
            <a:xfrm flipV="1">
              <a:off x="1056" y="803"/>
              <a:ext cx="0" cy="3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6398" name="Line 4"/>
            <p:cNvSpPr>
              <a:spLocks noChangeShapeType="1"/>
            </p:cNvSpPr>
            <p:nvPr/>
          </p:nvSpPr>
          <p:spPr bwMode="auto">
            <a:xfrm>
              <a:off x="912" y="331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6399" name="Line 5"/>
            <p:cNvSpPr>
              <a:spLocks noChangeShapeType="1"/>
            </p:cNvSpPr>
            <p:nvPr/>
          </p:nvSpPr>
          <p:spPr bwMode="auto">
            <a:xfrm>
              <a:off x="912" y="369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6400" name="Line 6"/>
            <p:cNvSpPr>
              <a:spLocks noChangeShapeType="1"/>
            </p:cNvSpPr>
            <p:nvPr/>
          </p:nvSpPr>
          <p:spPr bwMode="auto">
            <a:xfrm>
              <a:off x="912" y="403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6401" name="Line 7"/>
            <p:cNvSpPr>
              <a:spLocks noChangeShapeType="1"/>
            </p:cNvSpPr>
            <p:nvPr/>
          </p:nvSpPr>
          <p:spPr bwMode="auto">
            <a:xfrm>
              <a:off x="912" y="100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6402" name="Line 9"/>
            <p:cNvSpPr>
              <a:spLocks noChangeShapeType="1"/>
            </p:cNvSpPr>
            <p:nvPr/>
          </p:nvSpPr>
          <p:spPr bwMode="auto">
            <a:xfrm>
              <a:off x="912" y="292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6403" name="Line 10"/>
            <p:cNvSpPr>
              <a:spLocks noChangeShapeType="1"/>
            </p:cNvSpPr>
            <p:nvPr/>
          </p:nvSpPr>
          <p:spPr bwMode="auto">
            <a:xfrm>
              <a:off x="912" y="254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6404" name="Line 11"/>
            <p:cNvSpPr>
              <a:spLocks noChangeShapeType="1"/>
            </p:cNvSpPr>
            <p:nvPr/>
          </p:nvSpPr>
          <p:spPr bwMode="auto">
            <a:xfrm>
              <a:off x="912" y="177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6405" name="Line 12"/>
            <p:cNvSpPr>
              <a:spLocks noChangeShapeType="1"/>
            </p:cNvSpPr>
            <p:nvPr/>
          </p:nvSpPr>
          <p:spPr bwMode="auto">
            <a:xfrm>
              <a:off x="912" y="139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6406" name="Line 13"/>
            <p:cNvSpPr>
              <a:spLocks noChangeShapeType="1"/>
            </p:cNvSpPr>
            <p:nvPr/>
          </p:nvSpPr>
          <p:spPr bwMode="auto">
            <a:xfrm>
              <a:off x="912" y="216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6407" name="Text Box 14"/>
            <p:cNvSpPr txBox="1">
              <a:spLocks noChangeArrowheads="1"/>
            </p:cNvSpPr>
            <p:nvPr/>
          </p:nvSpPr>
          <p:spPr bwMode="auto">
            <a:xfrm>
              <a:off x="384" y="864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ru-RU" altLang="ru-RU"/>
                <a:t>+</a:t>
              </a:r>
              <a:r>
                <a:rPr lang="en-US" altLang="ru-RU"/>
                <a:t>V</a:t>
              </a:r>
              <a:endParaRPr lang="ru-RU" altLang="ru-RU"/>
            </a:p>
          </p:txBody>
        </p:sp>
        <p:sp>
          <p:nvSpPr>
            <p:cNvPr id="16408" name="Text Box 15"/>
            <p:cNvSpPr txBox="1">
              <a:spLocks noChangeArrowheads="1"/>
            </p:cNvSpPr>
            <p:nvPr/>
          </p:nvSpPr>
          <p:spPr bwMode="auto">
            <a:xfrm>
              <a:off x="480" y="1632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ru-RU" altLang="ru-RU"/>
                <a:t>+</a:t>
              </a:r>
              <a:r>
                <a:rPr lang="en-US" altLang="ru-RU"/>
                <a:t>III</a:t>
              </a:r>
              <a:endParaRPr lang="ru-RU" altLang="ru-RU"/>
            </a:p>
          </p:txBody>
        </p:sp>
        <p:sp>
          <p:nvSpPr>
            <p:cNvPr id="16409" name="Text Box 16"/>
            <p:cNvSpPr txBox="1">
              <a:spLocks noChangeArrowheads="1"/>
            </p:cNvSpPr>
            <p:nvPr/>
          </p:nvSpPr>
          <p:spPr bwMode="auto">
            <a:xfrm>
              <a:off x="432" y="2016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ru-RU" altLang="ru-RU"/>
                <a:t>+</a:t>
              </a:r>
              <a:r>
                <a:rPr lang="en-US" altLang="ru-RU"/>
                <a:t>II</a:t>
              </a:r>
              <a:endParaRPr lang="ru-RU" altLang="ru-RU"/>
            </a:p>
          </p:txBody>
        </p:sp>
        <p:sp>
          <p:nvSpPr>
            <p:cNvPr id="16410" name="Text Box 17"/>
            <p:cNvSpPr txBox="1">
              <a:spLocks noChangeArrowheads="1"/>
            </p:cNvSpPr>
            <p:nvPr/>
          </p:nvSpPr>
          <p:spPr bwMode="auto">
            <a:xfrm>
              <a:off x="432" y="2400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ru-RU" altLang="ru-RU"/>
                <a:t>+</a:t>
              </a:r>
              <a:r>
                <a:rPr lang="en-US" altLang="ru-RU"/>
                <a:t>I</a:t>
              </a:r>
              <a:endParaRPr lang="ru-RU" altLang="ru-RU"/>
            </a:p>
          </p:txBody>
        </p:sp>
        <p:sp>
          <p:nvSpPr>
            <p:cNvPr id="16411" name="Text Box 18"/>
            <p:cNvSpPr txBox="1">
              <a:spLocks noChangeArrowheads="1"/>
            </p:cNvSpPr>
            <p:nvPr/>
          </p:nvSpPr>
          <p:spPr bwMode="auto">
            <a:xfrm>
              <a:off x="384" y="2784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ru-RU"/>
                <a:t>0</a:t>
              </a:r>
              <a:endParaRPr lang="ru-RU" altLang="ru-RU"/>
            </a:p>
          </p:txBody>
        </p:sp>
        <p:sp>
          <p:nvSpPr>
            <p:cNvPr id="16412" name="Text Box 19"/>
            <p:cNvSpPr txBox="1">
              <a:spLocks noChangeArrowheads="1"/>
            </p:cNvSpPr>
            <p:nvPr/>
          </p:nvSpPr>
          <p:spPr bwMode="auto">
            <a:xfrm>
              <a:off x="384" y="3168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ru-RU" altLang="ru-RU">
                  <a:cs typeface="Tahoma" pitchFamily="34" charset="0"/>
                </a:rPr>
                <a:t>–</a:t>
              </a:r>
              <a:r>
                <a:rPr lang="en-US" altLang="ru-RU"/>
                <a:t>I</a:t>
              </a:r>
              <a:endParaRPr lang="ru-RU" altLang="ru-RU"/>
            </a:p>
          </p:txBody>
        </p:sp>
        <p:sp>
          <p:nvSpPr>
            <p:cNvPr id="16413" name="Text Box 20"/>
            <p:cNvSpPr txBox="1">
              <a:spLocks noChangeArrowheads="1"/>
            </p:cNvSpPr>
            <p:nvPr/>
          </p:nvSpPr>
          <p:spPr bwMode="auto">
            <a:xfrm>
              <a:off x="432" y="3504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ru-RU" altLang="ru-RU">
                  <a:cs typeface="Tahoma" pitchFamily="34" charset="0"/>
                </a:rPr>
                <a:t>–</a:t>
              </a:r>
              <a:r>
                <a:rPr lang="en-US" altLang="ru-RU"/>
                <a:t>II</a:t>
              </a:r>
              <a:endParaRPr lang="ru-RU" altLang="ru-RU"/>
            </a:p>
          </p:txBody>
        </p:sp>
        <p:sp>
          <p:nvSpPr>
            <p:cNvPr id="16414" name="Text Box 21"/>
            <p:cNvSpPr txBox="1">
              <a:spLocks noChangeArrowheads="1"/>
            </p:cNvSpPr>
            <p:nvPr/>
          </p:nvSpPr>
          <p:spPr bwMode="auto">
            <a:xfrm>
              <a:off x="480" y="3840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ru-RU" altLang="ru-RU">
                  <a:cs typeface="Tahoma" pitchFamily="34" charset="0"/>
                </a:rPr>
                <a:t>–</a:t>
              </a:r>
              <a:r>
                <a:rPr lang="en-US" altLang="ru-RU"/>
                <a:t>III</a:t>
              </a:r>
              <a:endParaRPr lang="ru-RU" altLang="ru-RU"/>
            </a:p>
          </p:txBody>
        </p:sp>
        <p:sp>
          <p:nvSpPr>
            <p:cNvPr id="16415" name="Text Box 22"/>
            <p:cNvSpPr txBox="1">
              <a:spLocks noChangeArrowheads="1"/>
            </p:cNvSpPr>
            <p:nvPr/>
          </p:nvSpPr>
          <p:spPr bwMode="auto">
            <a:xfrm>
              <a:off x="432" y="1248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ru-RU" altLang="ru-RU"/>
                <a:t>+</a:t>
              </a:r>
              <a:r>
                <a:rPr lang="en-US" altLang="ru-RU"/>
                <a:t>IV</a:t>
              </a:r>
              <a:endParaRPr lang="ru-RU" altLang="ru-RU"/>
            </a:p>
          </p:txBody>
        </p:sp>
      </p:grpSp>
      <p:sp>
        <p:nvSpPr>
          <p:cNvPr id="16388" name="Text Box 24"/>
          <p:cNvSpPr txBox="1">
            <a:spLocks noChangeArrowheads="1"/>
          </p:cNvSpPr>
          <p:nvPr/>
        </p:nvSpPr>
        <p:spPr bwMode="auto">
          <a:xfrm>
            <a:off x="1905000" y="1447800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cs typeface="Times New Roman" pitchFamily="18" charset="0"/>
              </a:rPr>
              <a:t>N</a:t>
            </a:r>
            <a:r>
              <a:rPr lang="en-US" altLang="ru-RU" baseline="-30000">
                <a:cs typeface="Times New Roman" pitchFamily="18" charset="0"/>
              </a:rPr>
              <a:t>2</a:t>
            </a:r>
            <a:r>
              <a:rPr lang="en-US" altLang="ru-RU">
                <a:cs typeface="Times New Roman" pitchFamily="18" charset="0"/>
              </a:rPr>
              <a:t>O</a:t>
            </a:r>
            <a:r>
              <a:rPr lang="en-US" altLang="ru-RU" baseline="-30000">
                <a:cs typeface="Times New Roman" pitchFamily="18" charset="0"/>
              </a:rPr>
              <a:t>5</a:t>
            </a:r>
            <a:r>
              <a:rPr lang="en-US" altLang="ru-RU">
                <a:cs typeface="Times New Roman" pitchFamily="18" charset="0"/>
              </a:rPr>
              <a:t>, NO</a:t>
            </a:r>
            <a:r>
              <a:rPr lang="en-US" altLang="ru-RU" baseline="-30000">
                <a:cs typeface="Times New Roman" pitchFamily="18" charset="0"/>
              </a:rPr>
              <a:t>3</a:t>
            </a:r>
            <a:r>
              <a:rPr lang="en-US" altLang="ru-RU" baseline="30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altLang="ru-RU">
                <a:cs typeface="Times New Roman" pitchFamily="18" charset="0"/>
              </a:rPr>
              <a:t>, HNO</a:t>
            </a:r>
            <a:r>
              <a:rPr lang="en-US" altLang="ru-RU" baseline="-30000">
                <a:cs typeface="Times New Roman" pitchFamily="18" charset="0"/>
              </a:rPr>
              <a:t>3</a:t>
            </a:r>
            <a:r>
              <a:rPr lang="en-US" altLang="ru-RU">
                <a:cs typeface="Times New Roman" pitchFamily="18" charset="0"/>
              </a:rPr>
              <a:t>, NaNO</a:t>
            </a:r>
            <a:r>
              <a:rPr lang="en-US" altLang="ru-RU" baseline="-30000">
                <a:cs typeface="Times New Roman" pitchFamily="18" charset="0"/>
              </a:rPr>
              <a:t>3</a:t>
            </a:r>
            <a:r>
              <a:rPr lang="en-US" altLang="ru-RU">
                <a:cs typeface="Times New Roman" pitchFamily="18" charset="0"/>
              </a:rPr>
              <a:t>, AgNO</a:t>
            </a:r>
            <a:r>
              <a:rPr lang="en-US" altLang="ru-RU" baseline="-30000">
                <a:cs typeface="Times New Roman" pitchFamily="18" charset="0"/>
              </a:rPr>
              <a:t>3</a:t>
            </a:r>
            <a:r>
              <a:rPr lang="ru-RU" altLang="ru-RU"/>
              <a:t> </a:t>
            </a:r>
          </a:p>
        </p:txBody>
      </p:sp>
      <p:sp>
        <p:nvSpPr>
          <p:cNvPr id="16389" name="Text Box 25"/>
          <p:cNvSpPr txBox="1">
            <a:spLocks noChangeArrowheads="1"/>
          </p:cNvSpPr>
          <p:nvPr/>
        </p:nvSpPr>
        <p:spPr bwMode="auto">
          <a:xfrm>
            <a:off x="1828800" y="1981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cs typeface="Times New Roman" pitchFamily="18" charset="0"/>
              </a:rPr>
              <a:t>NO</a:t>
            </a:r>
            <a:r>
              <a:rPr lang="en-US" altLang="ru-RU" baseline="-30000">
                <a:cs typeface="Times New Roman" pitchFamily="18" charset="0"/>
              </a:rPr>
              <a:t>2</a:t>
            </a:r>
            <a:r>
              <a:rPr lang="en-US" altLang="ru-RU">
                <a:cs typeface="Times New Roman" pitchFamily="18" charset="0"/>
              </a:rPr>
              <a:t>, </a:t>
            </a:r>
            <a:r>
              <a:rPr lang="en-US" altLang="ru-RU">
                <a:solidFill>
                  <a:srgbClr val="CC0000"/>
                </a:solidFill>
                <a:cs typeface="Times New Roman" pitchFamily="18" charset="0"/>
              </a:rPr>
              <a:t>N</a:t>
            </a:r>
            <a:r>
              <a:rPr lang="en-US" altLang="ru-RU" baseline="-30000">
                <a:solidFill>
                  <a:srgbClr val="CC0000"/>
                </a:solidFill>
                <a:cs typeface="Times New Roman" pitchFamily="18" charset="0"/>
              </a:rPr>
              <a:t>2</a:t>
            </a:r>
            <a:r>
              <a:rPr lang="en-US" altLang="ru-RU">
                <a:solidFill>
                  <a:srgbClr val="CC0000"/>
                </a:solidFill>
                <a:cs typeface="Times New Roman" pitchFamily="18" charset="0"/>
              </a:rPr>
              <a:t>O</a:t>
            </a:r>
            <a:r>
              <a:rPr lang="en-US" altLang="ru-RU" baseline="-30000">
                <a:solidFill>
                  <a:srgbClr val="CC0000"/>
                </a:solidFill>
                <a:cs typeface="Times New Roman" pitchFamily="18" charset="0"/>
              </a:rPr>
              <a:t>4</a:t>
            </a:r>
            <a:r>
              <a:rPr lang="ru-RU" altLang="ru-RU"/>
              <a:t> </a:t>
            </a:r>
          </a:p>
        </p:txBody>
      </p:sp>
      <p:sp>
        <p:nvSpPr>
          <p:cNvPr id="16390" name="Text Box 26"/>
          <p:cNvSpPr txBox="1">
            <a:spLocks noChangeArrowheads="1"/>
          </p:cNvSpPr>
          <p:nvPr/>
        </p:nvSpPr>
        <p:spPr bwMode="auto">
          <a:xfrm>
            <a:off x="1828800" y="25908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cs typeface="Times New Roman" pitchFamily="18" charset="0"/>
              </a:rPr>
              <a:t>N</a:t>
            </a:r>
            <a:r>
              <a:rPr lang="en-US" altLang="ru-RU" baseline="-30000">
                <a:cs typeface="Times New Roman" pitchFamily="18" charset="0"/>
              </a:rPr>
              <a:t>2</a:t>
            </a:r>
            <a:r>
              <a:rPr lang="en-US" altLang="ru-RU">
                <a:cs typeface="Times New Roman" pitchFamily="18" charset="0"/>
              </a:rPr>
              <a:t>O</a:t>
            </a:r>
            <a:r>
              <a:rPr lang="en-US" altLang="ru-RU" baseline="-30000">
                <a:cs typeface="Times New Roman" pitchFamily="18" charset="0"/>
              </a:rPr>
              <a:t>3</a:t>
            </a:r>
            <a:r>
              <a:rPr lang="en-US" altLang="ru-RU">
                <a:cs typeface="Times New Roman" pitchFamily="18" charset="0"/>
              </a:rPr>
              <a:t>, NO</a:t>
            </a:r>
            <a:r>
              <a:rPr lang="en-US" altLang="ru-RU" baseline="-30000">
                <a:cs typeface="Times New Roman" pitchFamily="18" charset="0"/>
              </a:rPr>
              <a:t>2</a:t>
            </a:r>
            <a:r>
              <a:rPr lang="en-US" altLang="ru-RU" baseline="30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altLang="ru-RU">
                <a:cs typeface="Times New Roman" pitchFamily="18" charset="0"/>
              </a:rPr>
              <a:t>, HNO</a:t>
            </a:r>
            <a:r>
              <a:rPr lang="en-US" altLang="ru-RU" baseline="-30000">
                <a:cs typeface="Times New Roman" pitchFamily="18" charset="0"/>
              </a:rPr>
              <a:t>2</a:t>
            </a:r>
            <a:r>
              <a:rPr lang="en-US" altLang="ru-RU">
                <a:cs typeface="Times New Roman" pitchFamily="18" charset="0"/>
              </a:rPr>
              <a:t>, NaNO</a:t>
            </a:r>
            <a:r>
              <a:rPr lang="en-US" altLang="ru-RU" baseline="-30000">
                <a:cs typeface="Times New Roman" pitchFamily="18" charset="0"/>
              </a:rPr>
              <a:t>2</a:t>
            </a:r>
            <a:r>
              <a:rPr lang="en-US" altLang="ru-RU">
                <a:cs typeface="Times New Roman" pitchFamily="18" charset="0"/>
              </a:rPr>
              <a:t>, NF</a:t>
            </a:r>
            <a:r>
              <a:rPr lang="en-US" altLang="ru-RU" baseline="-30000">
                <a:cs typeface="Times New Roman" pitchFamily="18" charset="0"/>
              </a:rPr>
              <a:t>3</a:t>
            </a:r>
            <a:r>
              <a:rPr lang="ru-RU" altLang="ru-RU"/>
              <a:t> </a:t>
            </a:r>
          </a:p>
        </p:txBody>
      </p:sp>
      <p:sp>
        <p:nvSpPr>
          <p:cNvPr id="16391" name="Text Box 27"/>
          <p:cNvSpPr txBox="1">
            <a:spLocks noChangeArrowheads="1"/>
          </p:cNvSpPr>
          <p:nvPr/>
        </p:nvSpPr>
        <p:spPr bwMode="auto">
          <a:xfrm>
            <a:off x="1828800" y="3200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cs typeface="Times New Roman" pitchFamily="18" charset="0"/>
              </a:rPr>
              <a:t>NO, </a:t>
            </a:r>
            <a:r>
              <a:rPr lang="en-US" altLang="ru-RU">
                <a:solidFill>
                  <a:srgbClr val="CC0000"/>
                </a:solidFill>
                <a:cs typeface="Times New Roman" pitchFamily="18" charset="0"/>
              </a:rPr>
              <a:t>N</a:t>
            </a:r>
            <a:r>
              <a:rPr lang="en-US" altLang="ru-RU" baseline="-30000">
                <a:solidFill>
                  <a:srgbClr val="CC0000"/>
                </a:solidFill>
                <a:cs typeface="Times New Roman" pitchFamily="18" charset="0"/>
              </a:rPr>
              <a:t>2</a:t>
            </a:r>
            <a:r>
              <a:rPr lang="en-US" altLang="ru-RU">
                <a:solidFill>
                  <a:srgbClr val="CC0000"/>
                </a:solidFill>
                <a:cs typeface="Times New Roman" pitchFamily="18" charset="0"/>
              </a:rPr>
              <a:t>O</a:t>
            </a:r>
            <a:r>
              <a:rPr lang="en-US" altLang="ru-RU" baseline="-30000">
                <a:solidFill>
                  <a:srgbClr val="CC0000"/>
                </a:solidFill>
                <a:cs typeface="Times New Roman" pitchFamily="18" charset="0"/>
              </a:rPr>
              <a:t>2</a:t>
            </a:r>
            <a:r>
              <a:rPr lang="ru-RU" altLang="ru-RU"/>
              <a:t> </a:t>
            </a:r>
          </a:p>
        </p:txBody>
      </p:sp>
      <p:sp>
        <p:nvSpPr>
          <p:cNvPr id="16392" name="Text Box 28"/>
          <p:cNvSpPr txBox="1">
            <a:spLocks noChangeArrowheads="1"/>
          </p:cNvSpPr>
          <p:nvPr/>
        </p:nvSpPr>
        <p:spPr bwMode="auto">
          <a:xfrm>
            <a:off x="1905000" y="37338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rgbClr val="CC0000"/>
                </a:solidFill>
                <a:cs typeface="Times New Roman" pitchFamily="18" charset="0"/>
              </a:rPr>
              <a:t>H</a:t>
            </a:r>
            <a:r>
              <a:rPr lang="en-US" altLang="ru-RU" baseline="-30000">
                <a:solidFill>
                  <a:srgbClr val="CC0000"/>
                </a:solidFill>
                <a:cs typeface="Times New Roman" pitchFamily="18" charset="0"/>
              </a:rPr>
              <a:t>2</a:t>
            </a:r>
            <a:r>
              <a:rPr lang="en-US" altLang="ru-RU">
                <a:solidFill>
                  <a:srgbClr val="CC0000"/>
                </a:solidFill>
                <a:cs typeface="Times New Roman" pitchFamily="18" charset="0"/>
              </a:rPr>
              <a:t>N</a:t>
            </a:r>
            <a:r>
              <a:rPr lang="en-US" altLang="ru-RU" baseline="-30000">
                <a:solidFill>
                  <a:srgbClr val="CC0000"/>
                </a:solidFill>
                <a:cs typeface="Times New Roman" pitchFamily="18" charset="0"/>
              </a:rPr>
              <a:t>2</a:t>
            </a:r>
            <a:r>
              <a:rPr lang="en-US" altLang="ru-RU">
                <a:solidFill>
                  <a:srgbClr val="CC0000"/>
                </a:solidFill>
                <a:cs typeface="Times New Roman" pitchFamily="18" charset="0"/>
              </a:rPr>
              <a:t>O</a:t>
            </a:r>
            <a:r>
              <a:rPr lang="en-US" altLang="ru-RU" baseline="-30000">
                <a:solidFill>
                  <a:srgbClr val="CC0000"/>
                </a:solidFill>
                <a:cs typeface="Times New Roman" pitchFamily="18" charset="0"/>
              </a:rPr>
              <a:t>2</a:t>
            </a:r>
            <a:r>
              <a:rPr lang="en-US" altLang="ru-RU">
                <a:solidFill>
                  <a:srgbClr val="CC0000"/>
                </a:solidFill>
                <a:latin typeface="Times New Roman CYR" charset="-52"/>
                <a:cs typeface="Times New Roman" pitchFamily="18" charset="0"/>
              </a:rPr>
              <a:t> </a:t>
            </a:r>
            <a:endParaRPr lang="ru-RU" altLang="ru-RU">
              <a:solidFill>
                <a:srgbClr val="CC0000"/>
              </a:solidFill>
            </a:endParaRPr>
          </a:p>
        </p:txBody>
      </p:sp>
      <p:sp>
        <p:nvSpPr>
          <p:cNvPr id="16393" name="Text Box 29"/>
          <p:cNvSpPr txBox="1">
            <a:spLocks noChangeArrowheads="1"/>
          </p:cNvSpPr>
          <p:nvPr/>
        </p:nvSpPr>
        <p:spPr bwMode="auto">
          <a:xfrm>
            <a:off x="1905000" y="4267200"/>
            <a:ext cx="609600" cy="6477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ru-RU" sz="2800">
                <a:cs typeface="Times New Roman" pitchFamily="18" charset="0"/>
              </a:rPr>
              <a:t>N</a:t>
            </a:r>
            <a:r>
              <a:rPr lang="en-US" altLang="ru-RU" sz="2800" baseline="-30000">
                <a:cs typeface="Times New Roman" pitchFamily="18" charset="0"/>
              </a:rPr>
              <a:t>2</a:t>
            </a:r>
            <a:r>
              <a:rPr lang="ru-RU" altLang="ru-RU" sz="2800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16394" name="Text Box 30"/>
          <p:cNvSpPr txBox="1">
            <a:spLocks noChangeArrowheads="1"/>
          </p:cNvSpPr>
          <p:nvPr/>
        </p:nvSpPr>
        <p:spPr bwMode="auto">
          <a:xfrm>
            <a:off x="1828800" y="50292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rgbClr val="CC0000"/>
                </a:solidFill>
                <a:cs typeface="Times New Roman" pitchFamily="18" charset="0"/>
              </a:rPr>
              <a:t>NH</a:t>
            </a:r>
            <a:r>
              <a:rPr lang="en-US" altLang="ru-RU" baseline="-30000">
                <a:solidFill>
                  <a:srgbClr val="CC0000"/>
                </a:solidFill>
                <a:cs typeface="Times New Roman" pitchFamily="18" charset="0"/>
              </a:rPr>
              <a:t>2</a:t>
            </a:r>
            <a:r>
              <a:rPr lang="en-US" altLang="ru-RU">
                <a:solidFill>
                  <a:srgbClr val="CC0000"/>
                </a:solidFill>
                <a:cs typeface="Times New Roman" pitchFamily="18" charset="0"/>
              </a:rPr>
              <a:t>OH, NH</a:t>
            </a:r>
            <a:r>
              <a:rPr lang="en-US" altLang="ru-RU" baseline="-30000">
                <a:solidFill>
                  <a:srgbClr val="CC0000"/>
                </a:solidFill>
                <a:cs typeface="Times New Roman" pitchFamily="18" charset="0"/>
              </a:rPr>
              <a:t>3</a:t>
            </a:r>
            <a:r>
              <a:rPr lang="en-US" altLang="ru-RU">
                <a:solidFill>
                  <a:srgbClr val="CC0000"/>
                </a:solidFill>
                <a:cs typeface="Times New Roman" pitchFamily="18" charset="0"/>
              </a:rPr>
              <a:t>OH</a:t>
            </a:r>
            <a:r>
              <a:rPr lang="en-US" altLang="ru-RU" baseline="30000">
                <a:solidFill>
                  <a:srgbClr val="CC0000"/>
                </a:solidFill>
                <a:cs typeface="Times New Roman" pitchFamily="18" charset="0"/>
              </a:rPr>
              <a:t>+</a:t>
            </a:r>
            <a:r>
              <a:rPr lang="ru-RU" altLang="ru-RU"/>
              <a:t> </a:t>
            </a:r>
          </a:p>
        </p:txBody>
      </p:sp>
      <p:sp>
        <p:nvSpPr>
          <p:cNvPr id="16395" name="Text Box 31"/>
          <p:cNvSpPr txBox="1">
            <a:spLocks noChangeArrowheads="1"/>
          </p:cNvSpPr>
          <p:nvPr/>
        </p:nvSpPr>
        <p:spPr bwMode="auto">
          <a:xfrm>
            <a:off x="1828800" y="55626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rgbClr val="CC0000"/>
                </a:solidFill>
                <a:cs typeface="Times New Roman" pitchFamily="18" charset="0"/>
              </a:rPr>
              <a:t>N</a:t>
            </a:r>
            <a:r>
              <a:rPr lang="en-US" altLang="ru-RU" baseline="-30000">
                <a:solidFill>
                  <a:srgbClr val="CC0000"/>
                </a:solidFill>
                <a:cs typeface="Times New Roman" pitchFamily="18" charset="0"/>
              </a:rPr>
              <a:t>2</a:t>
            </a:r>
            <a:r>
              <a:rPr lang="en-US" altLang="ru-RU">
                <a:solidFill>
                  <a:srgbClr val="CC0000"/>
                </a:solidFill>
                <a:cs typeface="Times New Roman" pitchFamily="18" charset="0"/>
              </a:rPr>
              <a:t>H</a:t>
            </a:r>
            <a:r>
              <a:rPr lang="en-US" altLang="ru-RU" baseline="-30000">
                <a:solidFill>
                  <a:srgbClr val="CC0000"/>
                </a:solidFill>
                <a:cs typeface="Times New Roman" pitchFamily="18" charset="0"/>
              </a:rPr>
              <a:t>4</a:t>
            </a:r>
            <a:r>
              <a:rPr lang="en-US" altLang="ru-RU">
                <a:solidFill>
                  <a:srgbClr val="CC0000"/>
                </a:solidFill>
                <a:cs typeface="Times New Roman" pitchFamily="18" charset="0"/>
              </a:rPr>
              <a:t>, N</a:t>
            </a:r>
            <a:r>
              <a:rPr lang="en-US" altLang="ru-RU" baseline="-30000">
                <a:solidFill>
                  <a:srgbClr val="CC0000"/>
                </a:solidFill>
                <a:cs typeface="Times New Roman" pitchFamily="18" charset="0"/>
              </a:rPr>
              <a:t>2</a:t>
            </a:r>
            <a:r>
              <a:rPr lang="en-US" altLang="ru-RU">
                <a:solidFill>
                  <a:srgbClr val="CC0000"/>
                </a:solidFill>
                <a:cs typeface="Times New Roman" pitchFamily="18" charset="0"/>
              </a:rPr>
              <a:t>H</a:t>
            </a:r>
            <a:r>
              <a:rPr lang="en-US" altLang="ru-RU" baseline="-30000">
                <a:solidFill>
                  <a:srgbClr val="CC0000"/>
                </a:solidFill>
                <a:cs typeface="Times New Roman" pitchFamily="18" charset="0"/>
              </a:rPr>
              <a:t>5</a:t>
            </a:r>
            <a:r>
              <a:rPr lang="en-US" altLang="ru-RU" baseline="30000">
                <a:solidFill>
                  <a:srgbClr val="CC0000"/>
                </a:solidFill>
                <a:cs typeface="Times New Roman" pitchFamily="18" charset="0"/>
              </a:rPr>
              <a:t>+</a:t>
            </a:r>
            <a:r>
              <a:rPr lang="en-US" altLang="ru-RU">
                <a:solidFill>
                  <a:srgbClr val="CC0000"/>
                </a:solidFill>
                <a:cs typeface="Times New Roman" pitchFamily="18" charset="0"/>
              </a:rPr>
              <a:t>, N</a:t>
            </a:r>
            <a:r>
              <a:rPr lang="en-US" altLang="ru-RU" baseline="-30000">
                <a:solidFill>
                  <a:srgbClr val="CC0000"/>
                </a:solidFill>
                <a:cs typeface="Times New Roman" pitchFamily="18" charset="0"/>
              </a:rPr>
              <a:t>2</a:t>
            </a:r>
            <a:r>
              <a:rPr lang="en-US" altLang="ru-RU">
                <a:solidFill>
                  <a:srgbClr val="CC0000"/>
                </a:solidFill>
                <a:cs typeface="Times New Roman" pitchFamily="18" charset="0"/>
              </a:rPr>
              <a:t>H</a:t>
            </a:r>
            <a:r>
              <a:rPr lang="en-US" altLang="ru-RU" baseline="-30000">
                <a:solidFill>
                  <a:srgbClr val="CC0000"/>
                </a:solidFill>
                <a:cs typeface="Times New Roman" pitchFamily="18" charset="0"/>
              </a:rPr>
              <a:t>6</a:t>
            </a:r>
            <a:r>
              <a:rPr lang="en-US" altLang="ru-RU" baseline="30000">
                <a:solidFill>
                  <a:srgbClr val="CC0000"/>
                </a:solidFill>
                <a:cs typeface="Times New Roman" pitchFamily="18" charset="0"/>
              </a:rPr>
              <a:t>2+</a:t>
            </a:r>
            <a:r>
              <a:rPr lang="ru-RU" altLang="ru-RU"/>
              <a:t> </a:t>
            </a:r>
          </a:p>
        </p:txBody>
      </p:sp>
      <p:sp>
        <p:nvSpPr>
          <p:cNvPr id="16396" name="Text Box 32"/>
          <p:cNvSpPr txBox="1">
            <a:spLocks noChangeArrowheads="1"/>
          </p:cNvSpPr>
          <p:nvPr/>
        </p:nvSpPr>
        <p:spPr bwMode="auto">
          <a:xfrm>
            <a:off x="1828800" y="60960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cs typeface="Times New Roman" pitchFamily="18" charset="0"/>
              </a:rPr>
              <a:t>NH</a:t>
            </a:r>
            <a:r>
              <a:rPr lang="en-US" altLang="ru-RU" baseline="-30000">
                <a:cs typeface="Times New Roman" pitchFamily="18" charset="0"/>
              </a:rPr>
              <a:t>3</a:t>
            </a:r>
            <a:r>
              <a:rPr lang="en-US" altLang="ru-RU">
                <a:cs typeface="Times New Roman" pitchFamily="18" charset="0"/>
              </a:rPr>
              <a:t>, NH</a:t>
            </a:r>
            <a:r>
              <a:rPr lang="en-US" altLang="ru-RU" baseline="-30000">
                <a:cs typeface="Times New Roman" pitchFamily="18" charset="0"/>
              </a:rPr>
              <a:t>4</a:t>
            </a:r>
            <a:r>
              <a:rPr lang="en-US" altLang="ru-RU" baseline="30000">
                <a:cs typeface="Times New Roman" pitchFamily="18" charset="0"/>
              </a:rPr>
              <a:t>+</a:t>
            </a:r>
            <a:r>
              <a:rPr lang="en-US" altLang="ru-RU">
                <a:cs typeface="Times New Roman" pitchFamily="18" charset="0"/>
              </a:rPr>
              <a:t>, NH</a:t>
            </a:r>
            <a:r>
              <a:rPr lang="en-US" altLang="ru-RU" baseline="-30000">
                <a:cs typeface="Times New Roman" pitchFamily="18" charset="0"/>
              </a:rPr>
              <a:t>3</a:t>
            </a:r>
            <a:r>
              <a:rPr lang="en-US" altLang="ru-RU">
                <a:cs typeface="Times New Roman" pitchFamily="18" charset="0"/>
              </a:rPr>
              <a:t>·H</a:t>
            </a:r>
            <a:r>
              <a:rPr lang="en-US" altLang="ru-RU" baseline="-30000">
                <a:cs typeface="Times New Roman" pitchFamily="18" charset="0"/>
              </a:rPr>
              <a:t>2</a:t>
            </a:r>
            <a:r>
              <a:rPr lang="en-US" altLang="ru-RU">
                <a:cs typeface="Times New Roman" pitchFamily="18" charset="0"/>
              </a:rPr>
              <a:t>O, NH</a:t>
            </a:r>
            <a:r>
              <a:rPr lang="en-US" altLang="ru-RU" baseline="-30000">
                <a:cs typeface="Times New Roman" pitchFamily="18" charset="0"/>
              </a:rPr>
              <a:t>4</a:t>
            </a:r>
            <a:r>
              <a:rPr lang="en-US" altLang="ru-RU">
                <a:cs typeface="Times New Roman" pitchFamily="18" charset="0"/>
              </a:rPr>
              <a:t>Cl, Li</a:t>
            </a:r>
            <a:r>
              <a:rPr lang="en-US" altLang="ru-RU" baseline="-30000">
                <a:cs typeface="Times New Roman" pitchFamily="18" charset="0"/>
              </a:rPr>
              <a:t>3</a:t>
            </a:r>
            <a:r>
              <a:rPr lang="en-US" altLang="ru-RU">
                <a:cs typeface="Times New Roman" pitchFamily="18" charset="0"/>
              </a:rPr>
              <a:t>N, Cl</a:t>
            </a:r>
            <a:r>
              <a:rPr lang="en-US" altLang="ru-RU" baseline="-30000">
                <a:cs typeface="Times New Roman" pitchFamily="18" charset="0"/>
              </a:rPr>
              <a:t>3</a:t>
            </a:r>
            <a:r>
              <a:rPr lang="en-US" altLang="ru-RU">
                <a:cs typeface="Times New Roman" pitchFamily="18" charset="0"/>
              </a:rPr>
              <a:t>N</a:t>
            </a:r>
            <a:r>
              <a:rPr lang="ru-RU" alt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731721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002060"/>
                </a:solidFill>
                <a:latin typeface="Arial Narrow" pitchFamily="34" charset="0"/>
              </a:rPr>
              <a:t>Свойства азота</a:t>
            </a:r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752600"/>
            <a:ext cx="3962400" cy="42672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N</a:t>
            </a:r>
            <a:r>
              <a:rPr lang="ru-RU" sz="2800" b="1" baseline="-30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 –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түссіз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 газ,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иісі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дәмі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жоқ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,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т.балқу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.  –210,0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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С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,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т.қайн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. –195,8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  <a:sym typeface="Symbol" pitchFamily="18" charset="2"/>
              </a:rPr>
              <a:t>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С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Суда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және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орг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-қ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еріткіштерде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 аз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ериді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endParaRPr lang="en-US" sz="2800" b="1" dirty="0" smtClean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Байланыс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энергиясы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 N</a:t>
            </a:r>
            <a:r>
              <a:rPr lang="ru-RU" sz="2800" b="1" baseline="-300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тең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945 кДж/моль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,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байланыс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ұзындығы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cs typeface="Times New Roman" pitchFamily="18" charset="0"/>
              </a:rPr>
              <a:t> 110 пм. </a:t>
            </a:r>
            <a:endParaRPr lang="ru-RU" sz="2800" b="1" dirty="0" smtClean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7412" name="Text Box 8"/>
          <p:cNvSpPr txBox="1">
            <a:spLocks noChangeArrowheads="1"/>
          </p:cNvSpPr>
          <p:nvPr/>
        </p:nvSpPr>
        <p:spPr bwMode="auto">
          <a:xfrm>
            <a:off x="4876800" y="4114800"/>
            <a:ext cx="4114800" cy="1643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N</a:t>
            </a:r>
            <a:r>
              <a:rPr lang="en-US" b="1" baseline="-25000" dirty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2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+ F</a:t>
            </a:r>
            <a:r>
              <a:rPr lang="en-US" b="1" baseline="-25000" dirty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2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sym typeface="Symbol" pitchFamily="18" charset="2"/>
              </a:rPr>
              <a:t>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sym typeface="Symbol" pitchFamily="18" charset="2"/>
              </a:rPr>
              <a:t>N</a:t>
            </a:r>
            <a:r>
              <a:rPr lang="en-US" b="1" baseline="-25000" dirty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sym typeface="Symbol" pitchFamily="18" charset="2"/>
              </a:rPr>
              <a:t>2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sym typeface="Symbol" pitchFamily="18" charset="2"/>
              </a:rPr>
              <a:t> + 6Li = 2 Li</a:t>
            </a:r>
            <a:r>
              <a:rPr lang="en-US" b="1" baseline="-25000" dirty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sym typeface="Symbol" pitchFamily="18" charset="2"/>
              </a:rPr>
              <a:t>3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sym typeface="Symbol" pitchFamily="18" charset="2"/>
              </a:rPr>
              <a:t>N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sym typeface="Symbol" pitchFamily="18" charset="2"/>
              </a:rPr>
              <a:t>   		     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sym typeface="Symbol" pitchFamily="18" charset="2"/>
              </a:rPr>
              <a:t>литий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sym typeface="Symbol" pitchFamily="18" charset="2"/>
              </a:rPr>
              <a:t>нитриді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sym typeface="Symbol" pitchFamily="18" charset="2"/>
              </a:rPr>
              <a:t>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sym typeface="Symbol" pitchFamily="18" charset="2"/>
              </a:rPr>
              <a:t>(катализатор –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  <a:sym typeface="Symbol" pitchFamily="18" charset="2"/>
              </a:rPr>
              <a:t>су)</a:t>
            </a:r>
            <a:endParaRPr lang="ru-RU" b="1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  <p:grpSp>
        <p:nvGrpSpPr>
          <p:cNvPr id="17413" name="Group 11"/>
          <p:cNvGrpSpPr>
            <a:grpSpLocks/>
          </p:cNvGrpSpPr>
          <p:nvPr/>
        </p:nvGrpSpPr>
        <p:grpSpPr bwMode="auto">
          <a:xfrm>
            <a:off x="4876800" y="533400"/>
            <a:ext cx="3733800" cy="3200400"/>
            <a:chOff x="3072" y="336"/>
            <a:chExt cx="2352" cy="2016"/>
          </a:xfrm>
        </p:grpSpPr>
        <p:grpSp>
          <p:nvGrpSpPr>
            <p:cNvPr id="17422" name="Group 10"/>
            <p:cNvGrpSpPr>
              <a:grpSpLocks/>
            </p:cNvGrpSpPr>
            <p:nvPr/>
          </p:nvGrpSpPr>
          <p:grpSpPr bwMode="auto">
            <a:xfrm>
              <a:off x="3072" y="336"/>
              <a:ext cx="2352" cy="2016"/>
              <a:chOff x="3072" y="336"/>
              <a:chExt cx="2352" cy="2016"/>
            </a:xfrm>
          </p:grpSpPr>
          <p:pic>
            <p:nvPicPr>
              <p:cNvPr id="17424" name="Picture 6" descr="D:\backup\MAMA\2008-09лекции\pictures\элементы\баллон с азотом.jp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32" y="336"/>
                <a:ext cx="1392" cy="97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425" name="Picture 7" descr="D:\backup\MAMA\2008-09лекции\pictures\элементы\баллон с азотом2.jpg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2" y="1104"/>
                <a:ext cx="1094" cy="12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7423" name="Text Box 9"/>
            <p:cNvSpPr txBox="1">
              <a:spLocks noChangeArrowheads="1"/>
            </p:cNvSpPr>
            <p:nvPr/>
          </p:nvSpPr>
          <p:spPr bwMode="auto">
            <a:xfrm>
              <a:off x="4224" y="1440"/>
              <a:ext cx="1200" cy="52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dirty="0" err="1" smtClean="0"/>
                <a:t>Азотпен</a:t>
              </a:r>
              <a:r>
                <a:rPr lang="ru-RU" altLang="ru-RU" dirty="0" smtClean="0"/>
                <a:t> </a:t>
              </a:r>
              <a:r>
                <a:rPr lang="ru-RU" altLang="ru-RU" dirty="0" err="1" smtClean="0"/>
                <a:t>баллондар</a:t>
              </a:r>
              <a:endParaRPr lang="ru-RU" altLang="ru-RU" dirty="0"/>
            </a:p>
          </p:txBody>
        </p:sp>
      </p:grpSp>
      <p:grpSp>
        <p:nvGrpSpPr>
          <p:cNvPr id="17414" name="Group 19"/>
          <p:cNvGrpSpPr>
            <a:grpSpLocks/>
          </p:cNvGrpSpPr>
          <p:nvPr/>
        </p:nvGrpSpPr>
        <p:grpSpPr bwMode="auto">
          <a:xfrm>
            <a:off x="3563938" y="381000"/>
            <a:ext cx="2209800" cy="1219200"/>
            <a:chOff x="2544" y="240"/>
            <a:chExt cx="1392" cy="768"/>
          </a:xfrm>
        </p:grpSpPr>
        <p:sp>
          <p:nvSpPr>
            <p:cNvPr id="17415" name="Rectangle 18"/>
            <p:cNvSpPr>
              <a:spLocks noChangeArrowheads="1"/>
            </p:cNvSpPr>
            <p:nvPr/>
          </p:nvSpPr>
          <p:spPr bwMode="auto">
            <a:xfrm>
              <a:off x="2544" y="240"/>
              <a:ext cx="1392" cy="768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pSp>
          <p:nvGrpSpPr>
            <p:cNvPr id="17416" name="Group 17"/>
            <p:cNvGrpSpPr>
              <a:grpSpLocks/>
            </p:cNvGrpSpPr>
            <p:nvPr/>
          </p:nvGrpSpPr>
          <p:grpSpPr bwMode="auto">
            <a:xfrm>
              <a:off x="2688" y="336"/>
              <a:ext cx="1152" cy="442"/>
              <a:chOff x="2688" y="336"/>
              <a:chExt cx="1152" cy="442"/>
            </a:xfrm>
          </p:grpSpPr>
          <p:sp>
            <p:nvSpPr>
              <p:cNvPr id="17417" name="Text Box 12"/>
              <p:cNvSpPr txBox="1">
                <a:spLocks noChangeArrowheads="1"/>
              </p:cNvSpPr>
              <p:nvPr/>
            </p:nvSpPr>
            <p:spPr bwMode="auto">
              <a:xfrm>
                <a:off x="2688" y="336"/>
                <a:ext cx="432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 sz="4000"/>
                  <a:t>N</a:t>
                </a:r>
                <a:endParaRPr lang="ru-RU" altLang="ru-RU" sz="4000"/>
              </a:p>
            </p:txBody>
          </p:sp>
          <p:sp>
            <p:nvSpPr>
              <p:cNvPr id="17418" name="Text Box 13"/>
              <p:cNvSpPr txBox="1">
                <a:spLocks noChangeArrowheads="1"/>
              </p:cNvSpPr>
              <p:nvPr/>
            </p:nvSpPr>
            <p:spPr bwMode="auto">
              <a:xfrm>
                <a:off x="3408" y="336"/>
                <a:ext cx="432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 sz="4000"/>
                  <a:t>N</a:t>
                </a:r>
                <a:endParaRPr lang="ru-RU" altLang="ru-RU" sz="4000"/>
              </a:p>
            </p:txBody>
          </p:sp>
          <p:sp>
            <p:nvSpPr>
              <p:cNvPr id="17419" name="Line 14"/>
              <p:cNvSpPr>
                <a:spLocks noChangeShapeType="1"/>
              </p:cNvSpPr>
              <p:nvPr/>
            </p:nvSpPr>
            <p:spPr bwMode="auto">
              <a:xfrm>
                <a:off x="2976" y="576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7420" name="Line 15"/>
              <p:cNvSpPr>
                <a:spLocks noChangeShapeType="1"/>
              </p:cNvSpPr>
              <p:nvPr/>
            </p:nvSpPr>
            <p:spPr bwMode="auto">
              <a:xfrm>
                <a:off x="3024" y="672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7421" name="Line 16"/>
              <p:cNvSpPr>
                <a:spLocks noChangeShapeType="1"/>
              </p:cNvSpPr>
              <p:nvPr/>
            </p:nvSpPr>
            <p:spPr bwMode="auto">
              <a:xfrm>
                <a:off x="3024" y="480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0914212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/>
          <a:lstStyle/>
          <a:p>
            <a:pPr algn="ctr" eaLnBrk="1" hangingPunct="1"/>
            <a:r>
              <a:rPr lang="ru-RU" altLang="ru-RU" sz="2800" b="1" dirty="0" err="1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Азотты</a:t>
            </a:r>
            <a:r>
              <a:rPr lang="ru-RU" altLang="ru-RU" sz="28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altLang="ru-RU" sz="2800" b="1" dirty="0" err="1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алыну</a:t>
            </a:r>
            <a:r>
              <a:rPr lang="ru-RU" altLang="ru-RU" sz="28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altLang="ru-RU" sz="2800" b="1" dirty="0" err="1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жолдары</a:t>
            </a:r>
            <a:r>
              <a:rPr lang="ru-RU" altLang="ru-RU" sz="28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altLang="ru-RU" sz="2800" b="1" dirty="0" err="1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және</a:t>
            </a:r>
            <a:r>
              <a:rPr lang="ru-RU" altLang="ru-RU" sz="28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altLang="ru-RU" sz="2800" b="1" dirty="0" err="1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қолдануы</a:t>
            </a:r>
            <a:endParaRPr lang="ru-RU" altLang="ru-RU" sz="2800" b="1" dirty="0" smtClean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95288" y="980728"/>
            <a:ext cx="8382000" cy="5478810"/>
          </a:xfrm>
          <a:noFill/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dirty="0" smtClean="0">
                <a:solidFill>
                  <a:srgbClr val="CC0000"/>
                </a:solidFill>
              </a:rPr>
              <a:t> </a:t>
            </a:r>
            <a:r>
              <a:rPr lang="ru-RU" altLang="ru-RU" sz="2800" b="1" i="1" dirty="0" err="1" smtClean="0">
                <a:solidFill>
                  <a:srgbClr val="CC0000"/>
                </a:solidFill>
                <a:latin typeface="Arial Narrow" pitchFamily="34" charset="0"/>
              </a:rPr>
              <a:t>өндірісте</a:t>
            </a:r>
            <a:r>
              <a:rPr lang="ru-RU" altLang="ru-RU" sz="2800" b="1" i="1" dirty="0" smtClean="0">
                <a:solidFill>
                  <a:srgbClr val="CC0000"/>
                </a:solidFill>
                <a:latin typeface="Arial Narrow" pitchFamily="34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b="1" dirty="0" smtClean="0">
                <a:latin typeface="Arial Narrow" pitchFamily="34" charset="0"/>
              </a:rPr>
              <a:t> </a:t>
            </a:r>
            <a:r>
              <a:rPr lang="ru-RU" altLang="ru-RU" sz="2800" b="1" dirty="0" err="1">
                <a:latin typeface="Arial Narrow" pitchFamily="34" charset="0"/>
                <a:cs typeface="Times New Roman" pitchFamily="18" charset="0"/>
              </a:rPr>
              <a:t>сұйытылған</a:t>
            </a:r>
            <a:r>
              <a:rPr lang="ru-RU" altLang="ru-RU" sz="28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altLang="ru-RU" sz="2800" b="1" dirty="0" err="1">
                <a:latin typeface="Arial Narrow" pitchFamily="34" charset="0"/>
                <a:cs typeface="Times New Roman" pitchFamily="18" charset="0"/>
              </a:rPr>
              <a:t>ауаның</a:t>
            </a:r>
            <a:r>
              <a:rPr lang="ru-RU" altLang="ru-RU" sz="28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altLang="ru-RU" sz="2800" b="1" dirty="0" err="1">
                <a:latin typeface="Arial Narrow" pitchFamily="34" charset="0"/>
                <a:cs typeface="Times New Roman" pitchFamily="18" charset="0"/>
              </a:rPr>
              <a:t>фракциялық</a:t>
            </a:r>
            <a:r>
              <a:rPr lang="ru-RU" altLang="ru-RU" sz="28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altLang="ru-RU" sz="2800" b="1" dirty="0" err="1">
                <a:latin typeface="Arial Narrow" pitchFamily="34" charset="0"/>
                <a:cs typeface="Times New Roman" pitchFamily="18" charset="0"/>
              </a:rPr>
              <a:t>дистилляциясы</a:t>
            </a:r>
            <a:r>
              <a:rPr lang="ru-RU" altLang="ru-RU" sz="2800" b="1" dirty="0">
                <a:latin typeface="Arial Narrow" pitchFamily="34" charset="0"/>
                <a:cs typeface="Times New Roman" pitchFamily="18" charset="0"/>
              </a:rPr>
              <a:t> (</a:t>
            </a:r>
            <a:r>
              <a:rPr lang="ru-RU" altLang="ru-RU" sz="2800" b="1" dirty="0" err="1">
                <a:latin typeface="Arial Narrow" pitchFamily="34" charset="0"/>
                <a:cs typeface="Times New Roman" pitchFamily="18" charset="0"/>
              </a:rPr>
              <a:t>сұйық</a:t>
            </a:r>
            <a:r>
              <a:rPr lang="ru-RU" altLang="ru-RU" sz="28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altLang="ru-RU" sz="2800" b="1" dirty="0" err="1">
                <a:latin typeface="Arial Narrow" pitchFamily="34" charset="0"/>
                <a:cs typeface="Times New Roman" pitchFamily="18" charset="0"/>
              </a:rPr>
              <a:t>оттегі</a:t>
            </a:r>
            <a:r>
              <a:rPr lang="ru-RU" altLang="ru-RU" sz="28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altLang="ru-RU" sz="2800" b="1" dirty="0" err="1">
                <a:latin typeface="Arial Narrow" pitchFamily="34" charset="0"/>
                <a:cs typeface="Times New Roman" pitchFamily="18" charset="0"/>
              </a:rPr>
              <a:t>сұйық</a:t>
            </a:r>
            <a:r>
              <a:rPr lang="ru-RU" altLang="ru-RU" sz="28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altLang="ru-RU" sz="2800" b="1" dirty="0" err="1">
                <a:latin typeface="Arial Narrow" pitchFamily="34" charset="0"/>
                <a:cs typeface="Times New Roman" pitchFamily="18" charset="0"/>
              </a:rPr>
              <a:t>фазада</a:t>
            </a:r>
            <a:r>
              <a:rPr lang="ru-RU" altLang="ru-RU" sz="28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altLang="ru-RU" sz="2800" b="1" dirty="0" err="1">
                <a:latin typeface="Arial Narrow" pitchFamily="34" charset="0"/>
                <a:cs typeface="Times New Roman" pitchFamily="18" charset="0"/>
              </a:rPr>
              <a:t>қалады</a:t>
            </a:r>
            <a:r>
              <a:rPr lang="ru-RU" altLang="ru-RU" sz="2800" b="1" dirty="0">
                <a:latin typeface="Arial Narrow" pitchFamily="34" charset="0"/>
                <a:cs typeface="Times New Roman" pitchFamily="18" charset="0"/>
              </a:rPr>
              <a:t>). </a:t>
            </a:r>
            <a:endParaRPr lang="ru-RU" altLang="ru-RU" sz="2800" b="1" dirty="0" smtClean="0">
              <a:latin typeface="Arial Narrow" pitchFamily="34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b="1" i="1" dirty="0" err="1" smtClean="0">
                <a:solidFill>
                  <a:srgbClr val="CC0000"/>
                </a:solidFill>
                <a:latin typeface="Arial Narrow" pitchFamily="34" charset="0"/>
                <a:cs typeface="Times New Roman" pitchFamily="18" charset="0"/>
              </a:rPr>
              <a:t>лабораторияда</a:t>
            </a:r>
            <a:r>
              <a:rPr lang="ru-RU" altLang="ru-RU" sz="2800" b="1" i="1" dirty="0" smtClean="0">
                <a:solidFill>
                  <a:srgbClr val="CC0000"/>
                </a:solidFill>
                <a:latin typeface="Arial Narrow" pitchFamily="34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b="1" dirty="0" smtClean="0">
                <a:latin typeface="Arial Narrow" pitchFamily="34" charset="0"/>
              </a:rPr>
              <a:t> </a:t>
            </a:r>
            <a:r>
              <a:rPr lang="ru-RU" altLang="ru-RU" sz="2800" b="1" dirty="0" err="1" smtClean="0">
                <a:latin typeface="Arial Narrow" pitchFamily="34" charset="0"/>
                <a:cs typeface="Times New Roman" pitchFamily="18" charset="0"/>
              </a:rPr>
              <a:t>термиял</a:t>
            </a:r>
            <a:r>
              <a:rPr lang="ru-RU" altLang="ru-RU" sz="2800" b="1" dirty="0" smtClean="0">
                <a:latin typeface="Arial Narrow" pitchFamily="34" charset="0"/>
              </a:rPr>
              <a:t>.</a:t>
            </a:r>
            <a:r>
              <a:rPr lang="ru-RU" altLang="ru-RU" sz="28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altLang="ru-RU" sz="2800" b="1" dirty="0" err="1" smtClean="0">
                <a:latin typeface="Arial Narrow" pitchFamily="34" charset="0"/>
                <a:cs typeface="Times New Roman" pitchFamily="18" charset="0"/>
              </a:rPr>
              <a:t>ыдырау</a:t>
            </a:r>
            <a:r>
              <a:rPr lang="ru-RU" altLang="ru-RU" sz="2800" b="1" dirty="0" smtClean="0">
                <a:latin typeface="Arial Narrow" pitchFamily="34" charset="0"/>
              </a:rPr>
              <a:t>.</a:t>
            </a:r>
            <a:r>
              <a:rPr lang="ru-RU" altLang="ru-RU" sz="28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altLang="ru-RU" sz="2800" b="1" dirty="0" smtClean="0">
                <a:solidFill>
                  <a:schemeClr val="tx2"/>
                </a:solidFill>
                <a:latin typeface="Arial Narrow" pitchFamily="34" charset="0"/>
                <a:cs typeface="Times New Roman" pitchFamily="18" charset="0"/>
              </a:rPr>
              <a:t>NH</a:t>
            </a:r>
            <a:r>
              <a:rPr lang="en-US" altLang="ru-RU" sz="2800" b="1" baseline="-30000" dirty="0" smtClean="0">
                <a:solidFill>
                  <a:schemeClr val="tx2"/>
                </a:solidFill>
                <a:latin typeface="Arial Narrow" pitchFamily="34" charset="0"/>
                <a:cs typeface="Times New Roman" pitchFamily="18" charset="0"/>
              </a:rPr>
              <a:t>4</a:t>
            </a:r>
            <a:r>
              <a:rPr lang="en-US" altLang="ru-RU" sz="2800" b="1" dirty="0" smtClean="0">
                <a:solidFill>
                  <a:schemeClr val="tx2"/>
                </a:solidFill>
                <a:latin typeface="Arial Narrow" pitchFamily="34" charset="0"/>
                <a:cs typeface="Times New Roman" pitchFamily="18" charset="0"/>
              </a:rPr>
              <a:t>NO</a:t>
            </a:r>
            <a:r>
              <a:rPr lang="en-US" altLang="ru-RU" sz="2800" b="1" baseline="-30000" dirty="0" smtClean="0">
                <a:solidFill>
                  <a:schemeClr val="tx2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altLang="ru-RU" sz="28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altLang="ru-RU" sz="2800" b="1" dirty="0" smtClean="0">
                <a:latin typeface="Arial Narrow" pitchFamily="34" charset="0"/>
              </a:rPr>
              <a:t>(</a:t>
            </a:r>
            <a:r>
              <a:rPr lang="ru-RU" altLang="ru-RU" sz="2800" b="1" dirty="0" err="1" smtClean="0">
                <a:latin typeface="Arial Narrow" pitchFamily="34" charset="0"/>
                <a:cs typeface="Times New Roman" pitchFamily="18" charset="0"/>
              </a:rPr>
              <a:t>балқ</a:t>
            </a:r>
            <a:r>
              <a:rPr lang="ru-RU" altLang="ru-RU" sz="2800" b="1" dirty="0" smtClean="0">
                <a:latin typeface="Arial Narrow" pitchFamily="34" charset="0"/>
                <a:cs typeface="Times New Roman" pitchFamily="18" charset="0"/>
              </a:rPr>
              <a:t>.</a:t>
            </a:r>
            <a:r>
              <a:rPr lang="ru-RU" altLang="ru-RU" sz="2800" b="1" dirty="0" smtClean="0">
                <a:latin typeface="Arial Narrow" pitchFamily="34" charset="0"/>
              </a:rPr>
              <a:t>,</a:t>
            </a:r>
            <a:r>
              <a:rPr lang="ru-RU" altLang="ru-RU" sz="28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altLang="ru-RU" sz="2800" b="1" dirty="0" err="1" smtClean="0">
                <a:latin typeface="Arial Narrow" pitchFamily="34" charset="0"/>
                <a:cs typeface="Times New Roman" pitchFamily="18" charset="0"/>
              </a:rPr>
              <a:t>конц</a:t>
            </a:r>
            <a:r>
              <a:rPr lang="ru-RU" altLang="ru-RU" sz="2800" b="1" dirty="0" smtClean="0">
                <a:latin typeface="Arial Narrow" pitchFamily="34" charset="0"/>
              </a:rPr>
              <a:t>.</a:t>
            </a:r>
            <a:r>
              <a:rPr lang="ru-RU" altLang="ru-RU" sz="28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altLang="ru-RU" sz="2800" b="1" dirty="0" err="1">
                <a:latin typeface="Arial Narrow" pitchFamily="34" charset="0"/>
                <a:cs typeface="Times New Roman" pitchFamily="18" charset="0"/>
              </a:rPr>
              <a:t>с</a:t>
            </a:r>
            <a:r>
              <a:rPr lang="ru-RU" altLang="ru-RU" sz="2800" b="1" dirty="0" err="1" smtClean="0">
                <a:latin typeface="Arial Narrow" pitchFamily="34" charset="0"/>
                <a:cs typeface="Times New Roman" pitchFamily="18" charset="0"/>
              </a:rPr>
              <a:t>улы</a:t>
            </a:r>
            <a:r>
              <a:rPr lang="ru-RU" altLang="ru-RU" sz="2800" b="1" dirty="0" smtClean="0">
                <a:latin typeface="Arial Narrow" pitchFamily="34" charset="0"/>
                <a:cs typeface="Times New Roman" pitchFamily="18" charset="0"/>
              </a:rPr>
              <a:t> ер-</a:t>
            </a:r>
            <a:r>
              <a:rPr lang="ru-RU" altLang="ru-RU" sz="2800" b="1" dirty="0" err="1" smtClean="0">
                <a:latin typeface="Arial Narrow" pitchFamily="34" charset="0"/>
                <a:cs typeface="Times New Roman" pitchFamily="18" charset="0"/>
              </a:rPr>
              <a:t>ді</a:t>
            </a:r>
            <a:r>
              <a:rPr lang="ru-RU" altLang="ru-RU" sz="2800" b="1" dirty="0" smtClean="0">
                <a:latin typeface="Arial Narrow" pitchFamily="34" charset="0"/>
              </a:rPr>
              <a:t>)</a:t>
            </a:r>
            <a:r>
              <a:rPr lang="ru-RU" altLang="ru-RU" sz="2800" b="1" dirty="0" smtClean="0">
                <a:latin typeface="Arial Narrow" pitchFamily="34" charset="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b="1" dirty="0" smtClean="0">
                <a:latin typeface="Arial Narrow" pitchFamily="34" charset="0"/>
              </a:rPr>
              <a:t>     </a:t>
            </a:r>
            <a:r>
              <a:rPr lang="en-US" altLang="ru-RU" sz="2800" b="1" dirty="0" smtClean="0">
                <a:latin typeface="Arial Narrow" pitchFamily="34" charset="0"/>
                <a:cs typeface="Times New Roman" pitchFamily="18" charset="0"/>
              </a:rPr>
              <a:t>NH</a:t>
            </a:r>
            <a:r>
              <a:rPr lang="en-US" altLang="ru-RU" sz="2800" b="1" baseline="-30000" dirty="0" smtClean="0">
                <a:latin typeface="Arial Narrow" pitchFamily="34" charset="0"/>
                <a:cs typeface="Times New Roman" pitchFamily="18" charset="0"/>
              </a:rPr>
              <a:t>4</a:t>
            </a:r>
            <a:r>
              <a:rPr lang="en-US" altLang="ru-RU" sz="2800" b="1" dirty="0" smtClean="0">
                <a:latin typeface="Arial Narrow" pitchFamily="34" charset="0"/>
                <a:cs typeface="Times New Roman" pitchFamily="18" charset="0"/>
              </a:rPr>
              <a:t>NO</a:t>
            </a:r>
            <a:r>
              <a:rPr lang="en-US" altLang="ru-RU" sz="2800" b="1" baseline="-300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altLang="ru-RU" sz="2800" b="1" dirty="0" smtClean="0">
                <a:latin typeface="Arial Narrow" pitchFamily="34" charset="0"/>
                <a:cs typeface="Times New Roman" pitchFamily="18" charset="0"/>
              </a:rPr>
              <a:t> = N</a:t>
            </a:r>
            <a:r>
              <a:rPr lang="en-US" altLang="ru-RU" sz="2800" b="1" baseline="-300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altLang="ru-RU" sz="2800" b="1" dirty="0" smtClean="0">
                <a:latin typeface="Arial Narrow" pitchFamily="34" charset="0"/>
                <a:cs typeface="Times New Roman" pitchFamily="18" charset="0"/>
              </a:rPr>
              <a:t> + 2H</a:t>
            </a:r>
            <a:r>
              <a:rPr lang="en-US" altLang="ru-RU" sz="2800" b="1" baseline="-300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altLang="ru-RU" sz="2800" b="1" dirty="0" smtClean="0">
                <a:latin typeface="Arial Narrow" pitchFamily="34" charset="0"/>
                <a:cs typeface="Times New Roman" pitchFamily="18" charset="0"/>
              </a:rPr>
              <a:t>O</a:t>
            </a:r>
            <a:r>
              <a:rPr lang="ru-RU" altLang="ru-RU" sz="2800" b="1" dirty="0" smtClean="0">
                <a:latin typeface="Arial Narrow" pitchFamily="34" charset="0"/>
              </a:rPr>
              <a:t>;     </a:t>
            </a:r>
            <a:r>
              <a:rPr lang="en-US" altLang="ru-RU" sz="2800" b="1" dirty="0" smtClean="0">
                <a:latin typeface="Arial Narrow" pitchFamily="34" charset="0"/>
                <a:cs typeface="Times New Roman" pitchFamily="18" charset="0"/>
              </a:rPr>
              <a:t>NH</a:t>
            </a:r>
            <a:r>
              <a:rPr lang="en-US" altLang="ru-RU" sz="2800" b="1" baseline="-30000" dirty="0" smtClean="0">
                <a:latin typeface="Arial Narrow" pitchFamily="34" charset="0"/>
                <a:cs typeface="Times New Roman" pitchFamily="18" charset="0"/>
              </a:rPr>
              <a:t>4</a:t>
            </a:r>
            <a:r>
              <a:rPr lang="en-US" altLang="ru-RU" sz="2800" b="1" baseline="30000" dirty="0" smtClean="0">
                <a:latin typeface="Arial Narrow" pitchFamily="34" charset="0"/>
                <a:cs typeface="Times New Roman" pitchFamily="18" charset="0"/>
              </a:rPr>
              <a:t>+</a:t>
            </a:r>
            <a:r>
              <a:rPr lang="en-US" altLang="ru-RU" sz="2800" b="1" dirty="0" smtClean="0">
                <a:latin typeface="Arial Narrow" pitchFamily="34" charset="0"/>
                <a:cs typeface="Times New Roman" pitchFamily="18" charset="0"/>
              </a:rPr>
              <a:t> + NO</a:t>
            </a:r>
            <a:r>
              <a:rPr lang="en-US" altLang="ru-RU" sz="2800" b="1" baseline="-300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ru-RU" altLang="ru-RU" sz="2800" b="1" baseline="30000" dirty="0" smtClean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altLang="ru-RU" sz="2800" b="1" dirty="0" smtClean="0">
                <a:latin typeface="Arial Narrow" pitchFamily="34" charset="0"/>
                <a:cs typeface="Times New Roman" pitchFamily="18" charset="0"/>
              </a:rPr>
              <a:t> = N</a:t>
            </a:r>
            <a:r>
              <a:rPr lang="en-US" altLang="ru-RU" sz="2800" b="1" baseline="-300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altLang="ru-RU" sz="2800" b="1" dirty="0" smtClean="0">
                <a:latin typeface="Arial Narrow" pitchFamily="34" charset="0"/>
                <a:cs typeface="Times New Roman" pitchFamily="18" charset="0"/>
              </a:rPr>
              <a:t> + 2H</a:t>
            </a:r>
            <a:r>
              <a:rPr lang="en-US" altLang="ru-RU" sz="2800" b="1" baseline="-300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altLang="ru-RU" sz="2800" b="1" dirty="0" smtClean="0">
                <a:latin typeface="Arial Narrow" pitchFamily="34" charset="0"/>
                <a:cs typeface="Times New Roman" pitchFamily="18" charset="0"/>
              </a:rPr>
              <a:t>O</a:t>
            </a:r>
            <a:endParaRPr lang="ru-RU" altLang="ru-RU" sz="2800" b="1" dirty="0" smtClean="0">
              <a:latin typeface="Arial Narrow" pitchFamily="34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800" b="1" dirty="0" err="1">
                <a:solidFill>
                  <a:schemeClr val="tx2"/>
                </a:solidFill>
                <a:latin typeface="Arial Narrow" pitchFamily="34" charset="0"/>
                <a:cs typeface="Times New Roman" pitchFamily="18" charset="0"/>
              </a:rPr>
              <a:t>а</a:t>
            </a:r>
            <a:r>
              <a:rPr lang="ru-RU" altLang="ru-RU" sz="2800" b="1" dirty="0" err="1" smtClean="0">
                <a:solidFill>
                  <a:schemeClr val="tx2"/>
                </a:solidFill>
                <a:latin typeface="Arial Narrow" pitchFamily="34" charset="0"/>
                <a:cs typeface="Times New Roman" pitchFamily="18" charset="0"/>
              </a:rPr>
              <a:t>ммиактың</a:t>
            </a:r>
            <a:r>
              <a:rPr lang="ru-RU" altLang="ru-RU" sz="2800" b="1" dirty="0" smtClean="0">
                <a:solidFill>
                  <a:schemeClr val="tx2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altLang="ru-RU" sz="2800" b="1" dirty="0" err="1" smtClean="0">
                <a:solidFill>
                  <a:schemeClr val="tx2"/>
                </a:solidFill>
                <a:latin typeface="Arial Narrow" pitchFamily="34" charset="0"/>
                <a:cs typeface="Times New Roman" pitchFamily="18" charset="0"/>
              </a:rPr>
              <a:t>тотығуы</a:t>
            </a:r>
            <a:r>
              <a:rPr lang="ru-RU" altLang="ru-RU" sz="2800" b="1" dirty="0" smtClean="0">
                <a:latin typeface="Arial Narrow" pitchFamily="34" charset="0"/>
                <a:cs typeface="Times New Roman" pitchFamily="18" charset="0"/>
              </a:rPr>
              <a:t>  </a:t>
            </a:r>
            <a:r>
              <a:rPr lang="ru-RU" altLang="ru-RU" sz="2800" b="1" dirty="0" smtClean="0">
                <a:latin typeface="Arial Narrow" pitchFamily="34" charset="0"/>
              </a:rPr>
              <a:t>(</a:t>
            </a:r>
            <a:r>
              <a:rPr lang="ru-RU" altLang="ru-RU" sz="2800" b="1" dirty="0" err="1" smtClean="0">
                <a:latin typeface="Arial Narrow" pitchFamily="34" charset="0"/>
                <a:cs typeface="Times New Roman" pitchFamily="18" charset="0"/>
              </a:rPr>
              <a:t>катализаторсыз</a:t>
            </a:r>
            <a:r>
              <a:rPr lang="ru-RU" altLang="ru-RU" sz="2800" b="1" dirty="0" smtClean="0">
                <a:latin typeface="Arial Narrow" pitchFamily="34" charset="0"/>
              </a:rPr>
              <a:t>)</a:t>
            </a:r>
            <a:r>
              <a:rPr lang="ru-RU" altLang="ru-RU" sz="2800" b="1" dirty="0" smtClean="0">
                <a:latin typeface="Arial Narrow" pitchFamily="34" charset="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b="1" dirty="0" smtClean="0">
                <a:latin typeface="Arial Narrow" pitchFamily="34" charset="0"/>
              </a:rPr>
              <a:t>     </a:t>
            </a:r>
            <a:r>
              <a:rPr lang="en-US" altLang="ru-RU" sz="2800" b="1" dirty="0" smtClean="0">
                <a:latin typeface="Arial Narrow" pitchFamily="34" charset="0"/>
                <a:cs typeface="Times New Roman" pitchFamily="18" charset="0"/>
              </a:rPr>
              <a:t>4NH</a:t>
            </a:r>
            <a:r>
              <a:rPr lang="en-US" altLang="ru-RU" sz="2800" b="1" baseline="-30000" dirty="0" smtClean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en-US" altLang="ru-RU" sz="2800" b="1" dirty="0" smtClean="0">
                <a:latin typeface="Arial Narrow" pitchFamily="34" charset="0"/>
                <a:cs typeface="Times New Roman" pitchFamily="18" charset="0"/>
              </a:rPr>
              <a:t> + 3O</a:t>
            </a:r>
            <a:r>
              <a:rPr lang="en-US" altLang="ru-RU" sz="2800" b="1" baseline="-300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altLang="ru-RU" sz="2800" b="1" dirty="0" smtClean="0">
                <a:latin typeface="Arial Narrow" pitchFamily="34" charset="0"/>
                <a:cs typeface="Times New Roman" pitchFamily="18" charset="0"/>
              </a:rPr>
              <a:t> = 2N</a:t>
            </a:r>
            <a:r>
              <a:rPr lang="en-US" altLang="ru-RU" sz="2800" b="1" baseline="-300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altLang="ru-RU" sz="2800" b="1" dirty="0" smtClean="0">
                <a:latin typeface="Arial Narrow" pitchFamily="34" charset="0"/>
                <a:cs typeface="Times New Roman" pitchFamily="18" charset="0"/>
              </a:rPr>
              <a:t> + 6H</a:t>
            </a:r>
            <a:r>
              <a:rPr lang="en-US" altLang="ru-RU" sz="2800" b="1" baseline="-300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altLang="ru-RU" sz="2800" b="1" dirty="0" smtClean="0">
                <a:latin typeface="Arial Narrow" pitchFamily="34" charset="0"/>
                <a:cs typeface="Times New Roman" pitchFamily="18" charset="0"/>
              </a:rPr>
              <a:t>O</a:t>
            </a:r>
            <a:endParaRPr lang="ru-RU" altLang="ru-RU" sz="2800" b="1" dirty="0" smtClean="0">
              <a:latin typeface="Arial Narrow" pitchFamily="34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b="1" i="1" dirty="0" err="1" smtClean="0">
                <a:solidFill>
                  <a:srgbClr val="CC0000"/>
                </a:solidFill>
                <a:latin typeface="Arial Narrow" pitchFamily="34" charset="0"/>
              </a:rPr>
              <a:t>Қолдануы</a:t>
            </a:r>
            <a:r>
              <a:rPr lang="ru-RU" altLang="ru-RU" sz="2800" b="1" i="1" dirty="0" smtClean="0">
                <a:solidFill>
                  <a:srgbClr val="CC0000"/>
                </a:solidFill>
                <a:latin typeface="Arial Narrow" pitchFamily="34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b="1" dirty="0" err="1" smtClean="0">
                <a:latin typeface="Arial Narrow" pitchFamily="34" charset="0"/>
              </a:rPr>
              <a:t>Аммиакты</a:t>
            </a:r>
            <a:r>
              <a:rPr lang="ru-RU" altLang="ru-RU" sz="2800" b="1" dirty="0" smtClean="0">
                <a:latin typeface="Arial Narrow" pitchFamily="34" charset="0"/>
              </a:rPr>
              <a:t> </a:t>
            </a:r>
            <a:r>
              <a:rPr lang="ru-RU" altLang="ru-RU" sz="2800" b="1" dirty="0" err="1" smtClean="0">
                <a:latin typeface="Arial Narrow" pitchFamily="34" charset="0"/>
              </a:rPr>
              <a:t>синтездеу</a:t>
            </a:r>
            <a:r>
              <a:rPr lang="ru-RU" altLang="ru-RU" sz="2800" b="1" dirty="0" smtClean="0">
                <a:latin typeface="Arial Narrow" pitchFamily="34" charset="0"/>
              </a:rPr>
              <a:t> (… азот </a:t>
            </a:r>
            <a:r>
              <a:rPr lang="ru-RU" altLang="ru-RU" sz="2800" b="1" dirty="0" err="1" smtClean="0">
                <a:latin typeface="Arial Narrow" pitchFamily="34" charset="0"/>
              </a:rPr>
              <a:t>қышқ</a:t>
            </a:r>
            <a:r>
              <a:rPr lang="ru-RU" altLang="ru-RU" sz="2800" b="1" dirty="0" smtClean="0">
                <a:latin typeface="Arial Narrow" pitchFamily="34" charset="0"/>
              </a:rPr>
              <a:t>., </a:t>
            </a:r>
            <a:r>
              <a:rPr lang="ru-RU" altLang="ru-RU" sz="2800" b="1" dirty="0" err="1" smtClean="0">
                <a:latin typeface="Arial Narrow" pitchFamily="34" charset="0"/>
              </a:rPr>
              <a:t>нитраттарды</a:t>
            </a:r>
            <a:r>
              <a:rPr lang="ru-RU" altLang="ru-RU" sz="2800" b="1" dirty="0" smtClean="0">
                <a:latin typeface="Arial Narrow" pitchFamily="34" charset="0"/>
              </a:rPr>
              <a:t> </a:t>
            </a:r>
            <a:r>
              <a:rPr lang="ru-RU" altLang="ru-RU" sz="2800" b="1" dirty="0" err="1" smtClean="0">
                <a:latin typeface="Arial Narrow" pitchFamily="34" charset="0"/>
              </a:rPr>
              <a:t>және</a:t>
            </a:r>
            <a:r>
              <a:rPr lang="ru-RU" altLang="ru-RU" sz="2800" b="1" dirty="0" smtClean="0">
                <a:latin typeface="Arial Narrow" pitchFamily="34" charset="0"/>
              </a:rPr>
              <a:t> </a:t>
            </a:r>
            <a:r>
              <a:rPr lang="ru-RU" altLang="ru-RU" sz="2800" b="1" dirty="0" err="1" smtClean="0">
                <a:latin typeface="Arial Narrow" pitchFamily="34" charset="0"/>
              </a:rPr>
              <a:t>т.б</a:t>
            </a:r>
            <a:r>
              <a:rPr lang="ru-RU" altLang="ru-RU" sz="2800" b="1" dirty="0" smtClean="0">
                <a:latin typeface="Arial Narrow" pitchFamily="34" charset="0"/>
              </a:rPr>
              <a:t>.)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b="1" dirty="0" smtClean="0">
                <a:latin typeface="Arial Narrow" pitchFamily="34" charset="0"/>
              </a:rPr>
              <a:t> </a:t>
            </a:r>
            <a:r>
              <a:rPr lang="ru-RU" altLang="ru-RU" sz="2800" b="1" dirty="0" err="1">
                <a:latin typeface="Arial Narrow" pitchFamily="34" charset="0"/>
              </a:rPr>
              <a:t>Инертті</a:t>
            </a:r>
            <a:r>
              <a:rPr lang="ru-RU" altLang="ru-RU" sz="2800" b="1" dirty="0">
                <a:latin typeface="Arial Narrow" pitchFamily="34" charset="0"/>
              </a:rPr>
              <a:t> </a:t>
            </a:r>
            <a:r>
              <a:rPr lang="ru-RU" altLang="ru-RU" sz="2800" b="1" dirty="0" err="1">
                <a:latin typeface="Arial Narrow" pitchFamily="34" charset="0"/>
              </a:rPr>
              <a:t>атмосфераны</a:t>
            </a:r>
            <a:r>
              <a:rPr lang="ru-RU" altLang="ru-RU" sz="2800" b="1" dirty="0">
                <a:latin typeface="Arial Narrow" pitchFamily="34" charset="0"/>
              </a:rPr>
              <a:t> </a:t>
            </a:r>
            <a:r>
              <a:rPr lang="ru-RU" altLang="ru-RU" sz="2800" b="1" dirty="0" err="1">
                <a:latin typeface="Arial Narrow" pitchFamily="34" charset="0"/>
              </a:rPr>
              <a:t>құру</a:t>
            </a:r>
            <a:r>
              <a:rPr lang="ru-RU" altLang="ru-RU" sz="2800" b="1" dirty="0">
                <a:latin typeface="Arial Narrow" pitchFamily="34" charset="0"/>
              </a:rPr>
              <a:t> </a:t>
            </a:r>
            <a:r>
              <a:rPr lang="ru-RU" altLang="ru-RU" sz="2800" b="1" dirty="0" smtClean="0">
                <a:latin typeface="Arial Narrow" pitchFamily="34" charset="0"/>
              </a:rPr>
              <a:t>(металлургия </a:t>
            </a:r>
            <a:r>
              <a:rPr lang="ru-RU" altLang="ru-RU" sz="2800" b="1" dirty="0" err="1">
                <a:latin typeface="Arial Narrow" pitchFamily="34" charset="0"/>
              </a:rPr>
              <a:t>және</a:t>
            </a:r>
            <a:r>
              <a:rPr lang="ru-RU" altLang="ru-RU" sz="2800" b="1" dirty="0">
                <a:latin typeface="Arial Narrow" pitchFamily="34" charset="0"/>
              </a:rPr>
              <a:t> </a:t>
            </a:r>
            <a:r>
              <a:rPr lang="ru-RU" altLang="ru-RU" sz="2800" b="1" dirty="0" err="1">
                <a:latin typeface="Arial Narrow" pitchFamily="34" charset="0"/>
              </a:rPr>
              <a:t>т.б</a:t>
            </a:r>
            <a:r>
              <a:rPr lang="ru-RU" altLang="ru-RU" sz="2800" b="1" dirty="0">
                <a:latin typeface="Arial Narrow" pitchFamily="34" charset="0"/>
              </a:rPr>
              <a:t>.</a:t>
            </a:r>
            <a:r>
              <a:rPr lang="ru-RU" altLang="ru-RU" sz="2800" b="1" dirty="0" smtClean="0">
                <a:latin typeface="Arial Narrow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735434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38200"/>
          </a:xfrm>
        </p:spPr>
        <p:txBody>
          <a:bodyPr/>
          <a:lstStyle/>
          <a:p>
            <a:pPr algn="ctr" eaLnBrk="1" hangingPunct="1"/>
            <a:r>
              <a:rPr lang="ru-RU" altLang="ru-RU" sz="2800" b="1" dirty="0" err="1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Азоттың</a:t>
            </a:r>
            <a:r>
              <a:rPr lang="ru-RU" altLang="ru-RU" sz="28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altLang="ru-RU" sz="2800" b="1" dirty="0" err="1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сутектік</a:t>
            </a:r>
            <a:r>
              <a:rPr lang="ru-RU" altLang="ru-RU" sz="28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altLang="ru-RU" sz="2800" b="1" dirty="0" err="1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қосылыстары</a:t>
            </a:r>
            <a:endParaRPr lang="ru-RU" altLang="ru-RU" sz="2800" b="1" dirty="0" smtClean="0">
              <a:solidFill>
                <a:srgbClr val="002060"/>
              </a:solidFill>
              <a:latin typeface="Arial Narrow" pitchFamily="34" charset="0"/>
            </a:endParaRPr>
          </a:p>
        </p:txBody>
      </p:sp>
      <p:graphicFrame>
        <p:nvGraphicFramePr>
          <p:cNvPr id="29735" name="Group 3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1557710943"/>
              </p:ext>
            </p:extLst>
          </p:nvPr>
        </p:nvGraphicFramePr>
        <p:xfrm>
          <a:off x="838200" y="1828800"/>
          <a:ext cx="7772400" cy="4671298"/>
        </p:xfrm>
        <a:graphic>
          <a:graphicData uri="http://schemas.openxmlformats.org/drawingml/2006/table">
            <a:tbl>
              <a:tblPr/>
              <a:tblGrid>
                <a:gridCol w="1554163"/>
                <a:gridCol w="1554162"/>
                <a:gridCol w="1555750"/>
                <a:gridCol w="1554163"/>
                <a:gridCol w="1554162"/>
              </a:tblGrid>
              <a:tr h="10286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NH</a:t>
                      </a:r>
                      <a:r>
                        <a:rPr kumimoji="0" lang="ru-RU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1" i="0" u="none" strike="noStrike" cap="none" normalizeH="0" baseline="-3000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NH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OH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HN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1" i="0" u="none" strike="noStrike" cap="none" normalizeH="0" baseline="-3000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G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  <a:sym typeface="Symbol" pitchFamily="18" charset="2"/>
                        </a:rPr>
                        <a:t></a:t>
                      </a:r>
                      <a:r>
                        <a:rPr kumimoji="0" lang="ru-RU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обр.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, кДж/моль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–16 (г)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тұрақты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+159 (г), +149 (с)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NH</a:t>
                      </a:r>
                      <a:r>
                        <a:rPr kumimoji="0" lang="ru-RU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ж/е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-ға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дейін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ыдыр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. </a:t>
                      </a:r>
                      <a:endParaRPr kumimoji="0" lang="ru-RU" sz="2400" b="1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–17 (қ)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NH</a:t>
                      </a:r>
                      <a:r>
                        <a:rPr kumimoji="0" lang="ru-RU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ж/е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ru-RU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ға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дейін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ыдыр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+328 (г), +327 (с)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ж/е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ru-RU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-ға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дейін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ыдыр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.</a:t>
                      </a:r>
                      <a:endParaRPr kumimoji="0" lang="ru-RU" sz="2400" b="1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6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т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.балқ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.,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  <a:sym typeface="Symbol" pitchFamily="18" charset="2"/>
                        </a:rPr>
                        <a:t>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–77,75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+1,4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+32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–80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6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т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.қайн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.,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  <a:sym typeface="Symbol" pitchFamily="18" charset="2"/>
                        </a:rPr>
                        <a:t>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–33,4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+113,5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+58 (вак.)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+35,7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857077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pPr algn="ctr" eaLnBrk="1" hangingPunct="1"/>
            <a:r>
              <a:rPr lang="ru-RU" altLang="ru-RU" sz="2800" b="1" dirty="0" smtClean="0">
                <a:solidFill>
                  <a:srgbClr val="002060"/>
                </a:solidFill>
                <a:latin typeface="Arial Narrow" pitchFamily="34" charset="0"/>
              </a:rPr>
              <a:t>Аммиак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962400" y="1295400"/>
            <a:ext cx="4876800" cy="3352800"/>
          </a:xfrm>
        </p:spPr>
        <p:txBody>
          <a:bodyPr/>
          <a:lstStyle/>
          <a:p>
            <a:pPr marL="0" indent="0" eaLnBrk="1" hangingPunct="1"/>
            <a:r>
              <a:rPr lang="ru-RU" altLang="ru-RU" sz="2800" dirty="0" smtClean="0">
                <a:latin typeface="Arial Narrow" pitchFamily="34" charset="0"/>
              </a:rPr>
              <a:t>  </a:t>
            </a:r>
            <a:r>
              <a:rPr lang="ru-RU" altLang="ru-RU" sz="2800" b="1" dirty="0" smtClean="0">
                <a:latin typeface="Arial Narrow" pitchFamily="34" charset="0"/>
                <a:cs typeface="Times New Roman" pitchFamily="18" charset="0"/>
              </a:rPr>
              <a:t>NH</a:t>
            </a:r>
            <a:r>
              <a:rPr lang="ru-RU" altLang="ru-RU" sz="2800" b="1" baseline="-30000" dirty="0" smtClean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ru-RU" altLang="ru-RU" sz="2800" b="1" dirty="0" smtClean="0">
                <a:latin typeface="Arial Narrow" pitchFamily="34" charset="0"/>
              </a:rPr>
              <a:t> – </a:t>
            </a:r>
            <a:r>
              <a:rPr lang="ru-RU" altLang="ru-RU" sz="2800" b="1" dirty="0" err="1">
                <a:latin typeface="Arial Narrow" pitchFamily="34" charset="0"/>
                <a:cs typeface="Times New Roman" pitchFamily="18" charset="0"/>
              </a:rPr>
              <a:t>өткір</a:t>
            </a:r>
            <a:r>
              <a:rPr lang="ru-RU" altLang="ru-RU" sz="28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altLang="ru-RU" sz="2800" b="1" dirty="0" err="1">
                <a:latin typeface="Arial Narrow" pitchFamily="34" charset="0"/>
                <a:cs typeface="Times New Roman" pitchFamily="18" charset="0"/>
              </a:rPr>
              <a:t>иісі</a:t>
            </a:r>
            <a:r>
              <a:rPr lang="ru-RU" altLang="ru-RU" sz="2800" b="1" dirty="0">
                <a:latin typeface="Arial Narrow" pitchFamily="34" charset="0"/>
                <a:cs typeface="Times New Roman" pitchFamily="18" charset="0"/>
              </a:rPr>
              <a:t> бар </a:t>
            </a:r>
            <a:r>
              <a:rPr lang="ru-RU" altLang="ru-RU" sz="2800" b="1" dirty="0" err="1">
                <a:latin typeface="Arial Narrow" pitchFamily="34" charset="0"/>
                <a:cs typeface="Times New Roman" pitchFamily="18" charset="0"/>
              </a:rPr>
              <a:t>түссіз</a:t>
            </a:r>
            <a:r>
              <a:rPr lang="ru-RU" altLang="ru-RU" sz="2800" b="1" dirty="0">
                <a:latin typeface="Arial Narrow" pitchFamily="34" charset="0"/>
                <a:cs typeface="Times New Roman" pitchFamily="18" charset="0"/>
              </a:rPr>
              <a:t> газ</a:t>
            </a:r>
            <a:r>
              <a:rPr lang="ru-RU" altLang="ru-RU" sz="2800" b="1" dirty="0">
                <a:latin typeface="Arial Narrow" pitchFamily="34" charset="0"/>
              </a:rPr>
              <a:t>. </a:t>
            </a:r>
            <a:r>
              <a:rPr lang="ru-RU" altLang="ru-RU" sz="2800" b="1" dirty="0" err="1">
                <a:latin typeface="Arial Narrow" pitchFamily="34" charset="0"/>
              </a:rPr>
              <a:t>Улы</a:t>
            </a:r>
            <a:r>
              <a:rPr lang="ru-RU" altLang="ru-RU" sz="2800" b="1" dirty="0">
                <a:latin typeface="Arial Narrow" pitchFamily="34" charset="0"/>
              </a:rPr>
              <a:t>.</a:t>
            </a:r>
            <a:endParaRPr lang="ru-RU" altLang="ru-RU" sz="2800" b="1" dirty="0" smtClean="0">
              <a:latin typeface="Arial Narrow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ru-RU" altLang="ru-RU" sz="2800" b="1" dirty="0" err="1" smtClean="0">
                <a:solidFill>
                  <a:srgbClr val="CC0000"/>
                </a:solidFill>
                <a:latin typeface="Arial Narrow" pitchFamily="34" charset="0"/>
                <a:cs typeface="Times New Roman" pitchFamily="18" charset="0"/>
              </a:rPr>
              <a:t>Автопротолиз</a:t>
            </a:r>
            <a:endParaRPr lang="ru-RU" altLang="ru-RU" sz="2800" b="1" dirty="0" smtClean="0">
              <a:solidFill>
                <a:srgbClr val="CC0000"/>
              </a:solidFill>
              <a:latin typeface="Arial Narrow" pitchFamily="34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altLang="ru-RU" sz="2800" b="1" dirty="0" smtClean="0">
                <a:latin typeface="Arial Narrow" pitchFamily="34" charset="0"/>
                <a:cs typeface="Times New Roman" pitchFamily="18" charset="0"/>
              </a:rPr>
              <a:t>NH</a:t>
            </a:r>
            <a:r>
              <a:rPr lang="en-US" altLang="ru-RU" sz="2800" b="1" baseline="-30000" dirty="0" smtClean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en-US" altLang="ru-RU" sz="2800" b="1" dirty="0" smtClean="0">
                <a:latin typeface="Arial Narrow" pitchFamily="34" charset="0"/>
                <a:cs typeface="Times New Roman" pitchFamily="18" charset="0"/>
              </a:rPr>
              <a:t> + NH</a:t>
            </a:r>
            <a:r>
              <a:rPr lang="en-US" altLang="ru-RU" sz="2800" b="1" baseline="-30000" dirty="0" smtClean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en-US" altLang="ru-RU" sz="28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altLang="ru-RU" sz="2800" b="1" dirty="0" smtClean="0">
                <a:latin typeface="Arial Narrow" pitchFamily="34" charset="0"/>
                <a:cs typeface="Times New Roman" pitchFamily="18" charset="0"/>
                <a:sym typeface="Wingdings 3" pitchFamily="18" charset="2"/>
              </a:rPr>
              <a:t></a:t>
            </a:r>
            <a:r>
              <a:rPr lang="en-US" altLang="ru-RU" sz="2800" b="1" dirty="0" smtClean="0">
                <a:latin typeface="Arial Narrow" pitchFamily="34" charset="0"/>
                <a:cs typeface="Times New Roman" pitchFamily="18" charset="0"/>
              </a:rPr>
              <a:t> NH</a:t>
            </a:r>
            <a:r>
              <a:rPr lang="en-US" altLang="ru-RU" sz="2800" b="1" baseline="-300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altLang="ru-RU" sz="2800" b="1" baseline="30000" dirty="0" smtClean="0">
                <a:latin typeface="Arial Narrow" pitchFamily="34" charset="0"/>
                <a:cs typeface="Times New Roman" pitchFamily="18" charset="0"/>
              </a:rPr>
              <a:t>–</a:t>
            </a:r>
            <a:r>
              <a:rPr lang="en-US" altLang="ru-RU" sz="2800" b="1" dirty="0" smtClean="0">
                <a:latin typeface="Arial Narrow" pitchFamily="34" charset="0"/>
                <a:cs typeface="Times New Roman" pitchFamily="18" charset="0"/>
              </a:rPr>
              <a:t> + NH</a:t>
            </a:r>
            <a:r>
              <a:rPr lang="en-US" altLang="ru-RU" sz="2800" b="1" baseline="-30000" dirty="0" smtClean="0">
                <a:latin typeface="Arial Narrow" pitchFamily="34" charset="0"/>
                <a:cs typeface="Times New Roman" pitchFamily="18" charset="0"/>
              </a:rPr>
              <a:t>4</a:t>
            </a:r>
            <a:r>
              <a:rPr lang="en-US" altLang="ru-RU" sz="2800" b="1" baseline="30000" dirty="0" smtClean="0">
                <a:latin typeface="Arial Narrow" pitchFamily="34" charset="0"/>
                <a:cs typeface="Times New Roman" pitchFamily="18" charset="0"/>
              </a:rPr>
              <a:t>+</a:t>
            </a:r>
            <a:r>
              <a:rPr lang="en-US" altLang="ru-RU" sz="2800" b="1" dirty="0" smtClean="0">
                <a:latin typeface="Arial Narrow" pitchFamily="34" charset="0"/>
                <a:cs typeface="Times New Roman" pitchFamily="18" charset="0"/>
              </a:rPr>
              <a:t>; 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altLang="ru-RU" sz="2800" b="1" i="1" dirty="0" smtClean="0">
                <a:latin typeface="Arial Narrow" pitchFamily="34" charset="0"/>
                <a:cs typeface="Times New Roman" pitchFamily="18" charset="0"/>
              </a:rPr>
              <a:t>K</a:t>
            </a:r>
            <a:r>
              <a:rPr lang="en-US" altLang="ru-RU" sz="2800" b="1" baseline="-30000" dirty="0" smtClean="0">
                <a:latin typeface="Arial Narrow" pitchFamily="34" charset="0"/>
                <a:cs typeface="Times New Roman" pitchFamily="18" charset="0"/>
              </a:rPr>
              <a:t>s</a:t>
            </a:r>
            <a:r>
              <a:rPr lang="en-US" altLang="ru-RU" sz="28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altLang="ru-RU" sz="2800" b="1" dirty="0" smtClean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</a:t>
            </a:r>
            <a:r>
              <a:rPr lang="en-US" altLang="ru-RU" sz="2800" b="1" dirty="0" smtClean="0">
                <a:latin typeface="Arial Narrow" pitchFamily="34" charset="0"/>
                <a:cs typeface="Times New Roman" pitchFamily="18" charset="0"/>
              </a:rPr>
              <a:t> 10</a:t>
            </a:r>
            <a:r>
              <a:rPr lang="en-US" altLang="ru-RU" sz="2800" b="1" baseline="30000" dirty="0" smtClean="0">
                <a:latin typeface="Arial Narrow" pitchFamily="34" charset="0"/>
                <a:cs typeface="Tahoma" pitchFamily="34" charset="0"/>
              </a:rPr>
              <a:t>–</a:t>
            </a:r>
            <a:r>
              <a:rPr lang="en-US" altLang="ru-RU" sz="2800" b="1" baseline="30000" dirty="0" smtClean="0">
                <a:latin typeface="Arial Narrow" pitchFamily="34" charset="0"/>
                <a:cs typeface="Times New Roman" pitchFamily="18" charset="0"/>
              </a:rPr>
              <a:t>33</a:t>
            </a:r>
            <a:r>
              <a:rPr lang="en-US" altLang="ru-RU" sz="2800" b="1" dirty="0" smtClean="0">
                <a:latin typeface="Arial Narrow" pitchFamily="34" charset="0"/>
                <a:cs typeface="Times New Roman" pitchFamily="18" charset="0"/>
              </a:rPr>
              <a:t> (–50 </a:t>
            </a:r>
            <a:r>
              <a:rPr lang="ru-RU" altLang="ru-RU" sz="2800" b="1" dirty="0" smtClean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</a:t>
            </a:r>
            <a:r>
              <a:rPr lang="ru-RU" altLang="ru-RU" sz="2800" b="1" dirty="0" smtClean="0">
                <a:latin typeface="Arial Narrow" pitchFamily="34" charset="0"/>
                <a:cs typeface="Times New Roman" pitchFamily="18" charset="0"/>
              </a:rPr>
              <a:t>С</a:t>
            </a:r>
            <a:r>
              <a:rPr lang="en-US" altLang="ru-RU" sz="2800" b="1" dirty="0" smtClean="0">
                <a:latin typeface="Arial Narrow" pitchFamily="34" charset="0"/>
                <a:cs typeface="Times New Roman" pitchFamily="18" charset="0"/>
              </a:rPr>
              <a:t>)</a:t>
            </a:r>
            <a:endParaRPr lang="ru-RU" altLang="ru-RU" sz="2800" b="1" dirty="0" smtClean="0">
              <a:latin typeface="Arial Narrow" pitchFamily="34" charset="0"/>
              <a:cs typeface="Times New Roman" pitchFamily="18" charset="0"/>
            </a:endParaRPr>
          </a:p>
          <a:p>
            <a:pPr marL="0" indent="0" eaLnBrk="1" hangingPunct="1"/>
            <a:r>
              <a:rPr lang="ru-RU" altLang="ru-RU" sz="2800" b="1" dirty="0" smtClean="0">
                <a:latin typeface="Arial Narrow" pitchFamily="34" charset="0"/>
              </a:rPr>
              <a:t> </a:t>
            </a:r>
            <a:r>
              <a:rPr lang="ru-RU" altLang="ru-RU" sz="2800" b="1" dirty="0" smtClean="0">
                <a:latin typeface="Arial Narrow" pitchFamily="34" charset="0"/>
                <a:cs typeface="Times New Roman" pitchFamily="18" charset="0"/>
              </a:rPr>
              <a:t>NH</a:t>
            </a:r>
            <a:r>
              <a:rPr lang="ru-RU" altLang="ru-RU" sz="2800" b="1" baseline="-30000" dirty="0" smtClean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ru-RU" altLang="ru-RU" sz="2800" b="1" dirty="0" smtClean="0">
                <a:latin typeface="Arial Narrow" pitchFamily="34" charset="0"/>
              </a:rPr>
              <a:t> – </a:t>
            </a:r>
            <a:r>
              <a:rPr lang="ru-RU" altLang="ru-RU" sz="2800" b="1" dirty="0" err="1" smtClean="0">
                <a:latin typeface="Arial Narrow" pitchFamily="34" charset="0"/>
              </a:rPr>
              <a:t>протондардың</a:t>
            </a:r>
            <a:r>
              <a:rPr lang="ru-RU" altLang="ru-RU" sz="2800" b="1" dirty="0" smtClean="0">
                <a:latin typeface="Arial Narrow" pitchFamily="34" charset="0"/>
              </a:rPr>
              <a:t> </a:t>
            </a:r>
            <a:r>
              <a:rPr lang="ru-RU" altLang="ru-RU" sz="2800" b="1" dirty="0" err="1" smtClean="0">
                <a:latin typeface="Arial Narrow" pitchFamily="34" charset="0"/>
              </a:rPr>
              <a:t>активті</a:t>
            </a:r>
            <a:r>
              <a:rPr lang="ru-RU" altLang="ru-RU" sz="2800" b="1" dirty="0" smtClean="0">
                <a:latin typeface="Arial Narrow" pitchFamily="34" charset="0"/>
              </a:rPr>
              <a:t> акцепторы. </a:t>
            </a:r>
          </a:p>
        </p:txBody>
      </p:sp>
      <p:sp>
        <p:nvSpPr>
          <p:cNvPr id="20484" name="Text Box 23"/>
          <p:cNvSpPr txBox="1">
            <a:spLocks noChangeArrowheads="1"/>
          </p:cNvSpPr>
          <p:nvPr/>
        </p:nvSpPr>
        <p:spPr bwMode="auto">
          <a:xfrm>
            <a:off x="395536" y="4953000"/>
            <a:ext cx="35668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ru-RU" sz="2800" b="1" i="1" dirty="0" err="1">
                <a:cs typeface="Times New Roman" pitchFamily="18" charset="0"/>
              </a:rPr>
              <a:t>sp</a:t>
            </a:r>
            <a:r>
              <a:rPr lang="ru-RU" altLang="ru-RU" sz="2800" b="1" i="1" dirty="0"/>
              <a:t> </a:t>
            </a:r>
            <a:r>
              <a:rPr lang="ru-RU" altLang="ru-RU" sz="2800" b="1" baseline="30000" dirty="0"/>
              <a:t>3 </a:t>
            </a:r>
            <a:r>
              <a:rPr lang="ru-RU" altLang="ru-RU" sz="2800" b="1" dirty="0">
                <a:cs typeface="Times New Roman" pitchFamily="18" charset="0"/>
              </a:rPr>
              <a:t>–</a:t>
            </a:r>
            <a:r>
              <a:rPr lang="ru-RU" altLang="ru-RU" sz="2800" b="1" dirty="0" err="1" smtClean="0">
                <a:cs typeface="Times New Roman" pitchFamily="18" charset="0"/>
              </a:rPr>
              <a:t>гибридтелу</a:t>
            </a:r>
            <a:endParaRPr lang="ru-RU" altLang="ru-RU" sz="2800" b="1" dirty="0">
              <a:latin typeface="Times New Roman" pitchFamily="18" charset="0"/>
            </a:endParaRPr>
          </a:p>
        </p:txBody>
      </p:sp>
      <p:sp>
        <p:nvSpPr>
          <p:cNvPr id="20485" name="Rectangle 24"/>
          <p:cNvSpPr>
            <a:spLocks noChangeArrowheads="1"/>
          </p:cNvSpPr>
          <p:nvPr/>
        </p:nvSpPr>
        <p:spPr bwMode="auto">
          <a:xfrm>
            <a:off x="1285875" y="5661248"/>
            <a:ext cx="19129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itchFamily="18" charset="0"/>
                <a:sym typeface="Symbol" pitchFamily="18" charset="2"/>
              </a:rPr>
              <a:t></a:t>
            </a:r>
            <a:r>
              <a:rPr lang="ru-RU" altLang="ru-RU" sz="2800" dirty="0">
                <a:sym typeface="Symbol" pitchFamily="18" charset="2"/>
              </a:rPr>
              <a:t> =</a:t>
            </a:r>
            <a:r>
              <a:rPr lang="ru-RU" altLang="ru-RU" sz="2800" dirty="0">
                <a:cs typeface="Times New Roman" pitchFamily="18" charset="0"/>
              </a:rPr>
              <a:t> </a:t>
            </a:r>
            <a:r>
              <a:rPr lang="ru-RU" altLang="ru-RU" sz="2800" dirty="0"/>
              <a:t>2</a:t>
            </a:r>
            <a:r>
              <a:rPr lang="ru-RU" altLang="ru-RU" sz="2800" dirty="0">
                <a:cs typeface="Times New Roman" pitchFamily="18" charset="0"/>
              </a:rPr>
              <a:t>,</a:t>
            </a:r>
            <a:r>
              <a:rPr lang="ru-RU" altLang="ru-RU" sz="2800" dirty="0"/>
              <a:t>46</a:t>
            </a:r>
            <a:r>
              <a:rPr lang="ru-RU" altLang="ru-RU" sz="2800" dirty="0">
                <a:cs typeface="Times New Roman" pitchFamily="18" charset="0"/>
              </a:rPr>
              <a:t> Д</a:t>
            </a:r>
          </a:p>
        </p:txBody>
      </p:sp>
      <p:grpSp>
        <p:nvGrpSpPr>
          <p:cNvPr id="20486" name="Group 31"/>
          <p:cNvGrpSpPr>
            <a:grpSpLocks/>
          </p:cNvGrpSpPr>
          <p:nvPr/>
        </p:nvGrpSpPr>
        <p:grpSpPr bwMode="auto">
          <a:xfrm>
            <a:off x="990600" y="1676400"/>
            <a:ext cx="2286000" cy="3200400"/>
            <a:chOff x="624" y="1056"/>
            <a:chExt cx="1440" cy="2016"/>
          </a:xfrm>
        </p:grpSpPr>
        <p:sp>
          <p:nvSpPr>
            <p:cNvPr id="20488" name="Line 27"/>
            <p:cNvSpPr>
              <a:spLocks noChangeShapeType="1"/>
            </p:cNvSpPr>
            <p:nvPr/>
          </p:nvSpPr>
          <p:spPr bwMode="auto">
            <a:xfrm flipH="1">
              <a:off x="1175" y="2064"/>
              <a:ext cx="169" cy="87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0489" name="Line 5"/>
            <p:cNvSpPr>
              <a:spLocks noChangeShapeType="1"/>
            </p:cNvSpPr>
            <p:nvPr/>
          </p:nvSpPr>
          <p:spPr bwMode="auto">
            <a:xfrm>
              <a:off x="1344" y="1976"/>
              <a:ext cx="593" cy="74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0490" name="Line 9"/>
            <p:cNvSpPr>
              <a:spLocks noChangeShapeType="1"/>
            </p:cNvSpPr>
            <p:nvPr/>
          </p:nvSpPr>
          <p:spPr bwMode="auto">
            <a:xfrm flipH="1">
              <a:off x="751" y="1976"/>
              <a:ext cx="593" cy="70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0491" name="Oval 12"/>
            <p:cNvSpPr>
              <a:spLocks noChangeArrowheads="1"/>
            </p:cNvSpPr>
            <p:nvPr/>
          </p:nvSpPr>
          <p:spPr bwMode="auto">
            <a:xfrm>
              <a:off x="624" y="2634"/>
              <a:ext cx="169" cy="175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003300"/>
                </a:gs>
              </a:gsLst>
              <a:path path="shape">
                <a:fillToRect l="50000" t="50000" r="50000" b="50000"/>
              </a:path>
            </a:gra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492" name="Oval 13"/>
            <p:cNvSpPr>
              <a:spLocks noChangeArrowheads="1"/>
            </p:cNvSpPr>
            <p:nvPr/>
          </p:nvSpPr>
          <p:spPr bwMode="auto">
            <a:xfrm>
              <a:off x="1217" y="1845"/>
              <a:ext cx="254" cy="263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00CC66"/>
                </a:gs>
              </a:gsLst>
              <a:path path="shape">
                <a:fillToRect l="50000" t="50000" r="50000" b="50000"/>
              </a:path>
            </a:gra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pSp>
          <p:nvGrpSpPr>
            <p:cNvPr id="20493" name="Group 15"/>
            <p:cNvGrpSpPr>
              <a:grpSpLocks/>
            </p:cNvGrpSpPr>
            <p:nvPr/>
          </p:nvGrpSpPr>
          <p:grpSpPr bwMode="auto">
            <a:xfrm>
              <a:off x="1174" y="1056"/>
              <a:ext cx="339" cy="820"/>
              <a:chOff x="1199" y="1150"/>
              <a:chExt cx="384" cy="1044"/>
            </a:xfrm>
          </p:grpSpPr>
          <p:grpSp>
            <p:nvGrpSpPr>
              <p:cNvPr id="20496" name="Group 16"/>
              <p:cNvGrpSpPr>
                <a:grpSpLocks/>
              </p:cNvGrpSpPr>
              <p:nvPr/>
            </p:nvGrpSpPr>
            <p:grpSpPr bwMode="auto">
              <a:xfrm rot="5339572">
                <a:off x="869" y="1480"/>
                <a:ext cx="1044" cy="384"/>
                <a:chOff x="1056" y="1920"/>
                <a:chExt cx="1296" cy="480"/>
              </a:xfrm>
            </p:grpSpPr>
            <p:sp>
              <p:nvSpPr>
                <p:cNvPr id="30737" name="Freeform 17"/>
                <p:cNvSpPr>
                  <a:spLocks/>
                </p:cNvSpPr>
                <p:nvPr/>
              </p:nvSpPr>
              <p:spPr bwMode="auto">
                <a:xfrm>
                  <a:off x="1054" y="1920"/>
                  <a:ext cx="1296" cy="241"/>
                </a:xfrm>
                <a:custGeom>
                  <a:avLst/>
                  <a:gdLst/>
                  <a:ahLst/>
                  <a:cxnLst>
                    <a:cxn ang="0">
                      <a:pos x="0" y="240"/>
                    </a:cxn>
                    <a:cxn ang="0">
                      <a:pos x="336" y="0"/>
                    </a:cxn>
                    <a:cxn ang="0">
                      <a:pos x="1296" y="240"/>
                    </a:cxn>
                  </a:cxnLst>
                  <a:rect l="0" t="0" r="r" b="b"/>
                  <a:pathLst>
                    <a:path w="1296" h="240">
                      <a:moveTo>
                        <a:pt x="0" y="240"/>
                      </a:moveTo>
                      <a:cubicBezTo>
                        <a:pt x="60" y="120"/>
                        <a:pt x="120" y="0"/>
                        <a:pt x="336" y="0"/>
                      </a:cubicBezTo>
                      <a:cubicBezTo>
                        <a:pt x="552" y="0"/>
                        <a:pt x="1136" y="200"/>
                        <a:pt x="1296" y="240"/>
                      </a:cubicBezTo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50000">
                      <a:srgbClr val="FFFFFF"/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0738" name="Freeform 18"/>
                <p:cNvSpPr>
                  <a:spLocks/>
                </p:cNvSpPr>
                <p:nvPr/>
              </p:nvSpPr>
              <p:spPr bwMode="auto">
                <a:xfrm flipV="1">
                  <a:off x="1050" y="2171"/>
                  <a:ext cx="1296" cy="239"/>
                </a:xfrm>
                <a:custGeom>
                  <a:avLst/>
                  <a:gdLst/>
                  <a:ahLst/>
                  <a:cxnLst>
                    <a:cxn ang="0">
                      <a:pos x="0" y="240"/>
                    </a:cxn>
                    <a:cxn ang="0">
                      <a:pos x="336" y="0"/>
                    </a:cxn>
                    <a:cxn ang="0">
                      <a:pos x="1296" y="240"/>
                    </a:cxn>
                  </a:cxnLst>
                  <a:rect l="0" t="0" r="r" b="b"/>
                  <a:pathLst>
                    <a:path w="1296" h="240">
                      <a:moveTo>
                        <a:pt x="0" y="240"/>
                      </a:moveTo>
                      <a:cubicBezTo>
                        <a:pt x="60" y="120"/>
                        <a:pt x="120" y="0"/>
                        <a:pt x="336" y="0"/>
                      </a:cubicBezTo>
                      <a:cubicBezTo>
                        <a:pt x="552" y="0"/>
                        <a:pt x="1136" y="200"/>
                        <a:pt x="1296" y="240"/>
                      </a:cubicBezTo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50000">
                      <a:srgbClr val="FFFFFF"/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20497" name="Line 19"/>
              <p:cNvSpPr>
                <a:spLocks noChangeShapeType="1"/>
              </p:cNvSpPr>
              <p:nvPr/>
            </p:nvSpPr>
            <p:spPr bwMode="auto">
              <a:xfrm>
                <a:off x="1344" y="1344"/>
                <a:ext cx="0" cy="38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triangle" w="med" len="med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0498" name="Line 20"/>
              <p:cNvSpPr>
                <a:spLocks noChangeShapeType="1"/>
              </p:cNvSpPr>
              <p:nvPr/>
            </p:nvSpPr>
            <p:spPr bwMode="auto">
              <a:xfrm flipV="1">
                <a:off x="1440" y="1344"/>
                <a:ext cx="0" cy="38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triangle" w="med" len="med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20494" name="Oval 25"/>
            <p:cNvSpPr>
              <a:spLocks noChangeArrowheads="1"/>
            </p:cNvSpPr>
            <p:nvPr/>
          </p:nvSpPr>
          <p:spPr bwMode="auto">
            <a:xfrm>
              <a:off x="1895" y="2678"/>
              <a:ext cx="169" cy="175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003300"/>
                </a:gs>
              </a:gsLst>
              <a:path path="shape">
                <a:fillToRect l="50000" t="50000" r="50000" b="50000"/>
              </a:path>
            </a:gra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495" name="Oval 26"/>
            <p:cNvSpPr>
              <a:spLocks noChangeArrowheads="1"/>
            </p:cNvSpPr>
            <p:nvPr/>
          </p:nvSpPr>
          <p:spPr bwMode="auto">
            <a:xfrm>
              <a:off x="1090" y="2897"/>
              <a:ext cx="169" cy="175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003300"/>
                </a:gs>
              </a:gsLst>
              <a:path path="shape">
                <a:fillToRect l="50000" t="50000" r="50000" b="50000"/>
              </a:path>
            </a:gra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pic>
        <p:nvPicPr>
          <p:cNvPr id="20487" name="Picture 30" descr="D:\backup\MAMA\2008-09лекции\pictures\элементы\аммиак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48200"/>
            <a:ext cx="2514600" cy="188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998868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10550" cy="914400"/>
          </a:xfrm>
        </p:spPr>
        <p:txBody>
          <a:bodyPr/>
          <a:lstStyle/>
          <a:p>
            <a:pPr algn="ctr" eaLnBrk="1" hangingPunct="1"/>
            <a:r>
              <a:rPr lang="ru-RU" altLang="ru-RU" sz="2800" b="1" dirty="0" smtClean="0">
                <a:solidFill>
                  <a:srgbClr val="002060"/>
                </a:solidFill>
                <a:latin typeface="Arial Narrow" pitchFamily="34" charset="0"/>
              </a:rPr>
              <a:t>Аммиак </a:t>
            </a:r>
            <a:r>
              <a:rPr lang="ru-RU" altLang="ru-RU" sz="2800" b="1" dirty="0" err="1" smtClean="0">
                <a:solidFill>
                  <a:srgbClr val="002060"/>
                </a:solidFill>
                <a:latin typeface="Arial Narrow" pitchFamily="34" charset="0"/>
              </a:rPr>
              <a:t>сулы</a:t>
            </a:r>
            <a:r>
              <a:rPr lang="ru-RU" altLang="ru-RU" sz="2800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02060"/>
                </a:solidFill>
                <a:latin typeface="Arial Narrow" pitchFamily="34" charset="0"/>
              </a:rPr>
              <a:t>ерітіндісі</a:t>
            </a:r>
            <a:endParaRPr lang="ru-RU" altLang="ru-RU" sz="2800" b="1" dirty="0" smtClean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2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76400"/>
            <a:ext cx="8229600" cy="213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b="1" dirty="0" err="1" smtClean="0"/>
              <a:t>Судағы</a:t>
            </a:r>
            <a:r>
              <a:rPr lang="ru-RU" altLang="ru-RU" sz="2400" b="1" dirty="0" smtClean="0"/>
              <a:t> </a:t>
            </a:r>
            <a:r>
              <a:rPr lang="ru-RU" altLang="ru-RU" sz="2400" b="1" dirty="0" err="1" smtClean="0"/>
              <a:t>жоғары</a:t>
            </a:r>
            <a:r>
              <a:rPr lang="ru-RU" altLang="ru-RU" sz="2400" b="1" dirty="0" smtClean="0"/>
              <a:t> </a:t>
            </a:r>
            <a:r>
              <a:rPr lang="ru-RU" altLang="ru-RU" sz="2400" b="1" dirty="0" err="1" smtClean="0"/>
              <a:t>ерігіштігі</a:t>
            </a:r>
            <a:r>
              <a:rPr lang="ru-RU" altLang="ru-RU" sz="2400" b="1" dirty="0" smtClean="0"/>
              <a:t> (</a:t>
            </a:r>
            <a:r>
              <a:rPr lang="ru-RU" altLang="ru-RU" sz="2400" b="1" dirty="0" smtClean="0">
                <a:cs typeface="Times New Roman" pitchFamily="18" charset="0"/>
              </a:rPr>
              <a:t>1 л суда 700 л NH</a:t>
            </a:r>
            <a:r>
              <a:rPr lang="ru-RU" altLang="ru-RU" sz="2400" b="1" baseline="-30000" dirty="0" smtClean="0">
                <a:cs typeface="Times New Roman" pitchFamily="18" charset="0"/>
              </a:rPr>
              <a:t>3</a:t>
            </a:r>
            <a:r>
              <a:rPr lang="ru-RU" altLang="ru-RU" sz="2400" b="1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dirty="0" smtClean="0"/>
              <a:t>Гидратация </a:t>
            </a:r>
            <a:r>
              <a:rPr lang="ru-RU" altLang="ru-RU" sz="2400" b="1" dirty="0" err="1" smtClean="0"/>
              <a:t>және</a:t>
            </a:r>
            <a:r>
              <a:rPr lang="ru-RU" altLang="ru-RU" sz="2400" b="1" dirty="0" smtClean="0"/>
              <a:t> </a:t>
            </a:r>
            <a:r>
              <a:rPr lang="ru-RU" altLang="ru-RU" sz="2400" b="1" dirty="0" err="1" smtClean="0"/>
              <a:t>протолиз</a:t>
            </a:r>
            <a:r>
              <a:rPr lang="ru-RU" altLang="ru-RU" sz="2400" b="1" dirty="0" smtClean="0"/>
              <a:t>:</a:t>
            </a:r>
            <a:r>
              <a:rPr lang="ru-RU" altLang="ru-RU" sz="2400" b="1" dirty="0" smtClean="0">
                <a:cs typeface="Times New Roman" pitchFamily="18" charset="0"/>
              </a:rPr>
              <a:t> </a:t>
            </a:r>
            <a:endParaRPr lang="ru-RU" altLang="ru-RU" sz="24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dirty="0" smtClean="0">
                <a:cs typeface="Times New Roman" pitchFamily="18" charset="0"/>
              </a:rPr>
              <a:t>NH</a:t>
            </a:r>
            <a:r>
              <a:rPr lang="ru-RU" altLang="ru-RU" sz="2400" b="1" baseline="-30000" dirty="0" smtClean="0">
                <a:cs typeface="Times New Roman" pitchFamily="18" charset="0"/>
              </a:rPr>
              <a:t>3</a:t>
            </a:r>
            <a:r>
              <a:rPr lang="ru-RU" altLang="ru-RU" sz="2400" b="1" dirty="0" smtClean="0"/>
              <a:t> + </a:t>
            </a:r>
            <a:r>
              <a:rPr lang="ru-RU" altLang="ru-RU" sz="2400" b="1" dirty="0" smtClean="0">
                <a:cs typeface="Times New Roman" pitchFamily="18" charset="0"/>
              </a:rPr>
              <a:t>H</a:t>
            </a:r>
            <a:r>
              <a:rPr lang="ru-RU" altLang="ru-RU" sz="2400" b="1" baseline="-30000" dirty="0" smtClean="0">
                <a:cs typeface="Times New Roman" pitchFamily="18" charset="0"/>
              </a:rPr>
              <a:t>2</a:t>
            </a:r>
            <a:r>
              <a:rPr lang="ru-RU" altLang="ru-RU" sz="2400" b="1" dirty="0" smtClean="0">
                <a:cs typeface="Times New Roman" pitchFamily="18" charset="0"/>
              </a:rPr>
              <a:t>O</a:t>
            </a:r>
            <a:r>
              <a:rPr lang="ru-RU" altLang="ru-RU" sz="2400" b="1" dirty="0" smtClean="0"/>
              <a:t> =</a:t>
            </a:r>
            <a:r>
              <a:rPr lang="ru-RU" altLang="ru-RU" sz="2400" b="1" dirty="0" smtClean="0">
                <a:cs typeface="Times New Roman" pitchFamily="18" charset="0"/>
              </a:rPr>
              <a:t> NH</a:t>
            </a:r>
            <a:r>
              <a:rPr lang="ru-RU" altLang="ru-RU" sz="2400" b="1" baseline="-30000" dirty="0" smtClean="0">
                <a:cs typeface="Times New Roman" pitchFamily="18" charset="0"/>
              </a:rPr>
              <a:t>3</a:t>
            </a:r>
            <a:r>
              <a:rPr lang="ru-RU" altLang="ru-RU" sz="2400" b="1" dirty="0" smtClean="0">
                <a:cs typeface="Times New Roman" pitchFamily="18" charset="0"/>
              </a:rPr>
              <a:t>·H</a:t>
            </a:r>
            <a:r>
              <a:rPr lang="ru-RU" altLang="ru-RU" sz="2400" b="1" baseline="-30000" dirty="0" smtClean="0">
                <a:cs typeface="Times New Roman" pitchFamily="18" charset="0"/>
              </a:rPr>
              <a:t>2</a:t>
            </a:r>
            <a:r>
              <a:rPr lang="ru-RU" altLang="ru-RU" sz="2400" b="1" dirty="0" smtClean="0">
                <a:cs typeface="Times New Roman" pitchFamily="18" charset="0"/>
              </a:rPr>
              <a:t>O</a:t>
            </a:r>
            <a:r>
              <a:rPr lang="ru-RU" altLang="ru-RU" sz="2400" b="1" dirty="0" smtClean="0"/>
              <a:t>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400" b="1" dirty="0" smtClean="0">
                <a:cs typeface="Times New Roman" pitchFamily="18" charset="0"/>
              </a:rPr>
              <a:t>NH</a:t>
            </a:r>
            <a:r>
              <a:rPr lang="en-US" altLang="ru-RU" sz="2400" b="1" baseline="-30000" dirty="0" smtClean="0">
                <a:cs typeface="Times New Roman" pitchFamily="18" charset="0"/>
              </a:rPr>
              <a:t>3</a:t>
            </a:r>
            <a:r>
              <a:rPr lang="en-US" altLang="ru-RU" sz="2400" b="1" dirty="0" smtClean="0">
                <a:cs typeface="Times New Roman" pitchFamily="18" charset="0"/>
              </a:rPr>
              <a:t> · H</a:t>
            </a:r>
            <a:r>
              <a:rPr lang="en-US" altLang="ru-RU" sz="2400" b="1" baseline="-30000" dirty="0" smtClean="0">
                <a:cs typeface="Times New Roman" pitchFamily="18" charset="0"/>
              </a:rPr>
              <a:t>2</a:t>
            </a:r>
            <a:r>
              <a:rPr lang="en-US" altLang="ru-RU" sz="2400" b="1" dirty="0" smtClean="0">
                <a:cs typeface="Times New Roman" pitchFamily="18" charset="0"/>
              </a:rPr>
              <a:t>O + H</a:t>
            </a:r>
            <a:r>
              <a:rPr lang="en-US" altLang="ru-RU" sz="2400" b="1" baseline="-30000" dirty="0" smtClean="0">
                <a:cs typeface="Times New Roman" pitchFamily="18" charset="0"/>
              </a:rPr>
              <a:t>2</a:t>
            </a:r>
            <a:r>
              <a:rPr lang="en-US" altLang="ru-RU" sz="2400" b="1" dirty="0" smtClean="0">
                <a:cs typeface="Times New Roman" pitchFamily="18" charset="0"/>
              </a:rPr>
              <a:t>O </a:t>
            </a:r>
            <a:r>
              <a:rPr lang="en-US" altLang="ru-RU" sz="2400" b="1" dirty="0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</a:t>
            </a:r>
            <a:r>
              <a:rPr lang="en-US" altLang="ru-RU" sz="2400" b="1" dirty="0" smtClean="0">
                <a:cs typeface="Times New Roman" pitchFamily="18" charset="0"/>
              </a:rPr>
              <a:t> NH</a:t>
            </a:r>
            <a:r>
              <a:rPr lang="en-US" altLang="ru-RU" sz="2400" b="1" baseline="-30000" dirty="0" smtClean="0">
                <a:cs typeface="Times New Roman" pitchFamily="18" charset="0"/>
              </a:rPr>
              <a:t>4</a:t>
            </a:r>
            <a:r>
              <a:rPr lang="en-US" altLang="ru-RU" sz="2400" b="1" baseline="30000" dirty="0" smtClean="0">
                <a:cs typeface="Times New Roman" pitchFamily="18" charset="0"/>
              </a:rPr>
              <a:t>+</a:t>
            </a:r>
            <a:r>
              <a:rPr lang="en-US" altLang="ru-RU" sz="2400" b="1" dirty="0" smtClean="0">
                <a:cs typeface="Times New Roman" pitchFamily="18" charset="0"/>
              </a:rPr>
              <a:t> + OH</a:t>
            </a:r>
            <a:r>
              <a:rPr lang="ru-RU" altLang="ru-RU" sz="2400" b="1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altLang="ru-RU" sz="2400" b="1" dirty="0" smtClean="0">
                <a:cs typeface="Times New Roman" pitchFamily="18" charset="0"/>
              </a:rPr>
              <a:t> + H</a:t>
            </a:r>
            <a:r>
              <a:rPr lang="en-US" altLang="ru-RU" sz="2400" b="1" baseline="-30000" dirty="0" smtClean="0">
                <a:cs typeface="Times New Roman" pitchFamily="18" charset="0"/>
              </a:rPr>
              <a:t>2</a:t>
            </a:r>
            <a:r>
              <a:rPr lang="en-US" altLang="ru-RU" sz="2400" b="1" dirty="0" smtClean="0">
                <a:cs typeface="Times New Roman" pitchFamily="18" charset="0"/>
              </a:rPr>
              <a:t>O; pH </a:t>
            </a:r>
            <a:r>
              <a:rPr lang="en-US" altLang="ru-RU" sz="2400" b="1" dirty="0" smtClean="0">
                <a:cs typeface="Times New Roman" pitchFamily="18" charset="0"/>
                <a:sym typeface="Symbol" pitchFamily="18" charset="2"/>
              </a:rPr>
              <a:t> 7</a:t>
            </a:r>
            <a:endParaRPr lang="en-US" altLang="ru-RU" sz="2400" b="1" dirty="0" smtClean="0"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400" b="1" i="1" dirty="0" smtClean="0">
                <a:cs typeface="Times New Roman" pitchFamily="18" charset="0"/>
              </a:rPr>
              <a:t>K</a:t>
            </a:r>
            <a:r>
              <a:rPr lang="ru-RU" altLang="ru-RU" sz="2400" b="1" baseline="-30000" dirty="0" smtClean="0"/>
              <a:t>о</a:t>
            </a:r>
            <a:r>
              <a:rPr lang="en-US" altLang="ru-RU" sz="2400" b="1" dirty="0" smtClean="0">
                <a:cs typeface="Times New Roman" pitchFamily="18" charset="0"/>
              </a:rPr>
              <a:t> = 1,75 · 10</a:t>
            </a:r>
            <a:r>
              <a:rPr lang="en-US" altLang="ru-RU" sz="2400" b="1" baseline="30000" dirty="0" smtClean="0">
                <a:cs typeface="Times New Roman" pitchFamily="18" charset="0"/>
              </a:rPr>
              <a:t>–5</a:t>
            </a:r>
            <a:endParaRPr lang="ru-RU" altLang="ru-RU" sz="2400" b="1" baseline="30000" dirty="0" smtClean="0">
              <a:cs typeface="Times New Roman" pitchFamily="18" charset="0"/>
            </a:endParaRPr>
          </a:p>
        </p:txBody>
      </p:sp>
      <p:grpSp>
        <p:nvGrpSpPr>
          <p:cNvPr id="21508" name="Group 26"/>
          <p:cNvGrpSpPr>
            <a:grpSpLocks/>
          </p:cNvGrpSpPr>
          <p:nvPr/>
        </p:nvGrpSpPr>
        <p:grpSpPr bwMode="auto">
          <a:xfrm>
            <a:off x="457200" y="4419600"/>
            <a:ext cx="1143000" cy="1524000"/>
            <a:chOff x="288" y="2784"/>
            <a:chExt cx="720" cy="960"/>
          </a:xfrm>
        </p:grpSpPr>
        <p:sp>
          <p:nvSpPr>
            <p:cNvPr id="21524" name="Text Box 11"/>
            <p:cNvSpPr txBox="1">
              <a:spLocks noChangeArrowheads="1"/>
            </p:cNvSpPr>
            <p:nvPr/>
          </p:nvSpPr>
          <p:spPr bwMode="auto">
            <a:xfrm>
              <a:off x="624" y="3120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ru-RU"/>
                <a:t>N</a:t>
              </a:r>
              <a:endParaRPr lang="ru-RU" altLang="ru-RU"/>
            </a:p>
          </p:txBody>
        </p:sp>
        <p:grpSp>
          <p:nvGrpSpPr>
            <p:cNvPr id="21525" name="Group 25"/>
            <p:cNvGrpSpPr>
              <a:grpSpLocks/>
            </p:cNvGrpSpPr>
            <p:nvPr/>
          </p:nvGrpSpPr>
          <p:grpSpPr bwMode="auto">
            <a:xfrm>
              <a:off x="288" y="2784"/>
              <a:ext cx="480" cy="960"/>
              <a:chOff x="288" y="2784"/>
              <a:chExt cx="480" cy="960"/>
            </a:xfrm>
          </p:grpSpPr>
          <p:sp>
            <p:nvSpPr>
              <p:cNvPr id="21526" name="Text Box 12"/>
              <p:cNvSpPr txBox="1">
                <a:spLocks noChangeArrowheads="1"/>
              </p:cNvSpPr>
              <p:nvPr/>
            </p:nvSpPr>
            <p:spPr bwMode="auto">
              <a:xfrm>
                <a:off x="432" y="2784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/>
                  <a:t>H</a:t>
                </a:r>
                <a:endParaRPr lang="ru-RU" altLang="ru-RU"/>
              </a:p>
            </p:txBody>
          </p:sp>
          <p:sp>
            <p:nvSpPr>
              <p:cNvPr id="21527" name="Text Box 13"/>
              <p:cNvSpPr txBox="1">
                <a:spLocks noChangeArrowheads="1"/>
              </p:cNvSpPr>
              <p:nvPr/>
            </p:nvSpPr>
            <p:spPr bwMode="auto">
              <a:xfrm>
                <a:off x="288" y="312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/>
                  <a:t>H</a:t>
                </a:r>
                <a:endParaRPr lang="ru-RU" altLang="ru-RU"/>
              </a:p>
            </p:txBody>
          </p:sp>
          <p:sp>
            <p:nvSpPr>
              <p:cNvPr id="21528" name="Text Box 14"/>
              <p:cNvSpPr txBox="1">
                <a:spLocks noChangeArrowheads="1"/>
              </p:cNvSpPr>
              <p:nvPr/>
            </p:nvSpPr>
            <p:spPr bwMode="auto">
              <a:xfrm>
                <a:off x="432" y="345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/>
                  <a:t>H</a:t>
                </a:r>
                <a:endParaRPr lang="ru-RU" altLang="ru-RU"/>
              </a:p>
            </p:txBody>
          </p:sp>
          <p:sp>
            <p:nvSpPr>
              <p:cNvPr id="21529" name="Line 16"/>
              <p:cNvSpPr>
                <a:spLocks noChangeShapeType="1"/>
              </p:cNvSpPr>
              <p:nvPr/>
            </p:nvSpPr>
            <p:spPr bwMode="auto">
              <a:xfrm>
                <a:off x="624" y="3024"/>
                <a:ext cx="144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1530" name="Line 17"/>
              <p:cNvSpPr>
                <a:spLocks noChangeShapeType="1"/>
              </p:cNvSpPr>
              <p:nvPr/>
            </p:nvSpPr>
            <p:spPr bwMode="auto">
              <a:xfrm flipV="1">
                <a:off x="528" y="3264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1531" name="Line 18"/>
              <p:cNvSpPr>
                <a:spLocks noChangeShapeType="1"/>
              </p:cNvSpPr>
              <p:nvPr/>
            </p:nvSpPr>
            <p:spPr bwMode="auto">
              <a:xfrm flipH="1">
                <a:off x="624" y="3360"/>
                <a:ext cx="14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grpSp>
        <p:nvGrpSpPr>
          <p:cNvPr id="21509" name="Group 27"/>
          <p:cNvGrpSpPr>
            <a:grpSpLocks/>
          </p:cNvGrpSpPr>
          <p:nvPr/>
        </p:nvGrpSpPr>
        <p:grpSpPr bwMode="auto">
          <a:xfrm>
            <a:off x="1752600" y="4953000"/>
            <a:ext cx="1371600" cy="762000"/>
            <a:chOff x="1104" y="3120"/>
            <a:chExt cx="864" cy="480"/>
          </a:xfrm>
        </p:grpSpPr>
        <p:sp>
          <p:nvSpPr>
            <p:cNvPr id="21519" name="Text Box 19"/>
            <p:cNvSpPr txBox="1">
              <a:spLocks noChangeArrowheads="1"/>
            </p:cNvSpPr>
            <p:nvPr/>
          </p:nvSpPr>
          <p:spPr bwMode="auto">
            <a:xfrm>
              <a:off x="1392" y="331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/>
                <a:t>O</a:t>
              </a:r>
              <a:endParaRPr lang="ru-RU" altLang="ru-RU"/>
            </a:p>
          </p:txBody>
        </p:sp>
        <p:sp>
          <p:nvSpPr>
            <p:cNvPr id="21520" name="Text Box 20"/>
            <p:cNvSpPr txBox="1">
              <a:spLocks noChangeArrowheads="1"/>
            </p:cNvSpPr>
            <p:nvPr/>
          </p:nvSpPr>
          <p:spPr bwMode="auto">
            <a:xfrm flipH="1">
              <a:off x="1680" y="31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/>
                <a:t>H</a:t>
              </a:r>
              <a:endParaRPr lang="ru-RU" altLang="ru-RU"/>
            </a:p>
          </p:txBody>
        </p:sp>
        <p:sp>
          <p:nvSpPr>
            <p:cNvPr id="21521" name="Text Box 21"/>
            <p:cNvSpPr txBox="1">
              <a:spLocks noChangeArrowheads="1"/>
            </p:cNvSpPr>
            <p:nvPr/>
          </p:nvSpPr>
          <p:spPr bwMode="auto">
            <a:xfrm>
              <a:off x="1104" y="31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/>
                <a:t>H</a:t>
              </a:r>
              <a:endParaRPr lang="ru-RU" altLang="ru-RU"/>
            </a:p>
          </p:txBody>
        </p:sp>
        <p:sp>
          <p:nvSpPr>
            <p:cNvPr id="21522" name="Line 22"/>
            <p:cNvSpPr>
              <a:spLocks noChangeShapeType="1"/>
            </p:cNvSpPr>
            <p:nvPr/>
          </p:nvSpPr>
          <p:spPr bwMode="auto">
            <a:xfrm>
              <a:off x="1296" y="3264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1523" name="Line 23"/>
            <p:cNvSpPr>
              <a:spLocks noChangeShapeType="1"/>
            </p:cNvSpPr>
            <p:nvPr/>
          </p:nvSpPr>
          <p:spPr bwMode="auto">
            <a:xfrm flipH="1">
              <a:off x="1584" y="3264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21510" name="Group 38"/>
          <p:cNvGrpSpPr>
            <a:grpSpLocks/>
          </p:cNvGrpSpPr>
          <p:nvPr/>
        </p:nvGrpSpPr>
        <p:grpSpPr bwMode="auto">
          <a:xfrm>
            <a:off x="685800" y="4343400"/>
            <a:ext cx="1981200" cy="838200"/>
            <a:chOff x="432" y="2736"/>
            <a:chExt cx="1248" cy="528"/>
          </a:xfrm>
        </p:grpSpPr>
        <p:sp>
          <p:nvSpPr>
            <p:cNvPr id="21517" name="Line 24"/>
            <p:cNvSpPr>
              <a:spLocks noChangeShapeType="1"/>
            </p:cNvSpPr>
            <p:nvPr/>
          </p:nvSpPr>
          <p:spPr bwMode="auto">
            <a:xfrm>
              <a:off x="912" y="3264"/>
              <a:ext cx="240" cy="0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1518" name="Text Box 28"/>
            <p:cNvSpPr txBox="1">
              <a:spLocks noChangeArrowheads="1"/>
            </p:cNvSpPr>
            <p:nvPr/>
          </p:nvSpPr>
          <p:spPr bwMode="auto">
            <a:xfrm>
              <a:off x="432" y="2736"/>
              <a:ext cx="124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1800" b="1" dirty="0" err="1" smtClean="0">
                  <a:solidFill>
                    <a:srgbClr val="FF33CC"/>
                  </a:solidFill>
                </a:rPr>
                <a:t>Сутектік</a:t>
              </a:r>
              <a:r>
                <a:rPr lang="ru-RU" altLang="ru-RU" sz="1800" b="1" dirty="0" smtClean="0">
                  <a:solidFill>
                    <a:srgbClr val="FF33CC"/>
                  </a:solidFill>
                </a:rPr>
                <a:t> </a:t>
              </a:r>
              <a:r>
                <a:rPr lang="ru-RU" altLang="ru-RU" sz="1800" b="1" dirty="0" err="1" smtClean="0">
                  <a:solidFill>
                    <a:srgbClr val="FF33CC"/>
                  </a:solidFill>
                </a:rPr>
                <a:t>байланыс</a:t>
              </a:r>
              <a:endParaRPr lang="ru-RU" altLang="ru-RU" sz="1800" b="1" dirty="0">
                <a:solidFill>
                  <a:srgbClr val="FF33CC"/>
                </a:solidFill>
              </a:endParaRPr>
            </a:p>
          </p:txBody>
        </p:sp>
      </p:grpSp>
      <p:grpSp>
        <p:nvGrpSpPr>
          <p:cNvPr id="21511" name="Group 36"/>
          <p:cNvGrpSpPr>
            <a:grpSpLocks/>
          </p:cNvGrpSpPr>
          <p:nvPr/>
        </p:nvGrpSpPr>
        <p:grpSpPr bwMode="auto">
          <a:xfrm>
            <a:off x="3429000" y="3962400"/>
            <a:ext cx="5334000" cy="1981200"/>
            <a:chOff x="2160" y="2784"/>
            <a:chExt cx="3177" cy="1200"/>
          </a:xfrm>
        </p:grpSpPr>
        <p:pic>
          <p:nvPicPr>
            <p:cNvPr id="21513" name="Picture 30" descr="D:\backup\MAMA\Новая папка\жуков\аммиак0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003" y="2784"/>
              <a:ext cx="668" cy="1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514" name="Picture 31" descr="D:\backup\MAMA\Новая папка\жуков\аммиак1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160" y="2784"/>
              <a:ext cx="794" cy="1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515" name="Picture 32" descr="D:\backup\MAMA\Новая папка\жуков\аммиак6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512" y="2784"/>
              <a:ext cx="825" cy="1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516" name="Picture 33" descr="D:\backup\MAMA\Новая папка\жуков\аммиак06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744" y="2784"/>
              <a:ext cx="721" cy="11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512" name="Text Box 37"/>
          <p:cNvSpPr txBox="1">
            <a:spLocks noChangeArrowheads="1"/>
          </p:cNvSpPr>
          <p:nvPr/>
        </p:nvSpPr>
        <p:spPr bwMode="auto">
          <a:xfrm>
            <a:off x="3124200" y="6019800"/>
            <a:ext cx="5867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dirty="0" err="1" smtClean="0"/>
              <a:t>Аммиакты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алу</a:t>
            </a:r>
            <a:r>
              <a:rPr lang="ru-RU" altLang="ru-RU" dirty="0" smtClean="0"/>
              <a:t>. </a:t>
            </a:r>
            <a:r>
              <a:rPr lang="ru-RU" altLang="ru-RU" dirty="0"/>
              <a:t>«Фонтан»</a:t>
            </a:r>
          </a:p>
        </p:txBody>
      </p:sp>
    </p:spTree>
    <p:extLst>
      <p:ext uri="{BB962C8B-B14F-4D97-AF65-F5344CB8AC3E}">
        <p14:creationId xmlns:p14="http://schemas.microsoft.com/office/powerpoint/2010/main" xmlns="" val="24397112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pPr algn="ctr" eaLnBrk="1" hangingPunct="1"/>
            <a:r>
              <a:rPr lang="ru-RU" altLang="ru-RU" sz="2800" b="1" dirty="0" smtClean="0">
                <a:solidFill>
                  <a:srgbClr val="002060"/>
                </a:solidFill>
                <a:latin typeface="Arial Narrow" pitchFamily="34" charset="0"/>
              </a:rPr>
              <a:t>Аммоний </a:t>
            </a:r>
            <a:r>
              <a:rPr lang="ru-RU" altLang="ru-RU" sz="2800" b="1" dirty="0" err="1" smtClean="0">
                <a:solidFill>
                  <a:srgbClr val="002060"/>
                </a:solidFill>
                <a:latin typeface="Arial Narrow" pitchFamily="34" charset="0"/>
              </a:rPr>
              <a:t>тұздары</a:t>
            </a:r>
            <a:endParaRPr lang="ru-RU" altLang="ru-RU" sz="2800" b="1" dirty="0" smtClean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2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971800" y="1524000"/>
            <a:ext cx="5486400" cy="4114800"/>
          </a:xfrm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en-US" altLang="ru-RU" sz="2400" dirty="0" smtClean="0"/>
              <a:t> </a:t>
            </a:r>
            <a:r>
              <a:rPr lang="ru-RU" altLang="ru-RU" sz="2400" b="1" dirty="0" smtClean="0">
                <a:solidFill>
                  <a:srgbClr val="CC3300"/>
                </a:solidFill>
                <a:latin typeface="Arial Narrow" pitchFamily="34" charset="0"/>
              </a:rPr>
              <a:t>Гидролиз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b="1" dirty="0" smtClean="0">
                <a:latin typeface="Arial Narrow" pitchFamily="34" charset="0"/>
              </a:rPr>
              <a:t>	 </a:t>
            </a:r>
            <a:r>
              <a:rPr lang="en-US" altLang="ru-RU" sz="2400" b="1" dirty="0" smtClean="0">
                <a:latin typeface="Arial Narrow" pitchFamily="34" charset="0"/>
              </a:rPr>
              <a:t>NH</a:t>
            </a:r>
            <a:r>
              <a:rPr lang="en-US" altLang="ru-RU" sz="2400" b="1" baseline="-25000" dirty="0" smtClean="0">
                <a:latin typeface="Arial Narrow" pitchFamily="34" charset="0"/>
              </a:rPr>
              <a:t>4</a:t>
            </a:r>
            <a:r>
              <a:rPr lang="en-US" altLang="ru-RU" sz="2400" b="1" dirty="0" smtClean="0">
                <a:latin typeface="Arial Narrow" pitchFamily="34" charset="0"/>
              </a:rPr>
              <a:t>Cl</a:t>
            </a:r>
            <a:r>
              <a:rPr lang="ru-RU" altLang="ru-RU" sz="2400" b="1" dirty="0" smtClean="0">
                <a:latin typeface="Arial Narrow" pitchFamily="34" charset="0"/>
              </a:rPr>
              <a:t>= </a:t>
            </a:r>
            <a:r>
              <a:rPr lang="en-US" altLang="ru-RU" sz="2400" b="1" dirty="0" smtClean="0">
                <a:latin typeface="Arial Narrow" pitchFamily="34" charset="0"/>
              </a:rPr>
              <a:t>NH</a:t>
            </a:r>
            <a:r>
              <a:rPr lang="ru-RU" altLang="ru-RU" sz="2400" b="1" baseline="-25000" dirty="0" smtClean="0">
                <a:latin typeface="Arial Narrow" pitchFamily="34" charset="0"/>
              </a:rPr>
              <a:t>4</a:t>
            </a:r>
            <a:r>
              <a:rPr lang="en-US" altLang="ru-RU" sz="2400" b="1" baseline="30000" dirty="0" smtClean="0">
                <a:latin typeface="Arial Narrow" pitchFamily="34" charset="0"/>
              </a:rPr>
              <a:t>+</a:t>
            </a:r>
            <a:r>
              <a:rPr lang="en-US" altLang="ru-RU" sz="2400" b="1" dirty="0" smtClean="0">
                <a:latin typeface="Arial Narrow" pitchFamily="34" charset="0"/>
              </a:rPr>
              <a:t> + Cl</a:t>
            </a:r>
            <a:r>
              <a:rPr lang="en-US" altLang="ru-RU" sz="2400" b="1" baseline="30000" dirty="0" smtClean="0">
                <a:latin typeface="Arial Narrow" pitchFamily="34" charset="0"/>
                <a:cs typeface="Tahoma" pitchFamily="34" charset="0"/>
              </a:rPr>
              <a:t>–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latin typeface="Arial Narrow" pitchFamily="34" charset="0"/>
              </a:rPr>
              <a:t>    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</a:rPr>
              <a:t>NH</a:t>
            </a:r>
            <a:r>
              <a:rPr lang="en-US" altLang="ru-RU" sz="2400" b="1" baseline="-30000" dirty="0" smtClean="0">
                <a:latin typeface="Arial Narrow" pitchFamily="34" charset="0"/>
                <a:cs typeface="Times New Roman" pitchFamily="18" charset="0"/>
              </a:rPr>
              <a:t>4</a:t>
            </a:r>
            <a:r>
              <a:rPr lang="en-US" altLang="ru-RU" sz="2400" b="1" baseline="30000" dirty="0" smtClean="0">
                <a:latin typeface="Arial Narrow" pitchFamily="34" charset="0"/>
                <a:cs typeface="Times New Roman" pitchFamily="18" charset="0"/>
              </a:rPr>
              <a:t>+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</a:rPr>
              <a:t> + 2H</a:t>
            </a:r>
            <a:r>
              <a:rPr lang="en-US" altLang="ru-RU" sz="2400" b="1" baseline="-300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</a:rPr>
              <a:t>O 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  <a:sym typeface="Wingdings 3" pitchFamily="18" charset="2"/>
              </a:rPr>
              <a:t>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</a:rPr>
              <a:t> NH</a:t>
            </a:r>
            <a:r>
              <a:rPr lang="en-US" altLang="ru-RU" sz="2400" b="1" baseline="-30000" dirty="0" smtClean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</a:rPr>
              <a:t>·H</a:t>
            </a:r>
            <a:r>
              <a:rPr lang="en-US" altLang="ru-RU" sz="2400" b="1" baseline="-300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</a:rPr>
              <a:t>O + H</a:t>
            </a:r>
            <a:r>
              <a:rPr lang="en-US" altLang="ru-RU" sz="2400" b="1" baseline="-30000" dirty="0" smtClean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</a:rPr>
              <a:t>O</a:t>
            </a:r>
            <a:r>
              <a:rPr lang="en-US" altLang="ru-RU" sz="2400" b="1" baseline="30000" dirty="0" smtClean="0">
                <a:latin typeface="Arial Narrow" pitchFamily="34" charset="0"/>
                <a:cs typeface="Times New Roman" pitchFamily="18" charset="0"/>
              </a:rPr>
              <a:t>+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</a:rPr>
              <a:t>;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</a:rPr>
              <a:t>pH 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 7</a:t>
            </a:r>
            <a:endParaRPr lang="en-US" altLang="ru-RU" sz="2400" b="1" dirty="0" smtClean="0">
              <a:latin typeface="Arial Narrow" pitchFamily="34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ru-RU" sz="2400" b="1" i="1" dirty="0" smtClean="0">
                <a:latin typeface="Arial Narrow" pitchFamily="34" charset="0"/>
                <a:cs typeface="Times New Roman" pitchFamily="18" charset="0"/>
              </a:rPr>
              <a:t>K</a:t>
            </a:r>
            <a:r>
              <a:rPr lang="en-US" altLang="ru-RU" sz="2400" b="1" baseline="-30000" dirty="0" smtClean="0">
                <a:latin typeface="Arial Narrow" pitchFamily="34" charset="0"/>
                <a:cs typeface="Times New Roman" pitchFamily="18" charset="0"/>
              </a:rPr>
              <a:t>K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</a:rPr>
              <a:t> = 5,59 · 10</a:t>
            </a:r>
            <a:r>
              <a:rPr lang="en-US" altLang="ru-RU" sz="2400" b="1" baseline="30000" dirty="0" smtClean="0">
                <a:latin typeface="Arial Narrow" pitchFamily="34" charset="0"/>
                <a:cs typeface="Times New Roman" pitchFamily="18" charset="0"/>
              </a:rPr>
              <a:t>–10</a:t>
            </a:r>
          </a:p>
          <a:p>
            <a:pPr eaLnBrk="1" hangingPunct="1"/>
            <a:r>
              <a:rPr lang="ru-RU" altLang="ru-RU" sz="2400" b="1" dirty="0" smtClean="0">
                <a:latin typeface="Arial Narrow" pitchFamily="34" charset="0"/>
              </a:rPr>
              <a:t> </a:t>
            </a:r>
            <a:r>
              <a:rPr lang="ru-RU" altLang="ru-RU" sz="2400" b="1" dirty="0" err="1" smtClean="0">
                <a:solidFill>
                  <a:srgbClr val="CC3300"/>
                </a:solidFill>
                <a:latin typeface="Arial Narrow" pitchFamily="34" charset="0"/>
              </a:rPr>
              <a:t>Термиялық</a:t>
            </a:r>
            <a:r>
              <a:rPr lang="ru-RU" altLang="ru-RU" sz="2400" b="1" dirty="0" smtClean="0">
                <a:solidFill>
                  <a:srgbClr val="CC3300"/>
                </a:solidFill>
                <a:latin typeface="Arial Narrow" pitchFamily="34" charset="0"/>
              </a:rPr>
              <a:t> </a:t>
            </a:r>
            <a:r>
              <a:rPr lang="ru-RU" altLang="ru-RU" sz="2400" b="1" dirty="0" err="1" smtClean="0">
                <a:solidFill>
                  <a:srgbClr val="CC3300"/>
                </a:solidFill>
                <a:latin typeface="Arial Narrow" pitchFamily="34" charset="0"/>
              </a:rPr>
              <a:t>ыдырау</a:t>
            </a:r>
            <a:endParaRPr lang="ru-RU" altLang="ru-RU" sz="2400" b="1" dirty="0" smtClean="0">
              <a:solidFill>
                <a:srgbClr val="CC3300"/>
              </a:solidFill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b="1" dirty="0" smtClean="0">
                <a:latin typeface="Arial Narrow" pitchFamily="34" charset="0"/>
              </a:rPr>
              <a:t> </a:t>
            </a:r>
            <a:r>
              <a:rPr lang="en-US" altLang="ru-RU" sz="2400" b="1" dirty="0" smtClean="0">
                <a:latin typeface="Arial Narrow" pitchFamily="34" charset="0"/>
              </a:rPr>
              <a:t> </a:t>
            </a:r>
            <a:r>
              <a:rPr lang="ru-RU" altLang="ru-RU" sz="2400" b="1" dirty="0" smtClean="0">
                <a:latin typeface="Arial Narrow" pitchFamily="34" charset="0"/>
              </a:rPr>
              <a:t>   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</a:rPr>
              <a:t>NH</a:t>
            </a:r>
            <a:r>
              <a:rPr lang="en-US" altLang="ru-RU" sz="2400" b="1" baseline="-30000" dirty="0" smtClean="0">
                <a:latin typeface="Arial Narrow" pitchFamily="34" charset="0"/>
                <a:cs typeface="Times New Roman" pitchFamily="18" charset="0"/>
              </a:rPr>
              <a:t>4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</a:rPr>
              <a:t>HCO</a:t>
            </a:r>
            <a:r>
              <a:rPr lang="en-US" altLang="ru-RU" sz="2400" b="1" baseline="-30000" dirty="0" smtClean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</a:rPr>
              <a:t> = NH</a:t>
            </a:r>
            <a:r>
              <a:rPr lang="en-US" altLang="ru-RU" sz="2400" b="1" baseline="-30000" dirty="0" smtClean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</a:rPr>
              <a:t> + H</a:t>
            </a:r>
            <a:r>
              <a:rPr lang="en-US" altLang="ru-RU" sz="2400" b="1" baseline="-300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</a:rPr>
              <a:t>O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</a:rPr>
              <a:t> + CO</a:t>
            </a:r>
            <a:r>
              <a:rPr lang="en-US" altLang="ru-RU" sz="2400" b="1" baseline="-300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</a:t>
            </a:r>
            <a:endParaRPr lang="ru-RU" altLang="ru-RU" sz="2400" b="1" dirty="0" smtClean="0">
              <a:latin typeface="Arial Narrow" pitchFamily="34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b="1" dirty="0" smtClean="0">
                <a:latin typeface="Arial Narrow" pitchFamily="34" charset="0"/>
              </a:rPr>
              <a:t>    </a:t>
            </a:r>
            <a:r>
              <a:rPr lang="en-US" altLang="ru-RU" sz="2400" b="1" dirty="0" smtClean="0">
                <a:latin typeface="Arial Narrow" pitchFamily="34" charset="0"/>
              </a:rPr>
              <a:t> 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</a:rPr>
              <a:t>NH</a:t>
            </a:r>
            <a:r>
              <a:rPr lang="en-US" altLang="ru-RU" sz="2400" b="1" baseline="-30000" dirty="0" smtClean="0">
                <a:latin typeface="Arial Narrow" pitchFamily="34" charset="0"/>
                <a:cs typeface="Times New Roman" pitchFamily="18" charset="0"/>
              </a:rPr>
              <a:t>4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</a:rPr>
              <a:t>NO</a:t>
            </a:r>
            <a:r>
              <a:rPr lang="en-US" altLang="ru-RU" sz="2400" b="1" baseline="-30000" dirty="0" smtClean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</a:rPr>
              <a:t> = N</a:t>
            </a:r>
            <a:r>
              <a:rPr lang="en-US" altLang="ru-RU" sz="2400" b="1" baseline="-300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</a:rPr>
              <a:t>O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</a:rPr>
              <a:t> + 2H</a:t>
            </a:r>
            <a:r>
              <a:rPr lang="en-US" altLang="ru-RU" sz="2400" b="1" baseline="-300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</a:rPr>
              <a:t>O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</a:rPr>
              <a:t> </a:t>
            </a:r>
            <a:endParaRPr lang="ru-RU" altLang="ru-RU" sz="2400" b="1" dirty="0" smtClean="0">
              <a:latin typeface="Arial Narrow" pitchFamily="34" charset="0"/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b="1" dirty="0" smtClean="0">
                <a:latin typeface="Arial Narrow" pitchFamily="34" charset="0"/>
              </a:rPr>
              <a:t>   </a:t>
            </a:r>
            <a:r>
              <a:rPr lang="en-US" altLang="ru-RU" sz="2400" b="1" dirty="0" smtClean="0">
                <a:latin typeface="Arial Narrow" pitchFamily="34" charset="0"/>
              </a:rPr>
              <a:t> </a:t>
            </a:r>
            <a:r>
              <a:rPr lang="ru-RU" altLang="ru-RU" sz="2400" b="1" dirty="0" smtClean="0">
                <a:latin typeface="Arial Narrow" pitchFamily="34" charset="0"/>
              </a:rPr>
              <a:t> 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</a:rPr>
              <a:t>NH</a:t>
            </a:r>
            <a:r>
              <a:rPr lang="en-US" altLang="ru-RU" sz="2400" b="1" baseline="-30000" dirty="0" smtClean="0">
                <a:latin typeface="Arial Narrow" pitchFamily="34" charset="0"/>
                <a:cs typeface="Times New Roman" pitchFamily="18" charset="0"/>
              </a:rPr>
              <a:t>4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</a:rPr>
              <a:t>NO</a:t>
            </a:r>
            <a:r>
              <a:rPr lang="en-US" altLang="ru-RU" sz="2400" b="1" baseline="-300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</a:rPr>
              <a:t> = N</a:t>
            </a:r>
            <a:r>
              <a:rPr lang="en-US" altLang="ru-RU" sz="2400" b="1" baseline="-300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</a:rPr>
              <a:t> + 2H</a:t>
            </a:r>
            <a:r>
              <a:rPr lang="en-US" altLang="ru-RU" sz="2400" b="1" baseline="-30000" dirty="0" smtClean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</a:rPr>
              <a:t>O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altLang="ru-RU" sz="24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altLang="ru-RU" sz="2400" b="1" dirty="0" smtClean="0">
                <a:latin typeface="Arial Narrow" pitchFamily="34" charset="0"/>
              </a:rPr>
              <a:t>	</a:t>
            </a:r>
            <a:endParaRPr lang="ru-RU" altLang="ru-RU" sz="2400" b="1" dirty="0" smtClean="0">
              <a:latin typeface="Arial Narrow" pitchFamily="34" charset="0"/>
            </a:endParaRPr>
          </a:p>
        </p:txBody>
      </p:sp>
      <p:grpSp>
        <p:nvGrpSpPr>
          <p:cNvPr id="22532" name="Group 16"/>
          <p:cNvGrpSpPr>
            <a:grpSpLocks/>
          </p:cNvGrpSpPr>
          <p:nvPr/>
        </p:nvGrpSpPr>
        <p:grpSpPr bwMode="auto">
          <a:xfrm>
            <a:off x="685800" y="1447800"/>
            <a:ext cx="1981200" cy="2362200"/>
            <a:chOff x="432" y="912"/>
            <a:chExt cx="1248" cy="1488"/>
          </a:xfrm>
        </p:grpSpPr>
        <p:grpSp>
          <p:nvGrpSpPr>
            <p:cNvPr id="22536" name="Group 13"/>
            <p:cNvGrpSpPr>
              <a:grpSpLocks/>
            </p:cNvGrpSpPr>
            <p:nvPr/>
          </p:nvGrpSpPr>
          <p:grpSpPr bwMode="auto">
            <a:xfrm>
              <a:off x="432" y="1008"/>
              <a:ext cx="1152" cy="1344"/>
              <a:chOff x="528" y="1296"/>
              <a:chExt cx="1056" cy="1344"/>
            </a:xfrm>
          </p:grpSpPr>
          <p:sp>
            <p:nvSpPr>
              <p:cNvPr id="22539" name="Text Box 4"/>
              <p:cNvSpPr txBox="1">
                <a:spLocks noChangeArrowheads="1"/>
              </p:cNvSpPr>
              <p:nvPr/>
            </p:nvSpPr>
            <p:spPr bwMode="auto">
              <a:xfrm>
                <a:off x="912" y="177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/>
                  <a:t>N</a:t>
                </a:r>
                <a:endParaRPr lang="ru-RU" altLang="ru-RU"/>
              </a:p>
            </p:txBody>
          </p:sp>
          <p:sp>
            <p:nvSpPr>
              <p:cNvPr id="22540" name="Text Box 5"/>
              <p:cNvSpPr txBox="1">
                <a:spLocks noChangeArrowheads="1"/>
              </p:cNvSpPr>
              <p:nvPr/>
            </p:nvSpPr>
            <p:spPr bwMode="auto">
              <a:xfrm>
                <a:off x="768" y="2352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altLang="ru-RU"/>
                  <a:t>H</a:t>
                </a:r>
                <a:endParaRPr lang="ru-RU" altLang="ru-RU"/>
              </a:p>
            </p:txBody>
          </p:sp>
          <p:sp>
            <p:nvSpPr>
              <p:cNvPr id="22541" name="Text Box 6"/>
              <p:cNvSpPr txBox="1">
                <a:spLocks noChangeArrowheads="1"/>
              </p:cNvSpPr>
              <p:nvPr/>
            </p:nvSpPr>
            <p:spPr bwMode="auto">
              <a:xfrm>
                <a:off x="528" y="2064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altLang="ru-RU"/>
                  <a:t>H</a:t>
                </a:r>
                <a:endParaRPr lang="ru-RU" altLang="ru-RU"/>
              </a:p>
            </p:txBody>
          </p:sp>
          <p:sp>
            <p:nvSpPr>
              <p:cNvPr id="22542" name="Text Box 7"/>
              <p:cNvSpPr txBox="1">
                <a:spLocks noChangeArrowheads="1"/>
              </p:cNvSpPr>
              <p:nvPr/>
            </p:nvSpPr>
            <p:spPr bwMode="auto">
              <a:xfrm>
                <a:off x="912" y="129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altLang="ru-RU"/>
                  <a:t>H</a:t>
                </a:r>
                <a:endParaRPr lang="ru-RU" altLang="ru-RU"/>
              </a:p>
            </p:txBody>
          </p:sp>
          <p:sp>
            <p:nvSpPr>
              <p:cNvPr id="22543" name="Text Box 8"/>
              <p:cNvSpPr txBox="1">
                <a:spLocks noChangeArrowheads="1"/>
              </p:cNvSpPr>
              <p:nvPr/>
            </p:nvSpPr>
            <p:spPr bwMode="auto">
              <a:xfrm>
                <a:off x="1296" y="2064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altLang="ru-RU"/>
                  <a:t>H</a:t>
                </a:r>
                <a:endParaRPr lang="ru-RU" altLang="ru-RU"/>
              </a:p>
            </p:txBody>
          </p:sp>
          <p:sp>
            <p:nvSpPr>
              <p:cNvPr id="22544" name="Line 9"/>
              <p:cNvSpPr>
                <a:spLocks noChangeShapeType="1"/>
              </p:cNvSpPr>
              <p:nvPr/>
            </p:nvSpPr>
            <p:spPr bwMode="auto">
              <a:xfrm>
                <a:off x="1008" y="1584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2545" name="Line 10"/>
              <p:cNvSpPr>
                <a:spLocks noChangeShapeType="1"/>
              </p:cNvSpPr>
              <p:nvPr/>
            </p:nvSpPr>
            <p:spPr bwMode="auto">
              <a:xfrm flipV="1">
                <a:off x="720" y="1968"/>
                <a:ext cx="24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2546" name="Line 11"/>
              <p:cNvSpPr>
                <a:spLocks noChangeShapeType="1"/>
              </p:cNvSpPr>
              <p:nvPr/>
            </p:nvSpPr>
            <p:spPr bwMode="auto">
              <a:xfrm flipH="1">
                <a:off x="912" y="2064"/>
                <a:ext cx="96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2547" name="Line 12"/>
              <p:cNvSpPr>
                <a:spLocks noChangeShapeType="1"/>
              </p:cNvSpPr>
              <p:nvPr/>
            </p:nvSpPr>
            <p:spPr bwMode="auto">
              <a:xfrm>
                <a:off x="1104" y="1992"/>
                <a:ext cx="19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22537" name="AutoShape 14"/>
            <p:cNvSpPr>
              <a:spLocks noChangeArrowheads="1"/>
            </p:cNvSpPr>
            <p:nvPr/>
          </p:nvSpPr>
          <p:spPr bwMode="auto">
            <a:xfrm>
              <a:off x="432" y="1056"/>
              <a:ext cx="1104" cy="1344"/>
            </a:xfrm>
            <a:prstGeom prst="bracketPair">
              <a:avLst>
                <a:gd name="adj" fmla="val 14042"/>
              </a:avLst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2538" name="Text Box 15"/>
            <p:cNvSpPr txBox="1">
              <a:spLocks noChangeArrowheads="1"/>
            </p:cNvSpPr>
            <p:nvPr/>
          </p:nvSpPr>
          <p:spPr bwMode="auto">
            <a:xfrm>
              <a:off x="1488" y="912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/>
                <a:t>+</a:t>
              </a:r>
            </a:p>
          </p:txBody>
        </p:sp>
      </p:grpSp>
      <p:grpSp>
        <p:nvGrpSpPr>
          <p:cNvPr id="22533" name="Group 20"/>
          <p:cNvGrpSpPr>
            <a:grpSpLocks/>
          </p:cNvGrpSpPr>
          <p:nvPr/>
        </p:nvGrpSpPr>
        <p:grpSpPr bwMode="auto">
          <a:xfrm>
            <a:off x="685800" y="4114800"/>
            <a:ext cx="2209800" cy="2433638"/>
            <a:chOff x="432" y="2592"/>
            <a:chExt cx="1392" cy="1533"/>
          </a:xfrm>
        </p:grpSpPr>
        <p:pic>
          <p:nvPicPr>
            <p:cNvPr id="22534" name="Picture 18" descr="D:\backup\MAMA\2008-09лекции\pictures\элементы\Ammonium_chloride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" y="2592"/>
              <a:ext cx="1219" cy="12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535" name="Text Box 19"/>
            <p:cNvSpPr txBox="1">
              <a:spLocks noChangeArrowheads="1"/>
            </p:cNvSpPr>
            <p:nvPr/>
          </p:nvSpPr>
          <p:spPr bwMode="auto">
            <a:xfrm>
              <a:off x="432" y="3888"/>
              <a:ext cx="1392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800" dirty="0" smtClean="0"/>
                <a:t>Аммоний хлориды</a:t>
              </a:r>
              <a:endParaRPr lang="ru-RU" altLang="ru-RU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9801630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b="1" dirty="0" err="1" smtClean="0">
                <a:solidFill>
                  <a:srgbClr val="002060"/>
                </a:solidFill>
                <a:latin typeface="Arial Narrow" pitchFamily="34" charset="0"/>
              </a:rPr>
              <a:t>Аммиакты</a:t>
            </a:r>
            <a:r>
              <a:rPr lang="ru-RU" altLang="ru-RU" sz="2800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02060"/>
                </a:solidFill>
                <a:latin typeface="Arial Narrow" pitchFamily="34" charset="0"/>
              </a:rPr>
              <a:t>алу</a:t>
            </a:r>
            <a:endParaRPr lang="ru-RU" altLang="ru-RU" sz="2800" b="1" dirty="0" smtClean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24579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644008" y="1752600"/>
            <a:ext cx="4499992" cy="4748213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2400" b="1" dirty="0" err="1" smtClean="0"/>
              <a:t>Өндірісте</a:t>
            </a:r>
            <a:endParaRPr lang="ru-RU" sz="24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/>
              <a:t>N</a:t>
            </a:r>
            <a:r>
              <a:rPr lang="ru-RU" sz="2400" b="1" baseline="-25000" dirty="0" smtClean="0"/>
              <a:t>2</a:t>
            </a:r>
            <a:r>
              <a:rPr lang="ru-RU" sz="2400" b="1" dirty="0" smtClean="0"/>
              <a:t> + 3</a:t>
            </a:r>
            <a:r>
              <a:rPr lang="en-US" sz="2400" b="1" dirty="0" smtClean="0"/>
              <a:t>H</a:t>
            </a:r>
            <a:r>
              <a:rPr lang="ru-RU" sz="2400" b="1" baseline="-25000" dirty="0" smtClean="0"/>
              <a:t>2</a:t>
            </a:r>
            <a:r>
              <a:rPr lang="ru-RU" sz="2400" b="1" dirty="0" smtClean="0"/>
              <a:t> </a:t>
            </a:r>
            <a:r>
              <a:rPr lang="ru-RU" sz="2400" b="1" dirty="0" smtClean="0">
                <a:sym typeface="Wingdings 3" pitchFamily="18" charset="2"/>
              </a:rPr>
              <a:t></a:t>
            </a:r>
            <a:r>
              <a:rPr lang="en-US" sz="2400" b="1" dirty="0" smtClean="0">
                <a:sym typeface="Wingdings 3" pitchFamily="18" charset="2"/>
              </a:rPr>
              <a:t> 2NH</a:t>
            </a:r>
            <a:r>
              <a:rPr lang="en-US" sz="2400" b="1" baseline="-25000" dirty="0" smtClean="0">
                <a:sym typeface="Wingdings 3" pitchFamily="18" charset="2"/>
              </a:rPr>
              <a:t>3</a:t>
            </a:r>
            <a:r>
              <a:rPr lang="ru-RU" sz="2400" b="1" baseline="-25000" dirty="0" smtClean="0">
                <a:sym typeface="Wingdings 3" pitchFamily="18" charset="2"/>
              </a:rPr>
              <a:t> </a:t>
            </a:r>
            <a:r>
              <a:rPr lang="ru-RU" sz="2400" b="1" dirty="0" smtClean="0">
                <a:sym typeface="Wingdings 3" pitchFamily="18" charset="2"/>
              </a:rPr>
              <a:t> + </a:t>
            </a:r>
            <a:r>
              <a:rPr lang="en-US" sz="2400" b="1" dirty="0" smtClean="0">
                <a:solidFill>
                  <a:srgbClr val="CC3300"/>
                </a:solidFill>
                <a:sym typeface="Wingdings 3" pitchFamily="18" charset="2"/>
              </a:rPr>
              <a:t>Q</a:t>
            </a:r>
            <a:endParaRPr lang="ru-RU" sz="2400" b="1" dirty="0" smtClean="0">
              <a:solidFill>
                <a:srgbClr val="CC3300"/>
              </a:solidFill>
              <a:sym typeface="Wingdings 3" pitchFamily="18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ym typeface="Wingdings 3" pitchFamily="18" charset="2"/>
              </a:rPr>
              <a:t>(</a:t>
            </a:r>
            <a:r>
              <a:rPr lang="ru-RU" sz="2400" b="1" dirty="0" smtClean="0">
                <a:cs typeface="Times New Roman" pitchFamily="18" charset="0"/>
              </a:rPr>
              <a:t>300-500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</a:t>
            </a:r>
            <a:r>
              <a:rPr lang="ru-RU" sz="2400" b="1" dirty="0" smtClean="0">
                <a:cs typeface="Times New Roman" pitchFamily="18" charset="0"/>
              </a:rPr>
              <a:t>С</a:t>
            </a:r>
            <a:r>
              <a:rPr lang="en-US" sz="2400" b="1" dirty="0" smtClean="0"/>
              <a:t>,</a:t>
            </a:r>
            <a:r>
              <a:rPr lang="ru-RU" sz="2400" b="1" i="1" dirty="0" smtClean="0"/>
              <a:t> </a:t>
            </a:r>
            <a:r>
              <a:rPr lang="ru-RU" sz="2400" b="1" dirty="0" smtClean="0">
                <a:cs typeface="Times New Roman" pitchFamily="18" charset="0"/>
              </a:rPr>
              <a:t>300 </a:t>
            </a:r>
            <a:r>
              <a:rPr lang="ru-RU" sz="2400" b="1" dirty="0" err="1" smtClean="0">
                <a:cs typeface="Times New Roman" pitchFamily="18" charset="0"/>
              </a:rPr>
              <a:t>атм</a:t>
            </a:r>
            <a:r>
              <a:rPr lang="ru-RU" sz="2400" b="1" dirty="0" smtClean="0"/>
              <a:t>,</a:t>
            </a:r>
            <a:r>
              <a:rPr lang="ru-RU" sz="2400" b="1" i="1" dirty="0" smtClean="0"/>
              <a:t> катализатор: </a:t>
            </a:r>
            <a:r>
              <a:rPr lang="en-US" sz="2400" b="1" i="1" dirty="0" smtClean="0"/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Fe, Pt</a:t>
            </a:r>
            <a:r>
              <a:rPr lang="ru-RU" sz="2400" b="1" dirty="0" smtClean="0"/>
              <a:t>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b="1" dirty="0" smtClean="0"/>
          </a:p>
          <a:p>
            <a:pPr eaLnBrk="1" hangingPunct="1">
              <a:defRPr/>
            </a:pPr>
            <a:r>
              <a:rPr lang="ru-RU" sz="2400" b="1" dirty="0" err="1" smtClean="0"/>
              <a:t>Лабораторияда</a:t>
            </a:r>
            <a:r>
              <a:rPr lang="en-US" sz="2400" b="1" dirty="0" smtClean="0"/>
              <a:t> (</a:t>
            </a:r>
            <a:r>
              <a:rPr lang="kk-KZ" sz="2400" b="1" dirty="0" smtClean="0"/>
              <a:t>қыздыру кезінде</a:t>
            </a:r>
            <a:r>
              <a:rPr lang="en-US" sz="2400" b="1" dirty="0" smtClean="0"/>
              <a:t>)</a:t>
            </a:r>
            <a:endParaRPr lang="ru-RU" sz="2400" b="1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en-US" sz="2400" b="1" dirty="0" smtClean="0"/>
              <a:t>NH</a:t>
            </a:r>
            <a:r>
              <a:rPr lang="ru-RU" sz="2400" b="1" baseline="-25000" dirty="0" smtClean="0"/>
              <a:t>4</a:t>
            </a:r>
            <a:r>
              <a:rPr lang="en-US" sz="2400" b="1" dirty="0" smtClean="0"/>
              <a:t>Cl</a:t>
            </a:r>
            <a:r>
              <a:rPr lang="ru-RU" sz="2400" b="1" dirty="0" smtClean="0"/>
              <a:t>+</a:t>
            </a:r>
            <a:r>
              <a:rPr lang="en-US" sz="2400" b="1" dirty="0" err="1" smtClean="0"/>
              <a:t>NaOH</a:t>
            </a:r>
            <a:r>
              <a:rPr lang="en-US" sz="2400" b="1" dirty="0" smtClean="0"/>
              <a:t> = NaCl+H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O+NH</a:t>
            </a:r>
            <a:r>
              <a:rPr lang="en-US" sz="2400" b="1" baseline="-25000" dirty="0" smtClean="0"/>
              <a:t>3</a:t>
            </a:r>
            <a:r>
              <a:rPr lang="en-US" sz="2400" b="1" dirty="0" smtClean="0">
                <a:sym typeface="Symbol" pitchFamily="18" charset="2"/>
              </a:rPr>
              <a:t></a:t>
            </a:r>
          </a:p>
          <a:p>
            <a:pPr eaLnBrk="1" hangingPunct="1">
              <a:lnSpc>
                <a:spcPct val="150000"/>
              </a:lnSpc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sz="2400" b="1" dirty="0" smtClean="0">
                <a:cs typeface="Times New Roman" pitchFamily="18" charset="0"/>
              </a:rPr>
              <a:t>NH</a:t>
            </a:r>
            <a:r>
              <a:rPr lang="ru-RU" sz="2400" b="1" baseline="-25000" dirty="0" smtClean="0">
                <a:cs typeface="Times New Roman" pitchFamily="18" charset="0"/>
              </a:rPr>
              <a:t>3</a:t>
            </a:r>
            <a:r>
              <a:rPr lang="ru-RU" sz="2400" b="1" dirty="0" smtClean="0">
                <a:cs typeface="Times New Roman" pitchFamily="18" charset="0"/>
              </a:rPr>
              <a:t>·</a:t>
            </a:r>
            <a:r>
              <a:rPr lang="en-US" sz="2400" b="1" dirty="0" smtClean="0">
                <a:cs typeface="Times New Roman" pitchFamily="18" charset="0"/>
              </a:rPr>
              <a:t>H</a:t>
            </a:r>
            <a:r>
              <a:rPr lang="ru-RU" sz="2400" b="1" baseline="-25000" dirty="0" smtClean="0">
                <a:cs typeface="Times New Roman" pitchFamily="18" charset="0"/>
              </a:rPr>
              <a:t>2</a:t>
            </a:r>
            <a:r>
              <a:rPr lang="en-US" sz="2400" b="1" dirty="0" smtClean="0">
                <a:cs typeface="Times New Roman" pitchFamily="18" charset="0"/>
              </a:rPr>
              <a:t>O = </a:t>
            </a:r>
            <a:r>
              <a:rPr lang="en-US" sz="2400" b="1" dirty="0" smtClean="0"/>
              <a:t>H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O + NH</a:t>
            </a:r>
            <a:r>
              <a:rPr lang="en-US" sz="2400" b="1" baseline="-25000" dirty="0" smtClean="0"/>
              <a:t>3</a:t>
            </a:r>
            <a:r>
              <a:rPr lang="en-US" sz="2400" b="1" dirty="0" smtClean="0">
                <a:sym typeface="Symbol" pitchFamily="18" charset="2"/>
              </a:rPr>
              <a:t></a:t>
            </a:r>
            <a:endParaRPr lang="ru-RU" sz="2400" b="1" dirty="0" smtClean="0">
              <a:sym typeface="Symbol" pitchFamily="18" charset="2"/>
            </a:endParaRPr>
          </a:p>
        </p:txBody>
      </p:sp>
      <p:grpSp>
        <p:nvGrpSpPr>
          <p:cNvPr id="24580" name="Group 14"/>
          <p:cNvGrpSpPr>
            <a:grpSpLocks/>
          </p:cNvGrpSpPr>
          <p:nvPr/>
        </p:nvGrpSpPr>
        <p:grpSpPr bwMode="auto">
          <a:xfrm>
            <a:off x="762000" y="1752600"/>
            <a:ext cx="3810000" cy="4408488"/>
            <a:chOff x="480" y="1104"/>
            <a:chExt cx="2400" cy="2777"/>
          </a:xfrm>
        </p:grpSpPr>
        <p:pic>
          <p:nvPicPr>
            <p:cNvPr id="24581" name="Picture 6" descr="D:\backup\MAMA\album\pictures\fontan\inst1+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1104"/>
              <a:ext cx="1488" cy="11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582" name="Picture 7" descr="D:\backup\MAMA\album\pictures\fontan\mix+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6872" b="16872"/>
            <a:stretch>
              <a:fillRect/>
            </a:stretch>
          </p:blipFill>
          <p:spPr bwMode="auto">
            <a:xfrm>
              <a:off x="1800" y="2784"/>
              <a:ext cx="1080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583" name="Picture 10" descr="D:\backup\MAMA\album\pictures\fontan\ustan0+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0" y="1104"/>
              <a:ext cx="840" cy="15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584" name="Text Box 12"/>
            <p:cNvSpPr txBox="1">
              <a:spLocks noChangeArrowheads="1"/>
            </p:cNvSpPr>
            <p:nvPr/>
          </p:nvSpPr>
          <p:spPr bwMode="auto">
            <a:xfrm>
              <a:off x="480" y="3648"/>
              <a:ext cx="2400" cy="233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sz="1800" dirty="0" err="1" smtClean="0">
                  <a:solidFill>
                    <a:schemeClr val="tx2"/>
                  </a:solidFill>
                </a:rPr>
                <a:t>Аммиакты</a:t>
              </a:r>
              <a:r>
                <a:rPr lang="ru-RU" sz="1800" dirty="0" smtClean="0">
                  <a:solidFill>
                    <a:schemeClr val="tx2"/>
                  </a:solidFill>
                </a:rPr>
                <a:t> </a:t>
              </a:r>
              <a:r>
                <a:rPr lang="ru-RU" sz="1800" dirty="0" err="1" smtClean="0">
                  <a:solidFill>
                    <a:schemeClr val="tx2"/>
                  </a:solidFill>
                </a:rPr>
                <a:t>лабораторияда</a:t>
              </a:r>
              <a:r>
                <a:rPr lang="ru-RU" sz="1800" dirty="0" smtClean="0">
                  <a:solidFill>
                    <a:schemeClr val="tx2"/>
                  </a:solidFill>
                </a:rPr>
                <a:t> </a:t>
              </a:r>
              <a:r>
                <a:rPr lang="ru-RU" sz="1800" dirty="0" err="1" smtClean="0">
                  <a:solidFill>
                    <a:schemeClr val="tx2"/>
                  </a:solidFill>
                </a:rPr>
                <a:t>алу</a:t>
              </a:r>
              <a:endParaRPr lang="ru-RU" sz="1800" dirty="0">
                <a:solidFill>
                  <a:schemeClr val="tx2"/>
                </a:solidFill>
              </a:endParaRPr>
            </a:p>
          </p:txBody>
        </p:sp>
        <p:pic>
          <p:nvPicPr>
            <p:cNvPr id="24585" name="Picture 13" descr="D:\backup\MAMA\album\pictures\fontan\lakmus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2304"/>
              <a:ext cx="1248" cy="12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34172440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2998</TotalTime>
  <Words>1246</Words>
  <Application>Microsoft Office PowerPoint</Application>
  <PresentationFormat>Экран (4:3)</PresentationFormat>
  <Paragraphs>316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Азоттың тотығу дәрежелерінің шкаласы</vt:lpstr>
      <vt:lpstr>Свойства азота</vt:lpstr>
      <vt:lpstr>Азотты алыну жолдары және қолдануы</vt:lpstr>
      <vt:lpstr>Азоттың сутектік қосылыстары</vt:lpstr>
      <vt:lpstr>Аммиак</vt:lpstr>
      <vt:lpstr>Аммиак сулы ерітіндісі</vt:lpstr>
      <vt:lpstr>Аммоний тұздары</vt:lpstr>
      <vt:lpstr>Аммиакты алу</vt:lpstr>
      <vt:lpstr>Азот оксидтерінің қасиеттері </vt:lpstr>
      <vt:lpstr>Диазот оксиді N2O </vt:lpstr>
      <vt:lpstr>Азоттың біроксиді NO </vt:lpstr>
      <vt:lpstr>Диазот үшоксиді N2O3 </vt:lpstr>
      <vt:lpstr>Азоттық қышқыл HNO2 </vt:lpstr>
      <vt:lpstr>Азот диоксиді·NO2 </vt:lpstr>
      <vt:lpstr>Алыну</vt:lpstr>
      <vt:lpstr>Диазот пентаоксиды N2O5 </vt:lpstr>
      <vt:lpstr>Азот қышқылы HNO3 </vt:lpstr>
    </vt:vector>
  </TitlesOfParts>
  <Company>фф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Общая и неорганическая химия. Лекция 17</dc:title>
  <dc:creator>Comp</dc:creator>
  <cp:lastModifiedBy>User</cp:lastModifiedBy>
  <cp:revision>267</cp:revision>
  <dcterms:created xsi:type="dcterms:W3CDTF">2008-10-22T19:26:58Z</dcterms:created>
  <dcterms:modified xsi:type="dcterms:W3CDTF">2022-10-02T17:30:57Z</dcterms:modified>
</cp:coreProperties>
</file>