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</p:sldMasterIdLst>
  <p:notesMasterIdLst>
    <p:notesMasterId r:id="rId17"/>
  </p:notesMasterIdLst>
  <p:sldIdLst>
    <p:sldId id="343" r:id="rId2"/>
    <p:sldId id="426" r:id="rId3"/>
    <p:sldId id="468" r:id="rId4"/>
    <p:sldId id="463" r:id="rId5"/>
    <p:sldId id="472" r:id="rId6"/>
    <p:sldId id="471" r:id="rId7"/>
    <p:sldId id="473" r:id="rId8"/>
    <p:sldId id="470" r:id="rId9"/>
    <p:sldId id="481" r:id="rId10"/>
    <p:sldId id="474" r:id="rId11"/>
    <p:sldId id="476" r:id="rId12"/>
    <p:sldId id="478" r:id="rId13"/>
    <p:sldId id="480" r:id="rId14"/>
    <p:sldId id="479" r:id="rId15"/>
    <p:sldId id="48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92903"/>
    <a:srgbClr val="F8FFCD"/>
    <a:srgbClr val="9933FF"/>
    <a:srgbClr val="FF0066"/>
    <a:srgbClr val="3399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47" autoAdjust="0"/>
  </p:normalViewPr>
  <p:slideViewPr>
    <p:cSldViewPr>
      <p:cViewPr varScale="1">
        <p:scale>
          <a:sx n="68" d="100"/>
          <a:sy n="68" d="100"/>
        </p:scale>
        <p:origin x="130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989A212-6C99-4D38-BF6A-1B8778BA2989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84415F8-4BCE-4B9D-A532-FE2DE2884B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9075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DF04-FF33-4D7C-A89C-B57C1996727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3867622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12CC-8851-42A2-963C-7C78515076B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2780947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28AF-1997-48A0-A26A-C7C8687D0AF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1914523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00E9D-6635-45E3-A326-6E16A635E2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47359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593A9-CC52-46DE-95FF-EC1C09E541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817436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67F-ABB3-417B-BE01-E4F7E86C839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556246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5F38-B467-408D-96EF-C6C2CB1A21E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0374156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63F1-88E1-4962-9040-C7B96D9953A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4832626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31CB-B0AF-4082-8CB0-DCA7C633182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3281931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089D-E3AA-4812-8CBF-666FCEEB5BA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9215411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6D23-5953-4814-B9F9-AAB991F6936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2532823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3B67-2C10-4E26-8C66-74605E7695A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2032644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F60C-8E05-4DA7-A6EF-987E73ACB0C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9206371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AD927-745B-467A-86F2-CB683F82E32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586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FC8C12-5677-F82E-8B07-064D61F76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70"/>
            <a:ext cx="9144000" cy="6858000"/>
          </a:xfrm>
          <a:prstGeom prst="rect">
            <a:avLst/>
          </a:prstGeom>
        </p:spPr>
      </p:pic>
      <p:sp>
        <p:nvSpPr>
          <p:cNvPr id="4099" name="Подзаголовок 2" descr="Rectangle: Click to edit Master text styles&#10;Second level&#10;Third level&#10;Fourth level&#10;Fifth level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7984902" cy="1296987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SzPct val="80000"/>
              <a:defRPr/>
            </a:pPr>
            <a:r>
              <a:rPr lang="kk-KZ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дәріс</a:t>
            </a:r>
            <a:endParaRPr lang="ru-RU" alt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SzPct val="80000"/>
              <a:defRPr/>
            </a:pPr>
            <a:r>
              <a:rPr lang="kk-KZ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kk-KZ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топтың элементтері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k-KZ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Көміртек</a:t>
            </a:r>
            <a:endParaRPr lang="ru-RU" alt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FEA1FD-2161-46E6-B83C-E8665ACF94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57" y="354823"/>
            <a:ext cx="6322085" cy="14339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C730B8-D402-CAB4-1385-6F56A9560865}"/>
              </a:ext>
            </a:extLst>
          </p:cNvPr>
          <p:cNvSpPr txBox="1"/>
          <p:nvPr/>
        </p:nvSpPr>
        <p:spPr>
          <a:xfrm>
            <a:off x="1561883" y="4437112"/>
            <a:ext cx="58920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Оқытушы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PhD,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Химиялық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технология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Өндірістік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Экология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кафедрасының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қауымдастырылған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профессоры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Абильдина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Айназ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Кайратовна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1" y="1139082"/>
            <a:ext cx="3124200" cy="1143000"/>
          </a:xfrm>
          <a:solidFill>
            <a:schemeClr val="bg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36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Карбидтер</a:t>
            </a:r>
            <a:r>
              <a:rPr lang="ru-RU" altLang="ru-RU" dirty="0"/>
              <a:t> </a:t>
            </a:r>
          </a:p>
        </p:txBody>
      </p:sp>
      <p:grpSp>
        <p:nvGrpSpPr>
          <p:cNvPr id="18435" name="Group 11"/>
          <p:cNvGrpSpPr>
            <a:grpSpLocks/>
          </p:cNvGrpSpPr>
          <p:nvPr/>
        </p:nvGrpSpPr>
        <p:grpSpPr bwMode="auto">
          <a:xfrm>
            <a:off x="323851" y="2420887"/>
            <a:ext cx="3028950" cy="3219165"/>
            <a:chOff x="204" y="1248"/>
            <a:chExt cx="2055" cy="2091"/>
          </a:xfrm>
        </p:grpSpPr>
        <p:sp>
          <p:nvSpPr>
            <p:cNvPr id="18456" name="Line 4"/>
            <p:cNvSpPr>
              <a:spLocks noChangeShapeType="1"/>
            </p:cNvSpPr>
            <p:nvPr/>
          </p:nvSpPr>
          <p:spPr bwMode="auto">
            <a:xfrm flipH="1">
              <a:off x="1536" y="1248"/>
              <a:ext cx="672" cy="768"/>
            </a:xfrm>
            <a:prstGeom prst="line">
              <a:avLst/>
            </a:prstGeom>
            <a:noFill/>
            <a:ln w="76200" cap="sq">
              <a:solidFill>
                <a:srgbClr val="FF0066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8457" name="Text Box 7"/>
            <p:cNvSpPr txBox="1">
              <a:spLocks noChangeArrowheads="1"/>
            </p:cNvSpPr>
            <p:nvPr/>
          </p:nvSpPr>
          <p:spPr bwMode="auto">
            <a:xfrm>
              <a:off x="204" y="2016"/>
              <a:ext cx="2055" cy="1323"/>
            </a:xfrm>
            <a:prstGeom prst="rect">
              <a:avLst/>
            </a:prstGeom>
            <a:solidFill>
              <a:schemeClr val="bg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ru-RU" altLang="ru-RU" b="1" dirty="0" err="1">
                  <a:latin typeface="Arial" charset="0"/>
                  <a:cs typeface="Arial" charset="0"/>
                </a:rPr>
                <a:t>Тұзды </a:t>
              </a:r>
              <a:r>
                <a:rPr lang="ru-RU" altLang="ru-RU" b="1" dirty="0">
                  <a:latin typeface="Arial" charset="0"/>
                  <a:cs typeface="Arial" charset="0"/>
                </a:rPr>
                <a:t>(CaC</a:t>
              </a:r>
              <a:r>
                <a:rPr lang="ru-RU" altLang="ru-RU" b="1" baseline="-30000" dirty="0">
                  <a:latin typeface="Arial" charset="0"/>
                  <a:cs typeface="Arial" charset="0"/>
                </a:rPr>
                <a:t>2</a:t>
              </a:r>
              <a:r>
                <a:rPr lang="ru-RU" altLang="ru-RU" b="1" dirty="0">
                  <a:latin typeface="Arial" charset="0"/>
                  <a:cs typeface="Arial" charset="0"/>
                </a:rPr>
                <a:t>, Al</a:t>
              </a:r>
              <a:r>
                <a:rPr lang="ru-RU" altLang="ru-RU" b="1" baseline="-30000" dirty="0">
                  <a:latin typeface="Arial" charset="0"/>
                  <a:cs typeface="Arial" charset="0"/>
                </a:rPr>
                <a:t>4</a:t>
              </a:r>
              <a:r>
                <a:rPr lang="ru-RU" altLang="ru-RU" b="1" dirty="0">
                  <a:latin typeface="Arial" charset="0"/>
                  <a:cs typeface="Arial" charset="0"/>
                </a:rPr>
                <a:t>C</a:t>
              </a:r>
              <a:r>
                <a:rPr lang="ru-RU" altLang="ru-RU" b="1" baseline="-30000" dirty="0">
                  <a:latin typeface="Arial" charset="0"/>
                  <a:cs typeface="Arial" charset="0"/>
                </a:rPr>
                <a:t>3</a:t>
              </a:r>
              <a:r>
                <a:rPr lang="ru-RU" altLang="ru-RU" b="1" dirty="0">
                  <a:latin typeface="Arial" charset="0"/>
                  <a:cs typeface="Arial" charset="0"/>
                </a:rPr>
                <a:t>)</a:t>
              </a:r>
            </a:p>
            <a:p>
              <a:pPr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ru-RU" b="1" dirty="0">
                  <a:latin typeface="Arial" charset="0"/>
                  <a:cs typeface="Arial" charset="0"/>
                </a:rPr>
                <a:t>CaC</a:t>
              </a:r>
              <a:r>
                <a:rPr lang="en-US" altLang="ru-RU" b="1" baseline="-30000" dirty="0">
                  <a:latin typeface="Arial" charset="0"/>
                  <a:cs typeface="Arial" charset="0"/>
                </a:rPr>
                <a:t>2</a:t>
              </a:r>
              <a:r>
                <a:rPr lang="en-US" altLang="ru-RU" b="1" dirty="0">
                  <a:latin typeface="Arial" charset="0"/>
                  <a:cs typeface="Arial" charset="0"/>
                </a:rPr>
                <a:t> + 2H</a:t>
              </a:r>
              <a:r>
                <a:rPr lang="en-US" altLang="ru-RU" b="1" baseline="-30000" dirty="0">
                  <a:latin typeface="Arial" charset="0"/>
                  <a:cs typeface="Arial" charset="0"/>
                </a:rPr>
                <a:t>2</a:t>
              </a:r>
              <a:r>
                <a:rPr lang="en-US" altLang="ru-RU" b="1" dirty="0">
                  <a:latin typeface="Arial" charset="0"/>
                  <a:cs typeface="Arial" charset="0"/>
                </a:rPr>
                <a:t>O = </a:t>
              </a:r>
              <a:endParaRPr lang="ru-RU" altLang="ru-RU" b="1" dirty="0">
                <a:latin typeface="Arial" charset="0"/>
                <a:cs typeface="Arial" charset="0"/>
              </a:endParaRPr>
            </a:p>
            <a:p>
              <a:pPr algn="r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ru-RU" altLang="ru-RU" b="1" dirty="0">
                  <a:latin typeface="Arial" charset="0"/>
                  <a:cs typeface="Arial" charset="0"/>
                </a:rPr>
                <a:t>= </a:t>
              </a:r>
              <a:r>
                <a:rPr lang="en-US" altLang="ru-RU" b="1" dirty="0">
                  <a:latin typeface="Arial" charset="0"/>
                  <a:cs typeface="Arial" charset="0"/>
                </a:rPr>
                <a:t>Ca(OH)</a:t>
              </a:r>
              <a:r>
                <a:rPr lang="en-US" altLang="ru-RU" b="1" baseline="-30000" dirty="0">
                  <a:latin typeface="Arial" charset="0"/>
                  <a:cs typeface="Arial" charset="0"/>
                </a:rPr>
                <a:t>2</a:t>
              </a:r>
              <a:r>
                <a:rPr lang="en-US" altLang="ru-RU" b="1" dirty="0">
                  <a:latin typeface="Arial" charset="0"/>
                  <a:cs typeface="Arial" charset="0"/>
                </a:rPr>
                <a:t> + C</a:t>
              </a:r>
              <a:r>
                <a:rPr lang="en-US" altLang="ru-RU" b="1" baseline="-30000" dirty="0">
                  <a:latin typeface="Arial" charset="0"/>
                  <a:cs typeface="Arial" charset="0"/>
                </a:rPr>
                <a:t>2</a:t>
              </a:r>
              <a:r>
                <a:rPr lang="en-US" altLang="ru-RU" b="1" dirty="0">
                  <a:latin typeface="Arial" charset="0"/>
                  <a:cs typeface="Arial" charset="0"/>
                </a:rPr>
                <a:t>H</a:t>
              </a:r>
              <a:r>
                <a:rPr lang="en-US" altLang="ru-RU" b="1" baseline="-30000" dirty="0">
                  <a:latin typeface="Arial" charset="0"/>
                  <a:cs typeface="Arial" charset="0"/>
                </a:rPr>
                <a:t>2</a:t>
              </a:r>
              <a:r>
                <a:rPr lang="en-US" altLang="ru-RU" b="1" dirty="0">
                  <a:latin typeface="Arial" charset="0"/>
                  <a:cs typeface="Arial" charset="0"/>
                  <a:sym typeface="Symbol" pitchFamily="18" charset="2"/>
                </a:rPr>
                <a:t></a:t>
              </a:r>
              <a:endParaRPr lang="ru-RU" altLang="ru-RU" b="1" dirty="0">
                <a:latin typeface="Arial" charset="0"/>
                <a:cs typeface="Arial" charset="0"/>
              </a:endParaRPr>
            </a:p>
            <a:p>
              <a:pPr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ru-RU" b="1" dirty="0">
                  <a:latin typeface="Arial" charset="0"/>
                  <a:cs typeface="Arial" charset="0"/>
                </a:rPr>
                <a:t>Al</a:t>
              </a:r>
              <a:r>
                <a:rPr lang="en-US" altLang="ru-RU" b="1" baseline="-30000" dirty="0">
                  <a:latin typeface="Arial" charset="0"/>
                  <a:cs typeface="Arial" charset="0"/>
                </a:rPr>
                <a:t>4</a:t>
              </a:r>
              <a:r>
                <a:rPr lang="en-US" altLang="ru-RU" b="1" dirty="0">
                  <a:latin typeface="Arial" charset="0"/>
                  <a:cs typeface="Arial" charset="0"/>
                </a:rPr>
                <a:t>C</a:t>
              </a:r>
              <a:r>
                <a:rPr lang="en-US" altLang="ru-RU" b="1" baseline="-30000" dirty="0">
                  <a:latin typeface="Arial" charset="0"/>
                  <a:cs typeface="Arial" charset="0"/>
                </a:rPr>
                <a:t>3</a:t>
              </a:r>
              <a:r>
                <a:rPr lang="en-US" altLang="ru-RU" b="1" dirty="0">
                  <a:latin typeface="Arial" charset="0"/>
                  <a:cs typeface="Arial" charset="0"/>
                </a:rPr>
                <a:t> + 12H</a:t>
              </a:r>
              <a:r>
                <a:rPr lang="en-US" altLang="ru-RU" b="1" baseline="-30000" dirty="0">
                  <a:latin typeface="Arial" charset="0"/>
                  <a:cs typeface="Arial" charset="0"/>
                </a:rPr>
                <a:t>2</a:t>
              </a:r>
              <a:r>
                <a:rPr lang="en-US" altLang="ru-RU" b="1" dirty="0">
                  <a:latin typeface="Arial" charset="0"/>
                  <a:cs typeface="Arial" charset="0"/>
                </a:rPr>
                <a:t>O = </a:t>
              </a:r>
              <a:endParaRPr lang="ru-RU" altLang="ru-RU" b="1" dirty="0">
                <a:latin typeface="Arial" charset="0"/>
                <a:cs typeface="Arial" charset="0"/>
              </a:endParaRPr>
            </a:p>
            <a:p>
              <a:pPr algn="r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ru-RU" altLang="ru-RU" b="1" dirty="0">
                  <a:latin typeface="Arial" charset="0"/>
                  <a:cs typeface="Arial" charset="0"/>
                </a:rPr>
                <a:t>= </a:t>
              </a:r>
              <a:r>
                <a:rPr lang="en-US" altLang="ru-RU" b="1" dirty="0">
                  <a:latin typeface="Arial" charset="0"/>
                  <a:cs typeface="Arial" charset="0"/>
                </a:rPr>
                <a:t>4Al(OH)</a:t>
              </a:r>
              <a:r>
                <a:rPr lang="en-US" altLang="ru-RU" b="1" baseline="-30000" dirty="0">
                  <a:latin typeface="Arial" charset="0"/>
                  <a:cs typeface="Arial" charset="0"/>
                </a:rPr>
                <a:t>3</a:t>
              </a:r>
              <a:r>
                <a:rPr lang="en-US" altLang="ru-RU" b="1" dirty="0">
                  <a:latin typeface="Arial" charset="0"/>
                  <a:cs typeface="Arial" charset="0"/>
                </a:rPr>
                <a:t> + 3CH</a:t>
              </a:r>
              <a:r>
                <a:rPr lang="en-US" altLang="ru-RU" b="1" baseline="-30000" dirty="0">
                  <a:latin typeface="Arial" charset="0"/>
                  <a:cs typeface="Arial" charset="0"/>
                </a:rPr>
                <a:t>4</a:t>
              </a:r>
              <a:r>
                <a:rPr lang="en-US" altLang="ru-RU" b="1" dirty="0">
                  <a:latin typeface="Arial" charset="0"/>
                  <a:cs typeface="Arial" charset="0"/>
                  <a:sym typeface="Symbol" pitchFamily="18" charset="2"/>
                </a:rPr>
                <a:t></a:t>
              </a:r>
              <a:r>
                <a:rPr lang="ru-RU" altLang="ru-RU" dirty="0"/>
                <a:t> </a:t>
              </a:r>
            </a:p>
          </p:txBody>
        </p:sp>
      </p:grpSp>
      <p:grpSp>
        <p:nvGrpSpPr>
          <p:cNvPr id="18436" name="Group 12"/>
          <p:cNvGrpSpPr>
            <a:grpSpLocks/>
          </p:cNvGrpSpPr>
          <p:nvPr/>
        </p:nvGrpSpPr>
        <p:grpSpPr bwMode="auto">
          <a:xfrm>
            <a:off x="3708400" y="2415431"/>
            <a:ext cx="2232025" cy="1575543"/>
            <a:chOff x="2336" y="1248"/>
            <a:chExt cx="1406" cy="2342"/>
          </a:xfrm>
        </p:grpSpPr>
        <p:sp>
          <p:nvSpPr>
            <p:cNvPr id="18454" name="Line 5"/>
            <p:cNvSpPr>
              <a:spLocks noChangeShapeType="1"/>
            </p:cNvSpPr>
            <p:nvPr/>
          </p:nvSpPr>
          <p:spPr bwMode="auto">
            <a:xfrm>
              <a:off x="3072" y="1248"/>
              <a:ext cx="0" cy="1488"/>
            </a:xfrm>
            <a:prstGeom prst="line">
              <a:avLst/>
            </a:prstGeom>
            <a:noFill/>
            <a:ln w="76200" cap="sq">
              <a:solidFill>
                <a:srgbClr val="FF0066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8455" name="Text Box 9"/>
            <p:cNvSpPr txBox="1">
              <a:spLocks noChangeArrowheads="1"/>
            </p:cNvSpPr>
            <p:nvPr/>
          </p:nvSpPr>
          <p:spPr bwMode="auto">
            <a:xfrm>
              <a:off x="2336" y="2736"/>
              <a:ext cx="1406" cy="854"/>
            </a:xfrm>
            <a:prstGeom prst="rect">
              <a:avLst/>
            </a:prstGeom>
            <a:solidFill>
              <a:schemeClr val="bg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b="1" dirty="0" err="1">
                  <a:latin typeface="Arial" charset="0"/>
                  <a:cs typeface="Arial" charset="0"/>
                </a:rPr>
                <a:t>Ковалентті</a:t>
              </a:r>
              <a:r>
                <a:rPr lang="ru-RU" altLang="ru-RU" b="1" dirty="0">
                  <a:latin typeface="Arial" charset="0"/>
                  <a:cs typeface="Arial" charset="0"/>
                </a:rPr>
                <a:t> (</a:t>
              </a:r>
              <a:r>
                <a:rPr lang="ru-RU" altLang="ru-RU" b="1" dirty="0" err="1">
                  <a:latin typeface="Arial" charset="0"/>
                  <a:cs typeface="Arial" charset="0"/>
                </a:rPr>
                <a:t>SiC</a:t>
              </a:r>
              <a:r>
                <a:rPr lang="ru-RU" altLang="ru-RU" b="1" dirty="0">
                  <a:latin typeface="Arial" charset="0"/>
                  <a:cs typeface="Arial" charset="0"/>
                </a:rPr>
                <a:t>) </a:t>
              </a:r>
            </a:p>
          </p:txBody>
        </p:sp>
      </p:grpSp>
      <p:grpSp>
        <p:nvGrpSpPr>
          <p:cNvPr id="18437" name="Group 13"/>
          <p:cNvGrpSpPr>
            <a:grpSpLocks/>
          </p:cNvGrpSpPr>
          <p:nvPr/>
        </p:nvGrpSpPr>
        <p:grpSpPr bwMode="auto">
          <a:xfrm>
            <a:off x="6371195" y="2282082"/>
            <a:ext cx="2664855" cy="1696195"/>
            <a:chOff x="3787" y="1248"/>
            <a:chExt cx="1905" cy="1435"/>
          </a:xfrm>
        </p:grpSpPr>
        <p:sp>
          <p:nvSpPr>
            <p:cNvPr id="18452" name="Line 6"/>
            <p:cNvSpPr>
              <a:spLocks noChangeShapeType="1"/>
            </p:cNvSpPr>
            <p:nvPr/>
          </p:nvSpPr>
          <p:spPr bwMode="auto">
            <a:xfrm>
              <a:off x="3792" y="1248"/>
              <a:ext cx="768" cy="912"/>
            </a:xfrm>
            <a:prstGeom prst="line">
              <a:avLst/>
            </a:prstGeom>
            <a:noFill/>
            <a:ln w="76200" cap="sq">
              <a:solidFill>
                <a:srgbClr val="FF0066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8453" name="Text Box 10"/>
            <p:cNvSpPr txBox="1">
              <a:spLocks noChangeArrowheads="1"/>
            </p:cNvSpPr>
            <p:nvPr/>
          </p:nvSpPr>
          <p:spPr bwMode="auto">
            <a:xfrm>
              <a:off x="3787" y="2160"/>
              <a:ext cx="1905" cy="523"/>
            </a:xfrm>
            <a:prstGeom prst="rect">
              <a:avLst/>
            </a:prstGeom>
            <a:solidFill>
              <a:schemeClr val="bg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300" b="1" dirty="0" err="1">
                  <a:latin typeface="Arial" charset="0"/>
                  <a:cs typeface="Arial" charset="0"/>
                </a:rPr>
                <a:t>Металдық</a:t>
              </a:r>
              <a:r>
                <a:rPr lang="ru-RU" altLang="ru-RU" b="1" dirty="0" err="1">
                  <a:latin typeface="Arial" charset="0"/>
                  <a:cs typeface="Arial" charset="0"/>
                </a:rPr>
                <a:t> </a:t>
              </a:r>
              <a:r>
                <a:rPr lang="ru-RU" altLang="ru-RU" b="1" dirty="0">
                  <a:latin typeface="Arial" charset="0"/>
                  <a:cs typeface="Arial" charset="0"/>
                </a:rPr>
                <a:t>(Fe</a:t>
              </a:r>
              <a:r>
                <a:rPr lang="ru-RU" altLang="ru-RU" b="1" baseline="-30000" dirty="0">
                  <a:latin typeface="Arial" charset="0"/>
                  <a:cs typeface="Arial" charset="0"/>
                </a:rPr>
                <a:t>3</a:t>
              </a:r>
              <a:r>
                <a:rPr lang="ru-RU" altLang="ru-RU" b="1" dirty="0">
                  <a:latin typeface="Arial" charset="0"/>
                  <a:cs typeface="Arial" charset="0"/>
                </a:rPr>
                <a:t>C, WC)</a:t>
              </a:r>
              <a:r>
                <a:rPr lang="ru-RU" altLang="ru-RU" dirty="0"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18438" name="Group 22"/>
          <p:cNvGrpSpPr>
            <a:grpSpLocks/>
          </p:cNvGrpSpPr>
          <p:nvPr/>
        </p:nvGrpSpPr>
        <p:grpSpPr bwMode="auto">
          <a:xfrm>
            <a:off x="541337" y="1201888"/>
            <a:ext cx="2087563" cy="1822178"/>
            <a:chOff x="340" y="718"/>
            <a:chExt cx="1315" cy="1195"/>
          </a:xfrm>
        </p:grpSpPr>
        <p:pic>
          <p:nvPicPr>
            <p:cNvPr id="18450" name="Picture 18" descr="D:\backup\MAMA\2008-09лекции\pictures\р-элементы-2с\CaC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" y="718"/>
              <a:ext cx="1200" cy="9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1" name="Text Box 21"/>
            <p:cNvSpPr txBox="1">
              <a:spLocks noChangeArrowheads="1"/>
            </p:cNvSpPr>
            <p:nvPr/>
          </p:nvSpPr>
          <p:spPr bwMode="auto">
            <a:xfrm>
              <a:off x="340" y="1680"/>
              <a:ext cx="1315" cy="233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1800" b="1" dirty="0">
                  <a:latin typeface="Arial" charset="0"/>
                  <a:cs typeface="Arial" charset="0"/>
                </a:rPr>
                <a:t>Кальций карбид</a:t>
              </a:r>
            </a:p>
          </p:txBody>
        </p:sp>
      </p:grpSp>
      <p:grpSp>
        <p:nvGrpSpPr>
          <p:cNvPr id="18439" name="Group 25"/>
          <p:cNvGrpSpPr>
            <a:grpSpLocks/>
          </p:cNvGrpSpPr>
          <p:nvPr/>
        </p:nvGrpSpPr>
        <p:grpSpPr bwMode="auto">
          <a:xfrm>
            <a:off x="3810000" y="4076700"/>
            <a:ext cx="2895600" cy="2103438"/>
            <a:chOff x="2400" y="2832"/>
            <a:chExt cx="1824" cy="1325"/>
          </a:xfrm>
        </p:grpSpPr>
        <p:grpSp>
          <p:nvGrpSpPr>
            <p:cNvPr id="18446" name="Group 23"/>
            <p:cNvGrpSpPr>
              <a:grpSpLocks/>
            </p:cNvGrpSpPr>
            <p:nvPr/>
          </p:nvGrpSpPr>
          <p:grpSpPr bwMode="auto">
            <a:xfrm>
              <a:off x="2400" y="2832"/>
              <a:ext cx="1824" cy="1325"/>
              <a:chOff x="2400" y="2832"/>
              <a:chExt cx="1824" cy="1325"/>
            </a:xfrm>
          </p:grpSpPr>
          <p:pic>
            <p:nvPicPr>
              <p:cNvPr id="18448" name="Picture 19" descr="D:\backup\MAMA\2008-09лекции\pictures\р-элементы-2с\SiC-губка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3408"/>
                <a:ext cx="960" cy="74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49" name="Picture 20" descr="D:\backup\MAMA\2008-09лекции\pictures\р-элементы-2с\karbid-kremnija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33" t="27985" r="8333" b="19586"/>
              <a:stretch>
                <a:fillRect/>
              </a:stretch>
            </p:blipFill>
            <p:spPr bwMode="auto">
              <a:xfrm>
                <a:off x="2880" y="2832"/>
                <a:ext cx="1344" cy="7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447" name="Text Box 24"/>
            <p:cNvSpPr txBox="1">
              <a:spLocks noChangeArrowheads="1"/>
            </p:cNvSpPr>
            <p:nvPr/>
          </p:nvSpPr>
          <p:spPr bwMode="auto">
            <a:xfrm>
              <a:off x="3408" y="3696"/>
              <a:ext cx="816" cy="407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1800" b="1" dirty="0">
                  <a:latin typeface="Arial" charset="0"/>
                  <a:cs typeface="Arial" charset="0"/>
                </a:rPr>
                <a:t>Кремний </a:t>
              </a:r>
              <a:r>
                <a:rPr lang="ru-RU" altLang="ru-RU" sz="1800" b="1" dirty="0" err="1">
                  <a:latin typeface="Arial" charset="0"/>
                  <a:cs typeface="Arial" charset="0"/>
                </a:rPr>
                <a:t>карбиді</a:t>
              </a:r>
              <a:endParaRPr lang="ru-RU" altLang="ru-RU" sz="1800" b="1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8441" name="Group 29"/>
          <p:cNvGrpSpPr>
            <a:grpSpLocks/>
          </p:cNvGrpSpPr>
          <p:nvPr/>
        </p:nvGrpSpPr>
        <p:grpSpPr bwMode="auto">
          <a:xfrm>
            <a:off x="6804025" y="4076702"/>
            <a:ext cx="2187575" cy="2495551"/>
            <a:chOff x="4286" y="2832"/>
            <a:chExt cx="1378" cy="1572"/>
          </a:xfrm>
        </p:grpSpPr>
        <p:pic>
          <p:nvPicPr>
            <p:cNvPr id="18442" name="Picture 16" descr="D:\backup\MAMA\2008-09лекции\pictures\р-элементы-2с\резец победит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2832"/>
              <a:ext cx="1056" cy="7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3" name="Text Box 28"/>
            <p:cNvSpPr txBox="1">
              <a:spLocks noChangeArrowheads="1"/>
            </p:cNvSpPr>
            <p:nvPr/>
          </p:nvSpPr>
          <p:spPr bwMode="auto">
            <a:xfrm>
              <a:off x="4286" y="3648"/>
              <a:ext cx="1378" cy="756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1800" b="1" dirty="0">
                  <a:latin typeface="Arial" charset="0"/>
                  <a:cs typeface="Arial" charset="0"/>
                </a:rPr>
                <a:t>Резец из победита (</a:t>
              </a:r>
              <a:r>
                <a:rPr lang="en-US" altLang="ru-RU" sz="1800" b="1" dirty="0">
                  <a:latin typeface="Arial" charset="0"/>
                  <a:cs typeface="Arial" charset="0"/>
                </a:rPr>
                <a:t>WC</a:t>
              </a:r>
              <a:r>
                <a:rPr lang="kk-KZ" altLang="ru-RU" sz="1800" b="1" dirty="0">
                  <a:latin typeface="Arial" charset="0"/>
                  <a:cs typeface="Arial" charset="0"/>
                </a:rPr>
                <a:t> негізіндегі қорытпа</a:t>
              </a:r>
              <a:r>
                <a:rPr lang="ru-RU" altLang="ru-RU" sz="1800" b="1" dirty="0">
                  <a:latin typeface="Arial" charset="0"/>
                  <a:cs typeface="Arial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6769807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30596"/>
            <a:ext cx="8515350" cy="1502049"/>
          </a:xfrm>
        </p:spPr>
        <p:txBody>
          <a:bodyPr/>
          <a:lstStyle/>
          <a:p>
            <a:pPr algn="ctr" eaLnBrk="1" hangingPunct="1"/>
            <a:r>
              <a:rPr lang="ru-RU" altLang="ru-RU" sz="32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Көміртек монооксиді</a:t>
            </a:r>
            <a:r>
              <a:rPr lang="ru-RU" altLang="ru-RU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CO </a:t>
            </a:r>
            <a:r>
              <a:rPr lang="ru-RU" altLang="ru-RU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– </a:t>
            </a:r>
            <a:r>
              <a:rPr lang="ru-RU" altLang="ru-RU" sz="32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тұз түзбейтін </a:t>
            </a:r>
            <a:r>
              <a:rPr lang="ru-RU" altLang="ru-RU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оксид 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57158" y="1357298"/>
            <a:ext cx="8358246" cy="4929222"/>
          </a:xfrm>
          <a:solidFill>
            <a:schemeClr val="bg2"/>
          </a:solidFill>
        </p:spPr>
        <p:txBody>
          <a:bodyPr/>
          <a:lstStyle/>
          <a:p>
            <a:pPr algn="just" eaLnBrk="1" hangingPunct="1"/>
            <a:r>
              <a:rPr lang="ru-RU" altLang="ru-RU" sz="2400" b="1" dirty="0" err="1">
                <a:latin typeface="Arial" charset="0"/>
                <a:cs typeface="Arial" charset="0"/>
              </a:rPr>
              <a:t>түссіз </a:t>
            </a:r>
            <a:r>
              <a:rPr lang="ru-RU" altLang="ru-RU" sz="2400" b="1" dirty="0">
                <a:latin typeface="Arial" charset="0"/>
                <a:cs typeface="Arial" charset="0"/>
              </a:rPr>
              <a:t>газ, </a:t>
            </a:r>
            <a:r>
              <a:rPr lang="ru-RU" altLang="ru-RU" sz="2400" b="1" dirty="0" err="1">
                <a:latin typeface="Arial" charset="0"/>
                <a:cs typeface="Arial" charset="0"/>
              </a:rPr>
              <a:t>иіссіз</a:t>
            </a:r>
            <a:r>
              <a:rPr lang="ru-RU" altLang="ru-RU" sz="2400" b="1" dirty="0">
                <a:latin typeface="Arial" charset="0"/>
                <a:cs typeface="Arial" charset="0"/>
              </a:rPr>
              <a:t>, </a:t>
            </a:r>
            <a:r>
              <a:rPr lang="ru-RU" altLang="ru-RU" sz="2400" b="1" dirty="0" err="1">
                <a:latin typeface="Arial" charset="0"/>
                <a:cs typeface="Arial" charset="0"/>
              </a:rPr>
              <a:t>ауадан</a:t>
            </a:r>
            <a:r>
              <a:rPr lang="ru-RU" altLang="ru-RU" sz="2400" b="1" dirty="0">
                <a:latin typeface="Arial" charset="0"/>
                <a:cs typeface="Arial" charset="0"/>
              </a:rPr>
              <a:t> </a:t>
            </a:r>
            <a:r>
              <a:rPr lang="ru-RU" altLang="ru-RU" sz="2400" b="1" dirty="0" err="1">
                <a:latin typeface="Arial" charset="0"/>
                <a:cs typeface="Arial" charset="0"/>
              </a:rPr>
              <a:t>жеңіл, </a:t>
            </a:r>
            <a:r>
              <a:rPr lang="ru-RU" altLang="ru-RU" sz="2400" b="1" dirty="0">
                <a:latin typeface="Arial" charset="0"/>
                <a:cs typeface="Arial" charset="0"/>
              </a:rPr>
              <a:t>суда аз </a:t>
            </a:r>
            <a:r>
              <a:rPr lang="ru-RU" altLang="ru-RU" sz="2400" b="1" dirty="0" err="1">
                <a:latin typeface="Arial" charset="0"/>
                <a:cs typeface="Arial" charset="0"/>
              </a:rPr>
              <a:t>ериді</a:t>
            </a:r>
            <a:r>
              <a:rPr lang="ru-RU" altLang="ru-RU" sz="2400" b="1" dirty="0">
                <a:latin typeface="Arial" charset="0"/>
                <a:cs typeface="Arial" charset="0"/>
              </a:rPr>
              <a:t>, т.</a:t>
            </a:r>
            <a:r>
              <a:rPr lang="ru-RU" altLang="ru-RU" sz="2400" b="1" dirty="0" err="1">
                <a:latin typeface="Arial" charset="0"/>
                <a:cs typeface="Arial" charset="0"/>
              </a:rPr>
              <a:t>қайнау </a:t>
            </a:r>
            <a:r>
              <a:rPr lang="ru-RU" altLang="ru-RU" sz="2400" b="1" dirty="0">
                <a:latin typeface="Arial" charset="0"/>
                <a:cs typeface="Arial" charset="0"/>
              </a:rPr>
              <a:t>–191,5</a:t>
            </a:r>
            <a:r>
              <a:rPr lang="ru-RU" altLang="ru-RU" sz="2400" b="1" dirty="0">
                <a:latin typeface="Arial" charset="0"/>
                <a:cs typeface="Arial" charset="0"/>
                <a:sym typeface="Symbol" pitchFamily="18" charset="2"/>
              </a:rPr>
              <a:t></a:t>
            </a:r>
            <a:r>
              <a:rPr lang="ru-RU" altLang="ru-RU" sz="2400" b="1" dirty="0">
                <a:latin typeface="Arial" charset="0"/>
                <a:cs typeface="Arial" charset="0"/>
              </a:rPr>
              <a:t>С, </a:t>
            </a:r>
            <a:r>
              <a:rPr lang="ru-RU" altLang="ru-RU" sz="2400" b="1" dirty="0" err="1">
                <a:latin typeface="Arial" charset="0"/>
                <a:cs typeface="Arial" charset="0"/>
              </a:rPr>
              <a:t>улы</a:t>
            </a:r>
            <a:r>
              <a:rPr lang="ru-RU" altLang="ru-RU" sz="2400" b="1" dirty="0">
                <a:latin typeface="Arial" charset="0"/>
                <a:cs typeface="Arial" charset="0"/>
              </a:rPr>
              <a:t>  </a:t>
            </a:r>
          </a:p>
          <a:p>
            <a:pPr algn="just" eaLnBrk="1" hangingPunct="1">
              <a:buClr>
                <a:schemeClr val="accent2"/>
              </a:buClr>
              <a:buFont typeface="Wingdings" pitchFamily="2" charset="2"/>
              <a:buChar char="w"/>
            </a:pPr>
            <a:r>
              <a:rPr lang="ru-RU" altLang="ru-RU" sz="2400" b="1" dirty="0" err="1">
                <a:solidFill>
                  <a:srgbClr val="FF0066"/>
                </a:solidFill>
                <a:latin typeface="Arial" charset="0"/>
                <a:cs typeface="Arial" charset="0"/>
              </a:rPr>
              <a:t>Алынуы</a:t>
            </a:r>
            <a:r>
              <a:rPr lang="ru-RU" altLang="ru-RU" sz="2400" b="1" dirty="0">
                <a:latin typeface="Arial" charset="0"/>
                <a:cs typeface="Arial" charset="0"/>
              </a:rPr>
              <a:t>:</a:t>
            </a:r>
          </a:p>
          <a:p>
            <a:pPr algn="just" eaLnBrk="1" hangingPunct="1">
              <a:buClr>
                <a:schemeClr val="accent2"/>
              </a:buClr>
            </a:pPr>
            <a:r>
              <a:rPr lang="kk-KZ" altLang="ru-RU" sz="2400" b="1" dirty="0">
                <a:latin typeface="Arial" charset="0"/>
                <a:cs typeface="Arial" charset="0"/>
              </a:rPr>
              <a:t>2</a:t>
            </a:r>
            <a:r>
              <a:rPr lang="en-US" altLang="ru-RU" sz="2400" b="1" dirty="0">
                <a:latin typeface="Arial" charset="0"/>
                <a:cs typeface="Arial" charset="0"/>
              </a:rPr>
              <a:t>C + O</a:t>
            </a:r>
            <a:r>
              <a:rPr lang="en-US" altLang="ru-RU" sz="2400" b="1" baseline="-30000" dirty="0">
                <a:latin typeface="Arial" charset="0"/>
                <a:cs typeface="Arial" charset="0"/>
              </a:rPr>
              <a:t>2</a:t>
            </a:r>
            <a:r>
              <a:rPr lang="en-US" altLang="ru-RU" sz="2400" b="1" dirty="0">
                <a:latin typeface="Arial" charset="0"/>
                <a:cs typeface="Arial" charset="0"/>
              </a:rPr>
              <a:t> =</a:t>
            </a:r>
            <a:r>
              <a:rPr lang="ru-RU" altLang="ru-RU" sz="2400" b="1" dirty="0">
                <a:latin typeface="Arial" charset="0"/>
                <a:cs typeface="Arial" charset="0"/>
              </a:rPr>
              <a:t> 2</a:t>
            </a:r>
            <a:r>
              <a:rPr lang="en-US" altLang="ru-RU" sz="2400" b="1" dirty="0">
                <a:latin typeface="Arial" charset="0"/>
                <a:cs typeface="Arial" charset="0"/>
              </a:rPr>
              <a:t>CO</a:t>
            </a:r>
            <a:endParaRPr lang="ru-RU" altLang="ru-RU" sz="2400" b="1" dirty="0">
              <a:latin typeface="Arial" charset="0"/>
              <a:cs typeface="Arial" charset="0"/>
            </a:endParaRPr>
          </a:p>
          <a:p>
            <a:pPr algn="just" eaLnBrk="1" hangingPunct="1">
              <a:buClr>
                <a:schemeClr val="accent2"/>
              </a:buClr>
            </a:pPr>
            <a:r>
              <a:rPr lang="en-US" altLang="ru-RU" sz="2400" b="1" dirty="0">
                <a:latin typeface="Arial" charset="0"/>
                <a:cs typeface="Arial" charset="0"/>
              </a:rPr>
              <a:t>CO</a:t>
            </a:r>
            <a:r>
              <a:rPr lang="en-US" altLang="ru-RU" sz="2400" b="1" baseline="-30000" dirty="0">
                <a:latin typeface="Arial" charset="0"/>
                <a:cs typeface="Arial" charset="0"/>
              </a:rPr>
              <a:t>2</a:t>
            </a:r>
            <a:r>
              <a:rPr lang="en-US" altLang="ru-RU" sz="2400" b="1" dirty="0">
                <a:latin typeface="Arial" charset="0"/>
                <a:cs typeface="Arial" charset="0"/>
              </a:rPr>
              <a:t>+ C = 2CO</a:t>
            </a:r>
          </a:p>
          <a:p>
            <a:pPr algn="just" eaLnBrk="1" hangingPunct="1">
              <a:buClr>
                <a:schemeClr val="accent2"/>
              </a:buClr>
            </a:pPr>
            <a:r>
              <a:rPr lang="en-US" altLang="ru-RU" sz="2400" b="1" dirty="0">
                <a:latin typeface="Arial" charset="0"/>
                <a:cs typeface="Arial" charset="0"/>
              </a:rPr>
              <a:t>HCOOH = CO + H</a:t>
            </a:r>
            <a:r>
              <a:rPr lang="en-US" altLang="ru-RU" sz="2400" b="1" baseline="-30000" dirty="0">
                <a:latin typeface="Arial" charset="0"/>
                <a:cs typeface="Arial" charset="0"/>
              </a:rPr>
              <a:t>2</a:t>
            </a:r>
            <a:r>
              <a:rPr lang="en-US" altLang="ru-RU" sz="2400" b="1" dirty="0">
                <a:latin typeface="Arial" charset="0"/>
                <a:cs typeface="Arial" charset="0"/>
              </a:rPr>
              <a:t>O</a:t>
            </a:r>
            <a:endParaRPr lang="ru-RU" altLang="ru-RU" sz="2400" b="1" dirty="0">
              <a:latin typeface="Arial" charset="0"/>
              <a:cs typeface="Arial" charset="0"/>
            </a:endParaRPr>
          </a:p>
          <a:p>
            <a:pPr algn="just" eaLnBrk="1" hangingPunct="1"/>
            <a:r>
              <a:rPr lang="kk-KZ" altLang="ru-RU" sz="2400" b="1" dirty="0">
                <a:solidFill>
                  <a:srgbClr val="FF0066"/>
                </a:solidFill>
                <a:latin typeface="Arial" charset="0"/>
                <a:cs typeface="Arial" charset="0"/>
              </a:rPr>
              <a:t>Тотықсыздандырғаш қасиетке ие</a:t>
            </a:r>
            <a:r>
              <a:rPr lang="en-US" altLang="ru-RU" sz="2400" b="1" dirty="0">
                <a:latin typeface="Arial" charset="0"/>
                <a:cs typeface="Arial" charset="0"/>
              </a:rPr>
              <a:t>(t)</a:t>
            </a:r>
            <a:r>
              <a:rPr lang="ru-RU" altLang="ru-RU" sz="2400" b="1" dirty="0">
                <a:latin typeface="Arial" charset="0"/>
                <a:cs typeface="Arial" charset="0"/>
              </a:rPr>
              <a:t>: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altLang="ru-RU" sz="2400" b="1" dirty="0">
                <a:latin typeface="Arial" charset="0"/>
                <a:cs typeface="Arial" charset="0"/>
              </a:rPr>
              <a:t>4CO + Fe</a:t>
            </a:r>
            <a:r>
              <a:rPr lang="en-US" altLang="ru-RU" sz="2400" b="1" baseline="-25000" dirty="0">
                <a:latin typeface="Arial" charset="0"/>
                <a:cs typeface="Arial" charset="0"/>
              </a:rPr>
              <a:t>3</a:t>
            </a:r>
            <a:r>
              <a:rPr lang="en-US" altLang="ru-RU" sz="2400" b="1" dirty="0">
                <a:latin typeface="Arial" charset="0"/>
                <a:cs typeface="Arial" charset="0"/>
              </a:rPr>
              <a:t>O</a:t>
            </a:r>
            <a:r>
              <a:rPr lang="en-US" altLang="ru-RU" sz="2400" b="1" baseline="-25000" dirty="0">
                <a:latin typeface="Arial" charset="0"/>
                <a:cs typeface="Arial" charset="0"/>
              </a:rPr>
              <a:t>4</a:t>
            </a:r>
            <a:r>
              <a:rPr lang="en-US" altLang="ru-RU" sz="2400" b="1" dirty="0">
                <a:latin typeface="Arial" charset="0"/>
                <a:cs typeface="Arial" charset="0"/>
              </a:rPr>
              <a:t> = 3Fe + 4CO</a:t>
            </a:r>
            <a:r>
              <a:rPr lang="en-US" altLang="ru-RU" sz="2400" b="1" baseline="-25000" dirty="0">
                <a:latin typeface="Arial" charset="0"/>
                <a:cs typeface="Arial" charset="0"/>
              </a:rPr>
              <a:t>2</a:t>
            </a:r>
            <a:r>
              <a:rPr lang="kk-KZ" altLang="ru-RU" sz="2400" b="1" baseline="-25000" dirty="0">
                <a:latin typeface="Arial" charset="0"/>
                <a:cs typeface="Arial" charset="0"/>
              </a:rPr>
              <a:t> </a:t>
            </a:r>
            <a:r>
              <a:rPr lang="ru-RU" altLang="ru-RU" sz="2400" b="1" dirty="0">
                <a:latin typeface="Arial" charset="0"/>
                <a:cs typeface="Arial" charset="0"/>
              </a:rPr>
              <a:t>(пирометаллургия) </a:t>
            </a:r>
          </a:p>
          <a:p>
            <a:pPr algn="just" eaLnBrk="1" hangingPunct="1"/>
            <a:r>
              <a:rPr lang="en-US" altLang="ru-RU" sz="2400" b="1" dirty="0">
                <a:latin typeface="Arial" charset="0"/>
                <a:cs typeface="Arial" charset="0"/>
              </a:rPr>
              <a:t>CO + </a:t>
            </a:r>
            <a:r>
              <a:rPr lang="en-US" altLang="ru-RU" sz="2400" b="1" dirty="0" err="1">
                <a:latin typeface="Arial" charset="0"/>
                <a:cs typeface="Arial" charset="0"/>
              </a:rPr>
              <a:t>NaOH</a:t>
            </a:r>
            <a:r>
              <a:rPr lang="en-US" altLang="ru-RU" sz="2400" b="1" dirty="0">
                <a:latin typeface="Arial" charset="0"/>
                <a:cs typeface="Arial" charset="0"/>
              </a:rPr>
              <a:t> = </a:t>
            </a:r>
            <a:r>
              <a:rPr lang="en-US" altLang="ru-RU" sz="2400" b="1" dirty="0" err="1">
                <a:latin typeface="Arial" charset="0"/>
                <a:cs typeface="Arial" charset="0"/>
              </a:rPr>
              <a:t>HCOONa</a:t>
            </a:r>
            <a:endParaRPr lang="en-US" altLang="ru-RU" sz="2400" b="1" dirty="0">
              <a:latin typeface="Arial" charset="0"/>
              <a:cs typeface="Arial" charset="0"/>
            </a:endParaRPr>
          </a:p>
          <a:p>
            <a:pPr algn="just" eaLnBrk="1" hangingPunct="1"/>
            <a:r>
              <a:rPr lang="en-US" altLang="ru-RU" sz="2400" b="1" dirty="0">
                <a:latin typeface="Arial" charset="0"/>
                <a:cs typeface="Arial" charset="0"/>
              </a:rPr>
              <a:t>CO + Cl</a:t>
            </a:r>
            <a:r>
              <a:rPr lang="en-US" altLang="ru-RU" sz="2400" b="1" baseline="-25000" dirty="0">
                <a:latin typeface="Arial" charset="0"/>
                <a:cs typeface="Arial" charset="0"/>
              </a:rPr>
              <a:t>2</a:t>
            </a:r>
            <a:r>
              <a:rPr lang="en-US" altLang="ru-RU" sz="2400" b="1" dirty="0">
                <a:latin typeface="Arial" charset="0"/>
                <a:cs typeface="Arial" charset="0"/>
              </a:rPr>
              <a:t> = COCl</a:t>
            </a:r>
            <a:r>
              <a:rPr lang="en-US" altLang="ru-RU" sz="2400" b="1" baseline="-25000" dirty="0">
                <a:latin typeface="Arial" charset="0"/>
                <a:cs typeface="Arial" charset="0"/>
              </a:rPr>
              <a:t>2</a:t>
            </a:r>
            <a:endParaRPr lang="kk-KZ" altLang="ru-RU" sz="2400" b="1" baseline="-25000" dirty="0">
              <a:latin typeface="Arial" charset="0"/>
              <a:cs typeface="Arial" charset="0"/>
            </a:endParaRPr>
          </a:p>
          <a:p>
            <a:pPr algn="just" eaLnBrk="1" hangingPunct="1"/>
            <a:r>
              <a:rPr lang="en-US" altLang="ru-RU" sz="2400" b="1" dirty="0">
                <a:latin typeface="Arial" charset="0"/>
                <a:cs typeface="Arial" charset="0"/>
              </a:rPr>
              <a:t>2CO + O</a:t>
            </a:r>
            <a:r>
              <a:rPr lang="en-US" altLang="ru-RU" sz="2400" b="1" baseline="-25000" dirty="0">
                <a:latin typeface="Arial" charset="0"/>
                <a:cs typeface="Arial" charset="0"/>
              </a:rPr>
              <a:t>2</a:t>
            </a:r>
            <a:r>
              <a:rPr lang="en-US" altLang="ru-RU" sz="2400" b="1" dirty="0">
                <a:latin typeface="Arial" charset="0"/>
                <a:cs typeface="Arial" charset="0"/>
              </a:rPr>
              <a:t> = CO</a:t>
            </a:r>
            <a:r>
              <a:rPr lang="en-US" altLang="ru-RU" sz="2400" b="1" baseline="-25000" dirty="0">
                <a:latin typeface="Arial" charset="0"/>
                <a:cs typeface="Arial" charset="0"/>
              </a:rPr>
              <a:t>2</a:t>
            </a:r>
            <a:r>
              <a:rPr lang="ru-RU" altLang="ru-RU" sz="2400" dirty="0">
                <a:solidFill>
                  <a:srgbClr val="FF0066"/>
                </a:solidFill>
              </a:rPr>
              <a:t> </a:t>
            </a:r>
          </a:p>
          <a:p>
            <a:pPr eaLnBrk="1" hangingPunct="1"/>
            <a:endParaRPr lang="ru-RU" altLang="ru-RU" sz="2400" b="1" baseline="-25000" dirty="0">
              <a:latin typeface="Arial" charset="0"/>
              <a:cs typeface="Arial" charset="0"/>
            </a:endParaRPr>
          </a:p>
        </p:txBody>
      </p:sp>
      <p:sp>
        <p:nvSpPr>
          <p:cNvPr id="62" name="Text Box 12"/>
          <p:cNvSpPr txBox="1">
            <a:spLocks noChangeArrowheads="1"/>
          </p:cNvSpPr>
          <p:nvPr/>
        </p:nvSpPr>
        <p:spPr bwMode="auto">
          <a:xfrm>
            <a:off x="5072066" y="5357826"/>
            <a:ext cx="3714776" cy="52322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endParaRPr lang="ru-RU" altLang="ru-RU" sz="28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5788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p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80299" y="-63500"/>
            <a:ext cx="8060060" cy="1476375"/>
          </a:xfrm>
        </p:spPr>
        <p:txBody>
          <a:bodyPr>
            <a:normAutofit/>
          </a:bodyPr>
          <a:lstStyle/>
          <a:p>
            <a:pPr eaLnBrk="1" hangingPunct="1"/>
            <a:r>
              <a:rPr lang="kk-KZ" altLang="ru-RU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Көміртегі д</a:t>
            </a:r>
            <a:r>
              <a:rPr lang="ru-RU" altLang="ru-RU" sz="32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иоксиді</a:t>
            </a:r>
            <a:r>
              <a:rPr lang="ru-RU" altLang="ru-RU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 CO</a:t>
            </a:r>
            <a:r>
              <a:rPr lang="ru-RU" altLang="ru-RU" sz="3200" b="1" baseline="-30000" dirty="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r>
              <a:rPr lang="ru-RU" altLang="ru-RU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br>
              <a:rPr lang="ru-RU" altLang="ru-RU" sz="3200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altLang="ru-RU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(</a:t>
            </a:r>
            <a:r>
              <a:rPr lang="ru-RU" altLang="ru-RU" sz="32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қышқылдық </a:t>
            </a:r>
            <a:r>
              <a:rPr lang="ru-RU" altLang="ru-RU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оксид)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412875"/>
            <a:ext cx="4176712" cy="4319588"/>
          </a:xfrm>
          <a:solidFill>
            <a:schemeClr val="bg2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err="1">
                <a:latin typeface="Arial" pitchFamily="34" charset="0"/>
                <a:cs typeface="Arial" pitchFamily="34" charset="0"/>
              </a:rPr>
              <a:t>Түссіз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газ,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иіссіз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ауадан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ауыр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, суда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шамамен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ериді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бөлме т-нда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1 л суда –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шамамен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1,7 л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CO</a:t>
            </a:r>
            <a:r>
              <a:rPr lang="ru-RU" sz="2400" b="1" baseline="-30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err="1">
                <a:latin typeface="Arial" pitchFamily="34" charset="0"/>
                <a:cs typeface="Arial" pitchFamily="34" charset="0"/>
              </a:rPr>
              <a:t>Қатты күйіде («құрғақ мұз»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) –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молекулалық крист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. тор;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err="1">
                <a:latin typeface="Arial" pitchFamily="34" charset="0"/>
                <a:cs typeface="Arial" pitchFamily="34" charset="0"/>
              </a:rPr>
              <a:t>Айдау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т. – 78</a:t>
            </a:r>
            <a:r>
              <a:rPr lang="ru-RU" sz="2400" b="1" dirty="0">
                <a:latin typeface="Arial" pitchFamily="34" charset="0"/>
                <a:cs typeface="Arial" pitchFamily="34" charset="0"/>
                <a:sym typeface="Symbol" pitchFamily="18" charset="2"/>
              </a:rPr>
              <a:t>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err="1">
                <a:latin typeface="Arial" pitchFamily="34" charset="0"/>
                <a:cs typeface="Arial" pitchFamily="34" charset="0"/>
              </a:rPr>
              <a:t>Балқу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т. –57</a:t>
            </a:r>
            <a:r>
              <a:rPr lang="ru-RU" sz="2400" b="1" dirty="0">
                <a:latin typeface="Arial" pitchFamily="34" charset="0"/>
                <a:cs typeface="Arial" pitchFamily="34" charset="0"/>
                <a:sym typeface="Symbol" pitchFamily="18" charset="2"/>
              </a:rPr>
              <a:t>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   (</a:t>
            </a:r>
            <a:r>
              <a:rPr lang="ru-RU" sz="2400" b="1" i="1" dirty="0" err="1">
                <a:latin typeface="Arial" pitchFamily="34" charset="0"/>
                <a:cs typeface="Arial" pitchFamily="34" charset="0"/>
              </a:rPr>
              <a:t>р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= 5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атм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). </a:t>
            </a:r>
          </a:p>
        </p:txBody>
      </p:sp>
      <p:grpSp>
        <p:nvGrpSpPr>
          <p:cNvPr id="22533" name="Group 24"/>
          <p:cNvGrpSpPr>
            <a:grpSpLocks/>
          </p:cNvGrpSpPr>
          <p:nvPr/>
        </p:nvGrpSpPr>
        <p:grpSpPr bwMode="auto">
          <a:xfrm>
            <a:off x="571472" y="2071678"/>
            <a:ext cx="3886200" cy="2413000"/>
            <a:chOff x="432" y="2544"/>
            <a:chExt cx="2448" cy="1520"/>
          </a:xfrm>
        </p:grpSpPr>
        <p:pic>
          <p:nvPicPr>
            <p:cNvPr id="22535" name="Picture 6" descr="D:\backup\MAMA\2008-09лекции\pictures\р-элементы-2с\suhoi_led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408"/>
              <a:ext cx="864" cy="6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36" name="Picture 7" descr="D:\backup\MAMA\2008-09лекции\pictures\р-элементы-2с\сухой лед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544"/>
              <a:ext cx="864" cy="7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37" name="Picture 22" descr="D:\backup\MAMA\2008-09лекции\pictures\р-элементы-2с\сухойлед-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880"/>
              <a:ext cx="1536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38" name="Text Box 23"/>
            <p:cNvSpPr txBox="1">
              <a:spLocks noChangeArrowheads="1"/>
            </p:cNvSpPr>
            <p:nvPr/>
          </p:nvSpPr>
          <p:spPr bwMode="auto">
            <a:xfrm>
              <a:off x="1392" y="2544"/>
              <a:ext cx="1488" cy="239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1800" b="1" dirty="0" err="1">
                  <a:latin typeface="Arial" charset="0"/>
                  <a:cs typeface="Arial" charset="0"/>
                </a:rPr>
                <a:t>«Құрғақ мұз»</a:t>
              </a:r>
              <a:endParaRPr lang="ru-RU" altLang="ru-RU" sz="1800" b="1" dirty="0"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0585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/>
          <a:lstStyle/>
          <a:p>
            <a:r>
              <a:rPr lang="kk-KZ" altLang="ru-RU" b="1" dirty="0">
                <a:solidFill>
                  <a:schemeClr val="bg1"/>
                </a:solidFill>
                <a:latin typeface="Arial" charset="0"/>
                <a:cs typeface="Arial" charset="0"/>
              </a:rPr>
              <a:t>Көміртегі д</a:t>
            </a:r>
            <a:r>
              <a:rPr lang="ru-RU" altLang="ru-RU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иоксиді</a:t>
            </a:r>
            <a:r>
              <a:rPr lang="ru-RU" altLang="ru-RU" b="1" dirty="0">
                <a:solidFill>
                  <a:schemeClr val="bg1"/>
                </a:solidFill>
                <a:latin typeface="Arial" charset="0"/>
                <a:cs typeface="Arial" charset="0"/>
              </a:rPr>
              <a:t> CO</a:t>
            </a:r>
            <a:r>
              <a:rPr lang="ru-RU" altLang="ru-RU" b="1" baseline="-30000" dirty="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>
          <a:xfrm>
            <a:off x="500034" y="1214422"/>
            <a:ext cx="8229600" cy="5286412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algn="just" eaLnBrk="1" hangingPunct="1">
              <a:buClr>
                <a:schemeClr val="accent2"/>
              </a:buClr>
              <a:buFont typeface="Wingdings" pitchFamily="2" charset="2"/>
              <a:buChar char="w"/>
            </a:pPr>
            <a:r>
              <a:rPr lang="ru-RU" altLang="ru-RU" sz="2400" b="1" dirty="0" err="1">
                <a:solidFill>
                  <a:srgbClr val="FF0066"/>
                </a:solidFill>
                <a:latin typeface="Arial" charset="0"/>
                <a:cs typeface="Arial" charset="0"/>
              </a:rPr>
              <a:t>Алынуы</a:t>
            </a:r>
            <a:r>
              <a:rPr lang="ru-RU" altLang="ru-RU" sz="2400" b="1" dirty="0">
                <a:latin typeface="Arial" charset="0"/>
                <a:cs typeface="Arial" charset="0"/>
              </a:rPr>
              <a:t>:</a:t>
            </a:r>
          </a:p>
          <a:p>
            <a:pPr algn="just" eaLnBrk="1" hangingPunct="1">
              <a:buClr>
                <a:schemeClr val="accent2"/>
              </a:buClr>
            </a:pPr>
            <a:r>
              <a:rPr lang="kk-KZ" altLang="ru-RU" sz="2400" b="1" dirty="0">
                <a:latin typeface="Arial" charset="0"/>
                <a:cs typeface="Arial" charset="0"/>
              </a:rPr>
              <a:t>Өнеркәсіпте</a:t>
            </a:r>
            <a:r>
              <a:rPr lang="en-US" altLang="ru-RU" sz="2400" b="1" dirty="0">
                <a:latin typeface="Arial" charset="0"/>
                <a:cs typeface="Arial" charset="0"/>
              </a:rPr>
              <a:t>:</a:t>
            </a:r>
            <a:endParaRPr lang="kk-KZ" altLang="ru-RU" sz="2400" b="1" dirty="0">
              <a:latin typeface="Arial" charset="0"/>
              <a:cs typeface="Arial" charset="0"/>
            </a:endParaRPr>
          </a:p>
          <a:p>
            <a:pPr algn="just" eaLnBrk="1" hangingPunct="1">
              <a:buClr>
                <a:schemeClr val="accent2"/>
              </a:buClr>
              <a:buNone/>
            </a:pPr>
            <a:r>
              <a:rPr lang="en-US" altLang="ru-RU" sz="2400" b="1" dirty="0">
                <a:latin typeface="Arial" charset="0"/>
                <a:cs typeface="Arial" charset="0"/>
              </a:rPr>
              <a:t>CaCO</a:t>
            </a:r>
            <a:r>
              <a:rPr lang="en-US" altLang="ru-RU" sz="2400" b="1" baseline="-25000" dirty="0">
                <a:latin typeface="Arial" charset="0"/>
                <a:cs typeface="Arial" charset="0"/>
              </a:rPr>
              <a:t>3</a:t>
            </a:r>
            <a:r>
              <a:rPr lang="en-US" altLang="ru-RU" sz="2400" b="1" dirty="0">
                <a:latin typeface="Arial" charset="0"/>
                <a:cs typeface="Arial" charset="0"/>
              </a:rPr>
              <a:t> =</a:t>
            </a:r>
            <a:r>
              <a:rPr lang="ru-RU" altLang="ru-RU" sz="2400" b="1" dirty="0">
                <a:latin typeface="Arial" charset="0"/>
                <a:cs typeface="Arial" charset="0"/>
              </a:rPr>
              <a:t> </a:t>
            </a:r>
            <a:r>
              <a:rPr lang="en-US" altLang="ru-RU" sz="2400" b="1" dirty="0" err="1">
                <a:latin typeface="Arial" charset="0"/>
                <a:cs typeface="Arial" charset="0"/>
              </a:rPr>
              <a:t>CaO</a:t>
            </a:r>
            <a:r>
              <a:rPr lang="en-US" altLang="ru-RU" sz="2400" b="1" dirty="0">
                <a:latin typeface="Arial" charset="0"/>
                <a:cs typeface="Arial" charset="0"/>
              </a:rPr>
              <a:t> + CO</a:t>
            </a:r>
            <a:r>
              <a:rPr lang="en-US" altLang="ru-RU" sz="2400" b="1" baseline="-30000" dirty="0">
                <a:latin typeface="Arial" charset="0"/>
                <a:cs typeface="Arial" charset="0"/>
              </a:rPr>
              <a:t>2</a:t>
            </a:r>
            <a:endParaRPr lang="ru-RU" altLang="ru-RU" sz="2400" b="1" dirty="0">
              <a:latin typeface="Arial" charset="0"/>
              <a:cs typeface="Arial" charset="0"/>
            </a:endParaRPr>
          </a:p>
          <a:p>
            <a:pPr algn="just" eaLnBrk="1" hangingPunct="1">
              <a:buClr>
                <a:schemeClr val="accent2"/>
              </a:buClr>
            </a:pPr>
            <a:r>
              <a:rPr lang="kk-KZ" altLang="ru-RU" sz="2400" b="1" dirty="0">
                <a:latin typeface="Arial" charset="0"/>
                <a:cs typeface="Arial" charset="0"/>
              </a:rPr>
              <a:t>Лабораторияда</a:t>
            </a:r>
            <a:r>
              <a:rPr lang="en-US" altLang="ru-RU" sz="2400" b="1" dirty="0">
                <a:latin typeface="Arial" charset="0"/>
                <a:cs typeface="Arial" charset="0"/>
              </a:rPr>
              <a:t>:</a:t>
            </a:r>
            <a:endParaRPr lang="kk-KZ" altLang="ru-RU" sz="2400" b="1" dirty="0">
              <a:latin typeface="Arial" charset="0"/>
              <a:cs typeface="Arial" charset="0"/>
            </a:endParaRPr>
          </a:p>
          <a:p>
            <a:pPr algn="just" eaLnBrk="1" hangingPunct="1">
              <a:buClr>
                <a:schemeClr val="accent2"/>
              </a:buClr>
              <a:buNone/>
            </a:pPr>
            <a:r>
              <a:rPr lang="en-US" altLang="ru-RU" sz="2400" b="1" dirty="0">
                <a:latin typeface="Arial" charset="0"/>
                <a:cs typeface="Arial" charset="0"/>
              </a:rPr>
              <a:t>CaCO</a:t>
            </a:r>
            <a:r>
              <a:rPr lang="en-US" altLang="ru-RU" sz="2400" b="1" baseline="-30000" dirty="0">
                <a:latin typeface="Arial" charset="0"/>
                <a:cs typeface="Arial" charset="0"/>
              </a:rPr>
              <a:t>3</a:t>
            </a:r>
            <a:r>
              <a:rPr lang="en-US" altLang="ru-RU" sz="2400" b="1" dirty="0">
                <a:latin typeface="Arial" charset="0"/>
                <a:cs typeface="Arial" charset="0"/>
              </a:rPr>
              <a:t>+ H</a:t>
            </a:r>
            <a:r>
              <a:rPr lang="en-US" altLang="ru-RU" sz="2400" b="1" baseline="-30000" dirty="0">
                <a:latin typeface="Arial" charset="0"/>
                <a:cs typeface="Arial" charset="0"/>
              </a:rPr>
              <a:t>2</a:t>
            </a:r>
            <a:r>
              <a:rPr lang="en-US" altLang="ru-RU" sz="2400" b="1" dirty="0">
                <a:latin typeface="Arial" charset="0"/>
                <a:cs typeface="Arial" charset="0"/>
              </a:rPr>
              <a:t>SO</a:t>
            </a:r>
            <a:r>
              <a:rPr lang="en-US" altLang="ru-RU" sz="2400" b="1" baseline="-25000" dirty="0">
                <a:latin typeface="Arial" charset="0"/>
                <a:cs typeface="Arial" charset="0"/>
              </a:rPr>
              <a:t>4</a:t>
            </a:r>
            <a:r>
              <a:rPr lang="en-US" altLang="ru-RU" sz="2400" b="1" dirty="0">
                <a:latin typeface="Arial" charset="0"/>
                <a:cs typeface="Arial" charset="0"/>
              </a:rPr>
              <a:t> = CaSO</a:t>
            </a:r>
            <a:r>
              <a:rPr lang="en-US" altLang="ru-RU" sz="2400" b="1" baseline="-25000" dirty="0">
                <a:latin typeface="Arial" charset="0"/>
                <a:cs typeface="Arial" charset="0"/>
              </a:rPr>
              <a:t>4 </a:t>
            </a:r>
            <a:r>
              <a:rPr lang="en-US" altLang="ru-RU" sz="2400" b="1" dirty="0">
                <a:latin typeface="Arial" charset="0"/>
                <a:cs typeface="Arial" charset="0"/>
              </a:rPr>
              <a:t>+ CO</a:t>
            </a:r>
            <a:r>
              <a:rPr lang="en-US" altLang="ru-RU" sz="2400" b="1" baseline="-30000" dirty="0">
                <a:latin typeface="Arial" charset="0"/>
                <a:cs typeface="Arial" charset="0"/>
              </a:rPr>
              <a:t>2</a:t>
            </a:r>
            <a:r>
              <a:rPr lang="en-US" altLang="ru-RU" sz="2400" b="1" dirty="0">
                <a:latin typeface="Arial" charset="0"/>
                <a:cs typeface="Arial" charset="0"/>
              </a:rPr>
              <a:t> + H</a:t>
            </a:r>
            <a:r>
              <a:rPr lang="en-US" altLang="ru-RU" sz="2400" b="1" baseline="-30000" dirty="0">
                <a:latin typeface="Arial" charset="0"/>
                <a:cs typeface="Arial" charset="0"/>
              </a:rPr>
              <a:t>2</a:t>
            </a:r>
            <a:r>
              <a:rPr lang="en-US" altLang="ru-RU" sz="2400" b="1" dirty="0">
                <a:latin typeface="Arial" charset="0"/>
                <a:cs typeface="Arial" charset="0"/>
              </a:rPr>
              <a:t>O</a:t>
            </a:r>
          </a:p>
          <a:p>
            <a:pPr algn="just" eaLnBrk="1" hangingPunct="1"/>
            <a:r>
              <a:rPr lang="kk-KZ" altLang="ru-RU" sz="2400" b="1" dirty="0">
                <a:solidFill>
                  <a:srgbClr val="FF0066"/>
                </a:solidFill>
                <a:latin typeface="Arial" charset="0"/>
                <a:cs typeface="Arial" charset="0"/>
              </a:rPr>
              <a:t>Химиялық қасиеттері</a:t>
            </a:r>
            <a:r>
              <a:rPr lang="ru-RU" altLang="ru-RU" sz="2400" b="1" dirty="0">
                <a:latin typeface="Arial" charset="0"/>
                <a:cs typeface="Arial" charset="0"/>
              </a:rPr>
              <a:t>: </a:t>
            </a:r>
          </a:p>
          <a:p>
            <a:pPr algn="just" eaLnBrk="1" hangingPunct="1"/>
            <a:r>
              <a:rPr lang="en-US" altLang="ru-RU" sz="2400" b="1" dirty="0">
                <a:latin typeface="Arial" charset="0"/>
                <a:cs typeface="Arial" charset="0"/>
              </a:rPr>
              <a:t>CO</a:t>
            </a:r>
            <a:r>
              <a:rPr lang="en-US" altLang="ru-RU" sz="2400" b="1" baseline="-25000" dirty="0">
                <a:latin typeface="Arial" charset="0"/>
                <a:cs typeface="Arial" charset="0"/>
              </a:rPr>
              <a:t>2</a:t>
            </a:r>
            <a:r>
              <a:rPr lang="ru-RU" altLang="ru-RU" sz="2400" dirty="0">
                <a:solidFill>
                  <a:srgbClr val="FF0066"/>
                </a:solidFill>
              </a:rPr>
              <a:t> </a:t>
            </a:r>
            <a:r>
              <a:rPr lang="en-US" altLang="ru-RU" sz="2400" b="1" dirty="0">
                <a:latin typeface="Arial" charset="0"/>
                <a:cs typeface="Arial" charset="0"/>
              </a:rPr>
              <a:t>+ Mg = C + 2MgO</a:t>
            </a:r>
          </a:p>
          <a:p>
            <a:pPr algn="just" eaLnBrk="1" hangingPunct="1"/>
            <a:r>
              <a:rPr lang="en-US" altLang="ru-RU" sz="2400" b="1" dirty="0">
                <a:latin typeface="Arial" charset="0"/>
                <a:cs typeface="Arial" charset="0"/>
              </a:rPr>
              <a:t>CO</a:t>
            </a:r>
            <a:r>
              <a:rPr lang="en-US" altLang="ru-RU" sz="2400" b="1" baseline="-25000" dirty="0">
                <a:latin typeface="Arial" charset="0"/>
                <a:cs typeface="Arial" charset="0"/>
              </a:rPr>
              <a:t>2</a:t>
            </a:r>
            <a:r>
              <a:rPr lang="en-US" altLang="ru-RU" sz="2400" b="1" dirty="0">
                <a:latin typeface="Arial" charset="0"/>
                <a:cs typeface="Arial" charset="0"/>
              </a:rPr>
              <a:t> + 4H</a:t>
            </a:r>
            <a:r>
              <a:rPr lang="en-US" altLang="ru-RU" sz="2400" b="1" baseline="-25000" dirty="0">
                <a:latin typeface="Arial" charset="0"/>
                <a:cs typeface="Arial" charset="0"/>
              </a:rPr>
              <a:t>2</a:t>
            </a:r>
            <a:r>
              <a:rPr lang="en-US" altLang="ru-RU" sz="2400" b="1" dirty="0">
                <a:latin typeface="Arial" charset="0"/>
                <a:cs typeface="Arial" charset="0"/>
              </a:rPr>
              <a:t> = CH</a:t>
            </a:r>
            <a:r>
              <a:rPr lang="en-US" altLang="ru-RU" sz="2400" b="1" baseline="-25000" dirty="0">
                <a:latin typeface="Arial" charset="0"/>
                <a:cs typeface="Arial" charset="0"/>
              </a:rPr>
              <a:t>4</a:t>
            </a:r>
            <a:r>
              <a:rPr lang="en-US" altLang="ru-RU" sz="2400" b="1" dirty="0">
                <a:latin typeface="Arial" charset="0"/>
                <a:cs typeface="Arial" charset="0"/>
              </a:rPr>
              <a:t> + 2H</a:t>
            </a:r>
            <a:r>
              <a:rPr lang="en-US" altLang="ru-RU" sz="2400" b="1" baseline="-30000" dirty="0">
                <a:latin typeface="Arial" charset="0"/>
                <a:cs typeface="Arial" charset="0"/>
              </a:rPr>
              <a:t>2</a:t>
            </a:r>
            <a:r>
              <a:rPr lang="en-US" altLang="ru-RU" sz="2400" b="1" dirty="0">
                <a:latin typeface="Arial" charset="0"/>
                <a:cs typeface="Arial" charset="0"/>
              </a:rPr>
              <a:t>O</a:t>
            </a:r>
            <a:endParaRPr lang="kk-KZ" altLang="ru-RU" sz="2400" b="1" baseline="-25000" dirty="0">
              <a:latin typeface="Arial" charset="0"/>
              <a:cs typeface="Arial" charset="0"/>
            </a:endParaRPr>
          </a:p>
          <a:p>
            <a:pPr algn="just" eaLnBrk="1" hangingPunct="1"/>
            <a:r>
              <a:rPr lang="en-US" altLang="ru-RU" sz="2400" b="1" dirty="0">
                <a:latin typeface="Arial" charset="0"/>
                <a:cs typeface="Arial" charset="0"/>
              </a:rPr>
              <a:t>CO</a:t>
            </a:r>
            <a:r>
              <a:rPr lang="en-US" altLang="ru-RU" sz="2400" b="1" baseline="-25000" dirty="0">
                <a:latin typeface="Arial" charset="0"/>
                <a:cs typeface="Arial" charset="0"/>
              </a:rPr>
              <a:t>2</a:t>
            </a:r>
            <a:r>
              <a:rPr lang="en-US" altLang="ru-RU" sz="2400" b="1" dirty="0">
                <a:latin typeface="Arial" charset="0"/>
                <a:cs typeface="Arial" charset="0"/>
              </a:rPr>
              <a:t> + NH</a:t>
            </a:r>
            <a:r>
              <a:rPr lang="en-US" altLang="ru-RU" sz="2400" b="1" baseline="-25000" dirty="0">
                <a:latin typeface="Arial" charset="0"/>
                <a:cs typeface="Arial" charset="0"/>
              </a:rPr>
              <a:t>3</a:t>
            </a:r>
            <a:r>
              <a:rPr lang="en-US" altLang="ru-RU" sz="2400" b="1" dirty="0">
                <a:latin typeface="Arial" charset="0"/>
                <a:cs typeface="Arial" charset="0"/>
              </a:rPr>
              <a:t> = CO(NH</a:t>
            </a:r>
            <a:r>
              <a:rPr lang="en-US" altLang="ru-RU" sz="2400" b="1" baseline="-25000" dirty="0">
                <a:latin typeface="Arial" charset="0"/>
                <a:cs typeface="Arial" charset="0"/>
              </a:rPr>
              <a:t>2</a:t>
            </a:r>
            <a:r>
              <a:rPr lang="en-US" altLang="ru-RU" sz="2400" b="1" dirty="0">
                <a:latin typeface="Arial" charset="0"/>
                <a:cs typeface="Arial" charset="0"/>
              </a:rPr>
              <a:t>)ONH</a:t>
            </a:r>
            <a:r>
              <a:rPr lang="en-US" altLang="ru-RU" sz="2400" b="1" baseline="-25000" dirty="0">
                <a:latin typeface="Arial" charset="0"/>
                <a:cs typeface="Arial" charset="0"/>
              </a:rPr>
              <a:t>4</a:t>
            </a:r>
            <a:endParaRPr lang="ru-RU" altLang="ru-RU" sz="2400" baseline="-25000" dirty="0">
              <a:solidFill>
                <a:srgbClr val="FF0066"/>
              </a:solidFill>
            </a:endParaRPr>
          </a:p>
          <a:p>
            <a:pPr eaLnBrk="1" hangingPunct="1"/>
            <a:r>
              <a:rPr lang="en-US" altLang="ru-RU" sz="2400" b="1" dirty="0">
                <a:latin typeface="Arial" charset="0"/>
                <a:cs typeface="Arial" charset="0"/>
              </a:rPr>
              <a:t>CO(NH</a:t>
            </a:r>
            <a:r>
              <a:rPr lang="en-US" altLang="ru-RU" sz="2400" b="1" baseline="-25000" dirty="0">
                <a:latin typeface="Arial" charset="0"/>
                <a:cs typeface="Arial" charset="0"/>
              </a:rPr>
              <a:t>2</a:t>
            </a:r>
            <a:r>
              <a:rPr lang="en-US" altLang="ru-RU" sz="2400" b="1" dirty="0">
                <a:latin typeface="Arial" charset="0"/>
                <a:cs typeface="Arial" charset="0"/>
              </a:rPr>
              <a:t>)ONH</a:t>
            </a:r>
            <a:r>
              <a:rPr lang="en-US" altLang="ru-RU" sz="2400" b="1" baseline="-25000" dirty="0">
                <a:latin typeface="Arial" charset="0"/>
                <a:cs typeface="Arial" charset="0"/>
              </a:rPr>
              <a:t>4</a:t>
            </a:r>
            <a:r>
              <a:rPr lang="en-US" altLang="ru-RU" sz="2400" b="1" dirty="0">
                <a:latin typeface="Arial" charset="0"/>
                <a:cs typeface="Arial" charset="0"/>
              </a:rPr>
              <a:t> = H</a:t>
            </a:r>
            <a:r>
              <a:rPr lang="en-US" altLang="ru-RU" sz="2400" b="1" baseline="-25000" dirty="0">
                <a:latin typeface="Arial" charset="0"/>
                <a:cs typeface="Arial" charset="0"/>
              </a:rPr>
              <a:t>2</a:t>
            </a:r>
            <a:r>
              <a:rPr lang="en-US" altLang="ru-RU" sz="2400" b="1" dirty="0">
                <a:latin typeface="Arial" charset="0"/>
                <a:cs typeface="Arial" charset="0"/>
              </a:rPr>
              <a:t>N – C – NH</a:t>
            </a:r>
            <a:r>
              <a:rPr lang="en-US" altLang="ru-RU" sz="2400" b="1" baseline="-25000" dirty="0">
                <a:latin typeface="Arial" charset="0"/>
                <a:cs typeface="Arial" charset="0"/>
              </a:rPr>
              <a:t>2</a:t>
            </a:r>
            <a:r>
              <a:rPr lang="en-US" altLang="ru-RU" sz="2400" b="1" dirty="0">
                <a:latin typeface="Arial" charset="0"/>
                <a:cs typeface="Arial" charset="0"/>
              </a:rPr>
              <a:t> + H</a:t>
            </a:r>
            <a:r>
              <a:rPr lang="en-US" altLang="ru-RU" sz="2400" b="1" baseline="-30000" dirty="0">
                <a:latin typeface="Arial" charset="0"/>
                <a:cs typeface="Arial" charset="0"/>
              </a:rPr>
              <a:t>2</a:t>
            </a:r>
            <a:r>
              <a:rPr lang="en-US" altLang="ru-RU" sz="2400" b="1" dirty="0">
                <a:latin typeface="Arial" charset="0"/>
                <a:cs typeface="Arial" charset="0"/>
              </a:rPr>
              <a:t>O</a:t>
            </a:r>
          </a:p>
          <a:p>
            <a:pPr eaLnBrk="1" hangingPunct="1">
              <a:buNone/>
            </a:pPr>
            <a:endParaRPr lang="en-US" altLang="ru-RU" sz="2400" b="1" dirty="0">
              <a:latin typeface="Arial" charset="0"/>
              <a:cs typeface="Arial" charset="0"/>
            </a:endParaRPr>
          </a:p>
          <a:p>
            <a:pPr eaLnBrk="1" hangingPunct="1">
              <a:buNone/>
            </a:pPr>
            <a:r>
              <a:rPr lang="en-US" altLang="ru-RU" sz="2400" b="1" dirty="0">
                <a:latin typeface="Arial" charset="0"/>
                <a:cs typeface="Arial" charset="0"/>
              </a:rPr>
              <a:t>                                           O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4125604" y="5734372"/>
            <a:ext cx="18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4267686" y="5733578"/>
            <a:ext cx="18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4450"/>
            <a:ext cx="6769100" cy="12954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ru-RU" altLang="ru-RU" sz="2800" b="1" dirty="0">
                <a:solidFill>
                  <a:schemeClr val="bg1"/>
                </a:solidFill>
                <a:latin typeface="Arial" charset="0"/>
              </a:rPr>
              <a:t>М</a:t>
            </a:r>
            <a:r>
              <a:rPr lang="ru-RU" altLang="ru-RU" sz="28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оногидрат CO</a:t>
            </a:r>
            <a:r>
              <a:rPr lang="ru-RU" altLang="ru-RU" sz="2800" b="1" baseline="-300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2</a:t>
            </a:r>
            <a:r>
              <a:rPr lang="ru-RU" altLang="ru-RU" sz="28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altLang="ru-RU" sz="2800" b="1" baseline="300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.</a:t>
            </a:r>
            <a:r>
              <a:rPr lang="ru-RU" altLang="ru-RU" sz="28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H</a:t>
            </a:r>
            <a:r>
              <a:rPr lang="ru-RU" altLang="ru-RU" sz="2800" b="1" baseline="-300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2</a:t>
            </a:r>
            <a:r>
              <a:rPr lang="ru-RU" altLang="ru-RU" sz="28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O </a:t>
            </a:r>
            <a:r>
              <a:rPr lang="ru-RU" altLang="ru-RU" sz="2800" b="1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және көмір қышқылы </a:t>
            </a:r>
            <a:r>
              <a:rPr lang="ru-RU" altLang="ru-RU" sz="28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H</a:t>
            </a:r>
            <a:r>
              <a:rPr lang="ru-RU" altLang="ru-RU" sz="2800" b="1" baseline="-300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2</a:t>
            </a:r>
            <a:r>
              <a:rPr lang="ru-RU" altLang="ru-RU" sz="28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CO</a:t>
            </a:r>
            <a:r>
              <a:rPr lang="ru-RU" altLang="ru-RU" sz="2800" b="1" baseline="-300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3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989138"/>
            <a:ext cx="7272338" cy="2281237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dirty="0"/>
              <a:t> </a:t>
            </a:r>
            <a:r>
              <a:rPr lang="ru-RU" altLang="ru-RU" sz="2400" b="1" dirty="0" err="1">
                <a:latin typeface="Arial" charset="0"/>
              </a:rPr>
              <a:t>Сулы</a:t>
            </a:r>
            <a:r>
              <a:rPr lang="ru-RU" altLang="ru-RU" sz="2400" b="1" dirty="0">
                <a:latin typeface="Arial" charset="0"/>
              </a:rPr>
              <a:t> </a:t>
            </a:r>
            <a:r>
              <a:rPr lang="ru-RU" altLang="ru-RU" sz="2400" b="1" dirty="0" err="1">
                <a:latin typeface="Arial" charset="0"/>
              </a:rPr>
              <a:t>ерітіндіде</a:t>
            </a:r>
            <a:r>
              <a:rPr lang="ru-RU" altLang="ru-RU" sz="2400" b="1" dirty="0">
                <a:latin typeface="Arial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sz="2400" b="1" dirty="0">
                <a:latin typeface="Arial" charset="0"/>
                <a:cs typeface="Times New Roman" pitchFamily="18" charset="0"/>
              </a:rPr>
              <a:t>CO</a:t>
            </a:r>
            <a:r>
              <a:rPr lang="en-US" altLang="ru-RU" sz="2400" b="1" baseline="-30000" dirty="0">
                <a:latin typeface="Arial" charset="0"/>
                <a:cs typeface="Times New Roman" pitchFamily="18" charset="0"/>
              </a:rPr>
              <a:t>2 (</a:t>
            </a:r>
            <a:r>
              <a:rPr lang="ru-RU" altLang="ru-RU" sz="2400" b="1" baseline="-30000" dirty="0">
                <a:latin typeface="Arial" charset="0"/>
                <a:cs typeface="Times New Roman" pitchFamily="18" charset="0"/>
              </a:rPr>
              <a:t>г</a:t>
            </a:r>
            <a:r>
              <a:rPr lang="en-US" altLang="ru-RU" sz="2400" b="1" baseline="-30000" dirty="0">
                <a:latin typeface="Arial" charset="0"/>
                <a:cs typeface="Times New Roman" pitchFamily="18" charset="0"/>
              </a:rPr>
              <a:t>)</a:t>
            </a:r>
            <a:r>
              <a:rPr lang="en-US" altLang="ru-RU" sz="2400" b="1" dirty="0">
                <a:latin typeface="Arial" charset="0"/>
                <a:cs typeface="Times New Roman" pitchFamily="18" charset="0"/>
              </a:rPr>
              <a:t> + H</a:t>
            </a:r>
            <a:r>
              <a:rPr lang="en-US" altLang="ru-RU" sz="2400" b="1" baseline="-30000" dirty="0">
                <a:latin typeface="Arial" charset="0"/>
                <a:cs typeface="Times New Roman" pitchFamily="18" charset="0"/>
              </a:rPr>
              <a:t>2</a:t>
            </a:r>
            <a:r>
              <a:rPr lang="en-US" altLang="ru-RU" sz="2400" b="1" dirty="0">
                <a:latin typeface="Arial" charset="0"/>
                <a:cs typeface="Times New Roman" pitchFamily="18" charset="0"/>
              </a:rPr>
              <a:t>O  </a:t>
            </a:r>
            <a:r>
              <a:rPr lang="ru-RU" altLang="ru-RU" sz="2400" b="1" dirty="0">
                <a:latin typeface="Arial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lang="en-US" altLang="ru-RU" sz="2400" b="1" dirty="0">
                <a:latin typeface="Arial" charset="0"/>
                <a:cs typeface="Times New Roman" pitchFamily="18" charset="0"/>
              </a:rPr>
              <a:t>  CO</a:t>
            </a:r>
            <a:r>
              <a:rPr lang="en-US" altLang="ru-RU" sz="2400" b="1" baseline="-30000" dirty="0">
                <a:latin typeface="Arial" charset="0"/>
                <a:cs typeface="Times New Roman" pitchFamily="18" charset="0"/>
              </a:rPr>
              <a:t>2</a:t>
            </a:r>
            <a:r>
              <a:rPr lang="en-US" altLang="ru-RU" sz="2400" b="1" dirty="0">
                <a:latin typeface="Arial" charset="0"/>
                <a:cs typeface="Times New Roman" pitchFamily="18" charset="0"/>
              </a:rPr>
              <a:t> </a:t>
            </a:r>
            <a:r>
              <a:rPr lang="en-US" altLang="ru-RU" sz="2400" b="1" baseline="30000" dirty="0">
                <a:latin typeface="Arial" charset="0"/>
                <a:cs typeface="Times New Roman" pitchFamily="18" charset="0"/>
              </a:rPr>
              <a:t>.</a:t>
            </a:r>
            <a:r>
              <a:rPr lang="en-US" altLang="ru-RU" sz="2400" b="1" dirty="0">
                <a:latin typeface="Arial" charset="0"/>
                <a:cs typeface="Times New Roman" pitchFamily="18" charset="0"/>
              </a:rPr>
              <a:t> H</a:t>
            </a:r>
            <a:r>
              <a:rPr lang="ru-RU" altLang="ru-RU" sz="2400" b="1" baseline="-30000" dirty="0">
                <a:latin typeface="Arial" charset="0"/>
                <a:cs typeface="Times New Roman" pitchFamily="18" charset="0"/>
              </a:rPr>
              <a:t>2</a:t>
            </a:r>
            <a:r>
              <a:rPr lang="en-US" altLang="ru-RU" sz="2400" b="1" dirty="0">
                <a:latin typeface="Arial" charset="0"/>
                <a:cs typeface="Times New Roman" pitchFamily="18" charset="0"/>
              </a:rPr>
              <a:t>O</a:t>
            </a:r>
            <a:r>
              <a:rPr lang="ru-RU" altLang="ru-RU" sz="2400" b="1" dirty="0">
                <a:latin typeface="Arial" charset="0"/>
                <a:cs typeface="Times New Roman" pitchFamily="18" charset="0"/>
              </a:rPr>
              <a:t>  </a:t>
            </a:r>
            <a:r>
              <a:rPr lang="ru-RU" altLang="ru-RU" sz="2400" b="1" dirty="0">
                <a:latin typeface="Arial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lang="ru-RU" altLang="ru-RU" sz="2400" b="1" dirty="0">
                <a:latin typeface="Arial" charset="0"/>
                <a:cs typeface="Times New Roman" pitchFamily="18" charset="0"/>
              </a:rPr>
              <a:t>  </a:t>
            </a:r>
            <a:r>
              <a:rPr lang="en-US" altLang="ru-RU" sz="2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H</a:t>
            </a:r>
            <a:r>
              <a:rPr lang="ru-RU" altLang="ru-RU" sz="2400" b="1" baseline="-300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2</a:t>
            </a:r>
            <a:r>
              <a:rPr lang="en-US" altLang="ru-RU" sz="2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CO</a:t>
            </a:r>
            <a:r>
              <a:rPr lang="ru-RU" altLang="ru-RU" sz="2400" b="1" baseline="-300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3</a:t>
            </a:r>
            <a:endParaRPr lang="ru-RU" altLang="ru-RU" sz="2400" b="1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>
                <a:latin typeface="Arial" charset="0"/>
              </a:rPr>
              <a:t> </a:t>
            </a:r>
            <a:r>
              <a:rPr lang="en-US" altLang="ru-RU" sz="2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H</a:t>
            </a:r>
            <a:r>
              <a:rPr lang="ru-RU" altLang="ru-RU" sz="2400" b="1" baseline="-300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2</a:t>
            </a:r>
            <a:r>
              <a:rPr lang="en-US" altLang="ru-RU" sz="2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CO</a:t>
            </a:r>
            <a:r>
              <a:rPr lang="ru-RU" altLang="ru-RU" sz="2400" b="1" baseline="-300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3</a:t>
            </a:r>
            <a:r>
              <a:rPr lang="ru-RU" altLang="ru-RU" sz="2400" b="1" dirty="0">
                <a:latin typeface="Arial" charset="0"/>
                <a:cs typeface="Times New Roman" pitchFamily="18" charset="0"/>
              </a:rPr>
              <a:t> </a:t>
            </a:r>
            <a:r>
              <a:rPr lang="ru-RU" altLang="ru-RU" sz="2400" b="1" dirty="0">
                <a:latin typeface="Arial" charset="0"/>
              </a:rPr>
              <a:t>–</a:t>
            </a:r>
            <a:r>
              <a:rPr lang="ru-RU" altLang="ru-RU" sz="2400" b="1" dirty="0">
                <a:latin typeface="Arial" charset="0"/>
                <a:cs typeface="Times New Roman" pitchFamily="18" charset="0"/>
              </a:rPr>
              <a:t> </a:t>
            </a:r>
            <a:r>
              <a:rPr lang="ru-RU" altLang="ru-RU" sz="2400" b="1" dirty="0" err="1">
                <a:latin typeface="Arial" charset="0"/>
                <a:cs typeface="Times New Roman" pitchFamily="18" charset="0"/>
              </a:rPr>
              <a:t>әлсіз екінегізді</a:t>
            </a:r>
            <a:r>
              <a:rPr lang="ru-RU" altLang="ru-RU" sz="2400" b="1" dirty="0">
                <a:latin typeface="Arial" charset="0"/>
                <a:cs typeface="Times New Roman" pitchFamily="18" charset="0"/>
              </a:rPr>
              <a:t> </a:t>
            </a:r>
            <a:r>
              <a:rPr lang="ru-RU" altLang="ru-RU" sz="2400" b="1" dirty="0" err="1">
                <a:latin typeface="Arial" charset="0"/>
                <a:cs typeface="Times New Roman" pitchFamily="18" charset="0"/>
              </a:rPr>
              <a:t>қышқыл</a:t>
            </a:r>
            <a:r>
              <a:rPr lang="ru-RU" altLang="ru-RU" sz="2400" b="1" dirty="0">
                <a:latin typeface="Arial" charset="0"/>
              </a:rPr>
              <a:t>:</a:t>
            </a:r>
            <a:r>
              <a:rPr lang="ru-RU" altLang="ru-RU" sz="2400" b="1" dirty="0">
                <a:latin typeface="Arial" charset="0"/>
                <a:cs typeface="Times New Roman" pitchFamily="18" charset="0"/>
              </a:rPr>
              <a:t> </a:t>
            </a:r>
            <a:endParaRPr lang="ru-RU" altLang="ru-RU" sz="24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sz="2400" b="1" dirty="0">
                <a:latin typeface="Arial" charset="0"/>
                <a:cs typeface="Times New Roman" pitchFamily="18" charset="0"/>
              </a:rPr>
              <a:t>H</a:t>
            </a:r>
            <a:r>
              <a:rPr lang="en-US" altLang="ru-RU" sz="2400" b="1" baseline="-30000" dirty="0">
                <a:latin typeface="Arial" charset="0"/>
                <a:cs typeface="Times New Roman" pitchFamily="18" charset="0"/>
              </a:rPr>
              <a:t>2</a:t>
            </a:r>
            <a:r>
              <a:rPr lang="en-US" altLang="ru-RU" sz="2400" b="1" dirty="0">
                <a:latin typeface="Arial" charset="0"/>
                <a:cs typeface="Times New Roman" pitchFamily="18" charset="0"/>
              </a:rPr>
              <a:t>CO</a:t>
            </a:r>
            <a:r>
              <a:rPr lang="en-US" altLang="ru-RU" sz="2400" b="1" baseline="-30000" dirty="0">
                <a:latin typeface="Arial" charset="0"/>
                <a:cs typeface="Times New Roman" pitchFamily="18" charset="0"/>
              </a:rPr>
              <a:t>3</a:t>
            </a:r>
            <a:r>
              <a:rPr lang="en-US" altLang="ru-RU" sz="2400" b="1" dirty="0">
                <a:latin typeface="Arial" charset="0"/>
                <a:cs typeface="Times New Roman" pitchFamily="18" charset="0"/>
              </a:rPr>
              <a:t> + H</a:t>
            </a:r>
            <a:r>
              <a:rPr lang="en-US" altLang="ru-RU" sz="2400" b="1" baseline="-30000" dirty="0">
                <a:latin typeface="Arial" charset="0"/>
                <a:cs typeface="Times New Roman" pitchFamily="18" charset="0"/>
              </a:rPr>
              <a:t>2</a:t>
            </a:r>
            <a:r>
              <a:rPr lang="en-US" altLang="ru-RU" sz="2400" b="1" dirty="0">
                <a:latin typeface="Arial" charset="0"/>
                <a:cs typeface="Times New Roman" pitchFamily="18" charset="0"/>
              </a:rPr>
              <a:t>O  </a:t>
            </a:r>
            <a:r>
              <a:rPr lang="ru-RU" altLang="ru-RU" sz="2400" b="1" dirty="0">
                <a:latin typeface="Arial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lang="en-US" altLang="ru-RU" sz="2400" b="1" dirty="0">
                <a:latin typeface="Arial" charset="0"/>
                <a:cs typeface="Times New Roman" pitchFamily="18" charset="0"/>
              </a:rPr>
              <a:t>  HCO</a:t>
            </a:r>
            <a:r>
              <a:rPr lang="en-US" altLang="ru-RU" sz="2400" b="1" baseline="-30000" dirty="0">
                <a:latin typeface="Arial" charset="0"/>
                <a:cs typeface="Times New Roman" pitchFamily="18" charset="0"/>
              </a:rPr>
              <a:t>3</a:t>
            </a:r>
            <a:r>
              <a:rPr lang="en-US" altLang="ru-RU" sz="2400" b="1" baseline="30000" dirty="0">
                <a:latin typeface="Arial" charset="0"/>
                <a:cs typeface="Times New Roman" pitchFamily="18" charset="0"/>
              </a:rPr>
              <a:t>–</a:t>
            </a:r>
            <a:r>
              <a:rPr lang="en-US" altLang="ru-RU" sz="2400" b="1" dirty="0">
                <a:latin typeface="Arial" charset="0"/>
                <a:cs typeface="Times New Roman" pitchFamily="18" charset="0"/>
              </a:rPr>
              <a:t> + H</a:t>
            </a:r>
            <a:r>
              <a:rPr lang="en-US" altLang="ru-RU" sz="2400" b="1" baseline="-30000" dirty="0">
                <a:latin typeface="Arial" charset="0"/>
                <a:cs typeface="Times New Roman" pitchFamily="18" charset="0"/>
              </a:rPr>
              <a:t>3</a:t>
            </a:r>
            <a:r>
              <a:rPr lang="en-US" altLang="ru-RU" sz="2400" b="1" dirty="0">
                <a:latin typeface="Arial" charset="0"/>
                <a:cs typeface="Times New Roman" pitchFamily="18" charset="0"/>
              </a:rPr>
              <a:t>O</a:t>
            </a:r>
            <a:r>
              <a:rPr lang="en-US" altLang="ru-RU" sz="2400" b="1" baseline="30000" dirty="0">
                <a:latin typeface="Arial" charset="0"/>
                <a:cs typeface="Times New Roman" pitchFamily="18" charset="0"/>
              </a:rPr>
              <a:t>+</a:t>
            </a:r>
            <a:r>
              <a:rPr lang="en-US" altLang="ru-RU" sz="2400" b="1" dirty="0">
                <a:latin typeface="Arial" charset="0"/>
                <a:cs typeface="Times New Roman" pitchFamily="18" charset="0"/>
              </a:rPr>
              <a:t> ; K</a:t>
            </a:r>
            <a:r>
              <a:rPr lang="en-US" altLang="ru-RU" sz="2400" b="1" baseline="-30000" dirty="0">
                <a:latin typeface="Arial" charset="0"/>
                <a:cs typeface="Times New Roman" pitchFamily="18" charset="0"/>
              </a:rPr>
              <a:t>K</a:t>
            </a:r>
            <a:r>
              <a:rPr lang="en-US" altLang="ru-RU" sz="2400" b="1" dirty="0">
                <a:latin typeface="Arial" charset="0"/>
                <a:cs typeface="Times New Roman" pitchFamily="18" charset="0"/>
              </a:rPr>
              <a:t> = 4,27 · 10</a:t>
            </a:r>
            <a:r>
              <a:rPr lang="en-US" altLang="ru-RU" sz="2400" b="1" baseline="30000" dirty="0">
                <a:latin typeface="Arial" charset="0"/>
                <a:cs typeface="Times New Roman" pitchFamily="18" charset="0"/>
              </a:rPr>
              <a:t>–7</a:t>
            </a:r>
            <a:endParaRPr lang="ru-RU" altLang="ru-RU" sz="2400" b="1" dirty="0">
              <a:latin typeface="Arial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sz="2400" b="1" dirty="0">
                <a:latin typeface="Arial" charset="0"/>
                <a:cs typeface="Times New Roman" pitchFamily="18" charset="0"/>
              </a:rPr>
              <a:t>HCO</a:t>
            </a:r>
            <a:r>
              <a:rPr lang="en-US" altLang="ru-RU" sz="2400" b="1" baseline="-30000" dirty="0">
                <a:latin typeface="Arial" charset="0"/>
                <a:cs typeface="Times New Roman" pitchFamily="18" charset="0"/>
              </a:rPr>
              <a:t>3</a:t>
            </a:r>
            <a:r>
              <a:rPr lang="en-US" altLang="ru-RU" sz="2400" b="1" baseline="30000" dirty="0">
                <a:latin typeface="Arial" charset="0"/>
                <a:cs typeface="Times New Roman" pitchFamily="18" charset="0"/>
              </a:rPr>
              <a:t>–</a:t>
            </a:r>
            <a:r>
              <a:rPr lang="en-US" altLang="ru-RU" sz="2400" b="1" dirty="0">
                <a:latin typeface="Arial" charset="0"/>
                <a:cs typeface="Times New Roman" pitchFamily="18" charset="0"/>
              </a:rPr>
              <a:t> + H</a:t>
            </a:r>
            <a:r>
              <a:rPr lang="en-US" altLang="ru-RU" sz="2400" b="1" baseline="-30000" dirty="0">
                <a:latin typeface="Arial" charset="0"/>
                <a:cs typeface="Times New Roman" pitchFamily="18" charset="0"/>
              </a:rPr>
              <a:t>2</a:t>
            </a:r>
            <a:r>
              <a:rPr lang="en-US" altLang="ru-RU" sz="2400" b="1" dirty="0">
                <a:latin typeface="Arial" charset="0"/>
                <a:cs typeface="Times New Roman" pitchFamily="18" charset="0"/>
              </a:rPr>
              <a:t>O  </a:t>
            </a:r>
            <a:r>
              <a:rPr lang="ru-RU" altLang="ru-RU" sz="2400" b="1" dirty="0">
                <a:latin typeface="Arial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lang="en-US" altLang="ru-RU" sz="2400" b="1" dirty="0">
                <a:latin typeface="Arial" charset="0"/>
                <a:cs typeface="Times New Roman" pitchFamily="18" charset="0"/>
              </a:rPr>
              <a:t>  CO</a:t>
            </a:r>
            <a:r>
              <a:rPr lang="en-US" altLang="ru-RU" sz="2400" b="1" baseline="-30000" dirty="0">
                <a:latin typeface="Arial" charset="0"/>
                <a:cs typeface="Times New Roman" pitchFamily="18" charset="0"/>
              </a:rPr>
              <a:t>3</a:t>
            </a:r>
            <a:r>
              <a:rPr lang="en-US" altLang="ru-RU" sz="2400" b="1" baseline="30000" dirty="0">
                <a:latin typeface="Arial" charset="0"/>
                <a:cs typeface="Times New Roman" pitchFamily="18" charset="0"/>
              </a:rPr>
              <a:t>2–</a:t>
            </a:r>
            <a:r>
              <a:rPr lang="en-US" altLang="ru-RU" sz="2400" b="1" dirty="0">
                <a:latin typeface="Arial" charset="0"/>
                <a:cs typeface="Times New Roman" pitchFamily="18" charset="0"/>
              </a:rPr>
              <a:t> + H</a:t>
            </a:r>
            <a:r>
              <a:rPr lang="en-US" altLang="ru-RU" sz="2400" b="1" baseline="-30000" dirty="0">
                <a:latin typeface="Arial" charset="0"/>
                <a:cs typeface="Times New Roman" pitchFamily="18" charset="0"/>
              </a:rPr>
              <a:t>3</a:t>
            </a:r>
            <a:r>
              <a:rPr lang="en-US" altLang="ru-RU" sz="2400" b="1" dirty="0">
                <a:latin typeface="Arial" charset="0"/>
                <a:cs typeface="Times New Roman" pitchFamily="18" charset="0"/>
              </a:rPr>
              <a:t>O</a:t>
            </a:r>
            <a:r>
              <a:rPr lang="en-US" altLang="ru-RU" sz="2400" b="1" baseline="30000" dirty="0">
                <a:latin typeface="Arial" charset="0"/>
                <a:cs typeface="Times New Roman" pitchFamily="18" charset="0"/>
              </a:rPr>
              <a:t>+</a:t>
            </a:r>
            <a:r>
              <a:rPr lang="en-US" altLang="ru-RU" sz="2400" b="1" dirty="0">
                <a:latin typeface="Arial" charset="0"/>
                <a:cs typeface="Times New Roman" pitchFamily="18" charset="0"/>
              </a:rPr>
              <a:t>  ; K</a:t>
            </a:r>
            <a:r>
              <a:rPr lang="en-US" altLang="ru-RU" sz="2400" b="1" baseline="-30000" dirty="0">
                <a:latin typeface="Arial" charset="0"/>
                <a:cs typeface="Times New Roman" pitchFamily="18" charset="0"/>
              </a:rPr>
              <a:t>K</a:t>
            </a:r>
            <a:r>
              <a:rPr lang="en-US" altLang="ru-RU" sz="2400" b="1" dirty="0">
                <a:latin typeface="Arial" charset="0"/>
                <a:cs typeface="Times New Roman" pitchFamily="18" charset="0"/>
              </a:rPr>
              <a:t> = 4,68 · 10</a:t>
            </a:r>
            <a:r>
              <a:rPr lang="en-US" altLang="ru-RU" sz="2400" b="1" baseline="30000" dirty="0">
                <a:latin typeface="Arial" charset="0"/>
                <a:cs typeface="Times New Roman" pitchFamily="18" charset="0"/>
              </a:rPr>
              <a:t>–11</a:t>
            </a:r>
            <a:r>
              <a:rPr lang="ru-RU" altLang="ru-RU" sz="2400" b="1" dirty="0">
                <a:latin typeface="Arial" charset="0"/>
              </a:rPr>
              <a:t> </a:t>
            </a:r>
          </a:p>
        </p:txBody>
      </p:sp>
      <p:pic>
        <p:nvPicPr>
          <p:cNvPr id="23556" name="Picture 5" descr="D:\backup\MAMA\2008-09лекции\pictures\р-элементы-2с\угольная кислота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1196752"/>
            <a:ext cx="1724025" cy="1263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684213" y="4292600"/>
            <a:ext cx="7488237" cy="1902059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lang="ru-RU" altLang="ru-RU" b="1" dirty="0" err="1">
                <a:latin typeface="Arial" charset="0"/>
                <a:cs typeface="Times New Roman" pitchFamily="18" charset="0"/>
              </a:rPr>
              <a:t>Тұздары</a:t>
            </a:r>
            <a:r>
              <a:rPr lang="ru-RU" altLang="ru-RU" b="1" dirty="0" err="1">
                <a:latin typeface="Arial" charset="0"/>
              </a:rPr>
              <a:t> </a:t>
            </a:r>
            <a:r>
              <a:rPr lang="ru-RU" altLang="ru-RU" b="1" dirty="0">
                <a:latin typeface="Arial" charset="0"/>
                <a:cs typeface="Times New Roman" pitchFamily="18" charset="0"/>
              </a:rPr>
              <a:t>– </a:t>
            </a:r>
            <a:r>
              <a:rPr lang="ru-RU" altLang="ru-RU" b="1" dirty="0" err="1">
                <a:latin typeface="Arial" charset="0"/>
                <a:cs typeface="Times New Roman" pitchFamily="18" charset="0"/>
              </a:rPr>
              <a:t>карбонаттар</a:t>
            </a:r>
            <a:r>
              <a:rPr lang="ru-RU" altLang="ru-RU" b="1" dirty="0">
                <a:latin typeface="Arial" charset="0"/>
                <a:cs typeface="Times New Roman" pitchFamily="18" charset="0"/>
              </a:rPr>
              <a:t> и </a:t>
            </a:r>
            <a:r>
              <a:rPr lang="ru-RU" altLang="ru-RU" b="1" dirty="0" err="1">
                <a:latin typeface="Arial" charset="0"/>
                <a:cs typeface="Times New Roman" pitchFamily="18" charset="0"/>
              </a:rPr>
              <a:t>гидрокарбонаттар</a:t>
            </a:r>
            <a:r>
              <a:rPr lang="ru-RU" altLang="ru-RU" b="1" dirty="0">
                <a:latin typeface="Arial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M</a:t>
            </a:r>
            <a:r>
              <a:rPr lang="ru-RU" altLang="ru-RU" b="1" baseline="-300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2</a:t>
            </a:r>
            <a:r>
              <a:rPr lang="ru-RU" altLang="ru-RU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CO</a:t>
            </a:r>
            <a:r>
              <a:rPr lang="ru-RU" altLang="ru-RU" b="1" baseline="-300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3</a:t>
            </a:r>
            <a:r>
              <a:rPr lang="ru-RU" altLang="ru-RU" b="1" dirty="0">
                <a:latin typeface="Arial" charset="0"/>
                <a:cs typeface="Times New Roman" pitchFamily="18" charset="0"/>
              </a:rPr>
              <a:t> </a:t>
            </a:r>
            <a:r>
              <a:rPr lang="ru-RU" altLang="ru-RU" b="1" dirty="0" err="1">
                <a:latin typeface="Arial" charset="0"/>
                <a:cs typeface="Times New Roman" pitchFamily="18" charset="0"/>
              </a:rPr>
              <a:t>және </a:t>
            </a:r>
            <a:r>
              <a:rPr lang="ru-RU" altLang="ru-RU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MHCO</a:t>
            </a:r>
            <a:r>
              <a:rPr lang="ru-RU" altLang="ru-RU" b="1" baseline="-300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3</a:t>
            </a:r>
            <a:r>
              <a:rPr lang="ru-RU" altLang="ru-RU" b="1" baseline="-30000" dirty="0">
                <a:latin typeface="Arial" charset="0"/>
                <a:cs typeface="Times New Roman" pitchFamily="18" charset="0"/>
              </a:rPr>
              <a:t> </a:t>
            </a:r>
            <a:r>
              <a:rPr lang="ru-RU" altLang="ru-RU" b="1" dirty="0" err="1">
                <a:latin typeface="Arial" charset="0"/>
              </a:rPr>
              <a:t>гидролизге</a:t>
            </a:r>
            <a:r>
              <a:rPr lang="ru-RU" altLang="ru-RU" b="1" dirty="0">
                <a:latin typeface="Arial" charset="0"/>
              </a:rPr>
              <a:t> </a:t>
            </a:r>
            <a:r>
              <a:rPr lang="ru-RU" altLang="ru-RU" b="1" dirty="0" err="1">
                <a:latin typeface="Arial" charset="0"/>
              </a:rPr>
              <a:t>ұшырайды </a:t>
            </a:r>
            <a:r>
              <a:rPr lang="ru-RU" altLang="ru-RU" b="1" dirty="0">
                <a:latin typeface="Arial" charset="0"/>
              </a:rPr>
              <a:t>(</a:t>
            </a:r>
            <a:r>
              <a:rPr lang="ru-RU" altLang="ru-RU" b="1" dirty="0" err="1">
                <a:latin typeface="Arial" charset="0"/>
              </a:rPr>
              <a:t>рН</a:t>
            </a:r>
            <a:r>
              <a:rPr lang="ru-RU" altLang="ru-RU" b="1" dirty="0">
                <a:latin typeface="Arial" charset="0"/>
              </a:rPr>
              <a:t> </a:t>
            </a:r>
            <a:r>
              <a:rPr lang="ru-RU" altLang="ru-RU" b="1" dirty="0">
                <a:latin typeface="Arial" charset="0"/>
                <a:cs typeface="Times New Roman" pitchFamily="18" charset="0"/>
              </a:rPr>
              <a:t>&gt;</a:t>
            </a:r>
            <a:r>
              <a:rPr lang="ru-RU" altLang="ru-RU" b="1" dirty="0">
                <a:latin typeface="Arial" charset="0"/>
              </a:rPr>
              <a:t> 7)</a:t>
            </a:r>
            <a:r>
              <a:rPr lang="ru-RU" altLang="ru-RU" b="1" dirty="0">
                <a:latin typeface="Arial" charset="0"/>
                <a:cs typeface="Times New Roman" pitchFamily="18" charset="0"/>
              </a:rPr>
              <a:t>. </a:t>
            </a:r>
            <a:endParaRPr lang="ru-RU" altLang="ru-RU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lang="ru-RU" altLang="ru-RU" b="1" dirty="0">
                <a:latin typeface="Arial" charset="0"/>
              </a:rPr>
              <a:t> </a:t>
            </a:r>
            <a:r>
              <a:rPr lang="ru-RU" altLang="ru-RU" b="1" dirty="0" err="1">
                <a:latin typeface="Arial" charset="0"/>
              </a:rPr>
              <a:t>Гидрокарбонаттардың </a:t>
            </a:r>
            <a:r>
              <a:rPr lang="ru-RU" altLang="ru-RU" b="1" dirty="0" err="1">
                <a:solidFill>
                  <a:schemeClr val="folHlink"/>
                </a:solidFill>
                <a:latin typeface="Arial" charset="0"/>
              </a:rPr>
              <a:t>термиялық ыдырауы</a:t>
            </a:r>
            <a:r>
              <a:rPr lang="en-US" altLang="ru-RU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ru-RU" altLang="ru-RU" b="1" dirty="0">
                <a:latin typeface="Arial" charset="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altLang="ru-RU" b="1" dirty="0">
                <a:latin typeface="Arial" charset="0"/>
              </a:rPr>
              <a:t>2</a:t>
            </a:r>
            <a:r>
              <a:rPr lang="en-US" altLang="ru-RU" b="1" dirty="0" err="1">
                <a:latin typeface="Arial" charset="0"/>
              </a:rPr>
              <a:t>NaHCO</a:t>
            </a:r>
            <a:r>
              <a:rPr lang="ru-RU" altLang="ru-RU" b="1" baseline="-25000" dirty="0">
                <a:latin typeface="Arial" charset="0"/>
              </a:rPr>
              <a:t>3</a:t>
            </a:r>
            <a:r>
              <a:rPr lang="ru-RU" altLang="ru-RU" b="1" dirty="0">
                <a:latin typeface="Arial" charset="0"/>
              </a:rPr>
              <a:t> </a:t>
            </a:r>
            <a:r>
              <a:rPr lang="en-US" altLang="ru-RU" b="1" dirty="0">
                <a:latin typeface="Arial" charset="0"/>
                <a:cs typeface="Times New Roman" pitchFamily="18" charset="0"/>
              </a:rPr>
              <a:t>= Na</a:t>
            </a:r>
            <a:r>
              <a:rPr lang="en-US" altLang="ru-RU" b="1" baseline="-25000" dirty="0">
                <a:latin typeface="Arial" charset="0"/>
                <a:cs typeface="Times New Roman" pitchFamily="18" charset="0"/>
              </a:rPr>
              <a:t>2</a:t>
            </a:r>
            <a:r>
              <a:rPr lang="en-US" altLang="ru-RU" b="1" dirty="0">
                <a:latin typeface="Arial" charset="0"/>
                <a:cs typeface="Times New Roman" pitchFamily="18" charset="0"/>
              </a:rPr>
              <a:t>CO</a:t>
            </a:r>
            <a:r>
              <a:rPr lang="en-US" altLang="ru-RU" b="1" baseline="-25000" dirty="0">
                <a:latin typeface="Arial" charset="0"/>
                <a:cs typeface="Times New Roman" pitchFamily="18" charset="0"/>
              </a:rPr>
              <a:t>3</a:t>
            </a:r>
            <a:r>
              <a:rPr lang="en-US" altLang="ru-RU" b="1" dirty="0">
                <a:latin typeface="Arial" charset="0"/>
                <a:cs typeface="Times New Roman" pitchFamily="18" charset="0"/>
              </a:rPr>
              <a:t> + CO</a:t>
            </a:r>
            <a:r>
              <a:rPr lang="en-US" altLang="ru-RU" b="1" baseline="-25000" dirty="0">
                <a:latin typeface="Arial" charset="0"/>
                <a:cs typeface="Times New Roman" pitchFamily="18" charset="0"/>
              </a:rPr>
              <a:t>2</a:t>
            </a:r>
            <a:r>
              <a:rPr lang="en-US" altLang="ru-RU" b="1" dirty="0">
                <a:latin typeface="Arial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altLang="ru-RU" b="1" dirty="0">
                <a:latin typeface="Arial" charset="0"/>
                <a:cs typeface="Times New Roman" pitchFamily="18" charset="0"/>
              </a:rPr>
              <a:t> + H</a:t>
            </a:r>
            <a:r>
              <a:rPr lang="en-US" altLang="ru-RU" b="1" baseline="-25000" dirty="0">
                <a:latin typeface="Arial" charset="0"/>
                <a:cs typeface="Times New Roman" pitchFamily="18" charset="0"/>
              </a:rPr>
              <a:t>2</a:t>
            </a:r>
            <a:r>
              <a:rPr lang="en-US" altLang="ru-RU" b="1" dirty="0">
                <a:latin typeface="Arial" charset="0"/>
                <a:cs typeface="Times New Roman" pitchFamily="18" charset="0"/>
              </a:rPr>
              <a:t>O</a:t>
            </a:r>
            <a:endParaRPr lang="ru-RU" altLang="ru-RU" b="1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651768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571868" y="2857496"/>
            <a:ext cx="1714512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6600" dirty="0"/>
              <a:t>С</a:t>
            </a:r>
            <a:endParaRPr lang="ru-RU" sz="66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3705"/>
            <a:ext cx="7886700" cy="1325563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5000"/>
              </a:lnSpc>
            </a:pPr>
            <a:r>
              <a:rPr lang="kk-KZ" altLang="ru-RU" sz="40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Қолданылуы</a:t>
            </a:r>
            <a:endParaRPr lang="ru-RU" altLang="ru-RU" sz="4000" b="1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026" name="AutoShape 2" descr="Кольца С Бриллиантами, Обручальные Кольца С Бриллиантами, Ювелирные Изделия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Аналоги бриллианта, их названия, свойства и внешний вид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1428760" cy="1428761"/>
          </a:xfrm>
          <a:prstGeom prst="rect">
            <a:avLst/>
          </a:prstGeom>
          <a:noFill/>
        </p:spPr>
      </p:pic>
      <p:pic>
        <p:nvPicPr>
          <p:cNvPr id="1030" name="Picture 6" descr="Стекло и крепление к нему.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714488"/>
            <a:ext cx="1497177" cy="1476365"/>
          </a:xfrm>
          <a:prstGeom prst="rect">
            <a:avLst/>
          </a:prstGeom>
          <a:noFill/>
        </p:spPr>
      </p:pic>
      <p:pic>
        <p:nvPicPr>
          <p:cNvPr id="1032" name="Picture 8" descr="Мыло туалетное &amp;quot;ароматное&amp;quot; 90 гяблоко, ландыш, земляника в упаков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3571876"/>
            <a:ext cx="1714512" cy="1293972"/>
          </a:xfrm>
          <a:prstGeom prst="rect">
            <a:avLst/>
          </a:prstGeom>
          <a:noFill/>
        </p:spPr>
      </p:pic>
      <p:pic>
        <p:nvPicPr>
          <p:cNvPr id="1034" name="Picture 10" descr="Вся правда о газированной воде: польза и вред для человеческого организма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5000636"/>
            <a:ext cx="1928795" cy="1285863"/>
          </a:xfrm>
          <a:prstGeom prst="rect">
            <a:avLst/>
          </a:prstGeom>
          <a:noFill/>
        </p:spPr>
      </p:pic>
      <p:sp>
        <p:nvSpPr>
          <p:cNvPr id="1036" name="AutoShape 12" descr="Большой выбор товаров для сельского хозяйства в компании БелАгра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Просмотреть все посты в Сельское хозяйство.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5143512"/>
            <a:ext cx="1964514" cy="1309676"/>
          </a:xfrm>
          <a:prstGeom prst="rect">
            <a:avLst/>
          </a:prstGeom>
          <a:noFill/>
        </p:spPr>
      </p:pic>
      <p:pic>
        <p:nvPicPr>
          <p:cNvPr id="1040" name="Picture 16" descr="плазменная резка, плазменная резка металла, станок плазменной резки, плазме..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1184803"/>
            <a:ext cx="1571636" cy="1115130"/>
          </a:xfrm>
          <a:prstGeom prst="rect">
            <a:avLst/>
          </a:prstGeom>
          <a:noFill/>
        </p:spPr>
      </p:pic>
      <p:pic>
        <p:nvPicPr>
          <p:cNvPr id="1042" name="Picture 18" descr="why are pencils yellow?? 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4000504"/>
            <a:ext cx="1643074" cy="917383"/>
          </a:xfrm>
          <a:prstGeom prst="rect">
            <a:avLst/>
          </a:prstGeom>
          <a:noFill/>
        </p:spPr>
      </p:pic>
      <p:sp>
        <p:nvSpPr>
          <p:cNvPr id="1046" name="AutoShape 22" descr="ДВОЙНОЙ БЛЕСК Крем для обуви &amp;#40;Черный&amp;#41; 60мл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8" name="Picture 24" descr="TWIST Крем для обуви банка черный 50мл - купить в интернет-магазине Novex.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86380" y="1219195"/>
            <a:ext cx="1428728" cy="1428729"/>
          </a:xfrm>
          <a:prstGeom prst="rect">
            <a:avLst/>
          </a:prstGeom>
          <a:noFill/>
        </p:spPr>
      </p:pic>
      <p:cxnSp>
        <p:nvCxnSpPr>
          <p:cNvPr id="20" name="Прямая со стрелкой 19"/>
          <p:cNvCxnSpPr/>
          <p:nvPr/>
        </p:nvCxnSpPr>
        <p:spPr>
          <a:xfrm rot="10800000">
            <a:off x="2500298" y="3000372"/>
            <a:ext cx="928694" cy="428628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2500298" y="3857628"/>
            <a:ext cx="928694" cy="357190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3214678" y="4214818"/>
            <a:ext cx="571504" cy="571504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929190" y="4286256"/>
            <a:ext cx="785818" cy="571504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>
            <a:off x="3286116" y="2357430"/>
            <a:ext cx="642942" cy="500066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429256" y="3786190"/>
            <a:ext cx="928694" cy="357190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5357818" y="3000372"/>
            <a:ext cx="1071570" cy="285752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 flipH="1" flipV="1">
            <a:off x="4857752" y="2357430"/>
            <a:ext cx="428628" cy="428628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9750" y="476250"/>
            <a:ext cx="8135938" cy="583247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kk-K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Периодтық жүйедегі орналасуы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kk-KZ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47762"/>
            <a:ext cx="8751048" cy="465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92112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87313"/>
            <a:ext cx="8064500" cy="1143000"/>
          </a:xfrm>
        </p:spPr>
        <p:txBody>
          <a:bodyPr/>
          <a:lstStyle/>
          <a:p>
            <a:pPr eaLnBrk="1" hangingPunct="1"/>
            <a:r>
              <a:rPr lang="ru-RU" altLang="ru-RU" sz="28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Көміртек</a:t>
            </a:r>
            <a:r>
              <a:rPr lang="en-US" altLang="ru-RU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: </a:t>
            </a:r>
            <a:r>
              <a:rPr lang="ru-RU" altLang="ru-RU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графит, алмаз, </a:t>
            </a:r>
            <a:r>
              <a:rPr lang="ru-RU" altLang="ru-RU" sz="28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көмір</a:t>
            </a:r>
            <a:r>
              <a:rPr lang="ru-RU" altLang="ru-RU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, </a:t>
            </a:r>
            <a:r>
              <a:rPr lang="ru-RU" altLang="ru-RU" sz="28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мұнай</a:t>
            </a:r>
            <a:r>
              <a:rPr lang="ru-RU" altLang="ru-RU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, </a:t>
            </a:r>
            <a:r>
              <a:rPr lang="ru-RU" altLang="ru-RU" sz="28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табиғи</a:t>
            </a:r>
            <a:r>
              <a:rPr lang="ru-RU" altLang="ru-RU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 газ, </a:t>
            </a:r>
            <a:r>
              <a:rPr lang="ru-RU" altLang="ru-RU" sz="28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орг</a:t>
            </a:r>
            <a:r>
              <a:rPr lang="ru-RU" altLang="ru-RU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-қ </a:t>
            </a:r>
            <a:r>
              <a:rPr lang="ru-RU" altLang="ru-RU" sz="28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заттар</a:t>
            </a:r>
            <a:r>
              <a:rPr lang="ru-RU" altLang="ru-RU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, </a:t>
            </a:r>
            <a:r>
              <a:rPr lang="ru-RU" altLang="ru-RU" sz="28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карбонаттар</a:t>
            </a:r>
            <a:endParaRPr lang="ru-RU" altLang="ru-RU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12291" name="Group 24"/>
          <p:cNvGrpSpPr>
            <a:grpSpLocks/>
          </p:cNvGrpSpPr>
          <p:nvPr/>
        </p:nvGrpSpPr>
        <p:grpSpPr bwMode="auto">
          <a:xfrm>
            <a:off x="914400" y="3789363"/>
            <a:ext cx="3657600" cy="2336800"/>
            <a:chOff x="576" y="2688"/>
            <a:chExt cx="2304" cy="1472"/>
          </a:xfrm>
        </p:grpSpPr>
        <p:pic>
          <p:nvPicPr>
            <p:cNvPr id="12305" name="Picture 8" descr="D:\backup\MAMA\2008-09лекции\pictures\р-элементы-2с\Almaz_bi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688"/>
              <a:ext cx="1296" cy="9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6" name="Picture 9" descr="D:\backup\MAMA\2008-09лекции\pictures\р-элементы-2с\алмаз в руке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3360"/>
              <a:ext cx="1152" cy="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07" name="Text Box 17"/>
            <p:cNvSpPr txBox="1">
              <a:spLocks noChangeArrowheads="1"/>
            </p:cNvSpPr>
            <p:nvPr/>
          </p:nvSpPr>
          <p:spPr bwMode="auto">
            <a:xfrm>
              <a:off x="912" y="3840"/>
              <a:ext cx="672" cy="258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2000" b="1">
                  <a:latin typeface="Arial" charset="0"/>
                  <a:cs typeface="Arial" charset="0"/>
                </a:rPr>
                <a:t>Алмаз</a:t>
              </a:r>
              <a:r>
                <a:rPr lang="ru-RU" altLang="ru-RU" sz="2000"/>
                <a:t> </a:t>
              </a:r>
            </a:p>
          </p:txBody>
        </p:sp>
      </p:grpSp>
      <p:grpSp>
        <p:nvGrpSpPr>
          <p:cNvPr id="12292" name="Group 23"/>
          <p:cNvGrpSpPr>
            <a:grpSpLocks/>
          </p:cNvGrpSpPr>
          <p:nvPr/>
        </p:nvGrpSpPr>
        <p:grpSpPr bwMode="auto">
          <a:xfrm>
            <a:off x="914400" y="1557338"/>
            <a:ext cx="2057400" cy="2160587"/>
            <a:chOff x="576" y="1248"/>
            <a:chExt cx="1296" cy="1361"/>
          </a:xfrm>
        </p:grpSpPr>
        <p:pic>
          <p:nvPicPr>
            <p:cNvPr id="12303" name="Picture 7" descr="D:\backup\MAMA\2008-09лекции\pictures\р-элементы-2с\графит-минерал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248"/>
              <a:ext cx="1296" cy="10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04" name="Text Box 18"/>
            <p:cNvSpPr txBox="1">
              <a:spLocks noChangeArrowheads="1"/>
            </p:cNvSpPr>
            <p:nvPr/>
          </p:nvSpPr>
          <p:spPr bwMode="auto">
            <a:xfrm>
              <a:off x="1152" y="2351"/>
              <a:ext cx="720" cy="258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000" b="1">
                  <a:latin typeface="Arial" charset="0"/>
                  <a:cs typeface="Arial" charset="0"/>
                </a:rPr>
                <a:t>Графит</a:t>
              </a:r>
              <a:r>
                <a:rPr lang="ru-RU" altLang="ru-RU" sz="2000"/>
                <a:t> </a:t>
              </a:r>
            </a:p>
          </p:txBody>
        </p:sp>
      </p:grpSp>
      <p:grpSp>
        <p:nvGrpSpPr>
          <p:cNvPr id="12293" name="Group 25"/>
          <p:cNvGrpSpPr>
            <a:grpSpLocks/>
          </p:cNvGrpSpPr>
          <p:nvPr/>
        </p:nvGrpSpPr>
        <p:grpSpPr bwMode="auto">
          <a:xfrm>
            <a:off x="3333750" y="1557338"/>
            <a:ext cx="2476500" cy="2162175"/>
            <a:chOff x="2100" y="1440"/>
            <a:chExt cx="1560" cy="1362"/>
          </a:xfrm>
        </p:grpSpPr>
        <p:pic>
          <p:nvPicPr>
            <p:cNvPr id="12301" name="Picture 15" descr="C:\Documents and Settings\Admin\Мои документы\Мои рисунки\кальцит\kalcit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" y="1440"/>
              <a:ext cx="1560" cy="1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2" name="Text Box 19"/>
            <p:cNvSpPr txBox="1">
              <a:spLocks noChangeArrowheads="1"/>
            </p:cNvSpPr>
            <p:nvPr/>
          </p:nvSpPr>
          <p:spPr bwMode="auto">
            <a:xfrm>
              <a:off x="2112" y="2544"/>
              <a:ext cx="912" cy="258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2000" b="1">
                  <a:latin typeface="Arial" charset="0"/>
                  <a:cs typeface="Arial" charset="0"/>
                </a:rPr>
                <a:t>Кальцит</a:t>
              </a:r>
              <a:r>
                <a:rPr lang="ru-RU" altLang="ru-RU" sz="2000"/>
                <a:t> </a:t>
              </a:r>
            </a:p>
          </p:txBody>
        </p:sp>
      </p:grpSp>
      <p:grpSp>
        <p:nvGrpSpPr>
          <p:cNvPr id="12294" name="Group 27"/>
          <p:cNvGrpSpPr>
            <a:grpSpLocks/>
          </p:cNvGrpSpPr>
          <p:nvPr/>
        </p:nvGrpSpPr>
        <p:grpSpPr bwMode="auto">
          <a:xfrm>
            <a:off x="6553200" y="1554163"/>
            <a:ext cx="2209800" cy="2162175"/>
            <a:chOff x="4128" y="1488"/>
            <a:chExt cx="1392" cy="1362"/>
          </a:xfrm>
        </p:grpSpPr>
        <p:pic>
          <p:nvPicPr>
            <p:cNvPr id="12299" name="Picture 10" descr="D:\backup\MAMA\2008-09лекции\pictures\р-элементы-2с\газодобыча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1488"/>
              <a:ext cx="1392" cy="10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00" name="Text Box 20"/>
            <p:cNvSpPr txBox="1">
              <a:spLocks noChangeArrowheads="1"/>
            </p:cNvSpPr>
            <p:nvPr/>
          </p:nvSpPr>
          <p:spPr bwMode="auto">
            <a:xfrm>
              <a:off x="4272" y="2592"/>
              <a:ext cx="1248" cy="258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2000" b="1" dirty="0">
                  <a:latin typeface="Arial" charset="0"/>
                  <a:cs typeface="Arial" charset="0"/>
                </a:rPr>
                <a:t>Газ </a:t>
              </a:r>
              <a:r>
                <a:rPr lang="ru-RU" altLang="ru-RU" sz="2000" b="1" dirty="0" err="1">
                  <a:latin typeface="Arial" charset="0"/>
                  <a:cs typeface="Arial" charset="0"/>
                </a:rPr>
                <a:t>өндіру</a:t>
              </a:r>
              <a:r>
                <a:rPr lang="ru-RU" altLang="ru-RU" sz="2000" dirty="0"/>
                <a:t> </a:t>
              </a:r>
            </a:p>
          </p:txBody>
        </p:sp>
      </p:grpSp>
      <p:grpSp>
        <p:nvGrpSpPr>
          <p:cNvPr id="12295" name="Group 26"/>
          <p:cNvGrpSpPr>
            <a:grpSpLocks/>
          </p:cNvGrpSpPr>
          <p:nvPr/>
        </p:nvGrpSpPr>
        <p:grpSpPr bwMode="auto">
          <a:xfrm>
            <a:off x="5003800" y="4040188"/>
            <a:ext cx="3887788" cy="1981200"/>
            <a:chOff x="3264" y="2928"/>
            <a:chExt cx="2449" cy="1248"/>
          </a:xfrm>
        </p:grpSpPr>
        <p:pic>
          <p:nvPicPr>
            <p:cNvPr id="12296" name="Picture 13" descr="D:\backup\MAMA\2008-09лекции\pictures\р-элементы-2с\террикон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96" b="11765"/>
            <a:stretch>
              <a:fillRect/>
            </a:stretch>
          </p:blipFill>
          <p:spPr bwMode="auto">
            <a:xfrm>
              <a:off x="4320" y="2928"/>
              <a:ext cx="1094" cy="7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7" name="Picture 21" descr="D:\backup\MAMA\2008-09лекции\pictures\р-элементы-2с\кам уголь с отпеч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928"/>
              <a:ext cx="985" cy="12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8" name="Text Box 22"/>
            <p:cNvSpPr txBox="1">
              <a:spLocks noChangeArrowheads="1"/>
            </p:cNvSpPr>
            <p:nvPr/>
          </p:nvSpPr>
          <p:spPr bwMode="auto">
            <a:xfrm>
              <a:off x="4320" y="3744"/>
              <a:ext cx="1393" cy="252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2000" b="1" dirty="0" err="1">
                  <a:latin typeface="Arial" charset="0"/>
                  <a:cs typeface="Arial" charset="0"/>
                </a:rPr>
                <a:t>Көмір</a:t>
              </a:r>
              <a:endParaRPr lang="ru-RU" altLang="ru-RU" sz="2000" b="1" dirty="0"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889221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33375"/>
            <a:ext cx="7378700" cy="8016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6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Жай</a:t>
            </a:r>
            <a:r>
              <a:rPr lang="ru-RU" altLang="ru-RU" sz="36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36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заттар</a:t>
            </a:r>
            <a:endParaRPr lang="ru-RU" altLang="ru-RU" sz="3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568" y="1177384"/>
            <a:ext cx="4572032" cy="2857519"/>
          </a:xfrm>
          <a:solidFill>
            <a:srgbClr val="CCFFCC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>
                <a:solidFill>
                  <a:schemeClr val="folHlink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Аллотропиялық түр өзгерісі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алмаз (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sp</a:t>
            </a:r>
            <a:r>
              <a:rPr lang="en-US" sz="2400" b="1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)</a:t>
            </a:r>
            <a:endParaRPr lang="ru-RU" altLang="ru-RU" sz="2400" b="1" dirty="0">
              <a:latin typeface="Arial" charset="0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графит (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sp</a:t>
            </a:r>
            <a:r>
              <a:rPr lang="ru-RU" sz="2400" b="1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err="1">
                <a:latin typeface="Arial" pitchFamily="34" charset="0"/>
                <a:cs typeface="Arial" pitchFamily="34" charset="0"/>
              </a:rPr>
              <a:t>карбин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sp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)</a:t>
            </a:r>
            <a:endParaRPr lang="kk-KZ" sz="2400" b="1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фуллерен</a:t>
            </a:r>
          </a:p>
        </p:txBody>
      </p:sp>
      <p:pic>
        <p:nvPicPr>
          <p:cNvPr id="7172" name="Picture 13" descr="D:\backup\MAMA\2008-09лекции\pictures\р-элементы-2с\алмаз+графит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A"/>
              </a:clrFrom>
              <a:clrTo>
                <a:srgbClr val="FEFEFA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96975"/>
            <a:ext cx="39624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18"/>
          <p:cNvSpPr txBox="1">
            <a:spLocks noChangeArrowheads="1"/>
          </p:cNvSpPr>
          <p:nvPr/>
        </p:nvSpPr>
        <p:spPr bwMode="auto">
          <a:xfrm>
            <a:off x="4787900" y="2959100"/>
            <a:ext cx="4176713" cy="769441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>
                <a:latin typeface="Arial" charset="0"/>
                <a:cs typeface="Arial" charset="0"/>
              </a:rPr>
              <a:t>Алмаз </a:t>
            </a:r>
            <a:r>
              <a:rPr lang="ru-RU" altLang="ru-RU" sz="2200" b="1" dirty="0" err="1">
                <a:latin typeface="Arial" charset="0"/>
                <a:cs typeface="Arial" charset="0"/>
              </a:rPr>
              <a:t>және</a:t>
            </a:r>
            <a:r>
              <a:rPr lang="ru-RU" altLang="ru-RU" sz="2200" b="1" dirty="0">
                <a:latin typeface="Arial" charset="0"/>
                <a:cs typeface="Arial" charset="0"/>
              </a:rPr>
              <a:t> </a:t>
            </a:r>
            <a:r>
              <a:rPr lang="ru-RU" altLang="ru-RU" sz="2200" b="1" dirty="0" err="1">
                <a:latin typeface="Arial" charset="0"/>
                <a:cs typeface="Arial" charset="0"/>
              </a:rPr>
              <a:t>графиттің</a:t>
            </a:r>
            <a:r>
              <a:rPr lang="ru-RU" altLang="ru-RU" sz="2200" b="1" dirty="0">
                <a:latin typeface="Arial" charset="0"/>
                <a:cs typeface="Arial" charset="0"/>
              </a:rPr>
              <a:t> </a:t>
            </a:r>
            <a:r>
              <a:rPr lang="ru-RU" altLang="ru-RU" sz="2200" b="1" dirty="0" err="1">
                <a:latin typeface="Arial" charset="0"/>
                <a:cs typeface="Arial" charset="0"/>
              </a:rPr>
              <a:t>құрылысы</a:t>
            </a:r>
            <a:r>
              <a:rPr lang="ru-RU" altLang="ru-RU" sz="2200" b="1" dirty="0"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7176" name="Group 32"/>
          <p:cNvGrpSpPr>
            <a:grpSpLocks/>
          </p:cNvGrpSpPr>
          <p:nvPr/>
        </p:nvGrpSpPr>
        <p:grpSpPr bwMode="auto">
          <a:xfrm>
            <a:off x="1357290" y="4000504"/>
            <a:ext cx="2428892" cy="2214578"/>
            <a:chOff x="3168" y="3024"/>
            <a:chExt cx="1152" cy="1199"/>
          </a:xfrm>
        </p:grpSpPr>
        <p:pic>
          <p:nvPicPr>
            <p:cNvPr id="7180" name="Picture 24" descr="D:\backup\MAMA\2008-09лекции\pictures\р-элементы-2с\Almaz_bi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3024"/>
              <a:ext cx="1152" cy="8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1" name="Text Box 28"/>
            <p:cNvSpPr txBox="1">
              <a:spLocks noChangeArrowheads="1"/>
            </p:cNvSpPr>
            <p:nvPr/>
          </p:nvSpPr>
          <p:spPr bwMode="auto">
            <a:xfrm>
              <a:off x="3408" y="3984"/>
              <a:ext cx="624" cy="239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1800" b="1">
                  <a:latin typeface="Arial" charset="0"/>
                  <a:cs typeface="Arial" charset="0"/>
                </a:rPr>
                <a:t>Алмаз</a:t>
              </a:r>
              <a:r>
                <a:rPr lang="ru-RU" altLang="ru-RU" sz="1800"/>
                <a:t> </a:t>
              </a:r>
            </a:p>
          </p:txBody>
        </p:sp>
      </p:grpSp>
      <p:grpSp>
        <p:nvGrpSpPr>
          <p:cNvPr id="7177" name="Group 33"/>
          <p:cNvGrpSpPr>
            <a:grpSpLocks/>
          </p:cNvGrpSpPr>
          <p:nvPr/>
        </p:nvGrpSpPr>
        <p:grpSpPr bwMode="auto">
          <a:xfrm>
            <a:off x="5500694" y="3929066"/>
            <a:ext cx="2286016" cy="2286016"/>
            <a:chOff x="4512" y="3024"/>
            <a:chExt cx="1008" cy="1193"/>
          </a:xfrm>
        </p:grpSpPr>
        <p:pic>
          <p:nvPicPr>
            <p:cNvPr id="7178" name="Picture 21" descr="D:\backup\MAMA\2008-09лекции\pictures\р-элементы-2с\графит-минерал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3024"/>
              <a:ext cx="1008" cy="8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9" name="Text Box 29"/>
            <p:cNvSpPr txBox="1">
              <a:spLocks noChangeArrowheads="1"/>
            </p:cNvSpPr>
            <p:nvPr/>
          </p:nvSpPr>
          <p:spPr bwMode="auto">
            <a:xfrm>
              <a:off x="4704" y="3984"/>
              <a:ext cx="624" cy="233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1600" b="1">
                  <a:latin typeface="Arial" charset="0"/>
                  <a:cs typeface="Arial" charset="0"/>
                </a:rPr>
                <a:t>Графит</a:t>
              </a:r>
              <a:r>
                <a:rPr lang="ru-RU" altLang="ru-RU" sz="180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814505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7631"/>
            <a:ext cx="4714908" cy="1143000"/>
          </a:xfrm>
        </p:spPr>
        <p:txBody>
          <a:bodyPr/>
          <a:lstStyle/>
          <a:p>
            <a:pPr algn="ctr" eaLnBrk="1" hangingPunct="1"/>
            <a:r>
              <a:rPr lang="ru-RU" altLang="ru-RU" sz="2800" b="1" dirty="0">
                <a:solidFill>
                  <a:srgbClr val="002060"/>
                </a:solidFill>
                <a:latin typeface="Arial" charset="0"/>
                <a:cs typeface="Arial" charset="0"/>
              </a:rPr>
              <a:t>     </a:t>
            </a:r>
            <a:r>
              <a:rPr lang="ru-RU" altLang="ru-RU" sz="4000" b="1" dirty="0">
                <a:solidFill>
                  <a:schemeClr val="bg1"/>
                </a:solidFill>
                <a:latin typeface="Arial" charset="0"/>
                <a:cs typeface="Arial" charset="0"/>
              </a:rPr>
              <a:t>Алмаз</a:t>
            </a:r>
            <a:endParaRPr lang="ru-RU" altLang="ru-RU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6387" name="Picture 6" descr="D:\backup\MAMA\2008-09лекции\pictures\р-элементы-2с\250px-Diamonds_glitter.pn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2976" y="1571612"/>
            <a:ext cx="2438400" cy="2214563"/>
          </a:xfrm>
          <a:noFill/>
        </p:spPr>
      </p:pic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83968" y="2286000"/>
            <a:ext cx="4609207" cy="4022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b="1" dirty="0" err="1">
                <a:latin typeface="Arial" charset="0"/>
                <a:cs typeface="Arial" charset="0"/>
              </a:rPr>
              <a:t>Түссіз</a:t>
            </a:r>
            <a:r>
              <a:rPr lang="ru-RU" altLang="ru-RU" sz="2400" b="1" dirty="0">
                <a:latin typeface="Arial" charset="0"/>
                <a:cs typeface="Arial" charset="0"/>
              </a:rPr>
              <a:t>, </a:t>
            </a:r>
            <a:r>
              <a:rPr lang="ru-RU" altLang="ru-RU" sz="2400" b="1" dirty="0" err="1">
                <a:latin typeface="Arial" charset="0"/>
                <a:cs typeface="Arial" charset="0"/>
              </a:rPr>
              <a:t>мөлдір</a:t>
            </a:r>
            <a:r>
              <a:rPr lang="ru-RU" altLang="ru-RU" sz="2400" b="1" dirty="0">
                <a:latin typeface="Arial" charset="0"/>
                <a:cs typeface="Arial" charset="0"/>
              </a:rPr>
              <a:t> </a:t>
            </a:r>
            <a:r>
              <a:rPr lang="ru-RU" altLang="ru-RU" sz="2400" b="1" dirty="0" err="1">
                <a:latin typeface="Arial" charset="0"/>
                <a:cs typeface="Arial" charset="0"/>
              </a:rPr>
              <a:t>кристалтар</a:t>
            </a:r>
            <a:r>
              <a:rPr lang="ru-RU" altLang="ru-RU" sz="2400" b="1" dirty="0">
                <a:latin typeface="Arial" charset="0"/>
                <a:cs typeface="Arial" charset="0"/>
              </a:rPr>
              <a:t>, диэлектрик, </a:t>
            </a:r>
            <a:r>
              <a:rPr lang="ru-RU" altLang="ru-RU" sz="2400" b="1" dirty="0" err="1">
                <a:latin typeface="Arial" charset="0"/>
                <a:cs typeface="Arial" charset="0"/>
              </a:rPr>
              <a:t>зергерлік</a:t>
            </a:r>
            <a:r>
              <a:rPr lang="ru-RU" altLang="ru-RU" sz="2400" b="1" dirty="0">
                <a:latin typeface="Arial" charset="0"/>
                <a:cs typeface="Arial" charset="0"/>
              </a:rPr>
              <a:t> </a:t>
            </a:r>
            <a:r>
              <a:rPr lang="ru-RU" altLang="ru-RU" sz="2400" b="1" dirty="0" err="1">
                <a:latin typeface="Arial" charset="0"/>
                <a:cs typeface="Arial" charset="0"/>
              </a:rPr>
              <a:t>әшекейлер</a:t>
            </a:r>
            <a:r>
              <a:rPr lang="ru-RU" altLang="ru-RU" sz="2400" b="1" dirty="0">
                <a:latin typeface="Arial" charset="0"/>
                <a:cs typeface="Arial" charset="0"/>
              </a:rPr>
              <a:t> (бриллиант), </a:t>
            </a:r>
            <a:r>
              <a:rPr lang="ru-RU" altLang="ru-RU" sz="2400" b="1" dirty="0" err="1">
                <a:latin typeface="Arial" charset="0"/>
                <a:cs typeface="Arial" charset="0"/>
              </a:rPr>
              <a:t>тығыздығы</a:t>
            </a:r>
            <a:r>
              <a:rPr lang="ru-RU" altLang="ru-RU" sz="2400" b="1" dirty="0">
                <a:latin typeface="Arial" charset="0"/>
                <a:cs typeface="Arial" charset="0"/>
              </a:rPr>
              <a:t> 3,515 г/см</a:t>
            </a:r>
            <a:r>
              <a:rPr lang="ru-RU" altLang="ru-RU" sz="2400" b="1" baseline="30000" dirty="0">
                <a:latin typeface="Arial" charset="0"/>
                <a:cs typeface="Arial" charset="0"/>
              </a:rPr>
              <a:t>3</a:t>
            </a:r>
            <a:r>
              <a:rPr lang="ru-RU" altLang="ru-RU" sz="2400" b="1" dirty="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 err="1">
                <a:latin typeface="Arial" charset="0"/>
                <a:cs typeface="Arial" charset="0"/>
              </a:rPr>
              <a:t>Атомдық</a:t>
            </a:r>
            <a:r>
              <a:rPr lang="ru-RU" altLang="ru-RU" sz="2400" b="1" dirty="0">
                <a:latin typeface="Arial" charset="0"/>
                <a:cs typeface="Arial" charset="0"/>
              </a:rPr>
              <a:t> </a:t>
            </a:r>
            <a:r>
              <a:rPr lang="ru-RU" altLang="ru-RU" sz="2400" b="1" dirty="0" err="1">
                <a:latin typeface="Arial" charset="0"/>
                <a:cs typeface="Arial" charset="0"/>
              </a:rPr>
              <a:t>крист</a:t>
            </a:r>
            <a:r>
              <a:rPr lang="ru-RU" altLang="ru-RU" sz="2400" b="1" dirty="0">
                <a:latin typeface="Arial" charset="0"/>
                <a:cs typeface="Arial" charset="0"/>
              </a:rPr>
              <a:t>. торы (</a:t>
            </a:r>
            <a:r>
              <a:rPr lang="en-US" altLang="ru-RU" sz="2400" b="1" i="1" dirty="0" err="1">
                <a:latin typeface="Arial" charset="0"/>
                <a:cs typeface="Arial" charset="0"/>
              </a:rPr>
              <a:t>sp</a:t>
            </a:r>
            <a:r>
              <a:rPr lang="ru-RU" altLang="ru-RU" sz="2400" b="1" baseline="30000" dirty="0">
                <a:latin typeface="Arial" charset="0"/>
                <a:cs typeface="Arial" charset="0"/>
              </a:rPr>
              <a:t>3</a:t>
            </a:r>
            <a:r>
              <a:rPr lang="ru-RU" altLang="ru-RU" sz="2400" b="1" dirty="0">
                <a:latin typeface="Arial" charset="0"/>
                <a:cs typeface="Arial" charset="0"/>
              </a:rPr>
              <a:t>-гибридтелу).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>
                <a:latin typeface="Arial" charset="0"/>
                <a:cs typeface="Arial" charset="0"/>
              </a:rPr>
              <a:t>1200</a:t>
            </a:r>
            <a:r>
              <a:rPr lang="ru-RU" altLang="ru-RU" sz="2400" b="1" dirty="0">
                <a:latin typeface="Arial" charset="0"/>
                <a:cs typeface="Arial" charset="0"/>
                <a:sym typeface="Symbol" pitchFamily="18" charset="2"/>
              </a:rPr>
              <a:t></a:t>
            </a:r>
            <a:r>
              <a:rPr lang="ru-RU" altLang="ru-RU" sz="2400" b="1" dirty="0">
                <a:latin typeface="Arial" charset="0"/>
                <a:cs typeface="Arial" charset="0"/>
              </a:rPr>
              <a:t>С-дан </a:t>
            </a:r>
            <a:r>
              <a:rPr lang="ru-RU" altLang="ru-RU" sz="2400" b="1" dirty="0" err="1">
                <a:latin typeface="Arial" charset="0"/>
                <a:cs typeface="Arial" charset="0"/>
              </a:rPr>
              <a:t>жоғары</a:t>
            </a:r>
            <a:r>
              <a:rPr lang="ru-RU" altLang="ru-RU" sz="2400" b="1" dirty="0">
                <a:latin typeface="Arial" charset="0"/>
                <a:cs typeface="Arial" charset="0"/>
              </a:rPr>
              <a:t> графит </a:t>
            </a:r>
            <a:r>
              <a:rPr lang="ru-RU" altLang="ru-RU" sz="2400" b="1" dirty="0" err="1">
                <a:latin typeface="Arial" charset="0"/>
                <a:cs typeface="Arial" charset="0"/>
              </a:rPr>
              <a:t>ауысады</a:t>
            </a:r>
            <a:r>
              <a:rPr lang="ru-RU" altLang="ru-RU" sz="2400" b="1" dirty="0">
                <a:latin typeface="Arial" charset="0"/>
                <a:cs typeface="Arial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 err="1">
                <a:latin typeface="Arial" charset="0"/>
                <a:cs typeface="Arial" charset="0"/>
              </a:rPr>
              <a:t>Ауада</a:t>
            </a:r>
            <a:r>
              <a:rPr lang="ru-RU" altLang="ru-RU" sz="2400" b="1" dirty="0">
                <a:latin typeface="Arial" charset="0"/>
                <a:cs typeface="Arial" charset="0"/>
              </a:rPr>
              <a:t> </a:t>
            </a:r>
            <a:r>
              <a:rPr lang="ru-RU" altLang="ru-RU" sz="2400" b="1" dirty="0" err="1">
                <a:latin typeface="Arial" charset="0"/>
                <a:cs typeface="Arial" charset="0"/>
              </a:rPr>
              <a:t>күйдірілген</a:t>
            </a:r>
            <a:r>
              <a:rPr lang="ru-RU" altLang="ru-RU" sz="2400" b="1" dirty="0">
                <a:latin typeface="Arial" charset="0"/>
                <a:cs typeface="Arial" charset="0"/>
              </a:rPr>
              <a:t> </a:t>
            </a:r>
            <a:r>
              <a:rPr lang="ru-RU" altLang="ru-RU" sz="2400" b="1" dirty="0" err="1">
                <a:latin typeface="Arial" charset="0"/>
                <a:cs typeface="Arial" charset="0"/>
              </a:rPr>
              <a:t>кезде</a:t>
            </a:r>
            <a:r>
              <a:rPr lang="ru-RU" altLang="ru-RU" sz="2400" b="1" dirty="0">
                <a:latin typeface="Arial" charset="0"/>
                <a:cs typeface="Arial" charset="0"/>
              </a:rPr>
              <a:t> </a:t>
            </a:r>
            <a:r>
              <a:rPr lang="ru-RU" altLang="ru-RU" sz="2400" b="1" dirty="0" err="1">
                <a:latin typeface="Arial" charset="0"/>
                <a:cs typeface="Arial" charset="0"/>
              </a:rPr>
              <a:t>жанады</a:t>
            </a:r>
            <a:r>
              <a:rPr lang="ru-RU" altLang="ru-RU" sz="2400" b="1" dirty="0"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16389" name="Picture 7" descr="D:\backup\MAMA\2008-09лекции\pictures\р-элементы-2с\алмаз2.jpg"/>
          <p:cNvPicPr>
            <a:picLocks noChangeAspect="1" noChangeArrowheads="1"/>
          </p:cNvPicPr>
          <p:nvPr/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613" y="1150070"/>
            <a:ext cx="1296144" cy="122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D:\backup\MAMA\2008-09лекции\pictures\р-элементы-2с\алмазы.jpg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3" t="10980" r="14810" b="8951"/>
          <a:stretch>
            <a:fillRect/>
          </a:stretch>
        </p:blipFill>
        <p:spPr bwMode="auto">
          <a:xfrm>
            <a:off x="251520" y="4581128"/>
            <a:ext cx="1809750" cy="1484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9" descr="D:\backup\MAMA\2008-09лекции\pictures\р-элементы-2с\алмазы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81128"/>
            <a:ext cx="1981200" cy="148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27213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7191" y="204752"/>
            <a:ext cx="7929618" cy="1143000"/>
          </a:xfrm>
        </p:spPr>
        <p:txBody>
          <a:bodyPr/>
          <a:lstStyle/>
          <a:p>
            <a:pPr algn="ctr" eaLnBrk="1" hangingPunct="1"/>
            <a:r>
              <a:rPr lang="ru-RU" altLang="ru-RU" sz="2800" b="1" dirty="0">
                <a:solidFill>
                  <a:srgbClr val="002060"/>
                </a:solidFill>
                <a:latin typeface="Arial" charset="0"/>
                <a:cs typeface="Arial" charset="0"/>
              </a:rPr>
              <a:t>     </a:t>
            </a:r>
            <a:r>
              <a:rPr lang="ru-RU" altLang="ru-RU" b="1" dirty="0">
                <a:solidFill>
                  <a:schemeClr val="bg1"/>
                </a:solidFill>
                <a:latin typeface="Arial" charset="0"/>
                <a:cs typeface="Arial" charset="0"/>
              </a:rPr>
              <a:t>Графит</a:t>
            </a:r>
            <a:endParaRPr lang="ru-RU" altLang="ru-RU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1142984"/>
            <a:ext cx="8143932" cy="388143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sz="2200" b="1" dirty="0">
                <a:latin typeface="Arial" charset="0"/>
                <a:cs typeface="Arial" charset="0"/>
              </a:rPr>
              <a:t>Т. </a:t>
            </a:r>
            <a:r>
              <a:rPr lang="ru-RU" altLang="ru-RU" sz="2200" b="1" dirty="0" err="1">
                <a:latin typeface="Arial" charset="0"/>
                <a:cs typeface="Arial" charset="0"/>
              </a:rPr>
              <a:t>балқу</a:t>
            </a:r>
            <a:r>
              <a:rPr lang="ru-RU" altLang="ru-RU" sz="2200" b="1" dirty="0">
                <a:latin typeface="Arial" charset="0"/>
                <a:cs typeface="Arial" charset="0"/>
              </a:rPr>
              <a:t> 3800</a:t>
            </a:r>
            <a:r>
              <a:rPr lang="ru-RU" altLang="ru-RU" sz="2200" b="1" dirty="0">
                <a:latin typeface="Arial" charset="0"/>
                <a:cs typeface="Arial" charset="0"/>
                <a:sym typeface="Symbol" pitchFamily="18" charset="2"/>
              </a:rPr>
              <a:t></a:t>
            </a:r>
            <a:r>
              <a:rPr lang="ru-RU" altLang="ru-RU" sz="2200" b="1" dirty="0">
                <a:latin typeface="Arial" charset="0"/>
                <a:cs typeface="Arial" charset="0"/>
              </a:rPr>
              <a:t>С, т. </a:t>
            </a:r>
            <a:r>
              <a:rPr lang="ru-RU" altLang="ru-RU" sz="2200" b="1" dirty="0" err="1">
                <a:latin typeface="Arial" charset="0"/>
                <a:cs typeface="Arial" charset="0"/>
              </a:rPr>
              <a:t>қайн</a:t>
            </a:r>
            <a:r>
              <a:rPr lang="ru-RU" altLang="ru-RU" sz="2200" b="1" dirty="0">
                <a:latin typeface="Arial" charset="0"/>
                <a:cs typeface="Arial" charset="0"/>
              </a:rPr>
              <a:t>. 4000</a:t>
            </a:r>
            <a:r>
              <a:rPr lang="ru-RU" altLang="ru-RU" sz="2200" b="1" dirty="0">
                <a:latin typeface="Arial" charset="0"/>
                <a:cs typeface="Arial" charset="0"/>
                <a:sym typeface="Symbol" pitchFamily="18" charset="2"/>
              </a:rPr>
              <a:t></a:t>
            </a:r>
            <a:r>
              <a:rPr lang="ru-RU" altLang="ru-RU" sz="2200" b="1" dirty="0">
                <a:latin typeface="Arial" charset="0"/>
                <a:cs typeface="Arial" charset="0"/>
              </a:rPr>
              <a:t>С, </a:t>
            </a:r>
            <a:r>
              <a:rPr lang="ru-RU" altLang="ru-RU" sz="2200" b="1" dirty="0" err="1">
                <a:latin typeface="Arial" charset="0"/>
                <a:cs typeface="Arial" charset="0"/>
              </a:rPr>
              <a:t>тығыздығы</a:t>
            </a:r>
            <a:r>
              <a:rPr lang="ru-RU" altLang="ru-RU" sz="2200" b="1" dirty="0">
                <a:latin typeface="Arial" charset="0"/>
                <a:cs typeface="Arial" charset="0"/>
              </a:rPr>
              <a:t> 2,27 г/см</a:t>
            </a:r>
            <a:r>
              <a:rPr lang="ru-RU" altLang="ru-RU" sz="2200" b="1" baseline="30000" dirty="0">
                <a:latin typeface="Arial" charset="0"/>
                <a:cs typeface="Arial" charset="0"/>
              </a:rPr>
              <a:t>3</a:t>
            </a:r>
            <a:r>
              <a:rPr lang="ru-RU" altLang="ru-RU" sz="2200" b="1" dirty="0">
                <a:latin typeface="Arial" charset="0"/>
                <a:cs typeface="Arial" charset="0"/>
              </a:rPr>
              <a:t>, </a:t>
            </a:r>
            <a:r>
              <a:rPr lang="ru-RU" altLang="ru-RU" sz="2200" b="1" dirty="0" err="1">
                <a:latin typeface="Arial" charset="0"/>
                <a:cs typeface="Arial" charset="0"/>
              </a:rPr>
              <a:t>электрөткізгіш</a:t>
            </a:r>
            <a:r>
              <a:rPr lang="ru-RU" altLang="ru-RU" sz="2200" b="1" dirty="0">
                <a:latin typeface="Arial" charset="0"/>
                <a:cs typeface="Arial" charset="0"/>
              </a:rPr>
              <a:t>, </a:t>
            </a:r>
            <a:r>
              <a:rPr lang="ru-RU" altLang="ru-RU" sz="2200" b="1" dirty="0" err="1">
                <a:latin typeface="Arial" charset="0"/>
                <a:cs typeface="Arial" charset="0"/>
              </a:rPr>
              <a:t>тұрақты</a:t>
            </a:r>
            <a:r>
              <a:rPr lang="ru-RU" altLang="ru-RU" sz="2200" b="1" dirty="0">
                <a:latin typeface="Arial" charset="0"/>
                <a:cs typeface="Arial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200" b="1" dirty="0" err="1">
                <a:latin typeface="Arial" charset="0"/>
                <a:cs typeface="Arial" charset="0"/>
              </a:rPr>
              <a:t>Әдеттегі</a:t>
            </a:r>
            <a:r>
              <a:rPr lang="ru-RU" altLang="ru-RU" sz="2200" b="1" dirty="0">
                <a:latin typeface="Arial" charset="0"/>
                <a:cs typeface="Arial" charset="0"/>
              </a:rPr>
              <a:t> ТСШ (</a:t>
            </a:r>
            <a:r>
              <a:rPr lang="ru-RU" altLang="ru-RU" sz="2200" b="1" dirty="0" err="1">
                <a:latin typeface="Arial" charset="0"/>
                <a:cs typeface="Arial" charset="0"/>
              </a:rPr>
              <a:t>сутекпен</a:t>
            </a:r>
            <a:r>
              <a:rPr lang="ru-RU" altLang="ru-RU" sz="2200" b="1" dirty="0">
                <a:latin typeface="Arial" charset="0"/>
                <a:cs typeface="Arial" charset="0"/>
              </a:rPr>
              <a:t>, </a:t>
            </a:r>
            <a:r>
              <a:rPr lang="ru-RU" altLang="ru-RU" sz="2200" b="1" dirty="0" err="1">
                <a:latin typeface="Arial" charset="0"/>
                <a:cs typeface="Arial" charset="0"/>
              </a:rPr>
              <a:t>оттекпен</a:t>
            </a:r>
            <a:r>
              <a:rPr lang="ru-RU" altLang="ru-RU" sz="2200" b="1" dirty="0">
                <a:latin typeface="Arial" charset="0"/>
                <a:cs typeface="Arial" charset="0"/>
              </a:rPr>
              <a:t>, </a:t>
            </a:r>
            <a:r>
              <a:rPr lang="ru-RU" altLang="ru-RU" sz="2200" b="1" dirty="0" err="1">
                <a:latin typeface="Arial" charset="0"/>
                <a:cs typeface="Arial" charset="0"/>
              </a:rPr>
              <a:t>фтормен</a:t>
            </a:r>
            <a:r>
              <a:rPr lang="ru-RU" altLang="ru-RU" sz="2200" b="1" dirty="0">
                <a:latin typeface="Arial" charset="0"/>
                <a:cs typeface="Arial" charset="0"/>
              </a:rPr>
              <a:t>, </a:t>
            </a:r>
            <a:r>
              <a:rPr lang="ru-RU" altLang="ru-RU" sz="2200" b="1" dirty="0" err="1">
                <a:latin typeface="Arial" charset="0"/>
                <a:cs typeface="Arial" charset="0"/>
              </a:rPr>
              <a:t>күкіртпен</a:t>
            </a:r>
            <a:r>
              <a:rPr lang="ru-RU" altLang="ru-RU" sz="2200" b="1" dirty="0">
                <a:latin typeface="Arial" charset="0"/>
                <a:cs typeface="Arial" charset="0"/>
              </a:rPr>
              <a:t>, </a:t>
            </a:r>
            <a:r>
              <a:rPr lang="ru-RU" altLang="ru-RU" sz="2200" b="1" dirty="0" err="1">
                <a:latin typeface="Arial" charset="0"/>
                <a:cs typeface="Arial" charset="0"/>
              </a:rPr>
              <a:t>металдармен</a:t>
            </a:r>
            <a:r>
              <a:rPr lang="ru-RU" altLang="ru-RU" sz="2200" b="1" dirty="0">
                <a:latin typeface="Arial" charset="0"/>
                <a:cs typeface="Arial" charset="0"/>
              </a:rPr>
              <a:t> </a:t>
            </a:r>
            <a:r>
              <a:rPr lang="ru-RU" altLang="ru-RU" sz="2200" b="1" dirty="0" err="1">
                <a:latin typeface="Arial" charset="0"/>
                <a:cs typeface="Arial" charset="0"/>
              </a:rPr>
              <a:t>әрекеттеседі</a:t>
            </a:r>
            <a:r>
              <a:rPr lang="ru-RU" altLang="ru-RU" sz="2200" b="1" dirty="0">
                <a:latin typeface="Arial" charset="0"/>
                <a:cs typeface="Arial" charset="0"/>
              </a:rPr>
              <a:t>).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200" b="1" dirty="0" err="1">
                <a:latin typeface="Arial" charset="0"/>
                <a:cs typeface="Arial" charset="0"/>
              </a:rPr>
              <a:t>Кристалдық</a:t>
            </a:r>
            <a:r>
              <a:rPr lang="ru-RU" altLang="ru-RU" sz="2200" b="1" dirty="0">
                <a:latin typeface="Arial" charset="0"/>
                <a:cs typeface="Arial" charset="0"/>
              </a:rPr>
              <a:t> торы </a:t>
            </a:r>
            <a:r>
              <a:rPr lang="ru-RU" altLang="ru-RU" sz="2200" b="1" dirty="0" err="1">
                <a:latin typeface="Arial" charset="0"/>
                <a:cs typeface="Arial" charset="0"/>
              </a:rPr>
              <a:t>қабатты</a:t>
            </a:r>
            <a:r>
              <a:rPr lang="ru-RU" altLang="ru-RU" sz="2200" b="1" dirty="0">
                <a:latin typeface="Arial" charset="0"/>
                <a:cs typeface="Arial" charset="0"/>
              </a:rPr>
              <a:t> (</a:t>
            </a:r>
            <a:r>
              <a:rPr lang="en-US" altLang="ru-RU" sz="2200" b="1" i="1" dirty="0" err="1">
                <a:latin typeface="Arial" charset="0"/>
                <a:cs typeface="Arial" charset="0"/>
              </a:rPr>
              <a:t>sp</a:t>
            </a:r>
            <a:r>
              <a:rPr lang="ru-RU" altLang="ru-RU" sz="2200" b="1" baseline="30000" dirty="0">
                <a:latin typeface="Arial" charset="0"/>
                <a:cs typeface="Arial" charset="0"/>
              </a:rPr>
              <a:t>2</a:t>
            </a:r>
            <a:r>
              <a:rPr lang="ru-RU" altLang="ru-RU" sz="2200" b="1" dirty="0">
                <a:latin typeface="Arial" charset="0"/>
                <a:cs typeface="Arial" charset="0"/>
              </a:rPr>
              <a:t>-гибридтелу).  </a:t>
            </a:r>
          </a:p>
        </p:txBody>
      </p:sp>
      <p:pic>
        <p:nvPicPr>
          <p:cNvPr id="15364" name="Picture 6" descr="D:\backup\MAMA\2008-09лекции\pictures\р-элементы-2с\графит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2066" y="3500438"/>
            <a:ext cx="2214578" cy="2285370"/>
          </a:xfrm>
          <a:solidFill>
            <a:schemeClr val="bg2"/>
          </a:solidFill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5" name="Picture 8" descr="D:\backup\MAMA\2008-09лекции\pictures\р-элементы-2с\графит-минерал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3786190"/>
            <a:ext cx="1892300" cy="1604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04511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algn="ctr" eaLnBrk="1" hangingPunct="1"/>
            <a:r>
              <a:rPr lang="ru-RU" altLang="ru-RU" sz="36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Карбин</a:t>
            </a:r>
            <a:r>
              <a:rPr lang="ru-RU" altLang="ru-RU" sz="3600" b="1" dirty="0">
                <a:solidFill>
                  <a:schemeClr val="bg1"/>
                </a:solidFill>
                <a:latin typeface="Arial" charset="0"/>
                <a:cs typeface="Arial" charset="0"/>
              </a:rPr>
              <a:t> и фуллерен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351837" cy="1152525"/>
          </a:xfrm>
          <a:solidFill>
            <a:schemeClr val="bg2"/>
          </a:solidFill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400" b="1" u="sng" dirty="0" err="1">
                <a:latin typeface="Arial" charset="0"/>
                <a:cs typeface="Arial" charset="0"/>
              </a:rPr>
              <a:t>Карбин</a:t>
            </a:r>
            <a:r>
              <a:rPr lang="ru-RU" altLang="ru-RU" sz="2400" b="1" dirty="0">
                <a:latin typeface="Arial" charset="0"/>
                <a:cs typeface="Arial" charset="0"/>
              </a:rPr>
              <a:t>: </a:t>
            </a:r>
            <a:r>
              <a:rPr lang="ru-RU" altLang="ru-RU" sz="2400" b="1" dirty="0" err="1">
                <a:solidFill>
                  <a:srgbClr val="008000"/>
                </a:solidFill>
                <a:latin typeface="Arial" charset="0"/>
                <a:cs typeface="Arial" charset="0"/>
              </a:rPr>
              <a:t>сызықты макромолекулалар</a:t>
            </a:r>
            <a:r>
              <a:rPr lang="ru-RU" altLang="ru-RU" sz="2400" b="1" dirty="0">
                <a:solidFill>
                  <a:srgbClr val="990099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2400" b="1" dirty="0">
                <a:latin typeface="Arial" charset="0"/>
                <a:cs typeface="Arial" charset="0"/>
              </a:rPr>
              <a:t>(С</a:t>
            </a:r>
            <a:r>
              <a:rPr lang="ru-RU" altLang="ru-RU" sz="2400" b="1" baseline="-30000" dirty="0">
                <a:latin typeface="Arial" charset="0"/>
                <a:cs typeface="Arial" charset="0"/>
              </a:rPr>
              <a:t>2</a:t>
            </a:r>
            <a:r>
              <a:rPr lang="ru-RU" altLang="ru-RU" sz="2400" b="1" dirty="0">
                <a:latin typeface="Arial" charset="0"/>
                <a:cs typeface="Arial" charset="0"/>
              </a:rPr>
              <a:t>)</a:t>
            </a:r>
            <a:r>
              <a:rPr lang="ru-RU" altLang="ru-RU" sz="2400" b="1" i="1" baseline="-30000" dirty="0" err="1">
                <a:latin typeface="Arial" charset="0"/>
                <a:cs typeface="Arial" charset="0"/>
              </a:rPr>
              <a:t>n</a:t>
            </a:r>
            <a:r>
              <a:rPr lang="ru-RU" altLang="ru-RU" sz="2400" b="1" dirty="0">
                <a:latin typeface="Arial" charset="0"/>
                <a:cs typeface="Arial" charset="0"/>
              </a:rPr>
              <a:t>, </a:t>
            </a:r>
            <a:r>
              <a:rPr lang="ru-RU" altLang="ru-RU" sz="2400" b="1" dirty="0" err="1">
                <a:latin typeface="Arial" charset="0"/>
                <a:cs typeface="Arial" charset="0"/>
              </a:rPr>
              <a:t>түссіз және мөлдір</a:t>
            </a:r>
            <a:r>
              <a:rPr lang="ru-RU" altLang="ru-RU" sz="2400" b="1" dirty="0">
                <a:latin typeface="Arial" charset="0"/>
                <a:cs typeface="Arial" charset="0"/>
              </a:rPr>
              <a:t>, </a:t>
            </a:r>
            <a:r>
              <a:rPr lang="ru-RU" altLang="ru-RU" sz="2400" b="1" dirty="0" err="1">
                <a:latin typeface="Arial" charset="0"/>
                <a:cs typeface="Arial" charset="0"/>
              </a:rPr>
              <a:t>жартылай</a:t>
            </a:r>
            <a:r>
              <a:rPr lang="ru-RU" altLang="ru-RU" sz="2400" b="1" dirty="0">
                <a:latin typeface="Arial" charset="0"/>
                <a:cs typeface="Arial" charset="0"/>
              </a:rPr>
              <a:t> </a:t>
            </a:r>
            <a:r>
              <a:rPr lang="ru-RU" altLang="ru-RU" sz="2400" b="1" dirty="0" err="1">
                <a:latin typeface="Arial" charset="0"/>
                <a:cs typeface="Arial" charset="0"/>
              </a:rPr>
              <a:t>өткізгіш</a:t>
            </a:r>
            <a:r>
              <a:rPr lang="ru-RU" altLang="ru-RU" sz="2400" b="1" dirty="0">
                <a:latin typeface="Arial" charset="0"/>
                <a:cs typeface="Arial" charset="0"/>
              </a:rPr>
              <a:t>; </a:t>
            </a:r>
            <a:r>
              <a:rPr lang="ru-RU" altLang="ru-RU" sz="2400" b="1" dirty="0" err="1">
                <a:latin typeface="Arial" charset="0"/>
                <a:cs typeface="Arial" charset="0"/>
              </a:rPr>
              <a:t>тығыздығы </a:t>
            </a:r>
            <a:r>
              <a:rPr lang="ru-RU" altLang="ru-RU" sz="2400" b="1" dirty="0">
                <a:latin typeface="Arial" charset="0"/>
                <a:cs typeface="Arial" charset="0"/>
              </a:rPr>
              <a:t>3,27 г/см</a:t>
            </a:r>
            <a:r>
              <a:rPr lang="ru-RU" altLang="ru-RU" sz="2400" b="1" baseline="30000" dirty="0">
                <a:latin typeface="Arial" charset="0"/>
                <a:cs typeface="Arial" charset="0"/>
              </a:rPr>
              <a:t>3</a:t>
            </a:r>
            <a:r>
              <a:rPr lang="ru-RU" altLang="ru-RU" sz="2400" b="1" dirty="0">
                <a:latin typeface="Arial" charset="0"/>
                <a:cs typeface="Arial" charset="0"/>
              </a:rPr>
              <a:t>; 2300</a:t>
            </a:r>
            <a:r>
              <a:rPr lang="ru-RU" altLang="ru-RU" sz="2400" b="1" dirty="0">
                <a:latin typeface="Arial" charset="0"/>
                <a:cs typeface="Arial" charset="0"/>
                <a:sym typeface="Symbol" pitchFamily="18" charset="2"/>
              </a:rPr>
              <a:t></a:t>
            </a:r>
            <a:r>
              <a:rPr lang="ru-RU" altLang="ru-RU" sz="2400" b="1" dirty="0">
                <a:latin typeface="Arial" charset="0"/>
                <a:cs typeface="Arial" charset="0"/>
              </a:rPr>
              <a:t>С </a:t>
            </a:r>
            <a:r>
              <a:rPr lang="ru-RU" altLang="ru-RU" sz="2400" b="1" dirty="0" err="1">
                <a:latin typeface="Arial" charset="0"/>
                <a:cs typeface="Arial" charset="0"/>
              </a:rPr>
              <a:t>жоғары темперетурада</a:t>
            </a:r>
            <a:r>
              <a:rPr lang="ru-RU" altLang="ru-RU" sz="2400" b="1" dirty="0">
                <a:latin typeface="Arial" charset="0"/>
                <a:cs typeface="Arial" charset="0"/>
              </a:rPr>
              <a:t> </a:t>
            </a:r>
            <a:r>
              <a:rPr lang="ru-RU" altLang="ru-RU" sz="2400" b="1" dirty="0" err="1">
                <a:latin typeface="Arial" charset="0"/>
                <a:cs typeface="Arial" charset="0"/>
              </a:rPr>
              <a:t>графитке</a:t>
            </a:r>
            <a:r>
              <a:rPr lang="ru-RU" altLang="ru-RU" sz="2400" b="1" dirty="0">
                <a:latin typeface="Arial" charset="0"/>
                <a:cs typeface="Arial" charset="0"/>
              </a:rPr>
              <a:t> </a:t>
            </a:r>
            <a:r>
              <a:rPr lang="ru-RU" altLang="ru-RU" sz="2400" b="1" dirty="0" err="1">
                <a:latin typeface="Arial" charset="0"/>
                <a:cs typeface="Arial" charset="0"/>
              </a:rPr>
              <a:t>айналады</a:t>
            </a:r>
            <a:r>
              <a:rPr lang="ru-RU" altLang="ru-RU" sz="2400" b="1" dirty="0"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23850" y="2924175"/>
            <a:ext cx="3954463" cy="2677656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66713" indent="-366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lang="ru-RU" altLang="ru-RU" b="1" dirty="0">
                <a:latin typeface="Arial" charset="0"/>
                <a:cs typeface="Arial" charset="0"/>
              </a:rPr>
              <a:t>Фуллерен: С</a:t>
            </a:r>
            <a:r>
              <a:rPr lang="ru-RU" altLang="ru-RU" b="1" baseline="-30000" dirty="0">
                <a:latin typeface="Arial" charset="0"/>
                <a:cs typeface="Arial" charset="0"/>
              </a:rPr>
              <a:t>60</a:t>
            </a:r>
            <a:r>
              <a:rPr lang="ru-RU" altLang="ru-RU" b="1" dirty="0">
                <a:latin typeface="Arial" charset="0"/>
                <a:cs typeface="Arial" charset="0"/>
              </a:rPr>
              <a:t> и С</a:t>
            </a:r>
            <a:r>
              <a:rPr lang="ru-RU" altLang="ru-RU" b="1" baseline="-30000" dirty="0">
                <a:latin typeface="Arial" charset="0"/>
                <a:cs typeface="Arial" charset="0"/>
              </a:rPr>
              <a:t>70</a:t>
            </a:r>
            <a:r>
              <a:rPr lang="ru-RU" altLang="ru-RU" b="1" dirty="0">
                <a:latin typeface="Arial" charset="0"/>
                <a:cs typeface="Arial" charset="0"/>
              </a:rPr>
              <a:t> (</a:t>
            </a:r>
            <a:r>
              <a:rPr lang="ru-RU" altLang="ru-RU" b="1" dirty="0" err="1">
                <a:solidFill>
                  <a:srgbClr val="990099"/>
                </a:solidFill>
                <a:latin typeface="Arial" charset="0"/>
                <a:cs typeface="Arial" charset="0"/>
              </a:rPr>
              <a:t>толық </a:t>
            </a:r>
            <a:r>
              <a:rPr lang="ru-RU" altLang="ru-RU" b="1" dirty="0">
                <a:solidFill>
                  <a:srgbClr val="990099"/>
                </a:solidFill>
                <a:latin typeface="Arial" charset="0"/>
                <a:cs typeface="Arial" charset="0"/>
              </a:rPr>
              <a:t>сфера</a:t>
            </a:r>
            <a:r>
              <a:rPr lang="ru-RU" altLang="ru-RU" b="1" dirty="0">
                <a:latin typeface="Arial" charset="0"/>
                <a:cs typeface="Arial" charset="0"/>
              </a:rPr>
              <a:t>), </a:t>
            </a:r>
            <a:r>
              <a:rPr lang="ru-RU" altLang="ru-RU" b="1" dirty="0" err="1">
                <a:latin typeface="Arial" charset="0"/>
                <a:cs typeface="Arial" charset="0"/>
              </a:rPr>
              <a:t>қою-боялған </a:t>
            </a:r>
            <a:r>
              <a:rPr lang="ru-RU" altLang="ru-RU" b="1" dirty="0">
                <a:latin typeface="Arial" charset="0"/>
                <a:cs typeface="Arial" charset="0"/>
              </a:rPr>
              <a:t>порошок, </a:t>
            </a:r>
            <a:r>
              <a:rPr lang="ru-RU" altLang="ru-RU" b="1" dirty="0" err="1">
                <a:latin typeface="Arial" charset="0"/>
                <a:cs typeface="Arial" charset="0"/>
              </a:rPr>
              <a:t>жартылай</a:t>
            </a:r>
            <a:r>
              <a:rPr lang="ru-RU" altLang="ru-RU" b="1" dirty="0">
                <a:latin typeface="Arial" charset="0"/>
                <a:cs typeface="Arial" charset="0"/>
              </a:rPr>
              <a:t> </a:t>
            </a:r>
            <a:r>
              <a:rPr lang="ru-RU" altLang="ru-RU" b="1" dirty="0" err="1">
                <a:latin typeface="Arial" charset="0"/>
                <a:cs typeface="Arial" charset="0"/>
              </a:rPr>
              <a:t>өткізгіш, балқу </a:t>
            </a:r>
            <a:r>
              <a:rPr lang="ru-RU" altLang="ru-RU" b="1" dirty="0">
                <a:latin typeface="Arial" charset="0"/>
                <a:cs typeface="Arial" charset="0"/>
              </a:rPr>
              <a:t>т. 500-600</a:t>
            </a:r>
            <a:r>
              <a:rPr lang="ru-RU" altLang="ru-RU" b="1" dirty="0">
                <a:latin typeface="Arial" charset="0"/>
                <a:cs typeface="Arial" charset="0"/>
                <a:sym typeface="Symbol" pitchFamily="18" charset="2"/>
              </a:rPr>
              <a:t></a:t>
            </a:r>
            <a:r>
              <a:rPr lang="en-US" altLang="ru-RU" b="1" dirty="0">
                <a:latin typeface="Arial" charset="0"/>
                <a:cs typeface="Arial" charset="0"/>
              </a:rPr>
              <a:t>C</a:t>
            </a:r>
            <a:r>
              <a:rPr lang="ru-RU" altLang="ru-RU" b="1" dirty="0">
                <a:latin typeface="Arial" charset="0"/>
                <a:cs typeface="Arial" charset="0"/>
              </a:rPr>
              <a:t>, </a:t>
            </a:r>
            <a:r>
              <a:rPr lang="ru-RU" altLang="ru-RU" b="1" dirty="0" err="1">
                <a:latin typeface="Arial" charset="0"/>
                <a:cs typeface="Arial" charset="0"/>
              </a:rPr>
              <a:t>тығыздығы </a:t>
            </a:r>
            <a:r>
              <a:rPr lang="ru-RU" altLang="ru-RU" b="1" dirty="0">
                <a:latin typeface="Arial" charset="0"/>
                <a:cs typeface="Arial" charset="0"/>
              </a:rPr>
              <a:t>1,7 г/см</a:t>
            </a:r>
            <a:r>
              <a:rPr lang="ru-RU" altLang="ru-RU" b="1" baseline="30000" dirty="0">
                <a:latin typeface="Arial" charset="0"/>
                <a:cs typeface="Arial" charset="0"/>
              </a:rPr>
              <a:t>3 </a:t>
            </a:r>
            <a:r>
              <a:rPr lang="ru-RU" altLang="ru-RU" b="1" dirty="0">
                <a:latin typeface="Arial" charset="0"/>
                <a:cs typeface="Arial" charset="0"/>
              </a:rPr>
              <a:t> (С</a:t>
            </a:r>
            <a:r>
              <a:rPr lang="ru-RU" altLang="ru-RU" b="1" baseline="-30000" dirty="0">
                <a:latin typeface="Arial" charset="0"/>
                <a:cs typeface="Arial" charset="0"/>
              </a:rPr>
              <a:t>60</a:t>
            </a:r>
            <a:r>
              <a:rPr lang="ru-RU" altLang="ru-RU" b="1" dirty="0">
                <a:latin typeface="Arial" charset="0"/>
                <a:cs typeface="Arial" charset="0"/>
              </a:rPr>
              <a:t>).</a:t>
            </a:r>
          </a:p>
        </p:txBody>
      </p:sp>
      <p:grpSp>
        <p:nvGrpSpPr>
          <p:cNvPr id="17413" name="Group 10"/>
          <p:cNvGrpSpPr>
            <a:grpSpLocks/>
          </p:cNvGrpSpPr>
          <p:nvPr/>
        </p:nvGrpSpPr>
        <p:grpSpPr bwMode="auto">
          <a:xfrm>
            <a:off x="4284663" y="2852738"/>
            <a:ext cx="2057400" cy="2351087"/>
            <a:chOff x="2784" y="2256"/>
            <a:chExt cx="1296" cy="1481"/>
          </a:xfrm>
        </p:grpSpPr>
        <p:pic>
          <p:nvPicPr>
            <p:cNvPr id="17417" name="Picture 6" descr="C:\Documents and Settings\Admin\Мои документы\Мои рисунки\фуллерены\c60_180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256"/>
              <a:ext cx="1296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8" name="Text Box 7"/>
            <p:cNvSpPr txBox="1">
              <a:spLocks noChangeArrowheads="1"/>
            </p:cNvSpPr>
            <p:nvPr/>
          </p:nvSpPr>
          <p:spPr bwMode="auto">
            <a:xfrm>
              <a:off x="2875" y="3504"/>
              <a:ext cx="1134" cy="233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1800" b="1">
                  <a:latin typeface="Arial" charset="0"/>
                  <a:cs typeface="Arial" charset="0"/>
                </a:rPr>
                <a:t>Фуллерен С</a:t>
              </a:r>
              <a:r>
                <a:rPr lang="ru-RU" altLang="ru-RU" sz="1800" b="1" baseline="-25000">
                  <a:latin typeface="Arial" charset="0"/>
                  <a:cs typeface="Arial" charset="0"/>
                </a:rPr>
                <a:t>60</a:t>
              </a:r>
            </a:p>
          </p:txBody>
        </p:sp>
      </p:grpSp>
      <p:grpSp>
        <p:nvGrpSpPr>
          <p:cNvPr id="17414" name="Group 11"/>
          <p:cNvGrpSpPr>
            <a:grpSpLocks/>
          </p:cNvGrpSpPr>
          <p:nvPr/>
        </p:nvGrpSpPr>
        <p:grpSpPr bwMode="auto">
          <a:xfrm>
            <a:off x="6381750" y="2997200"/>
            <a:ext cx="2438400" cy="2278063"/>
            <a:chOff x="4080" y="2496"/>
            <a:chExt cx="1536" cy="1723"/>
          </a:xfrm>
        </p:grpSpPr>
        <p:sp>
          <p:nvSpPr>
            <p:cNvPr id="17415" name="Text Box 8"/>
            <p:cNvSpPr txBox="1">
              <a:spLocks noChangeArrowheads="1"/>
            </p:cNvSpPr>
            <p:nvPr/>
          </p:nvSpPr>
          <p:spPr bwMode="auto">
            <a:xfrm>
              <a:off x="4255" y="2496"/>
              <a:ext cx="1179" cy="279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1800" b="1">
                  <a:latin typeface="Arial" charset="0"/>
                  <a:cs typeface="Arial" charset="0"/>
                </a:rPr>
                <a:t>Фуллерен С</a:t>
              </a:r>
              <a:r>
                <a:rPr lang="ru-RU" altLang="ru-RU" sz="1800" b="1" baseline="-25000">
                  <a:latin typeface="Arial" charset="0"/>
                  <a:cs typeface="Arial" charset="0"/>
                </a:rPr>
                <a:t>70</a:t>
              </a:r>
            </a:p>
          </p:txBody>
        </p:sp>
        <p:pic>
          <p:nvPicPr>
            <p:cNvPr id="17416" name="Picture 9" descr="C:\Documents and Settings\Admin\Мои документы\Мои рисунки\фуллерены\c70_207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2832"/>
              <a:ext cx="1536" cy="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94629277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Көміртектің</a:t>
            </a:r>
            <a:r>
              <a:rPr lang="ru-RU" altLang="ru-RU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32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тотығу</a:t>
            </a:r>
            <a:r>
              <a:rPr lang="ru-RU" altLang="ru-RU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32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дәрежелерінің</a:t>
            </a:r>
            <a:r>
              <a:rPr lang="ru-RU" altLang="ru-RU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32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шкаласы</a:t>
            </a:r>
            <a:endParaRPr lang="en-US" altLang="ru-RU" sz="3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14339" name="Group 13"/>
          <p:cNvGrpSpPr>
            <a:grpSpLocks/>
          </p:cNvGrpSpPr>
          <p:nvPr/>
        </p:nvGrpSpPr>
        <p:grpSpPr bwMode="auto">
          <a:xfrm>
            <a:off x="684213" y="1125538"/>
            <a:ext cx="1449387" cy="4191000"/>
            <a:chOff x="719" y="1248"/>
            <a:chExt cx="913" cy="2688"/>
          </a:xfrm>
        </p:grpSpPr>
        <p:sp>
          <p:nvSpPr>
            <p:cNvPr id="14344" name="Line 4"/>
            <p:cNvSpPr>
              <a:spLocks noChangeShapeType="1"/>
            </p:cNvSpPr>
            <p:nvPr/>
          </p:nvSpPr>
          <p:spPr bwMode="auto">
            <a:xfrm>
              <a:off x="1440" y="1248"/>
              <a:ext cx="0" cy="26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4345" name="Line 5"/>
            <p:cNvSpPr>
              <a:spLocks noChangeShapeType="1"/>
            </p:cNvSpPr>
            <p:nvPr/>
          </p:nvSpPr>
          <p:spPr bwMode="auto">
            <a:xfrm>
              <a:off x="1200" y="3744"/>
              <a:ext cx="43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4346" name="Line 6"/>
            <p:cNvSpPr>
              <a:spLocks noChangeShapeType="1"/>
            </p:cNvSpPr>
            <p:nvPr/>
          </p:nvSpPr>
          <p:spPr bwMode="auto">
            <a:xfrm>
              <a:off x="1200" y="1536"/>
              <a:ext cx="43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4347" name="Line 7"/>
            <p:cNvSpPr>
              <a:spLocks noChangeShapeType="1"/>
            </p:cNvSpPr>
            <p:nvPr/>
          </p:nvSpPr>
          <p:spPr bwMode="auto">
            <a:xfrm>
              <a:off x="1200" y="2304"/>
              <a:ext cx="43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4348" name="Line 8"/>
            <p:cNvSpPr>
              <a:spLocks noChangeShapeType="1"/>
            </p:cNvSpPr>
            <p:nvPr/>
          </p:nvSpPr>
          <p:spPr bwMode="auto">
            <a:xfrm>
              <a:off x="1200" y="3072"/>
              <a:ext cx="43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4349" name="Text Box 9"/>
            <p:cNvSpPr txBox="1">
              <a:spLocks noChangeArrowheads="1"/>
            </p:cNvSpPr>
            <p:nvPr/>
          </p:nvSpPr>
          <p:spPr bwMode="auto">
            <a:xfrm>
              <a:off x="719" y="1392"/>
              <a:ext cx="481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b="1">
                  <a:latin typeface="Arial" charset="0"/>
                  <a:cs typeface="Arial" charset="0"/>
                </a:rPr>
                <a:t>+IV</a:t>
              </a:r>
              <a:r>
                <a:rPr lang="en-US" altLang="ru-RU">
                  <a:cs typeface="Times New Roman" pitchFamily="18" charset="0"/>
                </a:rPr>
                <a:t> </a:t>
              </a:r>
              <a:endParaRPr lang="ru-RU" altLang="ru-RU">
                <a:cs typeface="Times New Roman" pitchFamily="18" charset="0"/>
              </a:endParaRPr>
            </a:p>
          </p:txBody>
        </p:sp>
        <p:sp>
          <p:nvSpPr>
            <p:cNvPr id="14350" name="Text Box 10"/>
            <p:cNvSpPr txBox="1">
              <a:spLocks noChangeArrowheads="1"/>
            </p:cNvSpPr>
            <p:nvPr/>
          </p:nvSpPr>
          <p:spPr bwMode="auto">
            <a:xfrm>
              <a:off x="768" y="2160"/>
              <a:ext cx="432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b="1">
                  <a:latin typeface="Arial" charset="0"/>
                  <a:cs typeface="Arial" charset="0"/>
                </a:rPr>
                <a:t>+II</a:t>
              </a:r>
              <a:r>
                <a:rPr lang="en-US" altLang="ru-RU">
                  <a:cs typeface="Times New Roman" pitchFamily="18" charset="0"/>
                </a:rPr>
                <a:t> </a:t>
              </a:r>
              <a:endParaRPr lang="ru-RU" altLang="ru-RU">
                <a:cs typeface="Times New Roman" pitchFamily="18" charset="0"/>
              </a:endParaRPr>
            </a:p>
          </p:txBody>
        </p:sp>
        <p:sp>
          <p:nvSpPr>
            <p:cNvPr id="14351" name="Text Box 11"/>
            <p:cNvSpPr txBox="1">
              <a:spLocks noChangeArrowheads="1"/>
            </p:cNvSpPr>
            <p:nvPr/>
          </p:nvSpPr>
          <p:spPr bwMode="auto">
            <a:xfrm>
              <a:off x="816" y="2880"/>
              <a:ext cx="384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14352" name="Text Box 12"/>
            <p:cNvSpPr txBox="1">
              <a:spLocks noChangeArrowheads="1"/>
            </p:cNvSpPr>
            <p:nvPr/>
          </p:nvSpPr>
          <p:spPr bwMode="auto">
            <a:xfrm>
              <a:off x="720" y="3600"/>
              <a:ext cx="43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b="1">
                  <a:latin typeface="Arial" charset="0"/>
                  <a:cs typeface="Arial" charset="0"/>
                  <a:sym typeface="Symbol" pitchFamily="18" charset="2"/>
                </a:rPr>
                <a:t></a:t>
              </a:r>
              <a:r>
                <a:rPr lang="en-US" altLang="ru-RU" b="1">
                  <a:latin typeface="Arial" charset="0"/>
                  <a:cs typeface="Arial" charset="0"/>
                </a:rPr>
                <a:t>IV </a:t>
              </a:r>
              <a:endParaRPr lang="ru-RU" altLang="ru-RU" b="1">
                <a:latin typeface="Arial" charset="0"/>
                <a:cs typeface="Arial" charset="0"/>
              </a:endParaRPr>
            </a:p>
          </p:txBody>
        </p:sp>
      </p:grpSp>
      <p:sp>
        <p:nvSpPr>
          <p:cNvPr id="14340" name="Text Box 14"/>
          <p:cNvSpPr txBox="1">
            <a:spLocks noChangeArrowheads="1"/>
          </p:cNvSpPr>
          <p:nvPr/>
        </p:nvSpPr>
        <p:spPr bwMode="auto">
          <a:xfrm>
            <a:off x="2286000" y="1125538"/>
            <a:ext cx="6324600" cy="8302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b="1" dirty="0">
                <a:latin typeface="Arial" charset="0"/>
                <a:cs typeface="Arial" charset="0"/>
              </a:rPr>
              <a:t>CO</a:t>
            </a:r>
            <a:r>
              <a:rPr lang="en-US" altLang="ru-RU" b="1" baseline="-30000" dirty="0">
                <a:latin typeface="Arial" charset="0"/>
                <a:cs typeface="Arial" charset="0"/>
              </a:rPr>
              <a:t>2</a:t>
            </a:r>
            <a:r>
              <a:rPr lang="en-US" altLang="ru-RU" b="1" dirty="0">
                <a:latin typeface="Arial" charset="0"/>
                <a:cs typeface="Arial" charset="0"/>
              </a:rPr>
              <a:t>, CO</a:t>
            </a:r>
            <a:r>
              <a:rPr lang="en-US" altLang="ru-RU" b="1" baseline="-30000" dirty="0">
                <a:latin typeface="Arial" charset="0"/>
                <a:cs typeface="Arial" charset="0"/>
              </a:rPr>
              <a:t>3</a:t>
            </a:r>
            <a:r>
              <a:rPr lang="en-US" altLang="ru-RU" b="1" baseline="30000" dirty="0">
                <a:latin typeface="Arial" charset="0"/>
                <a:cs typeface="Arial" charset="0"/>
              </a:rPr>
              <a:t>2</a:t>
            </a:r>
            <a:r>
              <a:rPr lang="en-US" altLang="ru-RU" b="1" baseline="30000" dirty="0">
                <a:latin typeface="Arial" charset="0"/>
                <a:cs typeface="Arial" charset="0"/>
                <a:sym typeface="Symbol" pitchFamily="18" charset="2"/>
              </a:rPr>
              <a:t></a:t>
            </a:r>
            <a:r>
              <a:rPr lang="en-US" altLang="ru-RU" b="1" dirty="0">
                <a:latin typeface="Arial" charset="0"/>
                <a:cs typeface="Arial" charset="0"/>
              </a:rPr>
              <a:t>, H</a:t>
            </a:r>
            <a:r>
              <a:rPr lang="en-US" altLang="ru-RU" b="1" baseline="-30000" dirty="0">
                <a:latin typeface="Arial" charset="0"/>
                <a:cs typeface="Arial" charset="0"/>
              </a:rPr>
              <a:t>2</a:t>
            </a:r>
            <a:r>
              <a:rPr lang="en-US" altLang="ru-RU" b="1" dirty="0">
                <a:latin typeface="Arial" charset="0"/>
                <a:cs typeface="Arial" charset="0"/>
              </a:rPr>
              <a:t>CO</a:t>
            </a:r>
            <a:r>
              <a:rPr lang="en-US" altLang="ru-RU" b="1" baseline="-30000" dirty="0">
                <a:latin typeface="Arial" charset="0"/>
                <a:cs typeface="Arial" charset="0"/>
              </a:rPr>
              <a:t>3</a:t>
            </a:r>
            <a:r>
              <a:rPr lang="en-US" altLang="ru-RU" b="1" dirty="0">
                <a:latin typeface="Arial" charset="0"/>
                <a:cs typeface="Arial" charset="0"/>
              </a:rPr>
              <a:t>, Na</a:t>
            </a:r>
            <a:r>
              <a:rPr lang="en-US" altLang="ru-RU" b="1" baseline="-30000" dirty="0">
                <a:latin typeface="Arial" charset="0"/>
                <a:cs typeface="Arial" charset="0"/>
              </a:rPr>
              <a:t>2</a:t>
            </a:r>
            <a:r>
              <a:rPr lang="en-US" altLang="ru-RU" b="1" dirty="0">
                <a:latin typeface="Arial" charset="0"/>
                <a:cs typeface="Arial" charset="0"/>
              </a:rPr>
              <a:t>CO</a:t>
            </a:r>
            <a:r>
              <a:rPr lang="en-US" altLang="ru-RU" b="1" baseline="-30000" dirty="0">
                <a:latin typeface="Arial" charset="0"/>
                <a:cs typeface="Arial" charset="0"/>
              </a:rPr>
              <a:t>3</a:t>
            </a:r>
            <a:r>
              <a:rPr lang="en-US" altLang="ru-RU" b="1" dirty="0">
                <a:latin typeface="Arial" charset="0"/>
                <a:cs typeface="Arial" charset="0"/>
              </a:rPr>
              <a:t>, CS</a:t>
            </a:r>
            <a:r>
              <a:rPr lang="en-US" altLang="ru-RU" b="1" baseline="-30000" dirty="0">
                <a:latin typeface="Arial" charset="0"/>
                <a:cs typeface="Arial" charset="0"/>
              </a:rPr>
              <a:t>2</a:t>
            </a:r>
            <a:r>
              <a:rPr lang="en-US" altLang="ru-RU" b="1" dirty="0">
                <a:latin typeface="Arial" charset="0"/>
                <a:cs typeface="Arial" charset="0"/>
              </a:rPr>
              <a:t>, CF</a:t>
            </a:r>
            <a:r>
              <a:rPr lang="en-US" altLang="ru-RU" b="1" baseline="-30000" dirty="0">
                <a:latin typeface="Arial" charset="0"/>
                <a:cs typeface="Arial" charset="0"/>
              </a:rPr>
              <a:t>4</a:t>
            </a:r>
            <a:r>
              <a:rPr lang="en-US" altLang="ru-RU" b="1" dirty="0">
                <a:latin typeface="Arial" charset="0"/>
                <a:cs typeface="Arial" charset="0"/>
              </a:rPr>
              <a:t>, CCl</a:t>
            </a:r>
            <a:r>
              <a:rPr lang="en-US" altLang="ru-RU" b="1" baseline="-30000" dirty="0">
                <a:latin typeface="Arial" charset="0"/>
                <a:cs typeface="Arial" charset="0"/>
              </a:rPr>
              <a:t>2</a:t>
            </a:r>
            <a:r>
              <a:rPr lang="en-US" altLang="ru-RU" b="1" dirty="0">
                <a:latin typeface="Arial" charset="0"/>
                <a:cs typeface="Arial" charset="0"/>
              </a:rPr>
              <a:t>O, C(NH</a:t>
            </a:r>
            <a:r>
              <a:rPr lang="en-US" altLang="ru-RU" b="1" baseline="-30000" dirty="0">
                <a:latin typeface="Arial" charset="0"/>
                <a:cs typeface="Arial" charset="0"/>
              </a:rPr>
              <a:t>2</a:t>
            </a:r>
            <a:r>
              <a:rPr lang="en-US" altLang="ru-RU" b="1" dirty="0">
                <a:latin typeface="Arial" charset="0"/>
                <a:cs typeface="Arial" charset="0"/>
              </a:rPr>
              <a:t>)</a:t>
            </a:r>
            <a:r>
              <a:rPr lang="en-US" altLang="ru-RU" b="1" baseline="-30000" dirty="0">
                <a:latin typeface="Arial" charset="0"/>
                <a:cs typeface="Arial" charset="0"/>
              </a:rPr>
              <a:t>2</a:t>
            </a:r>
            <a:r>
              <a:rPr lang="en-US" altLang="ru-RU" b="1" dirty="0">
                <a:latin typeface="Arial" charset="0"/>
                <a:cs typeface="Arial" charset="0"/>
              </a:rPr>
              <a:t>O</a:t>
            </a:r>
            <a:r>
              <a:rPr lang="ru-RU" altLang="ru-RU" b="1" dirty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4341" name="Text Box 15"/>
          <p:cNvSpPr txBox="1">
            <a:spLocks noChangeArrowheads="1"/>
          </p:cNvSpPr>
          <p:nvPr/>
        </p:nvSpPr>
        <p:spPr bwMode="auto">
          <a:xfrm>
            <a:off x="2286000" y="2565400"/>
            <a:ext cx="2286000" cy="4572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b="1" dirty="0">
                <a:latin typeface="Arial" charset="0"/>
                <a:cs typeface="Arial" charset="0"/>
              </a:rPr>
              <a:t>CO, HCN, C</a:t>
            </a:r>
            <a:r>
              <a:rPr lang="en-US" altLang="ru-RU" b="1" baseline="-30000" dirty="0">
                <a:latin typeface="Arial" charset="0"/>
                <a:cs typeface="Arial" charset="0"/>
              </a:rPr>
              <a:t>2</a:t>
            </a:r>
            <a:r>
              <a:rPr lang="en-US" altLang="ru-RU" b="1" dirty="0">
                <a:latin typeface="Arial" charset="0"/>
                <a:cs typeface="Arial" charset="0"/>
              </a:rPr>
              <a:t>F</a:t>
            </a:r>
            <a:r>
              <a:rPr lang="en-US" altLang="ru-RU" b="1" baseline="-30000" dirty="0">
                <a:latin typeface="Arial" charset="0"/>
                <a:cs typeface="Arial" charset="0"/>
              </a:rPr>
              <a:t>4</a:t>
            </a:r>
            <a:r>
              <a:rPr lang="ru-RU" altLang="ru-RU" b="1" dirty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4342" name="Text Box 16"/>
          <p:cNvSpPr txBox="1">
            <a:spLocks noChangeArrowheads="1"/>
          </p:cNvSpPr>
          <p:nvPr/>
        </p:nvSpPr>
        <p:spPr bwMode="auto">
          <a:xfrm>
            <a:off x="2286000" y="3716338"/>
            <a:ext cx="5815013" cy="4619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b="1">
                <a:latin typeface="Arial" charset="0"/>
                <a:cs typeface="Arial" charset="0"/>
              </a:rPr>
              <a:t>C</a:t>
            </a:r>
            <a:r>
              <a:rPr lang="ru-RU" altLang="ru-RU" b="1">
                <a:latin typeface="Arial" charset="0"/>
                <a:cs typeface="Arial" charset="0"/>
              </a:rPr>
              <a:t> (графит, алмаз, карбин, фуллерен)</a:t>
            </a:r>
            <a:r>
              <a:rPr lang="ru-RU" altLang="ru-RU"/>
              <a:t> </a:t>
            </a:r>
          </a:p>
        </p:txBody>
      </p:sp>
      <p:sp>
        <p:nvSpPr>
          <p:cNvPr id="14343" name="Text Box 17"/>
          <p:cNvSpPr txBox="1">
            <a:spLocks noChangeArrowheads="1"/>
          </p:cNvSpPr>
          <p:nvPr/>
        </p:nvSpPr>
        <p:spPr bwMode="auto">
          <a:xfrm>
            <a:off x="2286000" y="4797425"/>
            <a:ext cx="3509963" cy="4619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Arial" charset="0"/>
                <a:cs typeface="Arial" charset="0"/>
              </a:rPr>
              <a:t>С</a:t>
            </a:r>
            <a:r>
              <a:rPr lang="en-US" altLang="ru-RU" b="1" dirty="0">
                <a:latin typeface="Arial" charset="0"/>
                <a:cs typeface="Arial" charset="0"/>
              </a:rPr>
              <a:t>H</a:t>
            </a:r>
            <a:r>
              <a:rPr lang="en-US" altLang="ru-RU" b="1" baseline="-30000" dirty="0">
                <a:latin typeface="Arial" charset="0"/>
                <a:cs typeface="Arial" charset="0"/>
              </a:rPr>
              <a:t>4</a:t>
            </a:r>
            <a:r>
              <a:rPr lang="en-US" altLang="ru-RU" b="1" dirty="0">
                <a:latin typeface="Arial" charset="0"/>
                <a:cs typeface="Arial" charset="0"/>
              </a:rPr>
              <a:t>, Be</a:t>
            </a:r>
            <a:r>
              <a:rPr lang="en-US" altLang="ru-RU" b="1" baseline="-30000" dirty="0">
                <a:latin typeface="Arial" charset="0"/>
                <a:cs typeface="Arial" charset="0"/>
              </a:rPr>
              <a:t>2</a:t>
            </a:r>
            <a:r>
              <a:rPr lang="en-US" altLang="ru-RU" b="1" dirty="0">
                <a:latin typeface="Arial" charset="0"/>
                <a:cs typeface="Arial" charset="0"/>
              </a:rPr>
              <a:t>C, Al</a:t>
            </a:r>
            <a:r>
              <a:rPr lang="en-US" altLang="ru-RU" b="1" baseline="-30000" dirty="0">
                <a:latin typeface="Arial" charset="0"/>
                <a:cs typeface="Arial" charset="0"/>
              </a:rPr>
              <a:t>4</a:t>
            </a:r>
            <a:r>
              <a:rPr lang="en-US" altLang="ru-RU" b="1" dirty="0">
                <a:latin typeface="Arial" charset="0"/>
                <a:cs typeface="Arial" charset="0"/>
              </a:rPr>
              <a:t>C</a:t>
            </a:r>
            <a:r>
              <a:rPr lang="en-US" altLang="ru-RU" b="1" baseline="-30000" dirty="0">
                <a:latin typeface="Arial" charset="0"/>
                <a:cs typeface="Arial" charset="0"/>
              </a:rPr>
              <a:t>3</a:t>
            </a:r>
            <a:r>
              <a:rPr lang="en-US" altLang="ru-RU" b="1" dirty="0">
                <a:latin typeface="Arial" charset="0"/>
                <a:cs typeface="Arial" charset="0"/>
              </a:rPr>
              <a:t>, </a:t>
            </a:r>
            <a:r>
              <a:rPr lang="en-US" altLang="ru-RU" b="1" dirty="0" err="1">
                <a:latin typeface="Arial" charset="0"/>
                <a:cs typeface="Arial" charset="0"/>
              </a:rPr>
              <a:t>SiC</a:t>
            </a:r>
            <a:r>
              <a:rPr lang="ru-RU" altLang="ru-RU" b="1" dirty="0"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8436362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/>
          <a:lstStyle/>
          <a:p>
            <a:pPr algn="ctr" eaLnBrk="1" hangingPunct="1"/>
            <a:r>
              <a:rPr lang="ru-RU" altLang="ru-RU" sz="36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Химиялық қасиеттері</a:t>
            </a:r>
            <a:endParaRPr lang="ru-RU" altLang="ru-RU" sz="3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kk-KZ" altLang="ru-RU" sz="2400" b="1" dirty="0">
                <a:latin typeface="Arial" charset="0"/>
                <a:cs typeface="Arial" charset="0"/>
              </a:rPr>
              <a:t>1) 2</a:t>
            </a:r>
            <a:r>
              <a:rPr lang="en-US" altLang="ru-RU" sz="2400" b="1" dirty="0">
                <a:latin typeface="Arial" charset="0"/>
                <a:cs typeface="Arial" charset="0"/>
              </a:rPr>
              <a:t>C + O</a:t>
            </a:r>
            <a:r>
              <a:rPr lang="en-US" altLang="ru-RU" sz="2400" b="1" baseline="-30000" dirty="0">
                <a:latin typeface="Arial" charset="0"/>
                <a:cs typeface="Arial" charset="0"/>
              </a:rPr>
              <a:t>2</a:t>
            </a:r>
            <a:r>
              <a:rPr lang="en-US" altLang="ru-RU" sz="2400" b="1" dirty="0">
                <a:latin typeface="Arial" charset="0"/>
                <a:cs typeface="Arial" charset="0"/>
              </a:rPr>
              <a:t> =</a:t>
            </a:r>
            <a:r>
              <a:rPr lang="ru-RU" altLang="ru-RU" sz="2400" b="1" dirty="0">
                <a:latin typeface="Arial" charset="0"/>
                <a:cs typeface="Arial" charset="0"/>
              </a:rPr>
              <a:t> 2</a:t>
            </a:r>
            <a:r>
              <a:rPr lang="en-US" altLang="ru-RU" sz="2400" b="1" dirty="0">
                <a:latin typeface="Arial" charset="0"/>
                <a:cs typeface="Arial" charset="0"/>
              </a:rPr>
              <a:t>CO</a:t>
            </a:r>
            <a:endParaRPr lang="kk-KZ" altLang="ru-RU" sz="2400" b="1" dirty="0">
              <a:latin typeface="Arial" charset="0"/>
              <a:cs typeface="Arial" charset="0"/>
            </a:endParaRPr>
          </a:p>
          <a:p>
            <a:pPr algn="ctr">
              <a:buNone/>
            </a:pPr>
            <a:r>
              <a:rPr lang="kk-KZ" altLang="ru-RU" sz="2400" b="1" dirty="0">
                <a:latin typeface="Arial" charset="0"/>
                <a:cs typeface="Arial" charset="0"/>
              </a:rPr>
              <a:t>    </a:t>
            </a:r>
            <a:r>
              <a:rPr lang="en-US" altLang="ru-RU" sz="2400" b="1" dirty="0">
                <a:latin typeface="Arial" charset="0"/>
                <a:cs typeface="Arial" charset="0"/>
              </a:rPr>
              <a:t>2CO + O</a:t>
            </a:r>
            <a:r>
              <a:rPr lang="en-US" altLang="ru-RU" sz="2400" b="1" baseline="-25000" dirty="0">
                <a:latin typeface="Arial" charset="0"/>
                <a:cs typeface="Arial" charset="0"/>
              </a:rPr>
              <a:t>2</a:t>
            </a:r>
            <a:r>
              <a:rPr lang="en-US" altLang="ru-RU" sz="2400" b="1" dirty="0">
                <a:latin typeface="Arial" charset="0"/>
                <a:cs typeface="Arial" charset="0"/>
              </a:rPr>
              <a:t> = CO</a:t>
            </a:r>
            <a:r>
              <a:rPr lang="en-US" altLang="ru-RU" sz="2400" b="1" baseline="-25000" dirty="0">
                <a:latin typeface="Arial" charset="0"/>
                <a:cs typeface="Arial" charset="0"/>
              </a:rPr>
              <a:t>2</a:t>
            </a:r>
            <a:r>
              <a:rPr lang="ru-RU" altLang="ru-RU" sz="2400" dirty="0">
                <a:solidFill>
                  <a:srgbClr val="FF0066"/>
                </a:solidFill>
              </a:rPr>
              <a:t> </a:t>
            </a:r>
          </a:p>
          <a:p>
            <a:pPr algn="ctr">
              <a:buNone/>
            </a:pPr>
            <a:r>
              <a:rPr lang="kk-KZ" altLang="ru-RU" sz="2400" b="1" dirty="0">
                <a:latin typeface="Arial" charset="0"/>
                <a:cs typeface="Arial" charset="0"/>
              </a:rPr>
              <a:t>2) </a:t>
            </a:r>
            <a:r>
              <a:rPr lang="en-US" altLang="ru-RU" sz="2400" b="1" dirty="0">
                <a:latin typeface="Arial" charset="0"/>
                <a:cs typeface="Arial" charset="0"/>
              </a:rPr>
              <a:t>C + S =</a:t>
            </a:r>
            <a:r>
              <a:rPr lang="ru-RU" altLang="ru-RU" sz="2400" b="1" dirty="0">
                <a:latin typeface="Arial" charset="0"/>
                <a:cs typeface="Arial" charset="0"/>
              </a:rPr>
              <a:t> </a:t>
            </a:r>
            <a:r>
              <a:rPr lang="en-US" altLang="ru-RU" sz="2400" b="1" dirty="0">
                <a:latin typeface="Arial" charset="0"/>
                <a:cs typeface="Arial" charset="0"/>
              </a:rPr>
              <a:t>CS</a:t>
            </a:r>
            <a:r>
              <a:rPr lang="en-US" altLang="ru-RU" sz="2400" b="1" baseline="-25000" dirty="0">
                <a:latin typeface="Arial" charset="0"/>
                <a:cs typeface="Arial" charset="0"/>
              </a:rPr>
              <a:t>2</a:t>
            </a:r>
            <a:r>
              <a:rPr lang="ru-RU" altLang="ru-RU" sz="2400" dirty="0">
                <a:solidFill>
                  <a:srgbClr val="FF0066"/>
                </a:solidFill>
              </a:rPr>
              <a:t> </a:t>
            </a:r>
            <a:endParaRPr lang="kk-KZ" altLang="ru-RU" sz="2400" b="1" dirty="0">
              <a:latin typeface="Arial" charset="0"/>
              <a:cs typeface="Arial" charset="0"/>
            </a:endParaRPr>
          </a:p>
          <a:p>
            <a:pPr algn="ctr">
              <a:buNone/>
            </a:pPr>
            <a:r>
              <a:rPr lang="en-US" altLang="ru-RU" sz="2400" b="1" dirty="0">
                <a:latin typeface="Arial" charset="0"/>
                <a:cs typeface="Arial" charset="0"/>
              </a:rPr>
              <a:t>3</a:t>
            </a:r>
            <a:r>
              <a:rPr lang="kk-KZ" altLang="ru-RU" sz="2400" b="1" dirty="0">
                <a:latin typeface="Arial" charset="0"/>
                <a:cs typeface="Arial" charset="0"/>
              </a:rPr>
              <a:t>) </a:t>
            </a:r>
            <a:r>
              <a:rPr lang="en-US" altLang="ru-RU" sz="2400" b="1" dirty="0">
                <a:latin typeface="Arial" charset="0"/>
                <a:cs typeface="Arial" charset="0"/>
              </a:rPr>
              <a:t>C + F</a:t>
            </a:r>
            <a:r>
              <a:rPr lang="en-US" altLang="ru-RU" sz="2400" b="1" baseline="-30000" dirty="0">
                <a:latin typeface="Arial" charset="0"/>
                <a:cs typeface="Arial" charset="0"/>
              </a:rPr>
              <a:t>2</a:t>
            </a:r>
            <a:r>
              <a:rPr lang="en-US" altLang="ru-RU" sz="2400" b="1" dirty="0">
                <a:latin typeface="Arial" charset="0"/>
                <a:cs typeface="Arial" charset="0"/>
              </a:rPr>
              <a:t> =</a:t>
            </a:r>
            <a:r>
              <a:rPr lang="ru-RU" altLang="ru-RU" sz="2400" b="1" dirty="0">
                <a:latin typeface="Arial" charset="0"/>
                <a:cs typeface="Arial" charset="0"/>
              </a:rPr>
              <a:t> </a:t>
            </a:r>
            <a:r>
              <a:rPr lang="en-US" altLang="ru-RU" sz="2400" b="1" dirty="0">
                <a:latin typeface="Arial" charset="0"/>
                <a:cs typeface="Arial" charset="0"/>
              </a:rPr>
              <a:t>CF</a:t>
            </a:r>
            <a:r>
              <a:rPr lang="en-US" altLang="ru-RU" sz="2400" b="1" baseline="-25000" dirty="0">
                <a:latin typeface="Arial" charset="0"/>
                <a:cs typeface="Arial" charset="0"/>
              </a:rPr>
              <a:t>2</a:t>
            </a:r>
            <a:endParaRPr lang="kk-KZ" altLang="ru-RU" sz="2400" b="1" baseline="-25000" dirty="0">
              <a:latin typeface="Arial" charset="0"/>
              <a:cs typeface="Arial" charset="0"/>
            </a:endParaRPr>
          </a:p>
          <a:p>
            <a:pPr algn="ctr">
              <a:buNone/>
            </a:pPr>
            <a:r>
              <a:rPr lang="en-US" altLang="ru-RU" sz="2400" b="1" dirty="0">
                <a:latin typeface="Arial" charset="0"/>
                <a:cs typeface="Arial" charset="0"/>
              </a:rPr>
              <a:t>4</a:t>
            </a:r>
            <a:r>
              <a:rPr lang="kk-KZ" altLang="ru-RU" sz="2400" b="1" dirty="0">
                <a:latin typeface="Arial" charset="0"/>
                <a:cs typeface="Arial" charset="0"/>
              </a:rPr>
              <a:t>)</a:t>
            </a:r>
            <a:r>
              <a:rPr lang="en-US" altLang="ru-RU" sz="2400" b="1" dirty="0">
                <a:latin typeface="Arial" charset="0"/>
                <a:cs typeface="Arial" charset="0"/>
              </a:rPr>
              <a:t> CS</a:t>
            </a:r>
            <a:r>
              <a:rPr lang="en-US" altLang="ru-RU" sz="2400" b="1" baseline="-25000" dirty="0">
                <a:latin typeface="Arial" charset="0"/>
                <a:cs typeface="Arial" charset="0"/>
              </a:rPr>
              <a:t>2</a:t>
            </a:r>
            <a:r>
              <a:rPr lang="en-US" altLang="ru-RU" sz="2400" b="1" dirty="0">
                <a:solidFill>
                  <a:srgbClr val="FF0066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2400" b="1" dirty="0">
                <a:latin typeface="Arial" charset="0"/>
                <a:cs typeface="Arial" charset="0"/>
              </a:rPr>
              <a:t>+</a:t>
            </a:r>
            <a:r>
              <a:rPr lang="en-US" altLang="ru-RU" sz="2400" b="1" dirty="0">
                <a:solidFill>
                  <a:srgbClr val="FF0066"/>
                </a:solidFill>
                <a:latin typeface="Arial" charset="0"/>
                <a:cs typeface="Arial" charset="0"/>
              </a:rPr>
              <a:t> 2</a:t>
            </a:r>
            <a:r>
              <a:rPr lang="en-US" altLang="ru-RU" sz="2400" b="1" dirty="0">
                <a:latin typeface="Arial" charset="0"/>
                <a:cs typeface="Arial" charset="0"/>
              </a:rPr>
              <a:t>Cl</a:t>
            </a:r>
            <a:r>
              <a:rPr lang="en-US" altLang="ru-RU" sz="2400" b="1" baseline="-30000" dirty="0">
                <a:latin typeface="Arial" charset="0"/>
                <a:cs typeface="Arial" charset="0"/>
              </a:rPr>
              <a:t>2</a:t>
            </a:r>
            <a:r>
              <a:rPr lang="en-US" altLang="ru-RU" sz="2400" b="1" dirty="0">
                <a:latin typeface="Arial" charset="0"/>
                <a:cs typeface="Arial" charset="0"/>
              </a:rPr>
              <a:t> = CCl</a:t>
            </a:r>
            <a:r>
              <a:rPr lang="en-US" altLang="ru-RU" sz="2400" b="1" baseline="-25000" dirty="0">
                <a:latin typeface="Arial" charset="0"/>
                <a:cs typeface="Arial" charset="0"/>
              </a:rPr>
              <a:t>4</a:t>
            </a:r>
            <a:r>
              <a:rPr lang="en-US" altLang="ru-RU" sz="2400" b="1" dirty="0">
                <a:latin typeface="Arial" charset="0"/>
                <a:cs typeface="Arial" charset="0"/>
              </a:rPr>
              <a:t> +2S</a:t>
            </a:r>
          </a:p>
          <a:p>
            <a:pPr algn="ctr">
              <a:buNone/>
            </a:pPr>
            <a:r>
              <a:rPr lang="en-US" altLang="ru-RU" sz="2400" b="1" dirty="0">
                <a:latin typeface="Arial" charset="0"/>
                <a:cs typeface="Arial" charset="0"/>
              </a:rPr>
              <a:t>5) </a:t>
            </a:r>
            <a:r>
              <a:rPr lang="kk-KZ" altLang="ru-RU" sz="2400" b="1" dirty="0">
                <a:latin typeface="Arial" charset="0"/>
                <a:cs typeface="Arial" charset="0"/>
              </a:rPr>
              <a:t>2</a:t>
            </a:r>
            <a:r>
              <a:rPr lang="en-US" altLang="ru-RU" sz="2400" b="1" dirty="0">
                <a:latin typeface="Arial" charset="0"/>
                <a:cs typeface="Arial" charset="0"/>
              </a:rPr>
              <a:t>C + N</a:t>
            </a:r>
            <a:r>
              <a:rPr lang="en-US" altLang="ru-RU" sz="2400" b="1" baseline="-30000" dirty="0">
                <a:latin typeface="Arial" charset="0"/>
                <a:cs typeface="Arial" charset="0"/>
              </a:rPr>
              <a:t>2</a:t>
            </a:r>
            <a:r>
              <a:rPr lang="en-US" altLang="ru-RU" sz="2400" b="1" dirty="0">
                <a:latin typeface="Arial" charset="0"/>
                <a:cs typeface="Arial" charset="0"/>
              </a:rPr>
              <a:t> =</a:t>
            </a:r>
            <a:r>
              <a:rPr lang="ru-RU" altLang="ru-RU" sz="2400" b="1" dirty="0">
                <a:latin typeface="Arial" charset="0"/>
                <a:cs typeface="Arial" charset="0"/>
              </a:rPr>
              <a:t> </a:t>
            </a:r>
            <a:r>
              <a:rPr lang="en-US" altLang="ru-RU" sz="2400" b="1" dirty="0">
                <a:latin typeface="Arial" charset="0"/>
                <a:cs typeface="Arial" charset="0"/>
              </a:rPr>
              <a:t>C</a:t>
            </a:r>
            <a:r>
              <a:rPr lang="en-US" altLang="ru-RU" sz="2400" b="1" baseline="-25000" dirty="0">
                <a:latin typeface="Arial" charset="0"/>
                <a:cs typeface="Arial" charset="0"/>
              </a:rPr>
              <a:t>2</a:t>
            </a:r>
            <a:r>
              <a:rPr lang="en-US" altLang="ru-RU" sz="2400" b="1" dirty="0">
                <a:latin typeface="Arial" charset="0"/>
                <a:cs typeface="Arial" charset="0"/>
              </a:rPr>
              <a:t>N</a:t>
            </a:r>
            <a:r>
              <a:rPr lang="en-US" altLang="ru-RU" sz="2400" b="1" baseline="-25000" dirty="0">
                <a:latin typeface="Arial" charset="0"/>
                <a:cs typeface="Arial" charset="0"/>
              </a:rPr>
              <a:t>2</a:t>
            </a:r>
          </a:p>
          <a:p>
            <a:pPr algn="ctr">
              <a:buNone/>
            </a:pPr>
            <a:r>
              <a:rPr lang="en-US" altLang="ru-RU" sz="2400" b="1" dirty="0">
                <a:latin typeface="Arial" charset="0"/>
                <a:cs typeface="Arial" charset="0"/>
              </a:rPr>
              <a:t>6) C</a:t>
            </a:r>
            <a:r>
              <a:rPr lang="en-US" altLang="ru-RU" sz="2400" b="1" baseline="-25000" dirty="0">
                <a:latin typeface="Arial" charset="0"/>
                <a:cs typeface="Arial" charset="0"/>
              </a:rPr>
              <a:t>2</a:t>
            </a:r>
            <a:r>
              <a:rPr lang="en-US" altLang="ru-RU" sz="2400" b="1" dirty="0">
                <a:latin typeface="Arial" charset="0"/>
                <a:cs typeface="Arial" charset="0"/>
              </a:rPr>
              <a:t>N</a:t>
            </a:r>
            <a:r>
              <a:rPr lang="en-US" altLang="ru-RU" sz="2400" b="1" baseline="-25000" dirty="0">
                <a:latin typeface="Arial" charset="0"/>
                <a:cs typeface="Arial" charset="0"/>
              </a:rPr>
              <a:t>2 </a:t>
            </a:r>
            <a:r>
              <a:rPr lang="en-US" altLang="ru-RU" sz="2400" b="1" dirty="0">
                <a:latin typeface="Arial" charset="0"/>
                <a:cs typeface="Arial" charset="0"/>
              </a:rPr>
              <a:t>+ H</a:t>
            </a:r>
            <a:r>
              <a:rPr lang="en-US" altLang="ru-RU" sz="2400" b="1" baseline="-30000" dirty="0">
                <a:latin typeface="Arial" charset="0"/>
                <a:cs typeface="Arial" charset="0"/>
              </a:rPr>
              <a:t>2</a:t>
            </a:r>
            <a:r>
              <a:rPr lang="en-US" altLang="ru-RU" sz="2400" b="1" dirty="0">
                <a:latin typeface="Arial" charset="0"/>
                <a:cs typeface="Arial" charset="0"/>
              </a:rPr>
              <a:t> = 2HCN</a:t>
            </a:r>
          </a:p>
          <a:p>
            <a:pPr algn="ctr">
              <a:buNone/>
            </a:pPr>
            <a:r>
              <a:rPr lang="en-US" sz="2400" b="1" dirty="0">
                <a:latin typeface="Arial" charset="0"/>
                <a:cs typeface="Arial" charset="0"/>
              </a:rPr>
              <a:t>7) KCN + S = KCNS</a:t>
            </a:r>
          </a:p>
          <a:p>
            <a:pPr algn="ctr">
              <a:buNone/>
            </a:pPr>
            <a:r>
              <a:rPr lang="en-US" sz="2400" b="1" dirty="0">
                <a:latin typeface="Arial" charset="0"/>
                <a:cs typeface="Arial" charset="0"/>
              </a:rPr>
              <a:t>8) Ca + 2C = CaC</a:t>
            </a:r>
            <a:r>
              <a:rPr lang="en-US" sz="2400" b="1" baseline="-25000" dirty="0">
                <a:latin typeface="Arial" charset="0"/>
                <a:cs typeface="Arial" charset="0"/>
              </a:rPr>
              <a:t>2</a:t>
            </a:r>
          </a:p>
          <a:p>
            <a:pPr algn="ctr">
              <a:buNone/>
            </a:pPr>
            <a:r>
              <a:rPr lang="en-US" altLang="ru-RU" sz="2400" b="1" dirty="0">
                <a:latin typeface="Arial" charset="0"/>
                <a:cs typeface="Arial" charset="0"/>
              </a:rPr>
              <a:t>9</a:t>
            </a:r>
            <a:r>
              <a:rPr lang="kk-KZ" altLang="ru-RU" sz="2400" b="1" dirty="0">
                <a:latin typeface="Arial" charset="0"/>
                <a:cs typeface="Arial" charset="0"/>
              </a:rPr>
              <a:t>) </a:t>
            </a:r>
            <a:r>
              <a:rPr lang="en-US" altLang="ru-RU" sz="2400" b="1" dirty="0">
                <a:latin typeface="Arial" charset="0"/>
                <a:cs typeface="Arial" charset="0"/>
              </a:rPr>
              <a:t>Al + 3C =</a:t>
            </a:r>
            <a:r>
              <a:rPr lang="ru-RU" altLang="ru-RU" sz="2400" b="1" dirty="0">
                <a:latin typeface="Arial" charset="0"/>
                <a:cs typeface="Arial" charset="0"/>
              </a:rPr>
              <a:t> </a:t>
            </a:r>
            <a:r>
              <a:rPr lang="en-US" altLang="ru-RU" sz="2400" b="1" dirty="0">
                <a:latin typeface="Arial" charset="0"/>
                <a:cs typeface="Arial" charset="0"/>
              </a:rPr>
              <a:t>Al</a:t>
            </a:r>
            <a:r>
              <a:rPr lang="en-US" altLang="ru-RU" sz="2400" b="1" baseline="-25000" dirty="0">
                <a:latin typeface="Arial" charset="0"/>
                <a:cs typeface="Arial" charset="0"/>
              </a:rPr>
              <a:t>2</a:t>
            </a:r>
            <a:r>
              <a:rPr lang="en-US" sz="2400" b="1" dirty="0">
                <a:latin typeface="Arial" charset="0"/>
                <a:cs typeface="Arial" charset="0"/>
              </a:rPr>
              <a:t>C</a:t>
            </a:r>
            <a:r>
              <a:rPr lang="en-US" sz="2400" b="1" baseline="-25000" dirty="0">
                <a:latin typeface="Arial" charset="0"/>
                <a:cs typeface="Arial" charset="0"/>
              </a:rPr>
              <a:t>3</a:t>
            </a:r>
            <a:endParaRPr lang="kk-KZ" altLang="ru-RU" sz="2400" b="1" baseline="-25000" dirty="0">
              <a:latin typeface="Arial" charset="0"/>
              <a:cs typeface="Arial" charset="0"/>
            </a:endParaRPr>
          </a:p>
          <a:p>
            <a:pPr>
              <a:buNone/>
            </a:pPr>
            <a:endParaRPr lang="ru-RU" sz="2400" baseline="-25000" dirty="0"/>
          </a:p>
        </p:txBody>
      </p:sp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Образец презентации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Образец презентации</Template>
  <TotalTime>2865</TotalTime>
  <Words>730</Words>
  <Application>Microsoft Office PowerPoint</Application>
  <PresentationFormat>Экран (4:3)</PresentationFormat>
  <Paragraphs>105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Образец презентации</vt:lpstr>
      <vt:lpstr>Презентация PowerPoint</vt:lpstr>
      <vt:lpstr>Презентация PowerPoint</vt:lpstr>
      <vt:lpstr>Көміртек: графит, алмаз, көмір, мұнай, табиғи газ, орг-қ заттар, карбонаттар</vt:lpstr>
      <vt:lpstr>Жай заттар</vt:lpstr>
      <vt:lpstr>     Алмаз</vt:lpstr>
      <vt:lpstr>     Графит</vt:lpstr>
      <vt:lpstr>Карбин и фуллерен</vt:lpstr>
      <vt:lpstr>Көміртектің тотығу дәрежелерінің шкаласы</vt:lpstr>
      <vt:lpstr>Химиялық қасиеттері</vt:lpstr>
      <vt:lpstr>Карбидтер </vt:lpstr>
      <vt:lpstr>Көміртек монооксиді CO – тұз түзбейтін оксид </vt:lpstr>
      <vt:lpstr>Көміртегі диоксиді CO2  (қышқылдық оксид)</vt:lpstr>
      <vt:lpstr>Көміртегі диоксиді CO2</vt:lpstr>
      <vt:lpstr>Моногидрат CO2 . H2O және көмір қышқылы H2CO3</vt:lpstr>
      <vt:lpstr>Қолданылуы</vt:lpstr>
    </vt:vector>
  </TitlesOfParts>
  <Company>фф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Общая и неорганическая химия. Лекция 17</dc:title>
  <dc:creator>Comp</dc:creator>
  <cp:lastModifiedBy>Altynai Aliaskarova</cp:lastModifiedBy>
  <cp:revision>233</cp:revision>
  <dcterms:created xsi:type="dcterms:W3CDTF">2008-10-22T19:26:58Z</dcterms:created>
  <dcterms:modified xsi:type="dcterms:W3CDTF">2022-11-07T17:58:36Z</dcterms:modified>
</cp:coreProperties>
</file>