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notesMasterIdLst>
    <p:notesMasterId r:id="rId12"/>
  </p:notesMasterIdLst>
  <p:sldIdLst>
    <p:sldId id="343" r:id="rId2"/>
    <p:sldId id="344" r:id="rId3"/>
    <p:sldId id="491" r:id="rId4"/>
    <p:sldId id="502" r:id="rId5"/>
    <p:sldId id="493" r:id="rId6"/>
    <p:sldId id="492" r:id="rId7"/>
    <p:sldId id="503" r:id="rId8"/>
    <p:sldId id="504" r:id="rId9"/>
    <p:sldId id="494" r:id="rId10"/>
    <p:sldId id="50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2903"/>
    <a:srgbClr val="F8FFCD"/>
    <a:srgbClr val="9933FF"/>
    <a:srgbClr val="FF0066"/>
    <a:srgbClr val="3399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21" autoAdjust="0"/>
    <p:restoredTop sz="86447" autoAdjust="0"/>
  </p:normalViewPr>
  <p:slideViewPr>
    <p:cSldViewPr>
      <p:cViewPr varScale="1">
        <p:scale>
          <a:sx n="79" d="100"/>
          <a:sy n="79" d="100"/>
        </p:scale>
        <p:origin x="189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989A212-6C99-4D38-BF6A-1B8778BA2989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84415F8-4BCE-4B9D-A532-FE2DE2884B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9075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DF04-FF33-4D7C-A89C-B57C1996727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8459151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12CC-8851-42A2-963C-7C78515076B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0255488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28AF-1997-48A0-A26A-C7C8687D0AF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0624014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572A4-4606-401D-949B-AB8FBD574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034443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FB569-9286-4906-88A9-93D9CFD51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0468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67F-ABB3-417B-BE01-E4F7E86C839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583209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5F38-B467-408D-96EF-C6C2CB1A21E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7243402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63F1-88E1-4962-9040-C7B96D9953A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6121313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31CB-B0AF-4082-8CB0-DCA7C633182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6983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089D-E3AA-4812-8CBF-666FCEEB5BA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4200069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6D23-5953-4814-B9F9-AAB991F6936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27236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3B67-2C10-4E26-8C66-74605E7695A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8509983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F60C-8E05-4DA7-A6EF-987E73ACB0C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3860237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AD927-745B-467A-86F2-CB683F82E32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557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126495-A8A5-C3A4-A845-D327F0DA6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9" name="Подзаголовок 2" descr="Rectangle: Click to edit Master text styles&#10;Second level&#10;Third level&#10;Fourth level&#10;Fifth level"/>
          <p:cNvSpPr>
            <a:spLocks noGrp="1"/>
          </p:cNvSpPr>
          <p:nvPr>
            <p:ph type="subTitle" idx="1"/>
          </p:nvPr>
        </p:nvSpPr>
        <p:spPr>
          <a:xfrm>
            <a:off x="691556" y="1916832"/>
            <a:ext cx="7632700" cy="1728192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SzPct val="80000"/>
              <a:defRPr/>
            </a:pPr>
            <a:r>
              <a:rPr lang="kk-KZ" alt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alt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дәріс</a:t>
            </a:r>
            <a:endParaRPr lang="ru-RU" alt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SzPct val="80000"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kk-KZ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топтың элементтері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</a:t>
            </a:r>
            <a:r>
              <a:rPr lang="ru-RU" altLang="ru-R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халькоген</a:t>
            </a:r>
            <a:r>
              <a:rPr lang="kk-KZ" alt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дер</a:t>
            </a:r>
            <a:r>
              <a:rPr lang="ru-RU" alt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). </a:t>
            </a:r>
            <a:r>
              <a:rPr lang="ru-RU" altLang="ru-R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Оттегі</a:t>
            </a:r>
            <a:endParaRPr lang="ru-RU" alt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08601A-9891-151E-21BF-057D9BD44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66" y="476672"/>
            <a:ext cx="5540748" cy="12566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795386-3211-B338-DD9E-94578E78CA6E}"/>
              </a:ext>
            </a:extLst>
          </p:cNvPr>
          <p:cNvSpPr txBox="1"/>
          <p:nvPr/>
        </p:nvSpPr>
        <p:spPr>
          <a:xfrm>
            <a:off x="1736812" y="4548568"/>
            <a:ext cx="56703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Оқытушы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PhD,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технология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Өндірістік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Экология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кафедрасының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қауымдастырылған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профессоры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Абильдина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Айназ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Кайратовна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85786" y="304800"/>
            <a:ext cx="7715304" cy="60392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Озонның</a:t>
            </a:r>
            <a:r>
              <a:rPr lang="kk-KZ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химиялық қасиеттері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203498"/>
            <a:ext cx="8280400" cy="2500330"/>
          </a:xfrm>
          <a:solidFill>
            <a:schemeClr val="accent1">
              <a:lumMod val="20000"/>
              <a:lumOff val="80000"/>
              <a:alpha val="50195"/>
            </a:schemeClr>
          </a:solidFill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Күшті тотықтырғыш</a:t>
            </a:r>
          </a:p>
          <a:p>
            <a:pPr eaLnBrk="1" hangingPunct="1">
              <a:buNone/>
            </a:pPr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altLang="ru-RU" sz="2400" b="1" baseline="-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kk-KZ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Күмыспен тотығуы</a:t>
            </a:r>
          </a:p>
          <a:p>
            <a:pPr eaLnBrk="1" hangingPunct="1">
              <a:buNone/>
            </a:pPr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Ag </a:t>
            </a:r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AgO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+ O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buNone/>
            </a:pPr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kk-KZ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ru-RU" sz="2400" b="1" baseline="-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kk-KZ" alt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2" name="Picture 2" descr="https://sun9-63.userapi.com/c858524/v858524001/1374aa/mLEngBayM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857628"/>
            <a:ext cx="2643206" cy="2643206"/>
          </a:xfrm>
          <a:prstGeom prst="rect">
            <a:avLst/>
          </a:prstGeom>
          <a:noFill/>
        </p:spPr>
      </p:pic>
      <p:pic>
        <p:nvPicPr>
          <p:cNvPr id="30724" name="Picture 4" descr="https://sanatoriy-sibir.ru/upload/icms/images/sanatories/gallerys/images/image_9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000504"/>
            <a:ext cx="3643338" cy="2427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6747492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9750" y="476250"/>
            <a:ext cx="8135938" cy="583247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k-K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Периодтық жүйедегі орналасуы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kk-K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Картинки по запросу периодическая таблиц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344816" cy="5328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30993"/>
            <a:ext cx="7886700" cy="1325563"/>
          </a:xfrm>
        </p:spPr>
        <p:txBody>
          <a:bodyPr/>
          <a:lstStyle/>
          <a:p>
            <a:pPr eaLnBrk="1" hangingPunct="1"/>
            <a:r>
              <a:rPr lang="ru-RU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Оттек</a:t>
            </a:r>
            <a:r>
              <a:rPr lang="ru-RU" altLang="ru-RU" dirty="0"/>
              <a:t> </a:t>
            </a:r>
          </a:p>
        </p:txBody>
      </p:sp>
      <p:sp>
        <p:nvSpPr>
          <p:cNvPr id="1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95536" y="1600199"/>
            <a:ext cx="6386264" cy="512680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Оттек – </a:t>
            </a: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жерде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кен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таралған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элемент (49,5% масс.).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Атмосферада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оттектің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- 23,13% масс. (20,94% </a:t>
            </a: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көлем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б-</a:t>
            </a: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литосферада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46,60%, </a:t>
            </a:r>
            <a:b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85% </a:t>
            </a: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жуық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гидросферада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(85,8% оттек </a:t>
            </a: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океандарда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88,81%  таза су </a:t>
            </a: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түрінде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pic>
        <p:nvPicPr>
          <p:cNvPr id="15364" name="Picture 4" descr="D:\I-class\pictures\zemly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12912"/>
            <a:ext cx="2173960" cy="21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523426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070894" y="116632"/>
            <a:ext cx="6317530" cy="792088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Оттег</a:t>
            </a:r>
            <a:r>
              <a:rPr lang="kk-KZ" alt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інің алыну жолдары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268760"/>
            <a:ext cx="8425185" cy="5303512"/>
          </a:xfrm>
          <a:solidFill>
            <a:schemeClr val="accent1">
              <a:lumMod val="20000"/>
              <a:lumOff val="80000"/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kk-KZ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buNone/>
            </a:pPr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	2 </a:t>
            </a:r>
            <a:r>
              <a:rPr lang="en-US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kk-KZ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kk-KZ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 CrO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 Cr</a:t>
            </a:r>
            <a:r>
              <a:rPr lang="en-US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+ 3 O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ru-RU" sz="2400" b="1" baseline="-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 MnO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 Mn</a:t>
            </a:r>
            <a:r>
              <a:rPr lang="en-US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+ O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ru-RU" sz="2400" b="1" baseline="-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	2 </a:t>
            </a:r>
            <a:r>
              <a:rPr lang="en-US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HgO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 Hg + O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ru-RU" sz="2400" b="1" baseline="-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KClO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+ 2 O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ru-RU" sz="2400" b="1" baseline="-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 KClO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+ 3 O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ru-RU" sz="2400" b="1" baseline="-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	4 KMnO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3 K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+ O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ru-RU" sz="2400" b="1" baseline="-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	2 </a:t>
            </a:r>
            <a:r>
              <a:rPr lang="en-US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(NO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PbO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+ 4 NO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+ O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ru-RU" sz="2400" b="1" baseline="-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3 BaO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+ K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7 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+ 3 H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endParaRPr lang="en-US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	3 O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+ Cr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+ K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+ 3 BaSO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+ 7 H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altLang="ru-RU" sz="2400" b="1" baseline="-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endParaRPr lang="en-US" altLang="ru-RU" sz="2400" b="1" baseline="-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kk-KZ" alt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74749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66936"/>
            <a:ext cx="8382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ru-RU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нің</a:t>
            </a:r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қасиеттері</a:t>
            </a:r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800" b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2" name="Picture 7" descr="D:\backup\MAMA\2008-09лекции\pictures\элементы\кислород-балл+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752600"/>
            <a:ext cx="2971800" cy="233045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1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268760"/>
            <a:ext cx="4419600" cy="535441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sz="2400" baseline="-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400" baseline="-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иіссіз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түссіз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дәмі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газ,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т.балқу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 –218,7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С,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т.қайн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 –182,96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400" dirty="0">
                <a:latin typeface="Times New Roman" pitchFamily="18" charset="0"/>
              </a:rPr>
              <a:t>,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latin typeface="Times New Roman" pitchFamily="18" charset="0"/>
              </a:rPr>
              <a:t>п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арамагнитті</a:t>
            </a:r>
            <a:endParaRPr lang="en-US" alt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Сұйық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ru-RU" altLang="ru-RU" sz="2400" baseline="-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аспан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көк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қатты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altLang="ru-RU" sz="2400" dirty="0">
                <a:latin typeface="Times New Roman" pitchFamily="18" charset="0"/>
              </a:rPr>
              <a:t>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көк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түсті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sz="2400" baseline="-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400" dirty="0">
                <a:cs typeface="Times New Roman" pitchFamily="18" charset="0"/>
              </a:rPr>
              <a:t> суда </a:t>
            </a:r>
            <a:r>
              <a:rPr lang="ru-RU" altLang="ru-RU" sz="2400" dirty="0" err="1">
                <a:cs typeface="Times New Roman" pitchFamily="18" charset="0"/>
              </a:rPr>
              <a:t>ериді</a:t>
            </a:r>
            <a:r>
              <a:rPr lang="ru-RU" altLang="ru-RU" sz="2400" dirty="0"/>
              <a:t> (</a:t>
            </a:r>
            <a:r>
              <a:rPr lang="ru-RU" altLang="ru-RU" sz="2400" dirty="0">
                <a:cs typeface="Times New Roman" pitchFamily="18" charset="0"/>
              </a:rPr>
              <a:t>азот пен </a:t>
            </a:r>
            <a:r>
              <a:rPr lang="ru-RU" altLang="ru-RU" sz="2400" dirty="0" err="1">
                <a:cs typeface="Times New Roman" pitchFamily="18" charset="0"/>
              </a:rPr>
              <a:t>сутекке</a:t>
            </a:r>
            <a:r>
              <a:rPr lang="ru-RU" altLang="ru-RU" sz="2400" dirty="0">
                <a:cs typeface="Times New Roman" pitchFamily="18" charset="0"/>
              </a:rPr>
              <a:t> </a:t>
            </a:r>
            <a:r>
              <a:rPr lang="ru-RU" altLang="ru-RU" sz="2400" dirty="0" err="1">
                <a:cs typeface="Times New Roman" pitchFamily="18" charset="0"/>
              </a:rPr>
              <a:t>қарағанда</a:t>
            </a:r>
            <a:r>
              <a:rPr lang="ru-RU" altLang="ru-RU" sz="2400" dirty="0">
                <a:cs typeface="Times New Roman" pitchFamily="18" charset="0"/>
              </a:rPr>
              <a:t> </a:t>
            </a:r>
            <a:r>
              <a:rPr lang="ru-RU" altLang="ru-RU" sz="2400" dirty="0" err="1">
                <a:cs typeface="Times New Roman" pitchFamily="18" charset="0"/>
              </a:rPr>
              <a:t>жақсырақ</a:t>
            </a:r>
            <a:r>
              <a:rPr lang="ru-RU" altLang="ru-RU" sz="2400" dirty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sz="2400" baseline="-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400" dirty="0">
                <a:cs typeface="Times New Roman" pitchFamily="18" charset="0"/>
              </a:rPr>
              <a:t> тура </a:t>
            </a:r>
            <a:r>
              <a:rPr lang="ru-RU" altLang="ru-RU" sz="2400" dirty="0" err="1">
                <a:cs typeface="Times New Roman" pitchFamily="18" charset="0"/>
              </a:rPr>
              <a:t>әрекеттеспейтін</a:t>
            </a:r>
            <a:r>
              <a:rPr lang="ru-RU" altLang="ru-RU" sz="2400" dirty="0">
                <a:cs typeface="Times New Roman" pitchFamily="18" charset="0"/>
              </a:rPr>
              <a:t> </a:t>
            </a:r>
            <a:r>
              <a:rPr lang="ru-RU" altLang="ru-RU" sz="2400" dirty="0" err="1">
                <a:cs typeface="Times New Roman" pitchFamily="18" charset="0"/>
              </a:rPr>
              <a:t>металдарда</a:t>
            </a:r>
            <a:r>
              <a:rPr lang="ru-RU" altLang="ru-RU" sz="2400" dirty="0">
                <a:cs typeface="Times New Roman" pitchFamily="18" charset="0"/>
              </a:rPr>
              <a:t> </a:t>
            </a:r>
            <a:r>
              <a:rPr lang="ru-RU" altLang="ru-RU" sz="2400" dirty="0" err="1">
                <a:cs typeface="Times New Roman" pitchFamily="18" charset="0"/>
              </a:rPr>
              <a:t>ериді</a:t>
            </a:r>
            <a:r>
              <a:rPr lang="ru-RU" altLang="ru-RU" sz="2400" dirty="0">
                <a:cs typeface="Times New Roman" pitchFamily="18" charset="0"/>
              </a:rPr>
              <a:t> (450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ru-RU" altLang="ru-RU" sz="2400" dirty="0">
                <a:cs typeface="Times New Roman" pitchFamily="18" charset="0"/>
              </a:rPr>
              <a:t>С-да</a:t>
            </a:r>
            <a:br>
              <a:rPr lang="ru-RU" altLang="ru-RU" sz="2400" dirty="0">
                <a:cs typeface="Times New Roman" pitchFamily="18" charset="0"/>
              </a:rPr>
            </a:br>
            <a:r>
              <a:rPr lang="ru-RU" altLang="ru-RU" sz="2400" dirty="0">
                <a:cs typeface="Times New Roman" pitchFamily="18" charset="0"/>
              </a:rPr>
              <a:t>алтын </a:t>
            </a:r>
            <a:r>
              <a:rPr lang="ru-RU" altLang="ru-RU" sz="2400" dirty="0" err="1">
                <a:cs typeface="Times New Roman" pitchFamily="18" charset="0"/>
              </a:rPr>
              <a:t>және</a:t>
            </a:r>
            <a:r>
              <a:rPr lang="ru-RU" altLang="ru-RU" sz="2400" dirty="0">
                <a:cs typeface="Times New Roman" pitchFamily="18" charset="0"/>
              </a:rPr>
              <a:t> </a:t>
            </a:r>
            <a:r>
              <a:rPr lang="ru-RU" altLang="ru-RU" sz="2400" dirty="0" err="1">
                <a:cs typeface="Times New Roman" pitchFamily="18" charset="0"/>
              </a:rPr>
              <a:t>платинаның</a:t>
            </a:r>
            <a:r>
              <a:rPr lang="ru-RU" altLang="ru-RU" sz="2400" dirty="0">
                <a:cs typeface="Times New Roman" pitchFamily="18" charset="0"/>
              </a:rPr>
              <a:t> 1 см</a:t>
            </a:r>
            <a:r>
              <a:rPr lang="ru-RU" altLang="ru-RU" sz="2400" baseline="30000" dirty="0">
                <a:cs typeface="Times New Roman" pitchFamily="18" charset="0"/>
              </a:rPr>
              <a:t>3</a:t>
            </a:r>
            <a:r>
              <a:rPr lang="ru-RU" altLang="ru-RU" sz="2400" dirty="0">
                <a:cs typeface="Times New Roman" pitchFamily="18" charset="0"/>
              </a:rPr>
              <a:t> 77 </a:t>
            </a:r>
            <a:r>
              <a:rPr lang="ru-RU" altLang="ru-RU" sz="2400" dirty="0" err="1">
                <a:cs typeface="Times New Roman" pitchFamily="18" charset="0"/>
              </a:rPr>
              <a:t>және</a:t>
            </a:r>
            <a:r>
              <a:rPr lang="ru-RU" altLang="ru-RU" sz="2400" dirty="0">
                <a:cs typeface="Times New Roman" pitchFamily="18" charset="0"/>
              </a:rPr>
              <a:t> 48 см</a:t>
            </a:r>
            <a:r>
              <a:rPr lang="ru-RU" altLang="ru-RU" sz="2400" baseline="30000" dirty="0">
                <a:cs typeface="Times New Roman" pitchFamily="18" charset="0"/>
              </a:rPr>
              <a:t>3</a:t>
            </a:r>
            <a:r>
              <a:rPr lang="ru-RU" altLang="ru-RU" sz="2400" dirty="0">
                <a:cs typeface="Times New Roman" pitchFamily="18" charset="0"/>
              </a:rPr>
              <a:t> оттек </a:t>
            </a:r>
            <a:r>
              <a:rPr lang="ru-RU" altLang="ru-RU" sz="2400" dirty="0" err="1">
                <a:cs typeface="Times New Roman" pitchFamily="18" charset="0"/>
              </a:rPr>
              <a:t>ерітеді</a:t>
            </a:r>
            <a:r>
              <a:rPr lang="ru-RU" altLang="ru-RU" sz="2400" dirty="0">
                <a:cs typeface="Times New Roman" pitchFamily="18" charset="0"/>
              </a:rPr>
              <a:t>). </a:t>
            </a:r>
            <a:endParaRPr lang="ru-RU" altLang="ru-RU" sz="2400" dirty="0"/>
          </a:p>
        </p:txBody>
      </p:sp>
      <p:pic>
        <p:nvPicPr>
          <p:cNvPr id="17413" name="Picture 9" descr="D:\backup\MAMA\2008-09лекции\pictures\элементы\кислород-балл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2971800" cy="2216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99866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Оттектің</a:t>
            </a:r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тотығу</a:t>
            </a:r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дәрежелерінің</a:t>
            </a:r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шкаласы</a:t>
            </a:r>
            <a:endParaRPr lang="ru-RU" alt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Text Box 17"/>
          <p:cNvSpPr txBox="1">
            <a:spLocks noChangeArrowheads="1"/>
          </p:cNvSpPr>
          <p:nvPr/>
        </p:nvSpPr>
        <p:spPr bwMode="auto">
          <a:xfrm>
            <a:off x="1828800" y="16002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>
                <a:cs typeface="Times New Roman" pitchFamily="18" charset="0"/>
              </a:rPr>
              <a:t>OF</a:t>
            </a:r>
            <a:r>
              <a:rPr lang="en-US" altLang="ru-RU" sz="2400" baseline="-30000">
                <a:cs typeface="Times New Roman" pitchFamily="18" charset="0"/>
              </a:rPr>
              <a:t>2</a:t>
            </a:r>
            <a:r>
              <a:rPr lang="ru-RU" altLang="ru-RU" sz="2400"/>
              <a:t> </a:t>
            </a:r>
          </a:p>
        </p:txBody>
      </p:sp>
      <p:sp>
        <p:nvSpPr>
          <p:cNvPr id="16388" name="Text Box 19"/>
          <p:cNvSpPr txBox="1">
            <a:spLocks noChangeArrowheads="1"/>
          </p:cNvSpPr>
          <p:nvPr/>
        </p:nvSpPr>
        <p:spPr bwMode="auto">
          <a:xfrm>
            <a:off x="1828800" y="2514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>
                <a:cs typeface="Times New Roman" pitchFamily="18" charset="0"/>
              </a:rPr>
              <a:t>O</a:t>
            </a:r>
            <a:r>
              <a:rPr lang="en-US" altLang="ru-RU" sz="2400" baseline="-30000">
                <a:cs typeface="Times New Roman" pitchFamily="18" charset="0"/>
              </a:rPr>
              <a:t>2</a:t>
            </a:r>
            <a:r>
              <a:rPr lang="en-US" altLang="ru-RU" sz="2400">
                <a:cs typeface="Times New Roman" pitchFamily="18" charset="0"/>
              </a:rPr>
              <a:t>F</a:t>
            </a:r>
            <a:r>
              <a:rPr lang="en-US" altLang="ru-RU" sz="2400" baseline="-30000">
                <a:cs typeface="Times New Roman" pitchFamily="18" charset="0"/>
              </a:rPr>
              <a:t>2</a:t>
            </a:r>
            <a:r>
              <a:rPr lang="ru-RU" altLang="ru-RU" sz="2400"/>
              <a:t> </a:t>
            </a:r>
          </a:p>
        </p:txBody>
      </p:sp>
      <p:sp>
        <p:nvSpPr>
          <p:cNvPr id="16389" name="Text Box 21"/>
          <p:cNvSpPr txBox="1">
            <a:spLocks noChangeArrowheads="1"/>
          </p:cNvSpPr>
          <p:nvPr/>
        </p:nvSpPr>
        <p:spPr bwMode="auto">
          <a:xfrm>
            <a:off x="1828800" y="3429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>
                <a:cs typeface="Times New Roman" pitchFamily="18" charset="0"/>
              </a:rPr>
              <a:t>O</a:t>
            </a:r>
            <a:r>
              <a:rPr lang="en-US" altLang="ru-RU" sz="2400" baseline="-30000">
                <a:cs typeface="Times New Roman" pitchFamily="18" charset="0"/>
              </a:rPr>
              <a:t>2</a:t>
            </a:r>
            <a:r>
              <a:rPr lang="en-US" altLang="ru-RU" sz="2400">
                <a:cs typeface="Times New Roman" pitchFamily="18" charset="0"/>
              </a:rPr>
              <a:t>, O</a:t>
            </a:r>
            <a:r>
              <a:rPr lang="en-US" altLang="ru-RU" sz="2400" baseline="-30000">
                <a:cs typeface="Times New Roman" pitchFamily="18" charset="0"/>
              </a:rPr>
              <a:t>3</a:t>
            </a:r>
            <a:r>
              <a:rPr lang="en-US" altLang="ru-RU" sz="2400">
                <a:cs typeface="Times New Roman" pitchFamily="18" charset="0"/>
              </a:rPr>
              <a:t>, O</a:t>
            </a:r>
            <a:r>
              <a:rPr lang="en-US" altLang="ru-RU" sz="2400" baseline="30000">
                <a:cs typeface="Times New Roman" pitchFamily="18" charset="0"/>
              </a:rPr>
              <a:t>0</a:t>
            </a:r>
            <a:r>
              <a:rPr lang="ru-RU" altLang="ru-RU" sz="2400"/>
              <a:t> </a:t>
            </a:r>
          </a:p>
        </p:txBody>
      </p:sp>
      <p:sp>
        <p:nvSpPr>
          <p:cNvPr id="16390" name="Text Box 23"/>
          <p:cNvSpPr txBox="1">
            <a:spLocks noChangeArrowheads="1"/>
          </p:cNvSpPr>
          <p:nvPr/>
        </p:nvSpPr>
        <p:spPr bwMode="auto">
          <a:xfrm>
            <a:off x="1828800" y="43434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>
                <a:cs typeface="Times New Roman" pitchFamily="18" charset="0"/>
              </a:rPr>
              <a:t>H</a:t>
            </a:r>
            <a:r>
              <a:rPr lang="en-US" altLang="ru-RU" sz="2400" baseline="-30000">
                <a:cs typeface="Times New Roman" pitchFamily="18" charset="0"/>
              </a:rPr>
              <a:t>2</a:t>
            </a:r>
            <a:r>
              <a:rPr lang="en-US" altLang="ru-RU" sz="2400">
                <a:cs typeface="Times New Roman" pitchFamily="18" charset="0"/>
              </a:rPr>
              <a:t>O</a:t>
            </a:r>
            <a:r>
              <a:rPr lang="en-US" altLang="ru-RU" sz="2400" baseline="-30000">
                <a:cs typeface="Times New Roman" pitchFamily="18" charset="0"/>
              </a:rPr>
              <a:t>2</a:t>
            </a:r>
            <a:r>
              <a:rPr lang="en-US" altLang="ru-RU" sz="2400">
                <a:cs typeface="Times New Roman" pitchFamily="18" charset="0"/>
              </a:rPr>
              <a:t>, Na</a:t>
            </a:r>
            <a:r>
              <a:rPr lang="en-US" altLang="ru-RU" sz="2400" baseline="-30000">
                <a:cs typeface="Times New Roman" pitchFamily="18" charset="0"/>
              </a:rPr>
              <a:t>2</a:t>
            </a:r>
            <a:r>
              <a:rPr lang="en-US" altLang="ru-RU" sz="2400">
                <a:cs typeface="Times New Roman" pitchFamily="18" charset="0"/>
              </a:rPr>
              <a:t>O</a:t>
            </a:r>
            <a:r>
              <a:rPr lang="en-US" altLang="ru-RU" sz="2400" baseline="-30000">
                <a:cs typeface="Times New Roman" pitchFamily="18" charset="0"/>
              </a:rPr>
              <a:t>2</a:t>
            </a:r>
            <a:r>
              <a:rPr lang="en-US" altLang="ru-RU" sz="2400">
                <a:cs typeface="Times New Roman" pitchFamily="18" charset="0"/>
              </a:rPr>
              <a:t>, BaO</a:t>
            </a:r>
            <a:r>
              <a:rPr lang="en-US" altLang="ru-RU" sz="2400" baseline="-30000">
                <a:cs typeface="Times New Roman" pitchFamily="18" charset="0"/>
              </a:rPr>
              <a:t>2</a:t>
            </a:r>
            <a:r>
              <a:rPr lang="ru-RU" altLang="ru-RU" sz="2400"/>
              <a:t> </a:t>
            </a:r>
          </a:p>
        </p:txBody>
      </p:sp>
      <p:grpSp>
        <p:nvGrpSpPr>
          <p:cNvPr id="16391" name="Group 27"/>
          <p:cNvGrpSpPr>
            <a:grpSpLocks/>
          </p:cNvGrpSpPr>
          <p:nvPr/>
        </p:nvGrpSpPr>
        <p:grpSpPr bwMode="auto">
          <a:xfrm>
            <a:off x="685800" y="1600200"/>
            <a:ext cx="990600" cy="4572000"/>
            <a:chOff x="432" y="1008"/>
            <a:chExt cx="624" cy="2880"/>
          </a:xfrm>
        </p:grpSpPr>
        <p:grpSp>
          <p:nvGrpSpPr>
            <p:cNvPr id="16394" name="Group 14"/>
            <p:cNvGrpSpPr>
              <a:grpSpLocks/>
            </p:cNvGrpSpPr>
            <p:nvPr/>
          </p:nvGrpSpPr>
          <p:grpSpPr bwMode="auto">
            <a:xfrm>
              <a:off x="912" y="1008"/>
              <a:ext cx="144" cy="2880"/>
              <a:chOff x="912" y="1008"/>
              <a:chExt cx="144" cy="2880"/>
            </a:xfrm>
          </p:grpSpPr>
          <p:sp>
            <p:nvSpPr>
              <p:cNvPr id="16400" name="Line 8"/>
              <p:cNvSpPr>
                <a:spLocks noChangeShapeType="1"/>
              </p:cNvSpPr>
              <p:nvPr/>
            </p:nvSpPr>
            <p:spPr bwMode="auto">
              <a:xfrm flipV="1">
                <a:off x="960" y="1008"/>
                <a:ext cx="0" cy="288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6401" name="Line 9"/>
              <p:cNvSpPr>
                <a:spLocks noChangeShapeType="1"/>
              </p:cNvSpPr>
              <p:nvPr/>
            </p:nvSpPr>
            <p:spPr bwMode="auto">
              <a:xfrm>
                <a:off x="912" y="1152"/>
                <a:ext cx="14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6402" name="Line 10"/>
              <p:cNvSpPr>
                <a:spLocks noChangeShapeType="1"/>
              </p:cNvSpPr>
              <p:nvPr/>
            </p:nvSpPr>
            <p:spPr bwMode="auto">
              <a:xfrm>
                <a:off x="912" y="1728"/>
                <a:ext cx="14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6403" name="Line 11"/>
              <p:cNvSpPr>
                <a:spLocks noChangeShapeType="1"/>
              </p:cNvSpPr>
              <p:nvPr/>
            </p:nvSpPr>
            <p:spPr bwMode="auto">
              <a:xfrm>
                <a:off x="912" y="3456"/>
                <a:ext cx="14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6404" name="Line 12"/>
              <p:cNvSpPr>
                <a:spLocks noChangeShapeType="1"/>
              </p:cNvSpPr>
              <p:nvPr/>
            </p:nvSpPr>
            <p:spPr bwMode="auto">
              <a:xfrm>
                <a:off x="912" y="2304"/>
                <a:ext cx="14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6405" name="Line 13"/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14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16395" name="Text Box 15"/>
            <p:cNvSpPr txBox="1">
              <a:spLocks noChangeArrowheads="1"/>
            </p:cNvSpPr>
            <p:nvPr/>
          </p:nvSpPr>
          <p:spPr bwMode="auto">
            <a:xfrm>
              <a:off x="480" y="1008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/>
                <a:t>+</a:t>
              </a:r>
              <a:r>
                <a:rPr lang="en-US" altLang="ru-RU" sz="2400"/>
                <a:t>II</a:t>
              </a:r>
              <a:endParaRPr lang="ru-RU" altLang="ru-RU" sz="2400"/>
            </a:p>
          </p:txBody>
        </p:sp>
        <p:sp>
          <p:nvSpPr>
            <p:cNvPr id="16396" name="Text Box 18"/>
            <p:cNvSpPr txBox="1">
              <a:spLocks noChangeArrowheads="1"/>
            </p:cNvSpPr>
            <p:nvPr/>
          </p:nvSpPr>
          <p:spPr bwMode="auto">
            <a:xfrm>
              <a:off x="480" y="158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/>
                <a:t>+</a:t>
              </a:r>
              <a:r>
                <a:rPr lang="en-US" altLang="ru-RU" sz="2400"/>
                <a:t>I</a:t>
              </a:r>
              <a:endParaRPr lang="ru-RU" altLang="ru-RU" sz="2400"/>
            </a:p>
          </p:txBody>
        </p:sp>
        <p:sp>
          <p:nvSpPr>
            <p:cNvPr id="16397" name="Text Box 20"/>
            <p:cNvSpPr txBox="1">
              <a:spLocks noChangeArrowheads="1"/>
            </p:cNvSpPr>
            <p:nvPr/>
          </p:nvSpPr>
          <p:spPr bwMode="auto">
            <a:xfrm>
              <a:off x="480" y="216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2400"/>
                <a:t>0</a:t>
              </a:r>
              <a:endParaRPr lang="ru-RU" altLang="ru-RU" sz="2400"/>
            </a:p>
          </p:txBody>
        </p:sp>
        <p:sp>
          <p:nvSpPr>
            <p:cNvPr id="16398" name="Text Box 22"/>
            <p:cNvSpPr txBox="1">
              <a:spLocks noChangeArrowheads="1"/>
            </p:cNvSpPr>
            <p:nvPr/>
          </p:nvSpPr>
          <p:spPr bwMode="auto">
            <a:xfrm>
              <a:off x="432" y="273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2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</a:t>
              </a:r>
              <a:r>
                <a:rPr lang="en-US" altLang="ru-RU" sz="2400">
                  <a:cs typeface="Times New Roman" pitchFamily="18" charset="0"/>
                </a:rPr>
                <a:t>I</a:t>
              </a:r>
              <a:endParaRPr lang="ru-RU" altLang="ru-RU" sz="2400">
                <a:cs typeface="Times New Roman" pitchFamily="18" charset="0"/>
              </a:endParaRPr>
            </a:p>
          </p:txBody>
        </p:sp>
        <p:sp>
          <p:nvSpPr>
            <p:cNvPr id="16399" name="Text Box 24"/>
            <p:cNvSpPr txBox="1">
              <a:spLocks noChangeArrowheads="1"/>
            </p:cNvSpPr>
            <p:nvPr/>
          </p:nvSpPr>
          <p:spPr bwMode="auto">
            <a:xfrm>
              <a:off x="480" y="3312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2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</a:t>
              </a:r>
              <a:r>
                <a:rPr lang="en-US" altLang="ru-RU" sz="2400">
                  <a:cs typeface="Times New Roman" pitchFamily="18" charset="0"/>
                </a:rPr>
                <a:t>II </a:t>
              </a:r>
              <a:endParaRPr lang="ru-RU" altLang="ru-RU" sz="2400">
                <a:cs typeface="Times New Roman" pitchFamily="18" charset="0"/>
              </a:endParaRPr>
            </a:p>
          </p:txBody>
        </p:sp>
      </p:grpSp>
      <p:sp>
        <p:nvSpPr>
          <p:cNvPr id="16392" name="Text Box 25"/>
          <p:cNvSpPr txBox="1">
            <a:spLocks noChangeArrowheads="1"/>
          </p:cNvSpPr>
          <p:nvPr/>
        </p:nvSpPr>
        <p:spPr bwMode="auto">
          <a:xfrm>
            <a:off x="1828800" y="5181600"/>
            <a:ext cx="5715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>
                <a:cs typeface="Times New Roman" pitchFamily="18" charset="0"/>
              </a:rPr>
              <a:t>OH</a:t>
            </a:r>
            <a:r>
              <a:rPr lang="en-US" altLang="ru-RU" sz="2400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ru-RU" sz="2400">
                <a:cs typeface="Times New Roman" pitchFamily="18" charset="0"/>
              </a:rPr>
              <a:t>, H</a:t>
            </a:r>
            <a:r>
              <a:rPr lang="en-US" altLang="ru-RU" sz="2400" baseline="-30000">
                <a:cs typeface="Times New Roman" pitchFamily="18" charset="0"/>
              </a:rPr>
              <a:t>2</a:t>
            </a:r>
            <a:r>
              <a:rPr lang="en-US" altLang="ru-RU" sz="2400">
                <a:cs typeface="Times New Roman" pitchFamily="18" charset="0"/>
              </a:rPr>
              <a:t>O, Na</a:t>
            </a:r>
            <a:r>
              <a:rPr lang="en-US" altLang="ru-RU" sz="2400" baseline="-30000">
                <a:cs typeface="Times New Roman" pitchFamily="18" charset="0"/>
              </a:rPr>
              <a:t>2</a:t>
            </a:r>
            <a:r>
              <a:rPr lang="en-US" altLang="ru-RU" sz="2400">
                <a:cs typeface="Times New Roman" pitchFamily="18" charset="0"/>
              </a:rPr>
              <a:t>O, SO</a:t>
            </a:r>
            <a:r>
              <a:rPr lang="en-US" altLang="ru-RU" sz="2400" baseline="-30000">
                <a:cs typeface="Times New Roman" pitchFamily="18" charset="0"/>
              </a:rPr>
              <a:t>3</a:t>
            </a:r>
            <a:r>
              <a:rPr lang="en-US" altLang="ru-RU" sz="2400">
                <a:cs typeface="Times New Roman" pitchFamily="18" charset="0"/>
              </a:rPr>
              <a:t>, H</a:t>
            </a:r>
            <a:r>
              <a:rPr lang="en-US" altLang="ru-RU" sz="2400" baseline="-30000">
                <a:cs typeface="Times New Roman" pitchFamily="18" charset="0"/>
              </a:rPr>
              <a:t>2</a:t>
            </a:r>
            <a:r>
              <a:rPr lang="en-US" altLang="ru-RU" sz="2400">
                <a:cs typeface="Times New Roman" pitchFamily="18" charset="0"/>
              </a:rPr>
              <a:t>SO</a:t>
            </a:r>
            <a:r>
              <a:rPr lang="en-US" altLang="ru-RU" sz="2400" baseline="-30000">
                <a:cs typeface="Times New Roman" pitchFamily="18" charset="0"/>
              </a:rPr>
              <a:t>4</a:t>
            </a:r>
            <a:r>
              <a:rPr lang="en-US" altLang="ru-RU" sz="2400">
                <a:cs typeface="Times New Roman" pitchFamily="18" charset="0"/>
              </a:rPr>
              <a:t>, NaOH, K</a:t>
            </a:r>
            <a:r>
              <a:rPr lang="en-US" altLang="ru-RU" sz="2400" baseline="-30000">
                <a:cs typeface="Times New Roman" pitchFamily="18" charset="0"/>
              </a:rPr>
              <a:t>3</a:t>
            </a:r>
            <a:r>
              <a:rPr lang="en-US" altLang="ru-RU" sz="2400">
                <a:cs typeface="Times New Roman" pitchFamily="18" charset="0"/>
              </a:rPr>
              <a:t>PO</a:t>
            </a:r>
            <a:r>
              <a:rPr lang="en-US" altLang="ru-RU" sz="2400" baseline="-30000">
                <a:cs typeface="Times New Roman" pitchFamily="18" charset="0"/>
              </a:rPr>
              <a:t>4</a:t>
            </a:r>
            <a:r>
              <a:rPr lang="en-US" altLang="ru-RU" sz="2400">
                <a:cs typeface="Times New Roman" pitchFamily="18" charset="0"/>
              </a:rPr>
              <a:t>, KAl(SO</a:t>
            </a:r>
            <a:r>
              <a:rPr lang="en-US" altLang="ru-RU" sz="2400" baseline="-30000">
                <a:cs typeface="Times New Roman" pitchFamily="18" charset="0"/>
              </a:rPr>
              <a:t>4</a:t>
            </a:r>
            <a:r>
              <a:rPr lang="en-US" altLang="ru-RU" sz="2400">
                <a:cs typeface="Times New Roman" pitchFamily="18" charset="0"/>
              </a:rPr>
              <a:t>)</a:t>
            </a:r>
            <a:r>
              <a:rPr lang="en-US" altLang="ru-RU" sz="2400" baseline="-30000">
                <a:cs typeface="Times New Roman" pitchFamily="18" charset="0"/>
              </a:rPr>
              <a:t>2</a:t>
            </a:r>
            <a:r>
              <a:rPr lang="en-US" altLang="ru-RU" sz="2400">
                <a:cs typeface="Times New Roman" pitchFamily="18" charset="0"/>
              </a:rPr>
              <a:t> …</a:t>
            </a:r>
            <a:r>
              <a:rPr lang="ru-RU" altLang="ru-RU" sz="2400"/>
              <a:t> </a:t>
            </a:r>
          </a:p>
        </p:txBody>
      </p:sp>
      <p:sp>
        <p:nvSpPr>
          <p:cNvPr id="16393" name="Text Box 26"/>
          <p:cNvSpPr txBox="1">
            <a:spLocks noChangeArrowheads="1"/>
          </p:cNvSpPr>
          <p:nvPr/>
        </p:nvSpPr>
        <p:spPr bwMode="auto">
          <a:xfrm>
            <a:off x="4648200" y="1447800"/>
            <a:ext cx="4114800" cy="29731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dirty="0" err="1">
                <a:solidFill>
                  <a:srgbClr val="FF0066"/>
                </a:solidFill>
                <a:cs typeface="Times New Roman" pitchFamily="18" charset="0"/>
              </a:rPr>
              <a:t>Атомарлы</a:t>
            </a:r>
            <a:r>
              <a:rPr lang="ru-RU" altLang="ru-RU" sz="2400" dirty="0">
                <a:solidFill>
                  <a:srgbClr val="FF0066"/>
                </a:solidFill>
                <a:cs typeface="Times New Roman" pitchFamily="18" charset="0"/>
              </a:rPr>
              <a:t> оттек</a:t>
            </a:r>
            <a:endParaRPr lang="en-US" altLang="ru-RU" sz="2400" dirty="0">
              <a:solidFill>
                <a:srgbClr val="FF0066"/>
              </a:solidFill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 dirty="0">
                <a:cs typeface="Times New Roman" pitchFamily="18" charset="0"/>
              </a:rPr>
              <a:t>KClO</a:t>
            </a:r>
            <a:r>
              <a:rPr lang="en-US" altLang="ru-RU" sz="2400" baseline="-30000" dirty="0">
                <a:cs typeface="Times New Roman" pitchFamily="18" charset="0"/>
              </a:rPr>
              <a:t>3</a:t>
            </a:r>
            <a:r>
              <a:rPr lang="en-US" altLang="ru-RU" sz="2400" dirty="0">
                <a:cs typeface="Times New Roman" pitchFamily="18" charset="0"/>
              </a:rPr>
              <a:t> = </a:t>
            </a:r>
            <a:r>
              <a:rPr lang="en-US" altLang="ru-RU" sz="2400" dirty="0" err="1">
                <a:cs typeface="Times New Roman" pitchFamily="18" charset="0"/>
              </a:rPr>
              <a:t>KCl</a:t>
            </a:r>
            <a:r>
              <a:rPr lang="en-US" altLang="ru-RU" sz="2400" dirty="0">
                <a:cs typeface="Times New Roman" pitchFamily="18" charset="0"/>
              </a:rPr>
              <a:t> + 3[O]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 dirty="0">
                <a:cs typeface="Times New Roman" pitchFamily="18" charset="0"/>
              </a:rPr>
              <a:t>KNO</a:t>
            </a:r>
            <a:r>
              <a:rPr lang="en-US" altLang="ru-RU" sz="2400" baseline="-30000" dirty="0">
                <a:cs typeface="Times New Roman" pitchFamily="18" charset="0"/>
              </a:rPr>
              <a:t>3</a:t>
            </a:r>
            <a:r>
              <a:rPr lang="en-US" altLang="ru-RU" sz="2400" dirty="0">
                <a:cs typeface="Times New Roman" pitchFamily="18" charset="0"/>
              </a:rPr>
              <a:t> = KNO</a:t>
            </a:r>
            <a:r>
              <a:rPr lang="en-US" altLang="ru-RU" sz="2400" baseline="-30000" dirty="0">
                <a:cs typeface="Times New Roman" pitchFamily="18" charset="0"/>
              </a:rPr>
              <a:t>2</a:t>
            </a:r>
            <a:r>
              <a:rPr lang="en-US" altLang="ru-RU" sz="2400" dirty="0">
                <a:cs typeface="Times New Roman" pitchFamily="18" charset="0"/>
              </a:rPr>
              <a:t> + [O]</a:t>
            </a:r>
            <a:endParaRPr lang="ru-RU" altLang="ru-RU" sz="2400" dirty="0"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 dirty="0">
                <a:cs typeface="Times New Roman" pitchFamily="18" charset="0"/>
              </a:rPr>
              <a:t>K</a:t>
            </a:r>
            <a:r>
              <a:rPr lang="en-US" altLang="ru-RU" sz="2400" baseline="-30000" dirty="0">
                <a:cs typeface="Times New Roman" pitchFamily="18" charset="0"/>
              </a:rPr>
              <a:t>2</a:t>
            </a:r>
            <a:r>
              <a:rPr lang="en-US" altLang="ru-RU" sz="2400" dirty="0">
                <a:cs typeface="Times New Roman" pitchFamily="18" charset="0"/>
              </a:rPr>
              <a:t>S</a:t>
            </a:r>
            <a:r>
              <a:rPr lang="en-US" altLang="ru-RU" sz="2400" baseline="-30000" dirty="0">
                <a:cs typeface="Times New Roman" pitchFamily="18" charset="0"/>
              </a:rPr>
              <a:t>2</a:t>
            </a:r>
            <a:r>
              <a:rPr lang="en-US" altLang="ru-RU" sz="2400" dirty="0">
                <a:cs typeface="Times New Roman" pitchFamily="18" charset="0"/>
              </a:rPr>
              <a:t>O</a:t>
            </a:r>
            <a:r>
              <a:rPr lang="en-US" altLang="ru-RU" sz="2400" baseline="-30000" dirty="0">
                <a:cs typeface="Times New Roman" pitchFamily="18" charset="0"/>
              </a:rPr>
              <a:t>6</a:t>
            </a:r>
            <a:r>
              <a:rPr lang="en-US" altLang="ru-RU" sz="2400" dirty="0">
                <a:cs typeface="Times New Roman" pitchFamily="18" charset="0"/>
              </a:rPr>
              <a:t>(O</a:t>
            </a:r>
            <a:r>
              <a:rPr lang="en-US" altLang="ru-RU" sz="2400" baseline="-30000" dirty="0">
                <a:cs typeface="Times New Roman" pitchFamily="18" charset="0"/>
              </a:rPr>
              <a:t>2</a:t>
            </a:r>
            <a:r>
              <a:rPr lang="en-US" altLang="ru-RU" sz="2400" dirty="0">
                <a:cs typeface="Times New Roman" pitchFamily="18" charset="0"/>
              </a:rPr>
              <a:t>) = K</a:t>
            </a:r>
            <a:r>
              <a:rPr lang="en-US" altLang="ru-RU" sz="2400" baseline="-30000" dirty="0">
                <a:cs typeface="Times New Roman" pitchFamily="18" charset="0"/>
              </a:rPr>
              <a:t>2</a:t>
            </a:r>
            <a:r>
              <a:rPr lang="en-US" altLang="ru-RU" sz="2400" dirty="0">
                <a:cs typeface="Times New Roman" pitchFamily="18" charset="0"/>
              </a:rPr>
              <a:t>S</a:t>
            </a:r>
            <a:r>
              <a:rPr lang="en-US" altLang="ru-RU" sz="2400" baseline="-30000" dirty="0">
                <a:cs typeface="Times New Roman" pitchFamily="18" charset="0"/>
              </a:rPr>
              <a:t>2</a:t>
            </a:r>
            <a:r>
              <a:rPr lang="en-US" altLang="ru-RU" sz="2400" dirty="0">
                <a:cs typeface="Times New Roman" pitchFamily="18" charset="0"/>
              </a:rPr>
              <a:t>O</a:t>
            </a:r>
            <a:r>
              <a:rPr lang="en-US" altLang="ru-RU" sz="2400" baseline="-30000" dirty="0">
                <a:cs typeface="Times New Roman" pitchFamily="18" charset="0"/>
              </a:rPr>
              <a:t>7</a:t>
            </a:r>
            <a:r>
              <a:rPr lang="en-US" altLang="ru-RU" sz="2400" dirty="0">
                <a:cs typeface="Times New Roman" pitchFamily="18" charset="0"/>
              </a:rPr>
              <a:t> + [O]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89128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85786" y="304800"/>
            <a:ext cx="7715304" cy="60392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Оттег</a:t>
            </a:r>
            <a:r>
              <a:rPr lang="kk-KZ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інің химиялық қасиеттері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340768"/>
            <a:ext cx="8568432" cy="4860064"/>
          </a:xfrm>
          <a:solidFill>
            <a:schemeClr val="accent1">
              <a:lumMod val="20000"/>
              <a:lumOff val="80000"/>
              <a:alpha val="50195"/>
            </a:schemeClr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натрий пероксиді</a:t>
            </a:r>
            <a:r>
              <a:rPr lang="kk-KZ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buNone/>
            </a:pPr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калий супероксиді</a:t>
            </a:r>
            <a:r>
              <a:rPr lang="kk-KZ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None/>
            </a:pPr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	2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Cu </a:t>
            </a:r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CuO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мыс (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) оксиді</a:t>
            </a:r>
            <a:r>
              <a:rPr lang="kk-KZ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k-KZ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S + O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buNone/>
            </a:pP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	4 P </a:t>
            </a:r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5 O</a:t>
            </a:r>
            <a:r>
              <a:rPr lang="en-US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 P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altLang="ru-RU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C + O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/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+ O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 H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eaLnBrk="1" hangingPunct="1"/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 O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+ 3 H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altLang="ru-RU" sz="2400" b="1" baseline="-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PbS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3 O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PbO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+ 2 SO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ru-RU" sz="2400" b="1" baseline="-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	CH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 O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+ H</a:t>
            </a:r>
            <a:r>
              <a:rPr lang="ru-RU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altLang="ru-RU" sz="2400" b="1" baseline="-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kk-KZ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ru-RU" sz="2400" b="1" baseline="-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kk-KZ" alt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747492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900igr.net/up/datas/74593/0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900igr.net/up/datas/74593/0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900igr.net/up/datas/74593/0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900igr.net/up/datas/74593/0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428604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Оттег</a:t>
            </a:r>
            <a:r>
              <a:rPr lang="kk-KZ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інің қолданылуы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034" name="Picture 10" descr="https://pbs.twimg.com/profile_images/823951343173898241/jd9lyt9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857496"/>
            <a:ext cx="1500198" cy="1500198"/>
          </a:xfrm>
          <a:prstGeom prst="rect">
            <a:avLst/>
          </a:prstGeom>
          <a:noFill/>
        </p:spPr>
      </p:pic>
      <p:pic>
        <p:nvPicPr>
          <p:cNvPr id="1038" name="Picture 14" descr="https://n.qamshy.kz/uploads/image_news/201905311141013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1714488"/>
            <a:ext cx="2500330" cy="1785950"/>
          </a:xfrm>
          <a:prstGeom prst="rect">
            <a:avLst/>
          </a:prstGeom>
          <a:noFill/>
        </p:spPr>
      </p:pic>
      <p:pic>
        <p:nvPicPr>
          <p:cNvPr id="1040" name="Picture 16" descr="Металлургия.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881176"/>
            <a:ext cx="2643206" cy="1762137"/>
          </a:xfrm>
          <a:prstGeom prst="rect">
            <a:avLst/>
          </a:prstGeom>
          <a:noFill/>
        </p:spPr>
      </p:pic>
      <p:pic>
        <p:nvPicPr>
          <p:cNvPr id="1042" name="Picture 18" descr="Сварка АРГОНОДУГОВАЯ или полуавтомат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786322"/>
            <a:ext cx="2714644" cy="1809763"/>
          </a:xfrm>
          <a:prstGeom prst="rect">
            <a:avLst/>
          </a:prstGeom>
          <a:noFill/>
        </p:spPr>
      </p:pic>
      <p:pic>
        <p:nvPicPr>
          <p:cNvPr id="1044" name="Picture 20" descr="Кислород поможет женщинам, которые хотят привести свое тело в идеальную фор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1357744"/>
            <a:ext cx="2786082" cy="1427868"/>
          </a:xfrm>
          <a:prstGeom prst="rect">
            <a:avLst/>
          </a:prstGeom>
          <a:noFill/>
        </p:spPr>
      </p:pic>
      <p:pic>
        <p:nvPicPr>
          <p:cNvPr id="1046" name="Picture 22" descr="Взрывы на заднем фоне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214818"/>
            <a:ext cx="2571768" cy="1666292"/>
          </a:xfrm>
          <a:prstGeom prst="rect">
            <a:avLst/>
          </a:prstGeom>
          <a:noFill/>
        </p:spPr>
      </p:pic>
      <p:pic>
        <p:nvPicPr>
          <p:cNvPr id="1048" name="Picture 24" descr="Житель Иордании поставил перед собой задачу: пробыть 24 часа под водой. 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4143380"/>
            <a:ext cx="2714644" cy="16287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2438400" cy="838200"/>
          </a:xfrm>
        </p:spPr>
        <p:txBody>
          <a:bodyPr/>
          <a:lstStyle/>
          <a:p>
            <a:pPr eaLnBrk="1" hangingPunct="1"/>
            <a:r>
              <a:rPr lang="ru-RU" altLang="ru-RU" b="1" dirty="0">
                <a:solidFill>
                  <a:schemeClr val="bg1"/>
                </a:solidFill>
              </a:rPr>
              <a:t>Озон </a:t>
            </a:r>
            <a:r>
              <a:rPr lang="en-US" altLang="ru-RU" b="1" dirty="0">
                <a:solidFill>
                  <a:schemeClr val="bg1"/>
                </a:solidFill>
              </a:rPr>
              <a:t>O</a:t>
            </a:r>
            <a:r>
              <a:rPr lang="en-US" altLang="ru-RU" b="1" baseline="-25000" dirty="0">
                <a:solidFill>
                  <a:schemeClr val="bg1"/>
                </a:solidFill>
              </a:rPr>
              <a:t>3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290009"/>
            <a:ext cx="3810000" cy="464820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 </a:t>
            </a:r>
            <a:r>
              <a:rPr lang="en-US" altLang="ru-RU" sz="2400" dirty="0">
                <a:cs typeface="Times New Roman" pitchFamily="18" charset="0"/>
              </a:rPr>
              <a:t>O</a:t>
            </a:r>
            <a:r>
              <a:rPr lang="ru-RU" altLang="ru-RU" sz="2400" baseline="-30000" dirty="0">
                <a:cs typeface="Times New Roman" pitchFamily="18" charset="0"/>
              </a:rPr>
              <a:t>3</a:t>
            </a:r>
            <a:r>
              <a:rPr lang="ru-RU" altLang="ru-RU" sz="2400" dirty="0">
                <a:cs typeface="Times New Roman" pitchFamily="18" charset="0"/>
              </a:rPr>
              <a:t> – </a:t>
            </a:r>
            <a:r>
              <a:rPr lang="ru-RU" altLang="ru-RU" sz="2400" dirty="0" err="1">
                <a:cs typeface="Times New Roman" pitchFamily="18" charset="0"/>
              </a:rPr>
              <a:t>ашық-көк</a:t>
            </a:r>
            <a:r>
              <a:rPr lang="ru-RU" altLang="ru-RU" sz="2400" dirty="0">
                <a:cs typeface="Times New Roman" pitchFamily="18" charset="0"/>
              </a:rPr>
              <a:t> газ, </a:t>
            </a:r>
            <a:r>
              <a:rPr lang="ru-RU" altLang="ru-RU" sz="2400" dirty="0" err="1">
                <a:cs typeface="Times New Roman" pitchFamily="18" charset="0"/>
              </a:rPr>
              <a:t>т.балқу</a:t>
            </a:r>
            <a:r>
              <a:rPr lang="ru-RU" altLang="ru-RU" sz="2400" dirty="0">
                <a:cs typeface="Times New Roman" pitchFamily="18" charset="0"/>
              </a:rPr>
              <a:t>. –192,7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ru-RU" altLang="ru-RU" sz="2400" dirty="0">
                <a:cs typeface="Times New Roman" pitchFamily="18" charset="0"/>
              </a:rPr>
              <a:t>С, </a:t>
            </a:r>
            <a:r>
              <a:rPr lang="ru-RU" altLang="ru-RU" sz="2400" dirty="0" err="1">
                <a:cs typeface="Times New Roman" pitchFamily="18" charset="0"/>
              </a:rPr>
              <a:t>т.қайн</a:t>
            </a:r>
            <a:r>
              <a:rPr lang="ru-RU" altLang="ru-RU" sz="2400" dirty="0">
                <a:cs typeface="Times New Roman" pitchFamily="18" charset="0"/>
              </a:rPr>
              <a:t>. –111,9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ru-RU" altLang="ru-RU" sz="2400" dirty="0">
                <a:cs typeface="Times New Roman" pitchFamily="18" charset="0"/>
              </a:rPr>
              <a:t>С</a:t>
            </a:r>
            <a:r>
              <a:rPr lang="en-US" altLang="ru-RU" sz="2400" dirty="0">
                <a:cs typeface="Times New Roman" pitchFamily="18" charset="0"/>
              </a:rPr>
              <a:t>,</a:t>
            </a:r>
            <a:r>
              <a:rPr lang="ru-RU" altLang="ru-RU" sz="2400" dirty="0">
                <a:cs typeface="Times New Roman" pitchFamily="18" charset="0"/>
              </a:rPr>
              <a:t> </a:t>
            </a:r>
            <a:r>
              <a:rPr lang="ru-RU" altLang="ru-RU" sz="2400" dirty="0" err="1">
                <a:cs typeface="Times New Roman" pitchFamily="18" charset="0"/>
              </a:rPr>
              <a:t>жарылғыш</a:t>
            </a:r>
            <a:r>
              <a:rPr lang="ru-RU" altLang="ru-RU" sz="2400" dirty="0">
                <a:cs typeface="Times New Roman" pitchFamily="18" charset="0"/>
              </a:rPr>
              <a:t> </a:t>
            </a:r>
            <a:r>
              <a:rPr lang="ru-RU" altLang="ru-RU" sz="2400" dirty="0" err="1">
                <a:cs typeface="Times New Roman" pitchFamily="18" charset="0"/>
              </a:rPr>
              <a:t>қауыпты</a:t>
            </a:r>
            <a:r>
              <a:rPr lang="ru-RU" altLang="ru-RU" sz="2400" dirty="0">
                <a:cs typeface="Times New Roman" pitchFamily="18" charset="0"/>
              </a:rPr>
              <a:t> </a:t>
            </a:r>
            <a:r>
              <a:rPr lang="ru-RU" altLang="ru-RU" sz="2400" dirty="0" err="1">
                <a:cs typeface="Times New Roman" pitchFamily="18" charset="0"/>
              </a:rPr>
              <a:t>және</a:t>
            </a:r>
            <a:r>
              <a:rPr lang="ru-RU" altLang="ru-RU" sz="2400" dirty="0">
                <a:cs typeface="Times New Roman" pitchFamily="18" charset="0"/>
              </a:rPr>
              <a:t> </a:t>
            </a:r>
            <a:r>
              <a:rPr lang="ru-RU" altLang="ru-RU" sz="2400" dirty="0" err="1">
                <a:cs typeface="Times New Roman" pitchFamily="18" charset="0"/>
              </a:rPr>
              <a:t>улы</a:t>
            </a:r>
            <a:r>
              <a:rPr lang="ru-RU" altLang="ru-RU" sz="2400" dirty="0">
                <a:cs typeface="Times New Roman" pitchFamily="18" charset="0"/>
              </a:rPr>
              <a:t>. </a:t>
            </a:r>
            <a:endParaRPr lang="en-US" altLang="ru-RU" sz="24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err="1"/>
              <a:t>Сұйық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күйінде</a:t>
            </a:r>
            <a:r>
              <a:rPr lang="ru-RU" altLang="ru-RU" sz="2400" dirty="0">
                <a:cs typeface="Times New Roman" pitchFamily="18" charset="0"/>
              </a:rPr>
              <a:t> – </a:t>
            </a:r>
            <a:r>
              <a:rPr lang="ru-RU" altLang="ru-RU" sz="2400" dirty="0" err="1">
                <a:cs typeface="Times New Roman" pitchFamily="18" charset="0"/>
              </a:rPr>
              <a:t>қою-көк</a:t>
            </a:r>
            <a:r>
              <a:rPr lang="ru-RU" altLang="ru-RU" sz="2400" dirty="0">
                <a:cs typeface="Times New Roman" pitchFamily="18" charset="0"/>
              </a:rPr>
              <a:t>, </a:t>
            </a:r>
            <a:r>
              <a:rPr lang="ru-RU" altLang="ru-RU" sz="2400" dirty="0" err="1">
                <a:cs typeface="Times New Roman" pitchFamily="18" charset="0"/>
              </a:rPr>
              <a:t>қатты</a:t>
            </a:r>
            <a:r>
              <a:rPr lang="ru-RU" altLang="ru-RU" sz="2400" dirty="0">
                <a:cs typeface="Times New Roman" pitchFamily="18" charset="0"/>
              </a:rPr>
              <a:t> </a:t>
            </a:r>
            <a:r>
              <a:rPr lang="ru-RU" altLang="ru-RU" sz="2400" dirty="0" err="1">
                <a:cs typeface="Times New Roman" pitchFamily="18" charset="0"/>
              </a:rPr>
              <a:t>күйінде</a:t>
            </a:r>
            <a:r>
              <a:rPr lang="ru-RU" altLang="ru-RU" sz="2400" dirty="0">
                <a:cs typeface="Times New Roman" pitchFamily="18" charset="0"/>
              </a:rPr>
              <a:t> – </a:t>
            </a:r>
            <a:r>
              <a:rPr lang="ru-RU" altLang="ru-RU" sz="2400" dirty="0" err="1">
                <a:cs typeface="Times New Roman" pitchFamily="18" charset="0"/>
              </a:rPr>
              <a:t>қою-күлгін</a:t>
            </a:r>
            <a:r>
              <a:rPr lang="ru-RU" altLang="ru-RU" sz="2400" dirty="0">
                <a:cs typeface="Times New Roman" pitchFamily="18" charset="0"/>
              </a:rPr>
              <a:t>. </a:t>
            </a:r>
            <a:endParaRPr lang="ru-RU" altLang="ru-RU" sz="24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err="1"/>
              <a:t>Лабораторияда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алыну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жолы</a:t>
            </a:r>
            <a:r>
              <a:rPr lang="ru-RU" altLang="ru-RU" sz="2400" dirty="0"/>
              <a:t>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 err="1">
                <a:solidFill>
                  <a:srgbClr val="FF0066"/>
                </a:solidFill>
                <a:cs typeface="Times New Roman" pitchFamily="18" charset="0"/>
              </a:rPr>
              <a:t>электр</a:t>
            </a:r>
            <a:r>
              <a:rPr lang="ru-RU" altLang="ru-RU" sz="2400" dirty="0">
                <a:solidFill>
                  <a:srgbClr val="FF0066"/>
                </a:solidFill>
              </a:rPr>
              <a:t>.</a:t>
            </a:r>
            <a:r>
              <a:rPr lang="ru-RU" altLang="ru-RU" sz="2400" dirty="0">
                <a:solidFill>
                  <a:srgbClr val="FF0066"/>
                </a:solidFill>
                <a:cs typeface="Times New Roman" pitchFamily="18" charset="0"/>
              </a:rPr>
              <a:t> разряд</a:t>
            </a:r>
            <a:r>
              <a:rPr lang="ru-RU" altLang="ru-RU" sz="2400" dirty="0"/>
              <a:t> </a:t>
            </a:r>
          </a:p>
          <a:p>
            <a:pPr algn="ctr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ru-RU" altLang="ru-RU" sz="2400" dirty="0">
                <a:cs typeface="Times New Roman" pitchFamily="18" charset="0"/>
              </a:rPr>
              <a:t> </a:t>
            </a:r>
            <a:r>
              <a:rPr lang="ru-RU" altLang="ru-RU" sz="3600" dirty="0">
                <a:cs typeface="Times New Roman" pitchFamily="18" charset="0"/>
              </a:rPr>
              <a:t>3 O</a:t>
            </a:r>
            <a:r>
              <a:rPr lang="ru-RU" altLang="ru-RU" sz="3600" baseline="-30000" dirty="0">
                <a:cs typeface="Times New Roman" pitchFamily="18" charset="0"/>
              </a:rPr>
              <a:t>2</a:t>
            </a:r>
            <a:r>
              <a:rPr lang="ru-RU" altLang="ru-RU" sz="3600" dirty="0">
                <a:cs typeface="Times New Roman" pitchFamily="18" charset="0"/>
              </a:rPr>
              <a:t> </a:t>
            </a:r>
            <a:r>
              <a:rPr lang="ru-RU" altLang="ru-RU" sz="36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ru-RU" altLang="ru-RU" sz="3600" dirty="0">
                <a:cs typeface="Times New Roman" pitchFamily="18" charset="0"/>
              </a:rPr>
              <a:t> 2 O</a:t>
            </a:r>
            <a:r>
              <a:rPr lang="ru-RU" altLang="ru-RU" sz="3600" baseline="-30000" dirty="0">
                <a:cs typeface="Times New Roman" pitchFamily="18" charset="0"/>
              </a:rPr>
              <a:t>3</a:t>
            </a:r>
            <a:endParaRPr lang="ru-RU" altLang="ru-RU" sz="2400" dirty="0">
              <a:cs typeface="Times New Roman" pitchFamily="18" charset="0"/>
            </a:endParaRPr>
          </a:p>
        </p:txBody>
      </p:sp>
      <p:pic>
        <p:nvPicPr>
          <p:cNvPr id="18436" name="Picture 6" descr="D:\backup\MAMA\2008-09лекции\pictures\элементы\ozon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1290008"/>
            <a:ext cx="4055368" cy="2367591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7" name="Picture 7" descr="D:\backup\MAMA\2008-09лекции\pictures\элементы\Ozona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00"/>
            <a:ext cx="1773238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8" descr="D:\backup\MAMA\2008-09лекции\pictures\элементы\ozonато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21844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4800600" y="5715000"/>
            <a:ext cx="2209800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dirty="0" err="1"/>
              <a:t>Озонаторлар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317238781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Образец презентации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Образец презентации</Template>
  <TotalTime>3292</TotalTime>
  <Words>544</Words>
  <Application>Microsoft Office PowerPoint</Application>
  <PresentationFormat>Экран (4:3)</PresentationFormat>
  <Paragraphs>71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Tahoma</vt:lpstr>
      <vt:lpstr>Times New Roman</vt:lpstr>
      <vt:lpstr>Wingdings</vt:lpstr>
      <vt:lpstr>Образец презентации</vt:lpstr>
      <vt:lpstr>Презентация PowerPoint</vt:lpstr>
      <vt:lpstr>Презентация PowerPoint</vt:lpstr>
      <vt:lpstr>Оттек </vt:lpstr>
      <vt:lpstr>Оттегінің алыну жолдары</vt:lpstr>
      <vt:lpstr>O2-нің физикалық және химиялық қасиеттері </vt:lpstr>
      <vt:lpstr>Оттектің тотығу дәрежелерінің шкаласы</vt:lpstr>
      <vt:lpstr>Оттегінің химиялық қасиеттері</vt:lpstr>
      <vt:lpstr>Презентация PowerPoint</vt:lpstr>
      <vt:lpstr>Озон O3</vt:lpstr>
      <vt:lpstr>Озонның химиялық қасиеттері</vt:lpstr>
    </vt:vector>
  </TitlesOfParts>
  <Company>фф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и неорганическая химия. Лекция 17</dc:title>
  <dc:creator>Comp</dc:creator>
  <cp:lastModifiedBy>Altynai Aliaskarova</cp:lastModifiedBy>
  <cp:revision>303</cp:revision>
  <dcterms:created xsi:type="dcterms:W3CDTF">2008-10-22T19:26:58Z</dcterms:created>
  <dcterms:modified xsi:type="dcterms:W3CDTF">2022-11-07T18:03:11Z</dcterms:modified>
</cp:coreProperties>
</file>