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8"/>
  </p:notesMasterIdLst>
  <p:sldIdLst>
    <p:sldId id="343" r:id="rId2"/>
    <p:sldId id="344" r:id="rId3"/>
    <p:sldId id="502" r:id="rId4"/>
    <p:sldId id="503" r:id="rId5"/>
    <p:sldId id="504" r:id="rId6"/>
    <p:sldId id="505" r:id="rId7"/>
    <p:sldId id="506" r:id="rId8"/>
    <p:sldId id="513" r:id="rId9"/>
    <p:sldId id="508" r:id="rId10"/>
    <p:sldId id="514" r:id="rId11"/>
    <p:sldId id="515" r:id="rId12"/>
    <p:sldId id="517" r:id="rId13"/>
    <p:sldId id="519" r:id="rId14"/>
    <p:sldId id="521" r:id="rId15"/>
    <p:sldId id="522" r:id="rId16"/>
    <p:sldId id="52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2903"/>
    <a:srgbClr val="F8FFCD"/>
    <a:srgbClr val="9933FF"/>
    <a:srgbClr val="FF0066"/>
    <a:srgbClr val="3399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86447" autoAdjust="0"/>
  </p:normalViewPr>
  <p:slideViewPr>
    <p:cSldViewPr>
      <p:cViewPr varScale="1">
        <p:scale>
          <a:sx n="79" d="100"/>
          <a:sy n="79" d="100"/>
        </p:scale>
        <p:origin x="189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89A212-6C99-4D38-BF6A-1B8778BA2989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4415F8-4BCE-4B9D-A532-FE2DE2884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07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DF04-FF33-4D7C-A89C-B57C1996727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24907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12CC-8851-42A2-963C-7C78515076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33898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28AF-1997-48A0-A26A-C7C8687D0AF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62807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B569-9286-4906-88A9-93D9CFD51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9916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72A4-4606-401D-949B-AB8FBD574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0567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67F-ABB3-417B-BE01-E4F7E86C83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68042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5F38-B467-408D-96EF-C6C2CB1A21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76014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63F1-88E1-4962-9040-C7B96D9953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52097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31CB-B0AF-4082-8CB0-DCA7C63318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51928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089D-E3AA-4812-8CBF-666FCEEB5B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74368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D23-5953-4814-B9F9-AAB991F693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7519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3B67-2C10-4E26-8C66-74605E7695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63431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F60C-8E05-4DA7-A6EF-987E73ACB0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37827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D927-745B-467A-86F2-CB683F82E3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08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0BD5FE-FC93-AD7B-2453-8A8C571F9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755650" y="1794976"/>
            <a:ext cx="7632700" cy="172819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endParaRPr lang="ru-RU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kk-K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топтың элементтері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</a:t>
            </a:r>
            <a:r>
              <a:rPr lang="ru-RU" alt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халькоген</a:t>
            </a:r>
            <a:r>
              <a:rPr lang="kk-KZ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дер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). К</a:t>
            </a:r>
            <a:r>
              <a:rPr lang="kk-KZ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үкірт</a:t>
            </a:r>
            <a:endParaRPr lang="ru-RU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5F584-421B-80F5-57A7-C8F5E4E06637}"/>
              </a:ext>
            </a:extLst>
          </p:cNvPr>
          <p:cNvSpPr txBox="1"/>
          <p:nvPr/>
        </p:nvSpPr>
        <p:spPr>
          <a:xfrm>
            <a:off x="1835696" y="4326662"/>
            <a:ext cx="58590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Оқытушы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Өндірістік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кафедрасының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қауымдастырылған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профессоры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Абильдина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Айназ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Кайратовна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7748BC-6CEC-A9B7-D796-0BFCE9D91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67" y="592346"/>
            <a:ext cx="5223266" cy="11846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495800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i="1" dirty="0" err="1">
                <a:solidFill>
                  <a:srgbClr val="FF0000"/>
                </a:solidFill>
                <a:sym typeface="Symbol" pitchFamily="18" charset="2"/>
              </a:rPr>
              <a:t>Полисульфидтер</a:t>
            </a:r>
            <a:r>
              <a:rPr lang="ru-RU" altLang="ru-RU" sz="2800" dirty="0">
                <a:solidFill>
                  <a:srgbClr val="FF0000"/>
                </a:solidFill>
                <a:sym typeface="Symbol" pitchFamily="18" charset="2"/>
              </a:rPr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Na</a:t>
            </a:r>
            <a:r>
              <a:rPr lang="en-US" altLang="ru-RU" sz="2800" baseline="-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S + (</a:t>
            </a:r>
            <a:r>
              <a:rPr lang="en-US" altLang="ru-RU" sz="2800" i="1" dirty="0"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–1)S = Na</a:t>
            </a:r>
            <a:r>
              <a:rPr lang="en-US" altLang="ru-RU" sz="2800" baseline="-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ru-RU" sz="2800" i="1" baseline="-30000" dirty="0">
                <a:cs typeface="Times New Roman" pitchFamily="18" charset="0"/>
                <a:sym typeface="Symbol" pitchFamily="18" charset="2"/>
              </a:rPr>
              <a:t>x</a:t>
            </a:r>
            <a:endParaRPr lang="ru-RU" altLang="ru-RU" sz="2800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Na</a:t>
            </a:r>
            <a:r>
              <a:rPr lang="en-US" altLang="ru-RU" sz="2800" baseline="-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ru-RU" sz="2800" i="1" baseline="-30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ru-RU" altLang="ru-RU" sz="2800" i="1" baseline="-30000" dirty="0">
                <a:sym typeface="Symbol" pitchFamily="18" charset="2"/>
              </a:rPr>
              <a:t> </a:t>
            </a:r>
            <a:r>
              <a:rPr lang="ru-RU" altLang="ru-RU" sz="2800" i="1" dirty="0">
                <a:sym typeface="Symbol" pitchFamily="18" charset="2"/>
              </a:rPr>
              <a:t>+ </a:t>
            </a:r>
            <a:r>
              <a:rPr lang="ru-RU" altLang="ru-RU" sz="2800" dirty="0">
                <a:sym typeface="Symbol" pitchFamily="18" charset="2"/>
              </a:rPr>
              <a:t>2</a:t>
            </a:r>
            <a:r>
              <a:rPr lang="en-US" altLang="ru-RU" sz="2800" dirty="0" err="1">
                <a:sym typeface="Symbol" pitchFamily="18" charset="2"/>
              </a:rPr>
              <a:t>HCl</a:t>
            </a:r>
            <a:r>
              <a:rPr lang="en-US" altLang="ru-RU" sz="2800" dirty="0">
                <a:sym typeface="Symbol" pitchFamily="18" charset="2"/>
              </a:rPr>
              <a:t> = H</a:t>
            </a:r>
            <a:r>
              <a:rPr lang="en-US" altLang="ru-RU" sz="2800" baseline="-25000" dirty="0">
                <a:sym typeface="Symbol" pitchFamily="18" charset="2"/>
              </a:rPr>
              <a:t>2</a:t>
            </a:r>
            <a:r>
              <a:rPr lang="en-US" altLang="ru-RU" sz="2800" dirty="0">
                <a:sym typeface="Symbol" pitchFamily="18" charset="2"/>
              </a:rPr>
              <a:t>S</a:t>
            </a:r>
            <a:r>
              <a:rPr lang="en-US" altLang="ru-RU" sz="2800" i="1" baseline="-300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ru-RU" altLang="ru-RU" sz="2800" dirty="0">
                <a:sym typeface="Symbol" pitchFamily="18" charset="2"/>
              </a:rPr>
              <a:t> </a:t>
            </a:r>
            <a:r>
              <a:rPr lang="en-US" altLang="ru-RU" sz="2800" dirty="0">
                <a:sym typeface="Symbol" pitchFamily="18" charset="2"/>
              </a:rPr>
              <a:t>+ 2NaCl</a:t>
            </a:r>
            <a:r>
              <a:rPr lang="ru-RU" altLang="ru-RU" sz="2800" dirty="0">
                <a:sym typeface="Symbol" pitchFamily="18" charset="2"/>
              </a:rPr>
              <a:t> </a:t>
            </a:r>
            <a:r>
              <a:rPr lang="ru-RU" altLang="ru-RU" sz="2800" dirty="0" err="1">
                <a:cs typeface="Times New Roman" pitchFamily="18" charset="0"/>
                <a:sym typeface="Symbol" pitchFamily="18" charset="2"/>
              </a:rPr>
              <a:t>(салқын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Na</a:t>
            </a:r>
            <a:r>
              <a:rPr lang="ru-RU" altLang="ru-RU" sz="2800" baseline="-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ru-RU" sz="2800" dirty="0" err="1"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ru-RU" sz="2800" i="1" baseline="-30000" dirty="0" err="1"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ru-RU" sz="28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+ 2</a:t>
            </a:r>
            <a:r>
              <a:rPr lang="en-US" altLang="ru-RU" sz="2800" dirty="0" err="1">
                <a:cs typeface="Times New Roman" pitchFamily="18" charset="0"/>
                <a:sym typeface="Symbol" pitchFamily="18" charset="2"/>
              </a:rPr>
              <a:t>HCl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 = 2</a:t>
            </a:r>
            <a:r>
              <a:rPr lang="en-US" altLang="ru-RU" sz="2800" dirty="0" err="1">
                <a:cs typeface="Times New Roman" pitchFamily="18" charset="0"/>
                <a:sym typeface="Symbol" pitchFamily="18" charset="2"/>
              </a:rPr>
              <a:t>NaCl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 + 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H</a:t>
            </a:r>
            <a:r>
              <a:rPr lang="ru-RU" altLang="ru-RU" sz="2800" baseline="-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S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 + (</a:t>
            </a:r>
            <a:r>
              <a:rPr lang="en-US" altLang="ru-RU" sz="2800" i="1" dirty="0">
                <a:cs typeface="Times New Roman" pitchFamily="18" charset="0"/>
                <a:sym typeface="Symbol" pitchFamily="18" charset="2"/>
              </a:rPr>
              <a:t>n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–1)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S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2800" dirty="0" err="1">
                <a:cs typeface="Times New Roman" pitchFamily="18" charset="0"/>
                <a:sym typeface="Symbol" pitchFamily="18" charset="2"/>
              </a:rPr>
              <a:t>(бөлме</a:t>
            </a:r>
            <a:r>
              <a:rPr lang="ru-RU" altLang="ru-RU" sz="2800" dirty="0" err="1">
                <a:sym typeface="Symbol" pitchFamily="18" charset="2"/>
              </a:rPr>
              <a:t>.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2800" dirty="0">
                <a:sym typeface="Symbol" pitchFamily="18" charset="2"/>
              </a:rPr>
              <a:t>темп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800" i="1" dirty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i="1" dirty="0" err="1">
                <a:solidFill>
                  <a:srgbClr val="FF0000"/>
                </a:solidFill>
                <a:sym typeface="Symbol" pitchFamily="18" charset="2"/>
              </a:rPr>
              <a:t>Полисульфидтердің тотықтырғыш қасиеті</a:t>
            </a:r>
            <a:r>
              <a:rPr lang="ru-RU" altLang="ru-RU" sz="2800" dirty="0">
                <a:solidFill>
                  <a:srgbClr val="FF0000"/>
                </a:solidFill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Na</a:t>
            </a:r>
            <a:r>
              <a:rPr lang="en-US" altLang="ru-RU" sz="2800" baseline="-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ru-RU" sz="2800" baseline="-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ru-RU" sz="2800" baseline="30000" dirty="0">
                <a:cs typeface="Times New Roman" pitchFamily="18" charset="0"/>
                <a:sym typeface="Symbol" pitchFamily="18" charset="2"/>
              </a:rPr>
              <a:t>–I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 + </a:t>
            </a:r>
            <a:r>
              <a:rPr lang="en-US" altLang="ru-RU" sz="2800" dirty="0" err="1">
                <a:cs typeface="Times New Roman" pitchFamily="18" charset="0"/>
                <a:sym typeface="Symbol" pitchFamily="18" charset="2"/>
              </a:rPr>
              <a:t>Sn</a:t>
            </a:r>
            <a:r>
              <a:rPr lang="en-US" altLang="ru-RU" sz="2800" baseline="30000" dirty="0" err="1">
                <a:cs typeface="Times New Roman" pitchFamily="18" charset="0"/>
                <a:sym typeface="Symbol" pitchFamily="18" charset="2"/>
              </a:rPr>
              <a:t>+II</a:t>
            </a:r>
            <a:r>
              <a:rPr lang="en-US" altLang="ru-RU" sz="2800" dirty="0" err="1"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ru-RU" sz="2800" baseline="-300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ru-RU" altLang="ru-RU" sz="2800" baseline="-30000" dirty="0">
                <a:cs typeface="Times New Roman" pitchFamily="18" charset="0"/>
                <a:sym typeface="Symbol" pitchFamily="18" charset="2"/>
              </a:rPr>
              <a:t>т</a:t>
            </a:r>
            <a:r>
              <a:rPr lang="en-US" altLang="ru-RU" sz="2800" baseline="-30000" dirty="0"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 = Na</a:t>
            </a:r>
            <a:r>
              <a:rPr lang="en-US" altLang="ru-RU" sz="2800" baseline="-30000" dirty="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[Sn</a:t>
            </a:r>
            <a:r>
              <a:rPr lang="en-US" altLang="ru-RU" sz="2800" baseline="30000" dirty="0">
                <a:cs typeface="Times New Roman" pitchFamily="18" charset="0"/>
                <a:sym typeface="Symbol" pitchFamily="18" charset="2"/>
              </a:rPr>
              <a:t>+IV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ru-RU" sz="2800" baseline="-30000" dirty="0">
                <a:cs typeface="Times New Roman" pitchFamily="18" charset="0"/>
                <a:sym typeface="Symbol" pitchFamily="18" charset="2"/>
              </a:rPr>
              <a:t>3</a:t>
            </a:r>
            <a:r>
              <a:rPr lang="en-US" altLang="ru-RU" sz="2800" baseline="30000" dirty="0">
                <a:cs typeface="Times New Roman" pitchFamily="18" charset="0"/>
                <a:sym typeface="Symbol" pitchFamily="18" charset="2"/>
              </a:rPr>
              <a:t>–II</a:t>
            </a:r>
            <a:r>
              <a:rPr lang="en-US" altLang="ru-RU" sz="2800" dirty="0">
                <a:cs typeface="Times New Roman" pitchFamily="18" charset="0"/>
                <a:sym typeface="Symbol" pitchFamily="18" charset="2"/>
              </a:rPr>
              <a:t>]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99304489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378700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Оттекті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қосылыстары.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ru-RU" sz="36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36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714744" y="1428736"/>
            <a:ext cx="5167314" cy="4752975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>
                <a:cs typeface="Times New Roman" pitchFamily="18" charset="0"/>
              </a:rPr>
              <a:t>SO</a:t>
            </a:r>
            <a:r>
              <a:rPr lang="ru-RU" altLang="ru-RU" sz="2800" baseline="-30000" dirty="0">
                <a:cs typeface="Times New Roman" pitchFamily="18" charset="0"/>
              </a:rPr>
              <a:t>2</a:t>
            </a:r>
            <a:r>
              <a:rPr lang="ru-RU" altLang="ru-RU" sz="2800" dirty="0">
                <a:cs typeface="Times New Roman" pitchFamily="18" charset="0"/>
              </a:rPr>
              <a:t> – </a:t>
            </a:r>
            <a:r>
              <a:rPr lang="kk-KZ" altLang="ru-RU" sz="2800" dirty="0">
                <a:cs typeface="Times New Roman" pitchFamily="18" charset="0"/>
              </a:rPr>
              <a:t>өткір иісті </a:t>
            </a:r>
            <a:r>
              <a:rPr lang="ru-RU" altLang="ru-RU" sz="2800" dirty="0" err="1">
                <a:cs typeface="Times New Roman" pitchFamily="18" charset="0"/>
              </a:rPr>
              <a:t>түссіз </a:t>
            </a:r>
            <a:r>
              <a:rPr lang="ru-RU" altLang="ru-RU" sz="2800" dirty="0">
                <a:cs typeface="Times New Roman" pitchFamily="18" charset="0"/>
              </a:rPr>
              <a:t>газ, </a:t>
            </a:r>
            <a:r>
              <a:rPr lang="ru-RU" altLang="ru-RU" sz="2800" dirty="0" err="1">
                <a:cs typeface="Times New Roman" pitchFamily="18" charset="0"/>
              </a:rPr>
              <a:t>термиялық тұрақты, </a:t>
            </a:r>
            <a:r>
              <a:rPr lang="ru-RU" altLang="ru-RU" sz="2800" dirty="0">
                <a:cs typeface="Times New Roman" pitchFamily="18" charset="0"/>
              </a:rPr>
              <a:t>т. </a:t>
            </a:r>
            <a:r>
              <a:rPr lang="ru-RU" altLang="ru-RU" sz="2800" dirty="0" err="1">
                <a:cs typeface="Times New Roman" pitchFamily="18" charset="0"/>
              </a:rPr>
              <a:t>балқу.</a:t>
            </a:r>
            <a:r>
              <a:rPr lang="ru-RU" altLang="ru-RU" sz="2800" dirty="0">
                <a:cs typeface="Times New Roman" pitchFamily="18" charset="0"/>
              </a:rPr>
              <a:t> = –75,5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800" dirty="0">
                <a:cs typeface="Times New Roman" pitchFamily="18" charset="0"/>
              </a:rPr>
              <a:t>С, т. </a:t>
            </a:r>
            <a:r>
              <a:rPr lang="ru-RU" altLang="ru-RU" sz="2800" dirty="0" err="1">
                <a:cs typeface="Times New Roman" pitchFamily="18" charset="0"/>
              </a:rPr>
              <a:t>қайнау.</a:t>
            </a:r>
            <a:r>
              <a:rPr lang="ru-RU" altLang="ru-RU" sz="2800" dirty="0">
                <a:cs typeface="Times New Roman" pitchFamily="18" charset="0"/>
              </a:rPr>
              <a:t> = –10,1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800" dirty="0">
                <a:cs typeface="Times New Roman" pitchFamily="18" charset="0"/>
              </a:rPr>
              <a:t>С. </a:t>
            </a:r>
            <a:endParaRPr lang="en-US" altLang="ru-RU" sz="28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err="1"/>
              <a:t>Алыну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жолы</a:t>
            </a:r>
            <a:r>
              <a:rPr lang="ru-RU" altLang="ru-RU" sz="2800" dirty="0"/>
              <a:t>: </a:t>
            </a:r>
            <a:r>
              <a:rPr lang="ru-RU" altLang="ru-RU" sz="2800" dirty="0" err="1">
                <a:solidFill>
                  <a:srgbClr val="FF0000"/>
                </a:solidFill>
              </a:rPr>
              <a:t>пиритті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 err="1">
                <a:solidFill>
                  <a:srgbClr val="FF0000"/>
                </a:solidFill>
              </a:rPr>
              <a:t>күйдіру</a:t>
            </a:r>
            <a:endParaRPr lang="ru-RU" altLang="ru-RU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dirty="0">
                <a:cs typeface="Times New Roman" pitchFamily="18" charset="0"/>
              </a:rPr>
              <a:t>4FeS</a:t>
            </a:r>
            <a:r>
              <a:rPr lang="en-US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 + 11 O</a:t>
            </a:r>
            <a:r>
              <a:rPr lang="en-US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 = 2Fe</a:t>
            </a:r>
            <a:r>
              <a:rPr lang="en-US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O</a:t>
            </a:r>
            <a:r>
              <a:rPr lang="en-US" altLang="ru-RU" sz="2800" baseline="-30000" dirty="0">
                <a:cs typeface="Times New Roman" pitchFamily="18" charset="0"/>
              </a:rPr>
              <a:t>3</a:t>
            </a:r>
            <a:r>
              <a:rPr lang="en-US" altLang="ru-RU" sz="2800" dirty="0">
                <a:cs typeface="Times New Roman" pitchFamily="18" charset="0"/>
              </a:rPr>
              <a:t> + 8SO</a:t>
            </a:r>
            <a:r>
              <a:rPr lang="en-US" altLang="ru-RU" sz="2800" baseline="-30000" dirty="0">
                <a:cs typeface="Times New Roman" pitchFamily="18" charset="0"/>
              </a:rPr>
              <a:t>2</a:t>
            </a:r>
            <a:endParaRPr lang="ru-RU" altLang="ru-RU" sz="2800" baseline="-300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 err="1">
                <a:solidFill>
                  <a:srgbClr val="FF0000"/>
                </a:solidFill>
              </a:rPr>
              <a:t>Лабораторияда</a:t>
            </a:r>
            <a:r>
              <a:rPr lang="ru-RU" altLang="ru-RU" sz="2800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800" dirty="0">
                <a:cs typeface="Times New Roman" pitchFamily="18" charset="0"/>
              </a:rPr>
              <a:t>M</a:t>
            </a:r>
            <a:r>
              <a:rPr lang="en-US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en-US" altLang="ru-RU" sz="2800" baseline="-30000" dirty="0">
                <a:cs typeface="Times New Roman" pitchFamily="18" charset="0"/>
              </a:rPr>
              <a:t>3</a:t>
            </a:r>
            <a:r>
              <a:rPr lang="en-US" altLang="ru-RU" sz="2800" dirty="0">
                <a:cs typeface="Times New Roman" pitchFamily="18" charset="0"/>
              </a:rPr>
              <a:t> + 2H</a:t>
            </a:r>
            <a:r>
              <a:rPr lang="en-US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en-US" altLang="ru-RU" sz="2800" baseline="-30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(</a:t>
            </a:r>
            <a:r>
              <a:rPr lang="ru-RU" altLang="ru-RU" sz="2800" dirty="0" err="1">
                <a:cs typeface="Times New Roman" pitchFamily="18" charset="0"/>
              </a:rPr>
              <a:t>конц</a:t>
            </a:r>
            <a:r>
              <a:rPr lang="en-US" altLang="ru-RU" sz="2800" dirty="0">
                <a:cs typeface="Times New Roman" pitchFamily="18" charset="0"/>
              </a:rPr>
              <a:t>.) </a:t>
            </a:r>
            <a:r>
              <a:rPr lang="ru-RU" altLang="ru-RU" sz="2800" dirty="0">
                <a:cs typeface="Times New Roman" pitchFamily="18" charset="0"/>
              </a:rPr>
              <a:t>= </a:t>
            </a:r>
            <a:endParaRPr lang="ru-RU" altLang="ru-RU" sz="2800" dirty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/>
              <a:t>= </a:t>
            </a:r>
            <a:r>
              <a:rPr lang="ru-RU" altLang="ru-RU" sz="28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MHSO</a:t>
            </a:r>
            <a:r>
              <a:rPr lang="ru-RU" altLang="ru-RU" sz="2800" baseline="-30000" dirty="0">
                <a:cs typeface="Times New Roman" pitchFamily="18" charset="0"/>
              </a:rPr>
              <a:t>4</a:t>
            </a:r>
            <a:r>
              <a:rPr lang="ru-RU" altLang="ru-RU" sz="2800" dirty="0">
                <a:cs typeface="Times New Roman" pitchFamily="18" charset="0"/>
              </a:rPr>
              <a:t> + 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ru-RU" altLang="ru-RU" sz="2800" baseline="-30000" dirty="0">
                <a:cs typeface="Times New Roman" pitchFamily="18" charset="0"/>
              </a:rPr>
              <a:t>2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</a:t>
            </a:r>
            <a:r>
              <a:rPr lang="ru-RU" altLang="ru-RU" sz="2800" dirty="0">
                <a:cs typeface="Times New Roman" pitchFamily="18" charset="0"/>
              </a:rPr>
              <a:t> + </a:t>
            </a:r>
            <a:r>
              <a:rPr lang="en-US" altLang="ru-RU" sz="2800" dirty="0">
                <a:cs typeface="Times New Roman" pitchFamily="18" charset="0"/>
              </a:rPr>
              <a:t>H</a:t>
            </a:r>
            <a:r>
              <a:rPr lang="ru-RU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O</a:t>
            </a:r>
            <a:r>
              <a:rPr lang="ru-RU" altLang="ru-RU" sz="2800" dirty="0"/>
              <a:t> </a:t>
            </a:r>
          </a:p>
        </p:txBody>
      </p:sp>
      <p:grpSp>
        <p:nvGrpSpPr>
          <p:cNvPr id="39940" name="Group 24"/>
          <p:cNvGrpSpPr>
            <a:grpSpLocks/>
          </p:cNvGrpSpPr>
          <p:nvPr/>
        </p:nvGrpSpPr>
        <p:grpSpPr bwMode="auto">
          <a:xfrm>
            <a:off x="685800" y="1825625"/>
            <a:ext cx="2971800" cy="3508375"/>
            <a:chOff x="432" y="1150"/>
            <a:chExt cx="1872" cy="2210"/>
          </a:xfrm>
        </p:grpSpPr>
        <p:sp>
          <p:nvSpPr>
            <p:cNvPr id="39943" name="Line 6"/>
            <p:cNvSpPr>
              <a:spLocks noChangeShapeType="1"/>
            </p:cNvSpPr>
            <p:nvPr/>
          </p:nvSpPr>
          <p:spPr bwMode="auto">
            <a:xfrm>
              <a:off x="1392" y="2304"/>
              <a:ext cx="672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9944" name="Line 10"/>
            <p:cNvSpPr>
              <a:spLocks noChangeShapeType="1"/>
            </p:cNvSpPr>
            <p:nvPr/>
          </p:nvSpPr>
          <p:spPr bwMode="auto">
            <a:xfrm flipH="1">
              <a:off x="720" y="2304"/>
              <a:ext cx="672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9945" name="Line 11"/>
            <p:cNvSpPr>
              <a:spLocks noChangeShapeType="1"/>
            </p:cNvSpPr>
            <p:nvPr/>
          </p:nvSpPr>
          <p:spPr bwMode="auto">
            <a:xfrm flipH="1">
              <a:off x="672" y="2304"/>
              <a:ext cx="672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9946" name="Line 12"/>
            <p:cNvSpPr>
              <a:spLocks noChangeShapeType="1"/>
            </p:cNvSpPr>
            <p:nvPr/>
          </p:nvSpPr>
          <p:spPr bwMode="auto">
            <a:xfrm>
              <a:off x="1440" y="2304"/>
              <a:ext cx="672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9947" name="Oval 13"/>
            <p:cNvSpPr>
              <a:spLocks noChangeArrowheads="1"/>
            </p:cNvSpPr>
            <p:nvPr/>
          </p:nvSpPr>
          <p:spPr bwMode="auto">
            <a:xfrm>
              <a:off x="432" y="3072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sp>
          <p:nvSpPr>
            <p:cNvPr id="39948" name="Oval 14"/>
            <p:cNvSpPr>
              <a:spLocks noChangeArrowheads="1"/>
            </p:cNvSpPr>
            <p:nvPr/>
          </p:nvSpPr>
          <p:spPr bwMode="auto">
            <a:xfrm>
              <a:off x="1248" y="2160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sp>
          <p:nvSpPr>
            <p:cNvPr id="39949" name="Oval 15"/>
            <p:cNvSpPr>
              <a:spLocks noChangeArrowheads="1"/>
            </p:cNvSpPr>
            <p:nvPr/>
          </p:nvSpPr>
          <p:spPr bwMode="auto">
            <a:xfrm>
              <a:off x="2016" y="3072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CFFFF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grpSp>
          <p:nvGrpSpPr>
            <p:cNvPr id="39950" name="Group 16"/>
            <p:cNvGrpSpPr>
              <a:grpSpLocks/>
            </p:cNvGrpSpPr>
            <p:nvPr/>
          </p:nvGrpSpPr>
          <p:grpSpPr bwMode="auto">
            <a:xfrm>
              <a:off x="1199" y="1150"/>
              <a:ext cx="384" cy="1044"/>
              <a:chOff x="1199" y="1150"/>
              <a:chExt cx="384" cy="1044"/>
            </a:xfrm>
          </p:grpSpPr>
          <p:grpSp>
            <p:nvGrpSpPr>
              <p:cNvPr id="39953" name="Group 17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10258" name="Freeform 18"/>
                <p:cNvSpPr>
                  <a:spLocks/>
                </p:cNvSpPr>
                <p:nvPr/>
              </p:nvSpPr>
              <p:spPr bwMode="auto">
                <a:xfrm>
                  <a:off x="1054" y="1929"/>
                  <a:ext cx="1296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  <p:sp>
              <p:nvSpPr>
                <p:cNvPr id="10259" name="Freeform 19"/>
                <p:cNvSpPr>
                  <a:spLocks/>
                </p:cNvSpPr>
                <p:nvPr/>
              </p:nvSpPr>
              <p:spPr bwMode="auto">
                <a:xfrm flipV="1">
                  <a:off x="1053" y="2167"/>
                  <a:ext cx="1296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/>
                </a:p>
              </p:txBody>
            </p:sp>
          </p:grpSp>
          <p:sp>
            <p:nvSpPr>
              <p:cNvPr id="39954" name="Line 20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9955" name="Line 21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39951" name="Text Box 22"/>
            <p:cNvSpPr txBox="1">
              <a:spLocks noChangeArrowheads="1"/>
            </p:cNvSpPr>
            <p:nvPr/>
          </p:nvSpPr>
          <p:spPr bwMode="auto">
            <a:xfrm>
              <a:off x="576" y="244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ym typeface="Symbol" pitchFamily="18" charset="2"/>
                </a:rPr>
                <a:t>,</a:t>
              </a:r>
              <a:endParaRPr lang="ru-RU" altLang="ru-RU" sz="2400"/>
            </a:p>
          </p:txBody>
        </p:sp>
        <p:sp>
          <p:nvSpPr>
            <p:cNvPr id="39952" name="Text Box 23"/>
            <p:cNvSpPr txBox="1">
              <a:spLocks noChangeArrowheads="1"/>
            </p:cNvSpPr>
            <p:nvPr/>
          </p:nvSpPr>
          <p:spPr bwMode="auto">
            <a:xfrm>
              <a:off x="1824" y="244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ym typeface="Symbol" pitchFamily="18" charset="2"/>
                </a:rPr>
                <a:t>,</a:t>
              </a:r>
              <a:endParaRPr lang="ru-RU" altLang="ru-RU" sz="2400"/>
            </a:p>
          </p:txBody>
        </p:sp>
      </p:grp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38200" y="5486400"/>
            <a:ext cx="32004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i="1" dirty="0">
                <a:latin typeface="+mn-lt"/>
                <a:cs typeface="Times New Roman" pitchFamily="18" charset="0"/>
              </a:rPr>
              <a:t>sp</a:t>
            </a:r>
            <a:r>
              <a:rPr lang="ru-RU" i="1" dirty="0">
                <a:latin typeface="+mn-lt"/>
              </a:rPr>
              <a:t> </a:t>
            </a:r>
            <a:r>
              <a:rPr lang="ru-RU" baseline="30000" dirty="0">
                <a:latin typeface="+mn-lt"/>
                <a:cs typeface="Times New Roman" pitchFamily="18" charset="0"/>
              </a:rPr>
              <a:t>2</a:t>
            </a:r>
            <a:r>
              <a:rPr lang="ru-RU" baseline="30000" dirty="0">
                <a:latin typeface="+mn-lt"/>
              </a:rPr>
              <a:t> </a:t>
            </a:r>
            <a:r>
              <a:rPr lang="ru-RU" dirty="0">
                <a:latin typeface="+mn-lt"/>
                <a:cs typeface="Times New Roman" pitchFamily="18" charset="0"/>
              </a:rPr>
              <a:t>–гибридизаци</a:t>
            </a:r>
            <a:r>
              <a:rPr lang="ru-RU" dirty="0">
                <a:latin typeface="+mn-lt"/>
              </a:rPr>
              <a:t>я</a:t>
            </a:r>
          </a:p>
        </p:txBody>
      </p:sp>
      <p:sp>
        <p:nvSpPr>
          <p:cNvPr id="39942" name="Rectangle 26"/>
          <p:cNvSpPr>
            <a:spLocks noChangeArrowheads="1"/>
          </p:cNvSpPr>
          <p:nvPr/>
        </p:nvSpPr>
        <p:spPr bwMode="auto">
          <a:xfrm>
            <a:off x="1371600" y="6019800"/>
            <a:ext cx="168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cs typeface="Times New Roman" pitchFamily="18" charset="0"/>
                <a:sym typeface="Symbol" pitchFamily="18" charset="2"/>
              </a:rPr>
              <a:t></a:t>
            </a:r>
            <a:r>
              <a:rPr lang="ru-RU" altLang="ru-RU" sz="2400">
                <a:sym typeface="Symbol" pitchFamily="18" charset="2"/>
              </a:rPr>
              <a:t> =</a:t>
            </a:r>
            <a:r>
              <a:rPr lang="ru-RU" altLang="ru-RU" sz="2400">
                <a:cs typeface="Times New Roman" pitchFamily="18" charset="0"/>
              </a:rPr>
              <a:t> </a:t>
            </a:r>
            <a:r>
              <a:rPr lang="en-US" altLang="ru-RU" sz="2400">
                <a:cs typeface="Times New Roman" pitchFamily="18" charset="0"/>
              </a:rPr>
              <a:t>1</a:t>
            </a:r>
            <a:r>
              <a:rPr lang="ru-RU" altLang="ru-RU" sz="2400">
                <a:cs typeface="Times New Roman" pitchFamily="18" charset="0"/>
              </a:rPr>
              <a:t>,</a:t>
            </a:r>
            <a:r>
              <a:rPr lang="en-US" altLang="ru-RU" sz="2400">
                <a:cs typeface="Times New Roman" pitchFamily="18" charset="0"/>
              </a:rPr>
              <a:t>63</a:t>
            </a:r>
            <a:r>
              <a:rPr lang="ru-RU" altLang="ru-RU" sz="2400">
                <a:cs typeface="Times New Roman" pitchFamily="18" charset="0"/>
              </a:rPr>
              <a:t> Д</a:t>
            </a:r>
          </a:p>
        </p:txBody>
      </p:sp>
    </p:spTree>
    <p:extLst>
      <p:ext uri="{BB962C8B-B14F-4D97-AF65-F5344CB8AC3E}">
        <p14:creationId xmlns:p14="http://schemas.microsoft.com/office/powerpoint/2010/main" val="104505226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Тотығу-тотықсыздану қасиеттері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28596" y="1857364"/>
            <a:ext cx="8334375" cy="3881437"/>
          </a:xfrm>
          <a:solidFill>
            <a:srgbClr val="FFFFCC"/>
          </a:solidFill>
          <a:ln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dirty="0">
                <a:cs typeface="Times New Roman" pitchFamily="18" charset="0"/>
              </a:rPr>
              <a:t>2</a:t>
            </a:r>
            <a:r>
              <a:rPr lang="kk-KZ" altLang="ru-RU" dirty="0">
                <a:cs typeface="Times New Roman" pitchFamily="18" charset="0"/>
              </a:rPr>
              <a:t> </a:t>
            </a:r>
            <a:r>
              <a:rPr lang="en-US" altLang="ru-RU" dirty="0">
                <a:cs typeface="Times New Roman" pitchFamily="18" charset="0"/>
              </a:rPr>
              <a:t>CO</a:t>
            </a:r>
            <a:r>
              <a:rPr lang="kk-KZ" altLang="ru-RU" dirty="0">
                <a:cs typeface="Times New Roman" pitchFamily="18" charset="0"/>
              </a:rPr>
              <a:t> </a:t>
            </a:r>
            <a:r>
              <a:rPr lang="en-US" altLang="ru-RU" dirty="0">
                <a:cs typeface="Times New Roman" pitchFamily="18" charset="0"/>
              </a:rPr>
              <a:t>+ SO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 = 2 SO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 + S</a:t>
            </a:r>
            <a:endParaRPr lang="ru-RU" altLang="ru-RU" dirty="0">
              <a:cs typeface="Times New Roman" pitchFamily="18" charset="0"/>
            </a:endParaRPr>
          </a:p>
          <a:p>
            <a:pPr eaLnBrk="1" hangingPunct="1"/>
            <a:r>
              <a:rPr lang="en-US" altLang="ru-RU" dirty="0">
                <a:cs typeface="Times New Roman" pitchFamily="18" charset="0"/>
              </a:rPr>
              <a:t>SO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 + 2H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O + I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 = H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SO</a:t>
            </a:r>
            <a:r>
              <a:rPr lang="en-US" altLang="ru-RU" baseline="-30000" dirty="0">
                <a:cs typeface="Times New Roman" pitchFamily="18" charset="0"/>
              </a:rPr>
              <a:t>4</a:t>
            </a:r>
            <a:r>
              <a:rPr lang="en-US" altLang="ru-RU" dirty="0">
                <a:cs typeface="Times New Roman" pitchFamily="18" charset="0"/>
              </a:rPr>
              <a:t> + 2HI</a:t>
            </a:r>
            <a:r>
              <a:rPr lang="ru-RU" altLang="ru-RU" dirty="0"/>
              <a:t> </a:t>
            </a:r>
            <a:endParaRPr lang="en-US" altLang="ru-RU" dirty="0"/>
          </a:p>
          <a:p>
            <a:pPr eaLnBrk="1" hangingPunct="1">
              <a:buNone/>
            </a:pPr>
            <a:r>
              <a:rPr lang="kk-KZ" altLang="ru-RU" dirty="0"/>
              <a:t>	Диспропорциялану:</a:t>
            </a:r>
          </a:p>
          <a:p>
            <a:pPr eaLnBrk="1" hangingPunct="1"/>
            <a:r>
              <a:rPr lang="en-US" altLang="ru-RU" dirty="0">
                <a:cs typeface="Times New Roman" pitchFamily="18" charset="0"/>
              </a:rPr>
              <a:t>SO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kk-KZ" altLang="ru-RU" baseline="-30000" dirty="0">
                <a:cs typeface="Times New Roman" pitchFamily="18" charset="0"/>
              </a:rPr>
              <a:t> </a:t>
            </a:r>
            <a:r>
              <a:rPr lang="en-US" altLang="ru-RU" dirty="0">
                <a:cs typeface="Times New Roman" pitchFamily="18" charset="0"/>
              </a:rPr>
              <a:t>+ </a:t>
            </a:r>
            <a:r>
              <a:rPr lang="kk-KZ" altLang="ru-RU" dirty="0">
                <a:cs typeface="Times New Roman" pitchFamily="18" charset="0"/>
              </a:rPr>
              <a:t>3 </a:t>
            </a:r>
            <a:r>
              <a:rPr lang="en-US" altLang="ru-RU" dirty="0">
                <a:cs typeface="Times New Roman" pitchFamily="18" charset="0"/>
              </a:rPr>
              <a:t>SO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 </a:t>
            </a:r>
            <a:r>
              <a:rPr lang="kk-KZ" altLang="ru-RU" dirty="0">
                <a:cs typeface="Times New Roman" pitchFamily="18" charset="0"/>
              </a:rPr>
              <a:t>+</a:t>
            </a:r>
            <a:r>
              <a:rPr lang="en-US" altLang="ru-RU" dirty="0">
                <a:cs typeface="Times New Roman" pitchFamily="18" charset="0"/>
              </a:rPr>
              <a:t> 8 </a:t>
            </a:r>
            <a:r>
              <a:rPr lang="en-US" altLang="ru-RU" dirty="0" err="1"/>
              <a:t>NaOH</a:t>
            </a:r>
            <a:r>
              <a:rPr lang="en-US" altLang="ru-RU" dirty="0"/>
              <a:t> </a:t>
            </a:r>
            <a:r>
              <a:rPr lang="en-US" altLang="ru-RU" dirty="0">
                <a:cs typeface="Times New Roman" pitchFamily="18" charset="0"/>
              </a:rPr>
              <a:t>= Na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S + 3 Na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SO</a:t>
            </a:r>
            <a:r>
              <a:rPr lang="en-US" altLang="ru-RU" baseline="-30000" dirty="0">
                <a:cs typeface="Times New Roman" pitchFamily="18" charset="0"/>
              </a:rPr>
              <a:t>4 </a:t>
            </a:r>
            <a:r>
              <a:rPr lang="en-US" altLang="ru-RU" dirty="0">
                <a:cs typeface="Times New Roman" pitchFamily="18" charset="0"/>
              </a:rPr>
              <a:t>+ 4H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O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249454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5876" y="178793"/>
            <a:ext cx="7772400" cy="1143000"/>
          </a:xfrm>
        </p:spPr>
        <p:txBody>
          <a:bodyPr/>
          <a:lstStyle/>
          <a:p>
            <a:pPr algn="ctr" eaLnBrk="1" hangingPunct="1"/>
            <a:r>
              <a:rPr lang="kk-KZ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Күкірт т</a:t>
            </a:r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риоксиді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altLang="ru-RU" sz="3600" b="1" baseline="-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3600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44675"/>
            <a:ext cx="3902075" cy="467995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ru-RU" altLang="ru-RU" sz="2800" dirty="0" err="1">
                <a:cs typeface="Times New Roman" pitchFamily="18" charset="0"/>
              </a:rPr>
              <a:t>полиморфты</a:t>
            </a:r>
            <a:r>
              <a:rPr lang="ru-RU" altLang="ru-RU" sz="2800" dirty="0">
                <a:cs typeface="Times New Roman" pitchFamily="18" charset="0"/>
              </a:rPr>
              <a:t> модификация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ru-RU" altLang="ru-RU" sz="2800" dirty="0">
                <a:cs typeface="Times New Roman" pitchFamily="18" charset="0"/>
              </a:rPr>
              <a:t>,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</a:t>
            </a:r>
            <a:r>
              <a:rPr lang="ru-RU" altLang="ru-RU" sz="2800" dirty="0">
                <a:cs typeface="Times New Roman" pitchFamily="18" charset="0"/>
              </a:rPr>
              <a:t> и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ru-RU" altLang="ru-RU" sz="2800" dirty="0"/>
              <a:t> (</a:t>
            </a:r>
            <a:r>
              <a:rPr lang="ru-RU" altLang="ru-RU" sz="2800" dirty="0">
                <a:cs typeface="Times New Roman" pitchFamily="18" charset="0"/>
              </a:rPr>
              <a:t>т. </a:t>
            </a:r>
            <a:r>
              <a:rPr lang="ru-RU" altLang="ru-RU" sz="2800" dirty="0" err="1">
                <a:cs typeface="Times New Roman" pitchFamily="18" charset="0"/>
              </a:rPr>
              <a:t>балқу.</a:t>
            </a:r>
            <a:r>
              <a:rPr lang="ru-RU" altLang="ru-RU" sz="2800" dirty="0">
                <a:cs typeface="Times New Roman" pitchFamily="18" charset="0"/>
              </a:rPr>
              <a:t> 16,8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800" dirty="0">
                <a:cs typeface="Times New Roman" pitchFamily="18" charset="0"/>
              </a:rPr>
              <a:t>С, 32,0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800" dirty="0">
                <a:cs typeface="Times New Roman" pitchFamily="18" charset="0"/>
              </a:rPr>
              <a:t>С </a:t>
            </a:r>
            <a:r>
              <a:rPr lang="ru-RU" altLang="ru-RU" sz="2800" dirty="0" err="1">
                <a:cs typeface="Times New Roman" pitchFamily="18" charset="0"/>
              </a:rPr>
              <a:t>және </a:t>
            </a:r>
            <a:r>
              <a:rPr lang="ru-RU" altLang="ru-RU" sz="2800" dirty="0">
                <a:cs typeface="Times New Roman" pitchFamily="18" charset="0"/>
              </a:rPr>
              <a:t>62,2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800" dirty="0">
                <a:cs typeface="Times New Roman" pitchFamily="18" charset="0"/>
              </a:rPr>
              <a:t>С)</a:t>
            </a:r>
            <a:r>
              <a:rPr lang="ru-RU" altLang="ru-RU" sz="2800" dirty="0"/>
              <a:t> </a:t>
            </a:r>
          </a:p>
          <a:p>
            <a:pPr eaLnBrk="1" hangingPunct="1"/>
            <a:r>
              <a:rPr lang="ru-RU" altLang="ru-RU" sz="2800" dirty="0" err="1">
                <a:solidFill>
                  <a:srgbClr val="FF3300"/>
                </a:solidFill>
              </a:rPr>
              <a:t>Алынуы</a:t>
            </a:r>
            <a:r>
              <a:rPr lang="ru-RU" altLang="ru-RU" sz="2800" dirty="0"/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800" dirty="0"/>
              <a:t>2SO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+ O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 </a:t>
            </a:r>
            <a:r>
              <a:rPr lang="en-US" altLang="ru-RU" sz="2800" dirty="0">
                <a:sym typeface="Wingdings 3" pitchFamily="18" charset="2"/>
              </a:rPr>
              <a:t> 2 SO</a:t>
            </a:r>
            <a:r>
              <a:rPr lang="en-US" altLang="ru-RU" sz="2800" baseline="-25000" dirty="0">
                <a:sym typeface="Wingdings 3" pitchFamily="18" charset="2"/>
              </a:rPr>
              <a:t>3</a:t>
            </a:r>
            <a:r>
              <a:rPr lang="en-US" altLang="ru-RU" sz="2800" dirty="0">
                <a:sym typeface="Wingdings 3" pitchFamily="18" charset="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dirty="0">
                <a:solidFill>
                  <a:schemeClr val="hlink"/>
                </a:solidFill>
                <a:sym typeface="Wingdings 3" pitchFamily="18" charset="2"/>
              </a:rPr>
              <a:t>(600 </a:t>
            </a:r>
            <a:r>
              <a:rPr lang="en-US" altLang="ru-RU" sz="2400" dirty="0">
                <a:solidFill>
                  <a:schemeClr val="hlink"/>
                </a:solidFill>
                <a:cs typeface="Times New Roman" pitchFamily="18" charset="0"/>
                <a:sym typeface="Wingdings 3" pitchFamily="18" charset="2"/>
              </a:rPr>
              <a:t>°C, </a:t>
            </a:r>
            <a:r>
              <a:rPr lang="ru-RU" altLang="ru-RU" sz="2400" dirty="0">
                <a:solidFill>
                  <a:schemeClr val="hlink"/>
                </a:solidFill>
                <a:sym typeface="Wingdings 3" pitchFamily="18" charset="2"/>
              </a:rPr>
              <a:t>катализатор </a:t>
            </a:r>
            <a:r>
              <a:rPr lang="en-US" altLang="ru-RU" sz="2400" dirty="0">
                <a:solidFill>
                  <a:schemeClr val="hlink"/>
                </a:solidFill>
                <a:sym typeface="Wingdings 3" pitchFamily="18" charset="2"/>
              </a:rPr>
              <a:t>V</a:t>
            </a:r>
            <a:r>
              <a:rPr lang="en-US" altLang="ru-RU" sz="2400" baseline="-25000" dirty="0">
                <a:solidFill>
                  <a:schemeClr val="hlink"/>
                </a:solidFill>
                <a:sym typeface="Wingdings 3" pitchFamily="18" charset="2"/>
              </a:rPr>
              <a:t>2</a:t>
            </a:r>
            <a:r>
              <a:rPr lang="en-US" altLang="ru-RU" sz="2400" dirty="0">
                <a:solidFill>
                  <a:schemeClr val="hlink"/>
                </a:solidFill>
                <a:sym typeface="Wingdings 3" pitchFamily="18" charset="2"/>
              </a:rPr>
              <a:t>O</a:t>
            </a:r>
            <a:r>
              <a:rPr lang="en-US" altLang="ru-RU" sz="2400" baseline="-25000" dirty="0">
                <a:solidFill>
                  <a:schemeClr val="hlink"/>
                </a:solidFill>
                <a:sym typeface="Wingdings 3" pitchFamily="18" charset="2"/>
              </a:rPr>
              <a:t>5</a:t>
            </a:r>
            <a:r>
              <a:rPr lang="en-US" altLang="ru-RU" sz="2400" dirty="0">
                <a:solidFill>
                  <a:schemeClr val="hlink"/>
                </a:solidFill>
                <a:sym typeface="Wingdings 3" pitchFamily="18" charset="2"/>
              </a:rPr>
              <a:t>)</a:t>
            </a:r>
            <a:endParaRPr lang="ru-RU" altLang="ru-RU" sz="2400" dirty="0">
              <a:solidFill>
                <a:schemeClr val="hlink"/>
              </a:solidFill>
            </a:endParaRPr>
          </a:p>
        </p:txBody>
      </p:sp>
      <p:grpSp>
        <p:nvGrpSpPr>
          <p:cNvPr id="44036" name="Group 10"/>
          <p:cNvGrpSpPr>
            <a:grpSpLocks/>
          </p:cNvGrpSpPr>
          <p:nvPr/>
        </p:nvGrpSpPr>
        <p:grpSpPr bwMode="auto">
          <a:xfrm>
            <a:off x="4806950" y="1844824"/>
            <a:ext cx="3498850" cy="3652967"/>
            <a:chOff x="3028" y="1404"/>
            <a:chExt cx="2204" cy="2064"/>
          </a:xfrm>
        </p:grpSpPr>
        <p:pic>
          <p:nvPicPr>
            <p:cNvPr id="44040" name="Picture 6" descr="D:\backup\MAMA\ИИСС-атлас и ПС\сера-элемент\фото+рис\100_0066SO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6" r="7930"/>
            <a:stretch>
              <a:fillRect/>
            </a:stretch>
          </p:blipFill>
          <p:spPr bwMode="auto">
            <a:xfrm>
              <a:off x="3264" y="1404"/>
              <a:ext cx="1968" cy="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1" name="Text Box 8"/>
            <p:cNvSpPr txBox="1">
              <a:spLocks noChangeArrowheads="1"/>
            </p:cNvSpPr>
            <p:nvPr/>
          </p:nvSpPr>
          <p:spPr bwMode="auto">
            <a:xfrm>
              <a:off x="3028" y="3207"/>
              <a:ext cx="1440" cy="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dirty="0">
                  <a:solidFill>
                    <a:schemeClr val="tx2"/>
                  </a:solidFill>
                </a:rPr>
                <a:t>(</a:t>
              </a:r>
              <a:r>
                <a:rPr lang="en-US" altLang="ru-RU" sz="2400" dirty="0">
                  <a:solidFill>
                    <a:schemeClr val="tx2"/>
                  </a:solidFill>
                  <a:cs typeface="Times New Roman" pitchFamily="18" charset="0"/>
                </a:rPr>
                <a:t>SO</a:t>
              </a:r>
              <a:r>
                <a:rPr lang="ru-RU" altLang="ru-RU" sz="2400" baseline="-30000" dirty="0">
                  <a:solidFill>
                    <a:schemeClr val="tx2"/>
                  </a:solidFill>
                  <a:cs typeface="Times New Roman" pitchFamily="18" charset="0"/>
                </a:rPr>
                <a:t>3</a:t>
              </a:r>
              <a:r>
                <a:rPr lang="ru-RU" altLang="ru-RU" sz="2400" dirty="0">
                  <a:solidFill>
                    <a:schemeClr val="tx2"/>
                  </a:solidFill>
                </a:rPr>
                <a:t>)</a:t>
              </a:r>
              <a:r>
                <a:rPr lang="en-US" altLang="ru-RU" sz="2400" i="1" baseline="-25000" dirty="0">
                  <a:solidFill>
                    <a:schemeClr val="tx2"/>
                  </a:solidFill>
                </a:rPr>
                <a:t>x</a:t>
              </a:r>
              <a:endParaRPr lang="ru-RU" altLang="ru-RU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037" name="Group 11"/>
          <p:cNvGrpSpPr>
            <a:grpSpLocks/>
          </p:cNvGrpSpPr>
          <p:nvPr/>
        </p:nvGrpSpPr>
        <p:grpSpPr bwMode="auto">
          <a:xfrm>
            <a:off x="5029200" y="4648200"/>
            <a:ext cx="3624263" cy="2066925"/>
            <a:chOff x="3168" y="2928"/>
            <a:chExt cx="2283" cy="1302"/>
          </a:xfrm>
        </p:grpSpPr>
        <p:pic>
          <p:nvPicPr>
            <p:cNvPr id="44038" name="Picture 7" descr="D:\backup\MAMA\ИИСС-атлас и ПС\сера-элемент\фото+рис\100_0012кат-серная к-т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928"/>
              <a:ext cx="699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39" name="Text Box 9"/>
            <p:cNvSpPr txBox="1">
              <a:spLocks noChangeArrowheads="1"/>
            </p:cNvSpPr>
            <p:nvPr/>
          </p:nvSpPr>
          <p:spPr bwMode="auto">
            <a:xfrm>
              <a:off x="3168" y="3936"/>
              <a:ext cx="168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dirty="0">
                  <a:solidFill>
                    <a:schemeClr val="hlink"/>
                  </a:solidFill>
                  <a:sym typeface="Wingdings 3" pitchFamily="18" charset="2"/>
                </a:rPr>
                <a:t>Катализатор </a:t>
              </a:r>
              <a:r>
                <a:rPr lang="en-US" altLang="ru-RU" sz="2400" dirty="0">
                  <a:solidFill>
                    <a:schemeClr val="hlink"/>
                  </a:solidFill>
                  <a:sym typeface="Wingdings 3" pitchFamily="18" charset="2"/>
                </a:rPr>
                <a:t>V</a:t>
              </a:r>
              <a:r>
                <a:rPr lang="en-US" altLang="ru-RU" sz="2400" baseline="-25000" dirty="0">
                  <a:solidFill>
                    <a:schemeClr val="hlink"/>
                  </a:solidFill>
                  <a:sym typeface="Wingdings 3" pitchFamily="18" charset="2"/>
                </a:rPr>
                <a:t>2</a:t>
              </a:r>
              <a:r>
                <a:rPr lang="en-US" altLang="ru-RU" sz="2400" dirty="0">
                  <a:solidFill>
                    <a:schemeClr val="hlink"/>
                  </a:solidFill>
                  <a:sym typeface="Wingdings 3" pitchFamily="18" charset="2"/>
                </a:rPr>
                <a:t>O</a:t>
              </a:r>
              <a:r>
                <a:rPr lang="en-US" altLang="ru-RU" sz="2400" baseline="-25000" dirty="0">
                  <a:solidFill>
                    <a:schemeClr val="hlink"/>
                  </a:solidFill>
                  <a:sym typeface="Wingdings 3" pitchFamily="18" charset="2"/>
                </a:rPr>
                <a:t>5</a:t>
              </a:r>
              <a:endParaRPr lang="ru-RU" altLang="ru-RU" sz="2400" baseline="-25000" dirty="0">
                <a:solidFill>
                  <a:schemeClr val="hlink"/>
                </a:solidFill>
                <a:sym typeface="Wingdings 3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763642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031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altLang="ru-RU" sz="4000" b="1" baseline="-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қышқылдық </a:t>
            </a: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оксид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74102"/>
            <a:ext cx="4419600" cy="2128837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 </a:t>
            </a:r>
            <a:r>
              <a:rPr lang="ru-RU" altLang="ru-RU" sz="2400" dirty="0" err="1"/>
              <a:t>өндірісте:</a:t>
            </a:r>
            <a:r>
              <a:rPr lang="ru-RU" altLang="ru-RU" sz="24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dirty="0">
                <a:cs typeface="Times New Roman" pitchFamily="18" charset="0"/>
              </a:rPr>
              <a:t>SO</a:t>
            </a:r>
            <a:r>
              <a:rPr lang="en-US" altLang="ru-RU" sz="2400" baseline="-30000" dirty="0">
                <a:cs typeface="Times New Roman" pitchFamily="18" charset="0"/>
              </a:rPr>
              <a:t>3</a:t>
            </a:r>
            <a:r>
              <a:rPr lang="en-US" altLang="ru-RU" sz="2400" dirty="0">
                <a:cs typeface="Times New Roman" pitchFamily="18" charset="0"/>
              </a:rPr>
              <a:t> + H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SO</a:t>
            </a:r>
            <a:r>
              <a:rPr lang="en-US" altLang="ru-RU" sz="2400" baseline="-30000" dirty="0">
                <a:cs typeface="Times New Roman" pitchFamily="18" charset="0"/>
              </a:rPr>
              <a:t>4</a:t>
            </a:r>
            <a:r>
              <a:rPr lang="ru-RU" altLang="ru-RU" sz="2400" dirty="0"/>
              <a:t> = </a:t>
            </a:r>
            <a:r>
              <a:rPr lang="en-US" altLang="ru-RU" sz="2400" dirty="0">
                <a:cs typeface="Times New Roman" pitchFamily="18" charset="0"/>
              </a:rPr>
              <a:t> H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S</a:t>
            </a:r>
            <a:r>
              <a:rPr lang="ru-RU" altLang="ru-RU" sz="2400" baseline="-25000" dirty="0"/>
              <a:t>2</a:t>
            </a:r>
            <a:r>
              <a:rPr lang="en-US" altLang="ru-RU" sz="2400" dirty="0">
                <a:cs typeface="Times New Roman" pitchFamily="18" charset="0"/>
              </a:rPr>
              <a:t>O</a:t>
            </a:r>
            <a:r>
              <a:rPr lang="ru-RU" altLang="ru-RU" sz="2400" baseline="-30000" dirty="0"/>
              <a:t>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solidFill>
                  <a:srgbClr val="FF3300"/>
                </a:solidFill>
              </a:rPr>
              <a:t>    </a:t>
            </a:r>
            <a:r>
              <a:rPr lang="ru-RU" altLang="ru-RU" sz="2400" dirty="0" err="1"/>
              <a:t>(дикүкірт қышқылы,</a:t>
            </a:r>
            <a:r>
              <a:rPr lang="ru-RU" altLang="ru-RU" sz="2400" dirty="0" err="1">
                <a:solidFill>
                  <a:srgbClr val="FF3300"/>
                </a:solidFill>
              </a:rPr>
              <a:t> </a:t>
            </a:r>
            <a:r>
              <a:rPr lang="ru-RU" altLang="ru-RU" sz="2400" dirty="0">
                <a:solidFill>
                  <a:srgbClr val="FF3300"/>
                </a:solidFill>
              </a:rPr>
              <a:t>олеум</a:t>
            </a:r>
            <a:r>
              <a:rPr lang="ru-RU" altLang="ru-RU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 </a:t>
            </a:r>
            <a:r>
              <a:rPr lang="en-US" altLang="ru-RU" sz="2400" dirty="0">
                <a:cs typeface="Times New Roman" pitchFamily="18" charset="0"/>
              </a:rPr>
              <a:t>SO</a:t>
            </a:r>
            <a:r>
              <a:rPr lang="en-US" altLang="ru-RU" sz="2400" baseline="-30000" dirty="0">
                <a:cs typeface="Times New Roman" pitchFamily="18" charset="0"/>
              </a:rPr>
              <a:t>3</a:t>
            </a:r>
            <a:r>
              <a:rPr lang="en-US" altLang="ru-RU" sz="2400" dirty="0">
                <a:cs typeface="Times New Roman" pitchFamily="18" charset="0"/>
              </a:rPr>
              <a:t> + H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O = H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SO</a:t>
            </a:r>
            <a:r>
              <a:rPr lang="en-US" altLang="ru-RU" sz="2400" baseline="-30000" dirty="0">
                <a:cs typeface="Times New Roman" pitchFamily="18" charset="0"/>
              </a:rPr>
              <a:t>4</a:t>
            </a:r>
            <a:r>
              <a:rPr lang="ru-RU" altLang="ru-RU" sz="2400" dirty="0"/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>
                <a:sym typeface="Symbol" pitchFamily="18" charset="2"/>
              </a:rPr>
              <a:t></a:t>
            </a:r>
            <a:r>
              <a:rPr lang="en-US" altLang="ru-RU" sz="2400" i="1" dirty="0">
                <a:sym typeface="Symbol" pitchFamily="18" charset="2"/>
              </a:rPr>
              <a:t>H</a:t>
            </a:r>
            <a:r>
              <a:rPr lang="en-US" altLang="ru-RU" sz="2400" dirty="0">
                <a:cs typeface="Times New Roman" pitchFamily="18" charset="0"/>
                <a:sym typeface="Symbol" pitchFamily="18" charset="2"/>
              </a:rPr>
              <a:t>° = –130 </a:t>
            </a:r>
            <a:r>
              <a:rPr lang="ru-RU" altLang="ru-RU" sz="2400" dirty="0">
                <a:sym typeface="Symbol" pitchFamily="18" charset="2"/>
              </a:rPr>
              <a:t>кДж/моль</a:t>
            </a:r>
          </a:p>
        </p:txBody>
      </p:sp>
      <p:grpSp>
        <p:nvGrpSpPr>
          <p:cNvPr id="46084" name="Group 9"/>
          <p:cNvGrpSpPr>
            <a:grpSpLocks/>
          </p:cNvGrpSpPr>
          <p:nvPr/>
        </p:nvGrpSpPr>
        <p:grpSpPr bwMode="auto">
          <a:xfrm>
            <a:off x="395536" y="1396733"/>
            <a:ext cx="8266112" cy="5156894"/>
            <a:chOff x="593" y="1524"/>
            <a:chExt cx="4930" cy="2556"/>
          </a:xfrm>
        </p:grpSpPr>
        <p:pic>
          <p:nvPicPr>
            <p:cNvPr id="46085" name="Picture 6" descr="D:\backup\MAMA\2008-09лекции\pictures\элементы\пр-во серн к-ты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524"/>
              <a:ext cx="2163" cy="2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6" name="Picture 7" descr="D:\backup\MAMA\2008-09лекции\pictures\элементы\получ серной к-ты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" y="2832"/>
              <a:ext cx="1213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87" name="Text Box 8"/>
            <p:cNvSpPr txBox="1">
              <a:spLocks noChangeArrowheads="1"/>
            </p:cNvSpPr>
            <p:nvPr/>
          </p:nvSpPr>
          <p:spPr bwMode="auto">
            <a:xfrm>
              <a:off x="1872" y="3792"/>
              <a:ext cx="3552" cy="2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kk-KZ" altLang="ru-RU" sz="2400" dirty="0"/>
                <a:t>Күкіртқышқылды өндіріс</a:t>
              </a:r>
              <a:endParaRPr lang="ru-RU" alt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108227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altLang="ru-RU" sz="3600" b="1" baseline="-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altLang="ru-RU" sz="3600" b="1" baseline="-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күкірт қышқылы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Picture 6" descr="D:\backup\MAMA\competentum\0-замечания заказчика\досъемки\1020197серная кислота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133600"/>
            <a:ext cx="1862138" cy="38814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0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3000364" y="1643050"/>
            <a:ext cx="5867400" cy="4714908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ru-RU" sz="2800" dirty="0">
                <a:cs typeface="Times New Roman" pitchFamily="18" charset="0"/>
              </a:rPr>
              <a:t>H</a:t>
            </a:r>
            <a:r>
              <a:rPr lang="ru-RU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ru-RU" altLang="ru-RU" sz="2800" baseline="-30000" dirty="0">
                <a:cs typeface="Times New Roman" pitchFamily="18" charset="0"/>
              </a:rPr>
              <a:t>4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ru-RU" altLang="ru-RU" sz="2800" dirty="0"/>
              <a:t>– </a:t>
            </a:r>
            <a:r>
              <a:rPr lang="ru-RU" altLang="ru-RU" sz="2800" dirty="0" err="1">
                <a:cs typeface="Times New Roman" pitchFamily="18" charset="0"/>
              </a:rPr>
              <a:t>түссіз </a:t>
            </a:r>
            <a:r>
              <a:rPr lang="ru-RU" altLang="ru-RU" sz="2800" dirty="0">
                <a:cs typeface="Times New Roman" pitchFamily="18" charset="0"/>
              </a:rPr>
              <a:t>май </a:t>
            </a:r>
            <a:r>
              <a:rPr lang="ru-RU" altLang="ru-RU" sz="2800" dirty="0" err="1">
                <a:cs typeface="Times New Roman" pitchFamily="18" charset="0"/>
              </a:rPr>
              <a:t>тәрізді</a:t>
            </a:r>
            <a:r>
              <a:rPr lang="ru-RU" altLang="ru-RU" sz="2800" dirty="0" err="1"/>
              <a:t> сұйықтық</a:t>
            </a:r>
            <a:r>
              <a:rPr lang="ru-RU" altLang="ru-RU" sz="2800" dirty="0"/>
              <a:t>,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ru-RU" altLang="ru-RU" sz="2800" dirty="0" err="1">
                <a:cs typeface="Times New Roman" pitchFamily="18" charset="0"/>
              </a:rPr>
              <a:t>тығыздығы </a:t>
            </a:r>
            <a:r>
              <a:rPr lang="ru-RU" altLang="ru-RU" sz="2800" dirty="0">
                <a:cs typeface="Times New Roman" pitchFamily="18" charset="0"/>
              </a:rPr>
              <a:t>1,84 г/см</a:t>
            </a:r>
            <a:r>
              <a:rPr lang="ru-RU" altLang="ru-RU" sz="2800" baseline="30000" dirty="0">
                <a:cs typeface="Times New Roman" pitchFamily="18" charset="0"/>
              </a:rPr>
              <a:t>3</a:t>
            </a:r>
            <a:r>
              <a:rPr lang="ru-RU" altLang="ru-RU" sz="2800" dirty="0">
                <a:cs typeface="Times New Roman" pitchFamily="18" charset="0"/>
              </a:rPr>
              <a:t>, </a:t>
            </a:r>
          </a:p>
          <a:p>
            <a:pPr eaLnBrk="1" hangingPunct="1">
              <a:buNone/>
            </a:pPr>
            <a:r>
              <a:rPr lang="ru-RU" altLang="ru-RU" sz="2800" dirty="0">
                <a:cs typeface="Times New Roman" pitchFamily="18" charset="0"/>
              </a:rPr>
              <a:t>т. </a:t>
            </a:r>
            <a:r>
              <a:rPr lang="ru-RU" altLang="ru-RU" sz="2800" dirty="0" err="1">
                <a:cs typeface="Times New Roman" pitchFamily="18" charset="0"/>
              </a:rPr>
              <a:t>балқу.</a:t>
            </a:r>
            <a:r>
              <a:rPr lang="ru-RU" altLang="ru-RU" sz="2800" dirty="0">
                <a:cs typeface="Times New Roman" pitchFamily="18" charset="0"/>
              </a:rPr>
              <a:t> 10,4 </a:t>
            </a:r>
            <a:r>
              <a:rPr lang="ru-RU" altLang="ru-RU" sz="2800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800" dirty="0">
                <a:cs typeface="Times New Roman" pitchFamily="18" charset="0"/>
              </a:rPr>
              <a:t>С. </a:t>
            </a:r>
          </a:p>
          <a:p>
            <a:pPr eaLnBrk="1" hangingPunct="1"/>
            <a:r>
              <a:rPr lang="kk-KZ" altLang="ru-RU" sz="2800" dirty="0">
                <a:cs typeface="Times New Roman" pitchFamily="18" charset="0"/>
              </a:rPr>
              <a:t>Химиялық қасиеттері:</a:t>
            </a:r>
          </a:p>
          <a:p>
            <a:pPr eaLnBrk="1" hangingPunct="1">
              <a:buNone/>
            </a:pPr>
            <a:r>
              <a:rPr lang="en-US" altLang="ru-RU" sz="2800" dirty="0">
                <a:cs typeface="Times New Roman" pitchFamily="18" charset="0"/>
              </a:rPr>
              <a:t>Zn + 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= ZnSO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+ 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</a:p>
          <a:p>
            <a:pPr eaLnBrk="1" hangingPunct="1">
              <a:buNone/>
            </a:pPr>
            <a:r>
              <a:rPr lang="en-US" altLang="ru-RU" sz="2800" dirty="0">
                <a:cs typeface="Times New Roman" pitchFamily="18" charset="0"/>
              </a:rPr>
              <a:t>3Zn + 4H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= 3ZnSO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+ S + 4H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O</a:t>
            </a:r>
            <a:endParaRPr lang="ru-RU" altLang="ru-RU" sz="2800" baseline="-25000" dirty="0"/>
          </a:p>
          <a:p>
            <a:pPr eaLnBrk="1" hangingPunct="1">
              <a:buNone/>
            </a:pPr>
            <a:r>
              <a:rPr lang="en-US" altLang="ru-RU" sz="2800" dirty="0">
                <a:cs typeface="Times New Roman" pitchFamily="18" charset="0"/>
              </a:rPr>
              <a:t>4Zn + 5H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= 4ZnSO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+ 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S + 4H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O</a:t>
            </a:r>
            <a:endParaRPr lang="ru-RU" altLang="ru-RU" sz="2800" baseline="-25000" dirty="0"/>
          </a:p>
          <a:p>
            <a:pPr eaLnBrk="1" hangingPunct="1">
              <a:buNone/>
            </a:pPr>
            <a:r>
              <a:rPr lang="en-US" altLang="ru-RU" sz="2800" dirty="0">
                <a:cs typeface="Times New Roman" pitchFamily="18" charset="0"/>
              </a:rPr>
              <a:t>C + 2H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= CO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+ 2SO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 + 2H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O</a:t>
            </a:r>
            <a:endParaRPr lang="en-US" altLang="ru-RU" sz="2800" baseline="-25000" dirty="0"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ru-RU" sz="2800" dirty="0">
                <a:cs typeface="Times New Roman" pitchFamily="18" charset="0"/>
              </a:rPr>
              <a:t>P + 5H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= 2H</a:t>
            </a:r>
            <a:r>
              <a:rPr lang="en-US" altLang="ru-RU" sz="2800" baseline="-25000" dirty="0">
                <a:cs typeface="Times New Roman" pitchFamily="18" charset="0"/>
              </a:rPr>
              <a:t>3</a:t>
            </a:r>
            <a:r>
              <a:rPr lang="en-US" altLang="ru-RU" sz="2800" dirty="0">
                <a:cs typeface="Times New Roman" pitchFamily="18" charset="0"/>
              </a:rPr>
              <a:t>PO</a:t>
            </a:r>
            <a:r>
              <a:rPr lang="en-US" altLang="ru-RU" sz="2800" baseline="-25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 </a:t>
            </a:r>
            <a:r>
              <a:rPr lang="en-US" altLang="ru-RU" sz="2800">
                <a:cs typeface="Times New Roman" pitchFamily="18" charset="0"/>
              </a:rPr>
              <a:t>+ 5SO</a:t>
            </a:r>
            <a:r>
              <a:rPr lang="en-US" altLang="ru-RU" sz="2800" baseline="-25000">
                <a:cs typeface="Times New Roman" pitchFamily="18" charset="0"/>
              </a:rPr>
              <a:t>2</a:t>
            </a:r>
            <a:r>
              <a:rPr lang="en-US" altLang="ru-RU" sz="2800">
                <a:cs typeface="Times New Roman" pitchFamily="18" charset="0"/>
              </a:rPr>
              <a:t> </a:t>
            </a:r>
            <a:r>
              <a:rPr lang="en-US" altLang="ru-RU" sz="2800" dirty="0">
                <a:cs typeface="Times New Roman" pitchFamily="18" charset="0"/>
              </a:rPr>
              <a:t>+ 2H</a:t>
            </a:r>
            <a:r>
              <a:rPr lang="en-US" altLang="ru-RU" sz="2800" baseline="-25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O</a:t>
            </a:r>
            <a:endParaRPr lang="en-US" altLang="ru-RU" sz="2800" baseline="-25000" dirty="0">
              <a:cs typeface="Times New Roman" pitchFamily="18" charset="0"/>
            </a:endParaRPr>
          </a:p>
          <a:p>
            <a:pPr eaLnBrk="1" hangingPunct="1">
              <a:buNone/>
            </a:pPr>
            <a:endParaRPr lang="ru-RU" altLang="ru-RU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889199108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447800" y="5638800"/>
            <a:ext cx="5676900" cy="9906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dirty="0"/>
              <a:t>    </a:t>
            </a:r>
            <a:r>
              <a:rPr lang="ru-RU" altLang="ru-RU" sz="2800">
                <a:cs typeface="Times New Roman" pitchFamily="18" charset="0"/>
              </a:rPr>
              <a:t>Шёнитттер</a:t>
            </a:r>
            <a:r>
              <a:rPr lang="ru-RU" altLang="ru-RU" sz="2800"/>
              <a:t> </a:t>
            </a:r>
            <a:r>
              <a:rPr lang="en-US" altLang="ru-RU" sz="2800" dirty="0">
                <a:cs typeface="Times New Roman" pitchFamily="18" charset="0"/>
              </a:rPr>
              <a:t> M</a:t>
            </a:r>
            <a:r>
              <a:rPr lang="en-US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baseline="30000" dirty="0">
                <a:cs typeface="Times New Roman" pitchFamily="18" charset="0"/>
              </a:rPr>
              <a:t>I</a:t>
            </a:r>
            <a:r>
              <a:rPr lang="en-US" altLang="ru-RU" sz="2800" dirty="0">
                <a:cs typeface="Times New Roman" pitchFamily="18" charset="0"/>
              </a:rPr>
              <a:t>M</a:t>
            </a:r>
            <a:r>
              <a:rPr lang="en-US" altLang="ru-RU" sz="2800" baseline="30000" dirty="0">
                <a:cs typeface="Times New Roman" pitchFamily="18" charset="0"/>
              </a:rPr>
              <a:t>II</a:t>
            </a:r>
            <a:r>
              <a:rPr lang="en-US" altLang="ru-RU" sz="2800" dirty="0">
                <a:cs typeface="Times New Roman" pitchFamily="18" charset="0"/>
              </a:rPr>
              <a:t>(SO</a:t>
            </a:r>
            <a:r>
              <a:rPr lang="en-US" altLang="ru-RU" sz="2800" baseline="-30000" dirty="0">
                <a:cs typeface="Times New Roman" pitchFamily="18" charset="0"/>
              </a:rPr>
              <a:t>4</a:t>
            </a:r>
            <a:r>
              <a:rPr lang="en-US" altLang="ru-RU" sz="2800" dirty="0">
                <a:cs typeface="Times New Roman" pitchFamily="18" charset="0"/>
              </a:rPr>
              <a:t>)</a:t>
            </a:r>
            <a:r>
              <a:rPr lang="en-US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·6H</a:t>
            </a:r>
            <a:r>
              <a:rPr lang="en-US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O (M</a:t>
            </a:r>
            <a:r>
              <a:rPr lang="en-US" altLang="ru-RU" sz="2800" baseline="30000" dirty="0">
                <a:cs typeface="Times New Roman" pitchFamily="18" charset="0"/>
              </a:rPr>
              <a:t>I</a:t>
            </a:r>
            <a:r>
              <a:rPr lang="en-US" altLang="ru-RU" sz="2800" dirty="0">
                <a:cs typeface="Times New Roman" pitchFamily="18" charset="0"/>
              </a:rPr>
              <a:t> – Na, K… </a:t>
            </a:r>
            <a:r>
              <a:rPr lang="ru-RU" altLang="ru-RU" sz="2800" dirty="0"/>
              <a:t>, </a:t>
            </a:r>
            <a:r>
              <a:rPr lang="en-US" altLang="ru-RU" sz="2800" dirty="0">
                <a:cs typeface="Times New Roman" pitchFamily="18" charset="0"/>
              </a:rPr>
              <a:t>M</a:t>
            </a:r>
            <a:r>
              <a:rPr lang="en-US" altLang="ru-RU" sz="2800" baseline="30000" dirty="0">
                <a:cs typeface="Times New Roman" pitchFamily="18" charset="0"/>
              </a:rPr>
              <a:t>II</a:t>
            </a:r>
            <a:r>
              <a:rPr lang="en-US" altLang="ru-RU" sz="2800" dirty="0">
                <a:cs typeface="Times New Roman" pitchFamily="18" charset="0"/>
              </a:rPr>
              <a:t> – Mg, Zn, Co…)</a:t>
            </a:r>
            <a:r>
              <a:rPr lang="ru-RU" altLang="ru-RU" sz="2800" dirty="0"/>
              <a:t> </a:t>
            </a:r>
          </a:p>
        </p:txBody>
      </p:sp>
      <p:pic>
        <p:nvPicPr>
          <p:cNvPr id="50179" name="Picture 4" descr="D:\backup\MAMA\2008-09лекции\pictures\элементы\jel-kupo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00" y="1137041"/>
            <a:ext cx="1512888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7" descr="D:\backup\MAMA\2008-09лекции\pictures\элементы\шен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t="6667" r="13544" b="20000"/>
          <a:stretch>
            <a:fillRect/>
          </a:stretch>
        </p:blipFill>
        <p:spPr bwMode="auto">
          <a:xfrm>
            <a:off x="7239000" y="5029200"/>
            <a:ext cx="1406525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10"/>
          <p:cNvSpPr txBox="1">
            <a:spLocks noChangeArrowheads="1"/>
          </p:cNvSpPr>
          <p:nvPr/>
        </p:nvSpPr>
        <p:spPr bwMode="auto">
          <a:xfrm>
            <a:off x="2552700" y="1119286"/>
            <a:ext cx="4267200" cy="955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cs typeface="Times New Roman" pitchFamily="18" charset="0"/>
              </a:rPr>
              <a:t>Купоросы</a:t>
            </a:r>
            <a:r>
              <a:rPr lang="ru-RU" altLang="ru-RU" sz="2800" dirty="0"/>
              <a:t> </a:t>
            </a:r>
            <a:r>
              <a:rPr lang="en-US" altLang="ru-RU" sz="2800" dirty="0">
                <a:cs typeface="Times New Roman" pitchFamily="18" charset="0"/>
              </a:rPr>
              <a:t>MSO</a:t>
            </a:r>
            <a:r>
              <a:rPr lang="ru-RU" altLang="ru-RU" sz="2800" baseline="-30000" dirty="0">
                <a:cs typeface="Times New Roman" pitchFamily="18" charset="0"/>
              </a:rPr>
              <a:t>4</a:t>
            </a:r>
            <a:r>
              <a:rPr lang="ru-RU" altLang="ru-RU" sz="2800" dirty="0">
                <a:cs typeface="Times New Roman" pitchFamily="18" charset="0"/>
              </a:rPr>
              <a:t>·5(7)</a:t>
            </a:r>
            <a:r>
              <a:rPr lang="en-US" altLang="ru-RU" sz="2800" dirty="0">
                <a:cs typeface="Times New Roman" pitchFamily="18" charset="0"/>
              </a:rPr>
              <a:t>H</a:t>
            </a:r>
            <a:r>
              <a:rPr lang="ru-RU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O</a:t>
            </a:r>
            <a:r>
              <a:rPr lang="ru-RU" altLang="ru-RU" sz="2800" dirty="0">
                <a:cs typeface="Times New Roman" pitchFamily="18" charset="0"/>
              </a:rPr>
              <a:t> (</a:t>
            </a:r>
            <a:r>
              <a:rPr lang="en-US" altLang="ru-RU" sz="2800" dirty="0">
                <a:cs typeface="Times New Roman" pitchFamily="18" charset="0"/>
              </a:rPr>
              <a:t>M</a:t>
            </a:r>
            <a:r>
              <a:rPr lang="ru-RU" altLang="ru-RU" sz="2800" dirty="0">
                <a:cs typeface="Times New Roman" pitchFamily="18" charset="0"/>
              </a:rPr>
              <a:t> – </a:t>
            </a:r>
            <a:r>
              <a:rPr lang="en-US" altLang="ru-RU" sz="2800" dirty="0">
                <a:cs typeface="Times New Roman" pitchFamily="18" charset="0"/>
              </a:rPr>
              <a:t>Cu</a:t>
            </a:r>
            <a:r>
              <a:rPr lang="ru-RU" altLang="ru-RU" sz="2800" dirty="0">
                <a:cs typeface="Times New Roman" pitchFamily="18" charset="0"/>
              </a:rPr>
              <a:t>, </a:t>
            </a:r>
            <a:r>
              <a:rPr lang="en-US" altLang="ru-RU" sz="2800" dirty="0">
                <a:cs typeface="Times New Roman" pitchFamily="18" charset="0"/>
              </a:rPr>
              <a:t>Fe</a:t>
            </a:r>
            <a:r>
              <a:rPr lang="ru-RU" altLang="ru-RU" sz="2800" dirty="0">
                <a:cs typeface="Times New Roman" pitchFamily="18" charset="0"/>
              </a:rPr>
              <a:t>, </a:t>
            </a:r>
            <a:r>
              <a:rPr lang="en-US" altLang="ru-RU" sz="2800" dirty="0">
                <a:cs typeface="Times New Roman" pitchFamily="18" charset="0"/>
              </a:rPr>
              <a:t>Ni</a:t>
            </a:r>
            <a:r>
              <a:rPr lang="ru-RU" altLang="ru-RU" sz="2800" dirty="0">
                <a:cs typeface="Times New Roman" pitchFamily="18" charset="0"/>
              </a:rPr>
              <a:t>, </a:t>
            </a:r>
            <a:r>
              <a:rPr lang="en-US" altLang="ru-RU" sz="2800" dirty="0">
                <a:cs typeface="Times New Roman" pitchFamily="18" charset="0"/>
              </a:rPr>
              <a:t>Mg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ru-RU" altLang="ru-RU" sz="2800" dirty="0"/>
              <a:t>…)</a:t>
            </a:r>
          </a:p>
        </p:txBody>
      </p:sp>
      <p:grpSp>
        <p:nvGrpSpPr>
          <p:cNvPr id="50182" name="Group 16"/>
          <p:cNvGrpSpPr>
            <a:grpSpLocks/>
          </p:cNvGrpSpPr>
          <p:nvPr/>
        </p:nvGrpSpPr>
        <p:grpSpPr bwMode="auto">
          <a:xfrm>
            <a:off x="445448" y="1494522"/>
            <a:ext cx="4145708" cy="1037639"/>
            <a:chOff x="288" y="192"/>
            <a:chExt cx="2928" cy="1103"/>
          </a:xfrm>
        </p:grpSpPr>
        <p:pic>
          <p:nvPicPr>
            <p:cNvPr id="50189" name="Picture 9" descr="D:\backup\MAMA\2008-09лекции\pictures\элементы\медный купорос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1152" cy="11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90" name="Text Box 12"/>
            <p:cNvSpPr txBox="1">
              <a:spLocks noChangeArrowheads="1"/>
            </p:cNvSpPr>
            <p:nvPr/>
          </p:nvSpPr>
          <p:spPr bwMode="auto">
            <a:xfrm>
              <a:off x="1536" y="864"/>
              <a:ext cx="168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Мыс купорос</a:t>
              </a:r>
            </a:p>
          </p:txBody>
        </p:sp>
      </p:grpSp>
      <p:sp>
        <p:nvSpPr>
          <p:cNvPr id="50183" name="Text Box 13"/>
          <p:cNvSpPr txBox="1">
            <a:spLocks noChangeArrowheads="1"/>
          </p:cNvSpPr>
          <p:nvPr/>
        </p:nvSpPr>
        <p:spPr bwMode="auto">
          <a:xfrm>
            <a:off x="465137" y="2610742"/>
            <a:ext cx="4906888" cy="138499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 err="1">
                <a:cs typeface="Times New Roman" pitchFamily="18" charset="0"/>
              </a:rPr>
              <a:t>Квасцтар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en-US" altLang="ru-RU" sz="2800" dirty="0">
                <a:cs typeface="Times New Roman" pitchFamily="18" charset="0"/>
              </a:rPr>
              <a:t>M</a:t>
            </a:r>
            <a:r>
              <a:rPr lang="en-US" altLang="ru-RU" sz="2800" baseline="30000" dirty="0">
                <a:cs typeface="Times New Roman" pitchFamily="18" charset="0"/>
              </a:rPr>
              <a:t>I</a:t>
            </a:r>
            <a:r>
              <a:rPr lang="en-US" altLang="ru-RU" sz="2800" dirty="0">
                <a:cs typeface="Times New Roman" pitchFamily="18" charset="0"/>
              </a:rPr>
              <a:t>M</a:t>
            </a:r>
            <a:r>
              <a:rPr lang="en-US" altLang="ru-RU" sz="2800" baseline="30000" dirty="0">
                <a:cs typeface="Times New Roman" pitchFamily="18" charset="0"/>
              </a:rPr>
              <a:t>III</a:t>
            </a:r>
            <a:r>
              <a:rPr lang="ru-RU" altLang="ru-RU" sz="2800" dirty="0">
                <a:cs typeface="Times New Roman" pitchFamily="18" charset="0"/>
              </a:rPr>
              <a:t>(</a:t>
            </a:r>
            <a:r>
              <a:rPr lang="en-US" altLang="ru-RU" sz="2800" dirty="0">
                <a:cs typeface="Times New Roman" pitchFamily="18" charset="0"/>
              </a:rPr>
              <a:t>SO</a:t>
            </a:r>
            <a:r>
              <a:rPr lang="ru-RU" altLang="ru-RU" sz="2800" baseline="-30000" dirty="0">
                <a:cs typeface="Times New Roman" pitchFamily="18" charset="0"/>
              </a:rPr>
              <a:t>4</a:t>
            </a:r>
            <a:r>
              <a:rPr lang="ru-RU" altLang="ru-RU" sz="2800" dirty="0">
                <a:cs typeface="Times New Roman" pitchFamily="18" charset="0"/>
              </a:rPr>
              <a:t>)</a:t>
            </a:r>
            <a:r>
              <a:rPr lang="ru-RU" altLang="ru-RU" sz="2800" baseline="-30000" dirty="0">
                <a:cs typeface="Times New Roman" pitchFamily="18" charset="0"/>
              </a:rPr>
              <a:t>2</a:t>
            </a:r>
            <a:r>
              <a:rPr lang="ru-RU" altLang="ru-RU" sz="2800" dirty="0">
                <a:cs typeface="Times New Roman" pitchFamily="18" charset="0"/>
              </a:rPr>
              <a:t>·12</a:t>
            </a:r>
            <a:r>
              <a:rPr lang="en-US" altLang="ru-RU" sz="2800" dirty="0">
                <a:cs typeface="Times New Roman" pitchFamily="18" charset="0"/>
              </a:rPr>
              <a:t>H</a:t>
            </a:r>
            <a:r>
              <a:rPr lang="ru-RU" altLang="ru-RU" sz="2800" baseline="-30000" dirty="0">
                <a:cs typeface="Times New Roman" pitchFamily="18" charset="0"/>
              </a:rPr>
              <a:t>2</a:t>
            </a:r>
            <a:r>
              <a:rPr lang="en-US" altLang="ru-RU" sz="2800" dirty="0">
                <a:cs typeface="Times New Roman" pitchFamily="18" charset="0"/>
              </a:rPr>
              <a:t>O</a:t>
            </a:r>
            <a:r>
              <a:rPr lang="ru-RU" altLang="ru-RU" sz="2800" dirty="0">
                <a:cs typeface="Times New Roman" pitchFamily="18" charset="0"/>
              </a:rPr>
              <a:t> (</a:t>
            </a:r>
            <a:r>
              <a:rPr lang="en-US" altLang="ru-RU" sz="2800" dirty="0">
                <a:cs typeface="Times New Roman" pitchFamily="18" charset="0"/>
              </a:rPr>
              <a:t>M</a:t>
            </a:r>
            <a:r>
              <a:rPr lang="en-US" altLang="ru-RU" sz="2800" baseline="30000" dirty="0">
                <a:cs typeface="Times New Roman" pitchFamily="18" charset="0"/>
              </a:rPr>
              <a:t>I</a:t>
            </a:r>
            <a:r>
              <a:rPr lang="ru-RU" altLang="ru-RU" sz="2800" dirty="0">
                <a:cs typeface="Times New Roman" pitchFamily="18" charset="0"/>
              </a:rPr>
              <a:t> – </a:t>
            </a:r>
            <a:r>
              <a:rPr lang="en-US" altLang="ru-RU" sz="2800" dirty="0">
                <a:cs typeface="Times New Roman" pitchFamily="18" charset="0"/>
              </a:rPr>
              <a:t>Na</a:t>
            </a:r>
            <a:r>
              <a:rPr lang="ru-RU" altLang="ru-RU" sz="2800" dirty="0">
                <a:cs typeface="Times New Roman" pitchFamily="18" charset="0"/>
              </a:rPr>
              <a:t>, </a:t>
            </a:r>
            <a:r>
              <a:rPr lang="en-US" altLang="ru-RU" sz="2800" dirty="0">
                <a:cs typeface="Times New Roman" pitchFamily="18" charset="0"/>
              </a:rPr>
              <a:t>K</a:t>
            </a:r>
            <a:r>
              <a:rPr lang="ru-RU" altLang="ru-RU" sz="2800" dirty="0">
                <a:cs typeface="Times New Roman" pitchFamily="18" charset="0"/>
              </a:rPr>
              <a:t>,</a:t>
            </a:r>
            <a:r>
              <a:rPr lang="ru-RU" altLang="ru-RU" sz="2800" baseline="30000" dirty="0">
                <a:cs typeface="Times New Roman" pitchFamily="18" charset="0"/>
              </a:rPr>
              <a:t> </a:t>
            </a:r>
            <a:r>
              <a:rPr lang="en-US" altLang="ru-RU" sz="2800" dirty="0">
                <a:cs typeface="Times New Roman" pitchFamily="18" charset="0"/>
              </a:rPr>
              <a:t>NH</a:t>
            </a:r>
            <a:r>
              <a:rPr lang="ru-RU" altLang="ru-RU" sz="2800" baseline="-30000" dirty="0">
                <a:cs typeface="Times New Roman" pitchFamily="18" charset="0"/>
              </a:rPr>
              <a:t>4</a:t>
            </a:r>
            <a:r>
              <a:rPr lang="ru-RU" altLang="ru-RU" sz="2800" dirty="0">
                <a:cs typeface="Times New Roman" pitchFamily="18" charset="0"/>
              </a:rPr>
              <a:t>…</a:t>
            </a:r>
            <a:r>
              <a:rPr lang="ru-RU" altLang="ru-RU" sz="2800" dirty="0"/>
              <a:t>,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en-US" altLang="ru-RU" sz="2800" dirty="0">
                <a:cs typeface="Times New Roman" pitchFamily="18" charset="0"/>
              </a:rPr>
              <a:t>M</a:t>
            </a:r>
            <a:r>
              <a:rPr lang="en-US" altLang="ru-RU" sz="2800" baseline="30000" dirty="0">
                <a:cs typeface="Times New Roman" pitchFamily="18" charset="0"/>
              </a:rPr>
              <a:t>III</a:t>
            </a:r>
            <a:r>
              <a:rPr lang="en-US" altLang="ru-RU" sz="2800" dirty="0">
                <a:cs typeface="Times New Roman" pitchFamily="18" charset="0"/>
              </a:rPr>
              <a:t> – Al, </a:t>
            </a:r>
            <a:r>
              <a:rPr lang="en-US" altLang="ru-RU" sz="2800" dirty="0" err="1">
                <a:cs typeface="Times New Roman" pitchFamily="18" charset="0"/>
              </a:rPr>
              <a:t>Ga</a:t>
            </a:r>
            <a:r>
              <a:rPr lang="en-US" altLang="ru-RU" sz="2800" dirty="0">
                <a:cs typeface="Times New Roman" pitchFamily="18" charset="0"/>
              </a:rPr>
              <a:t>, Cr…</a:t>
            </a:r>
            <a:r>
              <a:rPr lang="ru-RU" altLang="ru-RU" sz="2800" dirty="0"/>
              <a:t>)</a:t>
            </a:r>
          </a:p>
        </p:txBody>
      </p:sp>
      <p:grpSp>
        <p:nvGrpSpPr>
          <p:cNvPr id="50184" name="Group 17"/>
          <p:cNvGrpSpPr>
            <a:grpSpLocks/>
          </p:cNvGrpSpPr>
          <p:nvPr/>
        </p:nvGrpSpPr>
        <p:grpSpPr bwMode="auto">
          <a:xfrm>
            <a:off x="571500" y="2855118"/>
            <a:ext cx="8458200" cy="2782888"/>
            <a:chOff x="336" y="1440"/>
            <a:chExt cx="5328" cy="1753"/>
          </a:xfrm>
        </p:grpSpPr>
        <p:pic>
          <p:nvPicPr>
            <p:cNvPr id="50185" name="Picture 5" descr="D:\backup\MAMA\2008-09лекции\pictures\элементы\alumokalievye-kvascy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400"/>
              <a:ext cx="1104" cy="7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6" name="Picture 6" descr="D:\backup\MAMA\2008-09лекции\pictures\элементы\хром-квасцы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08"/>
              <a:ext cx="1284" cy="9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7" name="Picture 14" descr="D:\backup\MAMA\competentum\0-замечания заказчика\досъемки\1020180_кристаллы, алюмо- и хромокалиевые квасцы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440"/>
              <a:ext cx="1411" cy="9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8" name="Text Box 15"/>
            <p:cNvSpPr txBox="1">
              <a:spLocks noChangeArrowheads="1"/>
            </p:cNvSpPr>
            <p:nvPr/>
          </p:nvSpPr>
          <p:spPr bwMode="auto">
            <a:xfrm>
              <a:off x="2880" y="2496"/>
              <a:ext cx="2784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dirty="0" err="1"/>
                <a:t>Алюмокалийлі</a:t>
              </a:r>
              <a:r>
                <a:rPr lang="ru-RU" altLang="ru-RU" sz="2400" dirty="0"/>
                <a:t> и </a:t>
              </a:r>
              <a:r>
                <a:rPr lang="ru-RU" altLang="ru-RU" sz="2400" dirty="0" err="1"/>
                <a:t>хромока-лийлі</a:t>
              </a:r>
              <a:r>
                <a:rPr lang="ru-RU" altLang="ru-RU" sz="2400" dirty="0"/>
                <a:t> </a:t>
              </a:r>
              <a:r>
                <a:rPr lang="ru-RU" altLang="ru-RU" sz="2400" dirty="0" err="1"/>
                <a:t>квасцтар</a:t>
              </a:r>
              <a:endParaRPr lang="ru-RU" alt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80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Периодтық жүйедегі орналасуы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Картинки по запросу периодическая таблиц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88832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228600"/>
            <a:ext cx="2133600" cy="762000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ru-RU" altLang="ru-RU" dirty="0" err="1"/>
              <a:t>Күкірт</a:t>
            </a:r>
            <a:endParaRPr lang="ru-RU" altLang="ru-RU" baseline="-25000" dirty="0"/>
          </a:p>
        </p:txBody>
      </p:sp>
      <p:grpSp>
        <p:nvGrpSpPr>
          <p:cNvPr id="26627" name="Group 21"/>
          <p:cNvGrpSpPr>
            <a:grpSpLocks/>
          </p:cNvGrpSpPr>
          <p:nvPr/>
        </p:nvGrpSpPr>
        <p:grpSpPr bwMode="auto">
          <a:xfrm>
            <a:off x="6352162" y="1485900"/>
            <a:ext cx="2362200" cy="1066800"/>
            <a:chOff x="3888" y="336"/>
            <a:chExt cx="1488" cy="672"/>
          </a:xfrm>
        </p:grpSpPr>
        <p:sp>
          <p:nvSpPr>
            <p:cNvPr id="26655" name="Text Box 3"/>
            <p:cNvSpPr txBox="1">
              <a:spLocks noChangeArrowheads="1"/>
            </p:cNvSpPr>
            <p:nvPr/>
          </p:nvSpPr>
          <p:spPr bwMode="auto">
            <a:xfrm>
              <a:off x="3888" y="48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3600">
                  <a:solidFill>
                    <a:schemeClr val="tx2"/>
                  </a:solidFill>
                </a:rPr>
                <a:t>S</a:t>
              </a:r>
              <a:r>
                <a:rPr lang="en-US" altLang="ru-RU" sz="3600" baseline="-25000">
                  <a:solidFill>
                    <a:schemeClr val="tx2"/>
                  </a:solidFill>
                </a:rPr>
                <a:t>8</a:t>
              </a:r>
              <a:endParaRPr lang="ru-RU" altLang="ru-RU" sz="3600" baseline="-25000">
                <a:solidFill>
                  <a:schemeClr val="tx2"/>
                </a:solidFill>
              </a:endParaRPr>
            </a:p>
          </p:txBody>
        </p:sp>
        <p:grpSp>
          <p:nvGrpSpPr>
            <p:cNvPr id="26656" name="Group 20"/>
            <p:cNvGrpSpPr>
              <a:grpSpLocks/>
            </p:cNvGrpSpPr>
            <p:nvPr/>
          </p:nvGrpSpPr>
          <p:grpSpPr bwMode="auto">
            <a:xfrm>
              <a:off x="4320" y="336"/>
              <a:ext cx="1056" cy="672"/>
              <a:chOff x="4128" y="480"/>
              <a:chExt cx="1056" cy="672"/>
            </a:xfrm>
          </p:grpSpPr>
          <p:sp>
            <p:nvSpPr>
              <p:cNvPr id="26657" name="Oval 4"/>
              <p:cNvSpPr>
                <a:spLocks noChangeArrowheads="1"/>
              </p:cNvSpPr>
              <p:nvPr/>
            </p:nvSpPr>
            <p:spPr bwMode="auto">
              <a:xfrm>
                <a:off x="4128" y="528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58" name="Oval 5"/>
              <p:cNvSpPr>
                <a:spLocks noChangeArrowheads="1"/>
              </p:cNvSpPr>
              <p:nvPr/>
            </p:nvSpPr>
            <p:spPr bwMode="auto">
              <a:xfrm>
                <a:off x="4752" y="528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59" name="Oval 6"/>
              <p:cNvSpPr>
                <a:spLocks noChangeArrowheads="1"/>
              </p:cNvSpPr>
              <p:nvPr/>
            </p:nvSpPr>
            <p:spPr bwMode="auto">
              <a:xfrm>
                <a:off x="4464" y="672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60" name="Oval 7"/>
              <p:cNvSpPr>
                <a:spLocks noChangeArrowheads="1"/>
              </p:cNvSpPr>
              <p:nvPr/>
            </p:nvSpPr>
            <p:spPr bwMode="auto">
              <a:xfrm>
                <a:off x="4224" y="96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61" name="Oval 8"/>
              <p:cNvSpPr>
                <a:spLocks noChangeArrowheads="1"/>
              </p:cNvSpPr>
              <p:nvPr/>
            </p:nvSpPr>
            <p:spPr bwMode="auto">
              <a:xfrm>
                <a:off x="4512" y="912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62" name="Oval 9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63" name="Oval 10"/>
              <p:cNvSpPr>
                <a:spLocks noChangeArrowheads="1"/>
              </p:cNvSpPr>
              <p:nvPr/>
            </p:nvSpPr>
            <p:spPr bwMode="auto">
              <a:xfrm>
                <a:off x="4992" y="96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64" name="Oval 11"/>
              <p:cNvSpPr>
                <a:spLocks noChangeArrowheads="1"/>
              </p:cNvSpPr>
              <p:nvPr/>
            </p:nvSpPr>
            <p:spPr bwMode="auto">
              <a:xfrm>
                <a:off x="5088" y="4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26665" name="Line 12"/>
              <p:cNvSpPr>
                <a:spLocks noChangeShapeType="1"/>
              </p:cNvSpPr>
              <p:nvPr/>
            </p:nvSpPr>
            <p:spPr bwMode="auto">
              <a:xfrm>
                <a:off x="4176" y="624"/>
                <a:ext cx="96" cy="33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6666" name="Line 13"/>
              <p:cNvSpPr>
                <a:spLocks noChangeShapeType="1"/>
              </p:cNvSpPr>
              <p:nvPr/>
            </p:nvSpPr>
            <p:spPr bwMode="auto">
              <a:xfrm flipV="1">
                <a:off x="4320" y="768"/>
                <a:ext cx="144" cy="19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6667" name="Line 14"/>
              <p:cNvSpPr>
                <a:spLocks noChangeShapeType="1"/>
              </p:cNvSpPr>
              <p:nvPr/>
            </p:nvSpPr>
            <p:spPr bwMode="auto">
              <a:xfrm>
                <a:off x="4560" y="768"/>
                <a:ext cx="144" cy="28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6668" name="Line 15"/>
              <p:cNvSpPr>
                <a:spLocks noChangeShapeType="1"/>
              </p:cNvSpPr>
              <p:nvPr/>
            </p:nvSpPr>
            <p:spPr bwMode="auto">
              <a:xfrm flipV="1">
                <a:off x="4800" y="576"/>
                <a:ext cx="288" cy="48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6669" name="Line 16"/>
              <p:cNvSpPr>
                <a:spLocks noChangeShapeType="1"/>
              </p:cNvSpPr>
              <p:nvPr/>
            </p:nvSpPr>
            <p:spPr bwMode="auto">
              <a:xfrm flipH="1">
                <a:off x="5040" y="576"/>
                <a:ext cx="96" cy="384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6670" name="Line 17"/>
              <p:cNvSpPr>
                <a:spLocks noChangeShapeType="1"/>
              </p:cNvSpPr>
              <p:nvPr/>
            </p:nvSpPr>
            <p:spPr bwMode="auto">
              <a:xfrm flipH="1" flipV="1">
                <a:off x="4800" y="576"/>
                <a:ext cx="24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6671" name="Line 18"/>
              <p:cNvSpPr>
                <a:spLocks noChangeShapeType="1"/>
              </p:cNvSpPr>
              <p:nvPr/>
            </p:nvSpPr>
            <p:spPr bwMode="auto">
              <a:xfrm flipH="1">
                <a:off x="4560" y="576"/>
                <a:ext cx="24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6672" name="Line 19"/>
              <p:cNvSpPr>
                <a:spLocks noChangeShapeType="1"/>
              </p:cNvSpPr>
              <p:nvPr/>
            </p:nvSpPr>
            <p:spPr bwMode="auto">
              <a:xfrm flipH="1" flipV="1">
                <a:off x="4224" y="624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26628" name="Text Box 22"/>
          <p:cNvSpPr txBox="1">
            <a:spLocks noChangeArrowheads="1"/>
          </p:cNvSpPr>
          <p:nvPr/>
        </p:nvSpPr>
        <p:spPr bwMode="auto">
          <a:xfrm>
            <a:off x="2590800" y="1144794"/>
            <a:ext cx="28194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>
                <a:sym typeface="Symbol" pitchFamily="18" charset="2"/>
              </a:rPr>
              <a:t>-</a:t>
            </a:r>
            <a:r>
              <a:rPr lang="en-US" altLang="ru-RU" sz="2800" dirty="0">
                <a:sym typeface="Symbol" pitchFamily="18" charset="2"/>
              </a:rPr>
              <a:t>S </a:t>
            </a:r>
            <a:r>
              <a:rPr lang="ru-RU" altLang="ru-RU" sz="2000" dirty="0">
                <a:sym typeface="Symbol" pitchFamily="18" charset="2"/>
              </a:rPr>
              <a:t>(</a:t>
            </a:r>
            <a:r>
              <a:rPr lang="ru-RU" altLang="ru-RU" sz="2000" dirty="0" err="1">
                <a:sym typeface="Symbol" pitchFamily="18" charset="2"/>
              </a:rPr>
              <a:t>ромбалық</a:t>
            </a:r>
            <a:r>
              <a:rPr lang="ru-RU" altLang="ru-RU" sz="2000" dirty="0">
                <a:sym typeface="Symbol" pitchFamily="18" charset="2"/>
              </a:rPr>
              <a:t>)</a:t>
            </a:r>
            <a:r>
              <a:rPr lang="ru-RU" altLang="ru-RU" sz="2800" dirty="0">
                <a:sym typeface="Symbol" pitchFamily="18" charset="2"/>
              </a:rPr>
              <a:t> </a:t>
            </a:r>
            <a:endParaRPr lang="ru-RU" altLang="ru-RU" sz="2800" dirty="0"/>
          </a:p>
        </p:txBody>
      </p:sp>
      <p:sp>
        <p:nvSpPr>
          <p:cNvPr id="26629" name="Rectangle 24"/>
          <p:cNvSpPr>
            <a:spLocks noChangeArrowheads="1"/>
          </p:cNvSpPr>
          <p:nvPr/>
        </p:nvSpPr>
        <p:spPr bwMode="auto">
          <a:xfrm>
            <a:off x="2552700" y="2264433"/>
            <a:ext cx="28194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ym typeface="Symbol" pitchFamily="18" charset="2"/>
              </a:rPr>
              <a:t></a:t>
            </a:r>
            <a:r>
              <a:rPr lang="en-US" altLang="ru-RU" sz="2800" dirty="0">
                <a:sym typeface="Symbol" pitchFamily="18" charset="2"/>
              </a:rPr>
              <a:t>-S </a:t>
            </a:r>
            <a:r>
              <a:rPr lang="ru-RU" altLang="ru-RU" sz="2000" dirty="0">
                <a:sym typeface="Symbol" pitchFamily="18" charset="2"/>
              </a:rPr>
              <a:t>(</a:t>
            </a:r>
            <a:r>
              <a:rPr lang="ru-RU" altLang="ru-RU" sz="2000" dirty="0" err="1">
                <a:sym typeface="Symbol" pitchFamily="18" charset="2"/>
              </a:rPr>
              <a:t>моноклинді</a:t>
            </a:r>
            <a:r>
              <a:rPr lang="ru-RU" altLang="ru-RU" sz="2000" dirty="0">
                <a:sym typeface="Symbol" pitchFamily="18" charset="2"/>
              </a:rPr>
              <a:t>)</a:t>
            </a:r>
            <a:r>
              <a:rPr lang="ru-RU" altLang="ru-RU" sz="2800" dirty="0">
                <a:sym typeface="Symbol" pitchFamily="18" charset="2"/>
              </a:rPr>
              <a:t> </a:t>
            </a:r>
          </a:p>
        </p:txBody>
      </p:sp>
      <p:sp>
        <p:nvSpPr>
          <p:cNvPr id="26630" name="Text Box 25"/>
          <p:cNvSpPr txBox="1">
            <a:spLocks noChangeArrowheads="1"/>
          </p:cNvSpPr>
          <p:nvPr/>
        </p:nvSpPr>
        <p:spPr bwMode="auto">
          <a:xfrm>
            <a:off x="2667000" y="1604557"/>
            <a:ext cx="161696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FF0066"/>
                </a:solidFill>
                <a:sym typeface="Wingdings 3" pitchFamily="18" charset="2"/>
              </a:rPr>
              <a:t></a:t>
            </a:r>
            <a:r>
              <a:rPr lang="ru-RU" altLang="ru-RU" sz="2400">
                <a:sym typeface="Wingdings 3" pitchFamily="18" charset="2"/>
              </a:rPr>
              <a:t>  95 </a:t>
            </a:r>
            <a:r>
              <a:rPr lang="ru-RU" altLang="ru-RU" sz="2400">
                <a:cs typeface="Tahoma" pitchFamily="34" charset="0"/>
                <a:sym typeface="Wingdings 3" pitchFamily="18" charset="2"/>
              </a:rPr>
              <a:t>°</a:t>
            </a:r>
            <a:r>
              <a:rPr lang="ru-RU" altLang="ru-RU" sz="2400">
                <a:sym typeface="Wingdings 3" pitchFamily="18" charset="2"/>
              </a:rPr>
              <a:t>С</a:t>
            </a:r>
            <a:endParaRPr lang="ru-RU" altLang="ru-RU" sz="2400"/>
          </a:p>
        </p:txBody>
      </p:sp>
      <p:sp>
        <p:nvSpPr>
          <p:cNvPr id="26631" name="Text Box 26"/>
          <p:cNvSpPr txBox="1">
            <a:spLocks noChangeArrowheads="1"/>
          </p:cNvSpPr>
          <p:nvPr/>
        </p:nvSpPr>
        <p:spPr bwMode="auto">
          <a:xfrm>
            <a:off x="2682402" y="2785299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FF0066"/>
                </a:solidFill>
                <a:sym typeface="Wingdings 3" pitchFamily="18" charset="2"/>
              </a:rPr>
              <a:t></a:t>
            </a:r>
            <a:r>
              <a:rPr lang="ru-RU" altLang="ru-RU" sz="2400" dirty="0">
                <a:sym typeface="Wingdings 3" pitchFamily="18" charset="2"/>
              </a:rPr>
              <a:t>  119 </a:t>
            </a:r>
            <a:r>
              <a:rPr lang="ru-RU" altLang="ru-RU" sz="2400" dirty="0">
                <a:cs typeface="Tahoma" pitchFamily="34" charset="0"/>
                <a:sym typeface="Wingdings 3" pitchFamily="18" charset="2"/>
              </a:rPr>
              <a:t>°</a:t>
            </a:r>
            <a:r>
              <a:rPr lang="ru-RU" altLang="ru-RU" sz="2400" dirty="0">
                <a:sym typeface="Wingdings 3" pitchFamily="18" charset="2"/>
              </a:rPr>
              <a:t>С</a:t>
            </a:r>
            <a:endParaRPr lang="ru-RU" altLang="ru-RU" sz="2400" dirty="0"/>
          </a:p>
        </p:txBody>
      </p:sp>
      <p:sp>
        <p:nvSpPr>
          <p:cNvPr id="26632" name="Text Box 27"/>
          <p:cNvSpPr txBox="1">
            <a:spLocks noChangeArrowheads="1"/>
          </p:cNvSpPr>
          <p:nvPr/>
        </p:nvSpPr>
        <p:spPr bwMode="auto">
          <a:xfrm>
            <a:off x="2705100" y="3416299"/>
            <a:ext cx="9144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 dirty="0"/>
              <a:t>S</a:t>
            </a:r>
            <a:r>
              <a:rPr lang="en-US" altLang="ru-RU" sz="2400" dirty="0"/>
              <a:t> </a:t>
            </a:r>
            <a:r>
              <a:rPr lang="en-US" altLang="ru-RU" sz="2000" dirty="0"/>
              <a:t>(</a:t>
            </a:r>
            <a:r>
              <a:rPr lang="ru-RU" altLang="ru-RU" sz="2000" dirty="0"/>
              <a:t>с</a:t>
            </a:r>
            <a:r>
              <a:rPr lang="en-US" altLang="ru-RU" sz="2000" dirty="0"/>
              <a:t>)</a:t>
            </a:r>
            <a:endParaRPr lang="ru-RU" altLang="ru-RU" sz="2000" dirty="0"/>
          </a:p>
        </p:txBody>
      </p:sp>
      <p:sp>
        <p:nvSpPr>
          <p:cNvPr id="26633" name="Text Box 29"/>
          <p:cNvSpPr txBox="1">
            <a:spLocks noChangeArrowheads="1"/>
          </p:cNvSpPr>
          <p:nvPr/>
        </p:nvSpPr>
        <p:spPr bwMode="auto">
          <a:xfrm>
            <a:off x="2590800" y="3944142"/>
            <a:ext cx="20574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FF0066"/>
                </a:solidFill>
                <a:sym typeface="Wingdings 3" pitchFamily="18" charset="2"/>
              </a:rPr>
              <a:t></a:t>
            </a:r>
            <a:r>
              <a:rPr lang="ru-RU" altLang="ru-RU" sz="2400" dirty="0">
                <a:sym typeface="Wingdings 3" pitchFamily="18" charset="2"/>
              </a:rPr>
              <a:t>  </a:t>
            </a:r>
            <a:r>
              <a:rPr lang="en-US" altLang="ru-RU" sz="2400" dirty="0">
                <a:sym typeface="Wingdings 3" pitchFamily="18" charset="2"/>
              </a:rPr>
              <a:t>44</a:t>
            </a:r>
            <a:r>
              <a:rPr lang="ru-RU" altLang="ru-RU" sz="2400" dirty="0">
                <a:sym typeface="Wingdings 3" pitchFamily="18" charset="2"/>
              </a:rPr>
              <a:t>5 </a:t>
            </a:r>
            <a:r>
              <a:rPr lang="ru-RU" altLang="ru-RU" sz="2400" dirty="0">
                <a:cs typeface="Tahoma" pitchFamily="34" charset="0"/>
                <a:sym typeface="Wingdings 3" pitchFamily="18" charset="2"/>
              </a:rPr>
              <a:t>°</a:t>
            </a:r>
            <a:r>
              <a:rPr lang="ru-RU" altLang="ru-RU" sz="2400" dirty="0">
                <a:sym typeface="Wingdings 3" pitchFamily="18" charset="2"/>
              </a:rPr>
              <a:t>С </a:t>
            </a:r>
            <a:r>
              <a:rPr lang="ru-RU" altLang="ru-RU" sz="2000" dirty="0">
                <a:sym typeface="Wingdings 3" pitchFamily="18" charset="2"/>
              </a:rPr>
              <a:t>(</a:t>
            </a:r>
            <a:r>
              <a:rPr lang="ru-RU" altLang="ru-RU" sz="2000" dirty="0" err="1">
                <a:sym typeface="Wingdings 3" pitchFamily="18" charset="2"/>
              </a:rPr>
              <a:t>қайнау</a:t>
            </a:r>
            <a:r>
              <a:rPr lang="ru-RU" altLang="ru-RU" sz="2000" dirty="0">
                <a:sym typeface="Wingdings 3" pitchFamily="18" charset="2"/>
              </a:rPr>
              <a:t>)</a:t>
            </a:r>
            <a:endParaRPr lang="ru-RU" altLang="ru-RU" sz="2000" dirty="0"/>
          </a:p>
        </p:txBody>
      </p:sp>
      <p:sp>
        <p:nvSpPr>
          <p:cNvPr id="26634" name="Text Box 30"/>
          <p:cNvSpPr txBox="1">
            <a:spLocks noChangeArrowheads="1"/>
          </p:cNvSpPr>
          <p:nvPr/>
        </p:nvSpPr>
        <p:spPr bwMode="auto">
          <a:xfrm>
            <a:off x="2667000" y="4800600"/>
            <a:ext cx="8382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/>
              <a:t>S</a:t>
            </a:r>
            <a:r>
              <a:rPr lang="en-US" altLang="ru-RU" sz="2400"/>
              <a:t> </a:t>
            </a:r>
            <a:r>
              <a:rPr lang="en-US" altLang="ru-RU" sz="2000"/>
              <a:t>(</a:t>
            </a:r>
            <a:r>
              <a:rPr lang="ru-RU" altLang="ru-RU" sz="2000"/>
              <a:t>г</a:t>
            </a:r>
            <a:r>
              <a:rPr lang="en-US" altLang="ru-RU" sz="2000"/>
              <a:t>)</a:t>
            </a:r>
            <a:endParaRPr lang="ru-RU" altLang="ru-RU" sz="2000"/>
          </a:p>
        </p:txBody>
      </p:sp>
      <p:sp>
        <p:nvSpPr>
          <p:cNvPr id="26635" name="Text Box 31"/>
          <p:cNvSpPr txBox="1">
            <a:spLocks noChangeArrowheads="1"/>
          </p:cNvSpPr>
          <p:nvPr/>
        </p:nvSpPr>
        <p:spPr bwMode="auto">
          <a:xfrm>
            <a:off x="1371600" y="53340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1500 °С</a:t>
            </a:r>
            <a:r>
              <a:rPr lang="ru-RU" altLang="ru-RU">
                <a:solidFill>
                  <a:srgbClr val="FF0066"/>
                </a:solidFill>
                <a:sym typeface="Wingdings 3" pitchFamily="18" charset="2"/>
              </a:rPr>
              <a:t> </a:t>
            </a:r>
          </a:p>
        </p:txBody>
      </p:sp>
      <p:sp>
        <p:nvSpPr>
          <p:cNvPr id="26636" name="Text Box 32"/>
          <p:cNvSpPr txBox="1">
            <a:spLocks noChangeArrowheads="1"/>
          </p:cNvSpPr>
          <p:nvPr/>
        </p:nvSpPr>
        <p:spPr bwMode="auto">
          <a:xfrm>
            <a:off x="2667000" y="6019800"/>
            <a:ext cx="6096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/>
              <a:t>S</a:t>
            </a:r>
            <a:r>
              <a:rPr lang="ru-RU" altLang="ru-RU" sz="2000" baseline="-25000"/>
              <a:t>1</a:t>
            </a:r>
          </a:p>
        </p:txBody>
      </p:sp>
      <p:grpSp>
        <p:nvGrpSpPr>
          <p:cNvPr id="26637" name="Group 52"/>
          <p:cNvGrpSpPr>
            <a:grpSpLocks/>
          </p:cNvGrpSpPr>
          <p:nvPr/>
        </p:nvGrpSpPr>
        <p:grpSpPr bwMode="auto">
          <a:xfrm>
            <a:off x="304800" y="3264694"/>
            <a:ext cx="2362200" cy="822325"/>
            <a:chOff x="192" y="1872"/>
            <a:chExt cx="1488" cy="518"/>
          </a:xfrm>
        </p:grpSpPr>
        <p:sp>
          <p:nvSpPr>
            <p:cNvPr id="26653" name="Text Box 28"/>
            <p:cNvSpPr txBox="1">
              <a:spLocks noChangeArrowheads="1"/>
            </p:cNvSpPr>
            <p:nvPr/>
          </p:nvSpPr>
          <p:spPr bwMode="auto">
            <a:xfrm>
              <a:off x="192" y="1872"/>
              <a:ext cx="1344" cy="51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 dirty="0"/>
                <a:t>t </a:t>
              </a:r>
              <a:r>
                <a:rPr lang="en-US" altLang="ru-RU" sz="2400" dirty="0">
                  <a:sym typeface="Symbol" pitchFamily="18" charset="2"/>
                </a:rPr>
                <a:t> 300 </a:t>
              </a:r>
              <a:r>
                <a:rPr lang="en-US" altLang="ru-RU" sz="2400" dirty="0">
                  <a:cs typeface="Tahoma" pitchFamily="34" charset="0"/>
                  <a:sym typeface="Symbol" pitchFamily="18" charset="2"/>
                </a:rPr>
                <a:t>°C: S</a:t>
              </a:r>
              <a:r>
                <a:rPr lang="en-US" altLang="ru-RU" sz="2400" baseline="-25000" dirty="0">
                  <a:cs typeface="Tahoma" pitchFamily="34" charset="0"/>
                  <a:sym typeface="Symbol" pitchFamily="18" charset="2"/>
                </a:rPr>
                <a:t>6</a:t>
              </a:r>
              <a:r>
                <a:rPr lang="en-US" altLang="ru-RU" sz="2400" dirty="0">
                  <a:cs typeface="Tahoma" pitchFamily="34" charset="0"/>
                  <a:sym typeface="Symbol" pitchFamily="18" charset="2"/>
                </a:rPr>
                <a:t>, S</a:t>
              </a:r>
              <a:r>
                <a:rPr lang="en-US" altLang="ru-RU" sz="2400" baseline="-25000" dirty="0">
                  <a:cs typeface="Tahoma" pitchFamily="34" charset="0"/>
                  <a:sym typeface="Symbol" pitchFamily="18" charset="2"/>
                </a:rPr>
                <a:t>4</a:t>
              </a:r>
              <a:endParaRPr lang="ru-RU" altLang="ru-RU" sz="2400" baseline="-25000" dirty="0"/>
            </a:p>
          </p:txBody>
        </p:sp>
        <p:sp>
          <p:nvSpPr>
            <p:cNvPr id="26654" name="Line 35"/>
            <p:cNvSpPr>
              <a:spLocks noChangeShapeType="1"/>
            </p:cNvSpPr>
            <p:nvPr/>
          </p:nvSpPr>
          <p:spPr bwMode="auto">
            <a:xfrm>
              <a:off x="1344" y="2160"/>
              <a:ext cx="336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6638" name="Group 53"/>
          <p:cNvGrpSpPr>
            <a:grpSpLocks/>
          </p:cNvGrpSpPr>
          <p:nvPr/>
        </p:nvGrpSpPr>
        <p:grpSpPr bwMode="auto">
          <a:xfrm>
            <a:off x="3646488" y="3962400"/>
            <a:ext cx="2906712" cy="1905000"/>
            <a:chOff x="2297" y="2496"/>
            <a:chExt cx="1831" cy="1200"/>
          </a:xfrm>
        </p:grpSpPr>
        <p:grpSp>
          <p:nvGrpSpPr>
            <p:cNvPr id="26648" name="Group 39"/>
            <p:cNvGrpSpPr>
              <a:grpSpLocks/>
            </p:cNvGrpSpPr>
            <p:nvPr/>
          </p:nvGrpSpPr>
          <p:grpSpPr bwMode="auto">
            <a:xfrm>
              <a:off x="2736" y="2496"/>
              <a:ext cx="1392" cy="1200"/>
              <a:chOff x="2736" y="2400"/>
              <a:chExt cx="1392" cy="1200"/>
            </a:xfrm>
          </p:grpSpPr>
          <p:sp>
            <p:nvSpPr>
              <p:cNvPr id="26650" name="Text Box 33"/>
              <p:cNvSpPr txBox="1">
                <a:spLocks noChangeArrowheads="1"/>
              </p:cNvSpPr>
              <p:nvPr/>
            </p:nvSpPr>
            <p:spPr bwMode="auto">
              <a:xfrm>
                <a:off x="2832" y="2448"/>
                <a:ext cx="1296" cy="1139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2400"/>
                  <a:t>S</a:t>
                </a:r>
                <a:r>
                  <a:rPr lang="en-US" altLang="ru-RU" sz="2400" baseline="-25000"/>
                  <a:t>8</a:t>
                </a:r>
                <a:r>
                  <a:rPr lang="en-US" altLang="ru-RU" sz="2400"/>
                  <a:t> – 54%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2400"/>
                  <a:t>S</a:t>
                </a:r>
                <a:r>
                  <a:rPr lang="en-US" altLang="ru-RU" sz="2400" baseline="-25000"/>
                  <a:t>6</a:t>
                </a:r>
                <a:r>
                  <a:rPr lang="en-US" altLang="ru-RU" sz="2400"/>
                  <a:t> – 37%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2400"/>
                  <a:t>S</a:t>
                </a:r>
                <a:r>
                  <a:rPr lang="en-US" altLang="ru-RU" sz="2400" baseline="-25000"/>
                  <a:t>4</a:t>
                </a:r>
                <a:r>
                  <a:rPr lang="en-US" altLang="ru-RU" sz="2400"/>
                  <a:t> – 5%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2400"/>
                  <a:t>S</a:t>
                </a:r>
                <a:r>
                  <a:rPr lang="en-US" altLang="ru-RU" sz="2400" baseline="-25000"/>
                  <a:t>2</a:t>
                </a:r>
                <a:r>
                  <a:rPr lang="en-US" altLang="ru-RU" sz="2400"/>
                  <a:t> – 4%</a:t>
                </a:r>
                <a:endParaRPr lang="ru-RU" altLang="ru-RU" sz="2400"/>
              </a:p>
            </p:txBody>
          </p:sp>
          <p:sp>
            <p:nvSpPr>
              <p:cNvPr id="26651" name="Text Box 34"/>
              <p:cNvSpPr txBox="1">
                <a:spLocks noChangeArrowheads="1"/>
              </p:cNvSpPr>
              <p:nvPr/>
            </p:nvSpPr>
            <p:spPr bwMode="auto">
              <a:xfrm rot="10800000" flipH="1">
                <a:off x="3749" y="2630"/>
                <a:ext cx="238" cy="679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1800" dirty="0" err="1">
                    <a:solidFill>
                      <a:srgbClr val="FF0066"/>
                    </a:solidFill>
                  </a:rPr>
                  <a:t>тізбектер</a:t>
                </a:r>
                <a:r>
                  <a:rPr lang="ru-RU" altLang="ru-RU" sz="1800" dirty="0"/>
                  <a:t> </a:t>
                </a:r>
              </a:p>
            </p:txBody>
          </p:sp>
          <p:sp>
            <p:nvSpPr>
              <p:cNvPr id="26652" name="AutoShape 36"/>
              <p:cNvSpPr>
                <a:spLocks/>
              </p:cNvSpPr>
              <p:nvPr/>
            </p:nvSpPr>
            <p:spPr bwMode="auto">
              <a:xfrm>
                <a:off x="2736" y="2400"/>
                <a:ext cx="96" cy="1200"/>
              </a:xfrm>
              <a:prstGeom prst="leftBrace">
                <a:avLst>
                  <a:gd name="adj1" fmla="val 104167"/>
                  <a:gd name="adj2" fmla="val 50000"/>
                </a:avLst>
              </a:prstGeom>
              <a:noFill/>
              <a:ln w="571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/>
              </a:p>
            </p:txBody>
          </p:sp>
        </p:grpSp>
        <p:sp>
          <p:nvSpPr>
            <p:cNvPr id="26649" name="Line 38"/>
            <p:cNvSpPr>
              <a:spLocks noChangeShapeType="1"/>
            </p:cNvSpPr>
            <p:nvPr/>
          </p:nvSpPr>
          <p:spPr bwMode="auto">
            <a:xfrm flipH="1">
              <a:off x="2297" y="3072"/>
              <a:ext cx="336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26639" name="Text Box 40"/>
          <p:cNvSpPr txBox="1">
            <a:spLocks noChangeArrowheads="1"/>
          </p:cNvSpPr>
          <p:nvPr/>
        </p:nvSpPr>
        <p:spPr bwMode="auto">
          <a:xfrm>
            <a:off x="3810000" y="3196989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dirty="0"/>
              <a:t>200 </a:t>
            </a:r>
            <a:r>
              <a:rPr lang="ru-RU" altLang="ru-RU" sz="2400" dirty="0">
                <a:cs typeface="Tahoma" pitchFamily="34" charset="0"/>
              </a:rPr>
              <a:t>°</a:t>
            </a:r>
            <a:r>
              <a:rPr lang="ru-RU" altLang="ru-RU" sz="2400" dirty="0"/>
              <a:t>С, </a:t>
            </a:r>
            <a:r>
              <a:rPr lang="ru-RU" altLang="ru-RU" sz="2400" dirty="0">
                <a:cs typeface="Tahoma" pitchFamily="34" charset="0"/>
              </a:rPr>
              <a:t>–</a:t>
            </a:r>
            <a:r>
              <a:rPr lang="en-US" altLang="ru-RU" sz="2400" dirty="0"/>
              <a:t>t</a:t>
            </a:r>
            <a:r>
              <a:rPr lang="ru-RU" altLang="ru-RU" sz="2400" dirty="0"/>
              <a:t> </a:t>
            </a:r>
            <a:r>
              <a:rPr lang="en-US" altLang="ru-RU" sz="2400" dirty="0"/>
              <a:t> </a:t>
            </a:r>
            <a:r>
              <a:rPr lang="ru-RU" altLang="ru-RU" sz="3600" dirty="0">
                <a:solidFill>
                  <a:srgbClr val="FF0066"/>
                </a:solidFill>
                <a:sym typeface="Wingdings 3" pitchFamily="18" charset="2"/>
              </a:rPr>
              <a:t></a:t>
            </a:r>
            <a:endParaRPr lang="ru-RU" altLang="ru-RU" sz="3600" dirty="0">
              <a:solidFill>
                <a:srgbClr val="FF0066"/>
              </a:solidFill>
            </a:endParaRPr>
          </a:p>
        </p:txBody>
      </p:sp>
      <p:sp>
        <p:nvSpPr>
          <p:cNvPr id="26640" name="Text Box 43"/>
          <p:cNvSpPr txBox="1">
            <a:spLocks noChangeArrowheads="1"/>
          </p:cNvSpPr>
          <p:nvPr/>
        </p:nvSpPr>
        <p:spPr bwMode="auto">
          <a:xfrm>
            <a:off x="6248400" y="3124200"/>
            <a:ext cx="2133600" cy="762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dirty="0"/>
              <a:t>S</a:t>
            </a:r>
            <a:r>
              <a:rPr lang="en-US" altLang="ru-RU" sz="2400" baseline="-25000" dirty="0">
                <a:sym typeface="Symbol" pitchFamily="18" charset="2"/>
              </a:rPr>
              <a:t></a:t>
            </a:r>
            <a:r>
              <a:rPr lang="ru-RU" altLang="ru-RU" sz="2400" dirty="0"/>
              <a:t> </a:t>
            </a:r>
            <a:r>
              <a:rPr lang="en-US" altLang="ru-RU" sz="2000" dirty="0"/>
              <a:t>(</a:t>
            </a:r>
            <a:r>
              <a:rPr lang="ru-RU" altLang="ru-RU" sz="2000" dirty="0" err="1"/>
              <a:t>аморфты</a:t>
            </a:r>
            <a:r>
              <a:rPr lang="en-US" altLang="ru-RU" sz="2000" dirty="0"/>
              <a:t>)</a:t>
            </a:r>
            <a:r>
              <a:rPr lang="ru-RU" altLang="ru-RU" sz="2000" dirty="0"/>
              <a:t> «</a:t>
            </a:r>
            <a:r>
              <a:rPr lang="ru-RU" altLang="ru-RU" sz="2000" dirty="0" err="1"/>
              <a:t>пластикалық</a:t>
            </a:r>
            <a:r>
              <a:rPr lang="ru-RU" altLang="ru-RU" sz="2000" dirty="0"/>
              <a:t>»</a:t>
            </a:r>
          </a:p>
        </p:txBody>
      </p:sp>
      <p:grpSp>
        <p:nvGrpSpPr>
          <p:cNvPr id="26641" name="Group 51"/>
          <p:cNvGrpSpPr>
            <a:grpSpLocks/>
          </p:cNvGrpSpPr>
          <p:nvPr/>
        </p:nvGrpSpPr>
        <p:grpSpPr bwMode="auto">
          <a:xfrm>
            <a:off x="5387503" y="1181764"/>
            <a:ext cx="914400" cy="1981200"/>
            <a:chOff x="3360" y="384"/>
            <a:chExt cx="576" cy="1248"/>
          </a:xfrm>
        </p:grpSpPr>
        <p:sp>
          <p:nvSpPr>
            <p:cNvPr id="26646" name="AutoShape 44"/>
            <p:cNvSpPr>
              <a:spLocks/>
            </p:cNvSpPr>
            <p:nvPr/>
          </p:nvSpPr>
          <p:spPr bwMode="auto">
            <a:xfrm>
              <a:off x="3360" y="384"/>
              <a:ext cx="144" cy="1248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/>
            </a:p>
          </p:txBody>
        </p:sp>
        <p:sp>
          <p:nvSpPr>
            <p:cNvPr id="26647" name="Line 45"/>
            <p:cNvSpPr>
              <a:spLocks noChangeShapeType="1"/>
            </p:cNvSpPr>
            <p:nvPr/>
          </p:nvSpPr>
          <p:spPr bwMode="auto">
            <a:xfrm>
              <a:off x="3600" y="1008"/>
              <a:ext cx="336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pic>
        <p:nvPicPr>
          <p:cNvPr id="26642" name="Picture 48" descr="D:\backup\MAMA\2008-09лекции\pictures\элементы\sera-plasticheska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54475"/>
            <a:ext cx="1752600" cy="137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3" name="Picture 49" descr="D:\backup\MAMA\album\prilojenia\p-elements\Sulf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1764"/>
            <a:ext cx="1219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4" name="Picture 47" descr="D:\backup\MAMA\2008-09лекции\pictures\элементы\сера монок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1982053"/>
            <a:ext cx="1376464" cy="1165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5" name="Picture 50" descr="D:\backup\MAMA\new_album\pictures\sera-plast\101_01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t="7529" b="6071"/>
          <a:stretch>
            <a:fillRect/>
          </a:stretch>
        </p:blipFill>
        <p:spPr bwMode="auto">
          <a:xfrm>
            <a:off x="750888" y="4210843"/>
            <a:ext cx="1600200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273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480" y="321012"/>
            <a:ext cx="7720519" cy="821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Күкірттің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тотығу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дәрежелер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шкаласы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533400" y="1600200"/>
            <a:ext cx="990600" cy="4572000"/>
            <a:chOff x="432" y="1008"/>
            <a:chExt cx="624" cy="2880"/>
          </a:xfrm>
        </p:grpSpPr>
        <p:grpSp>
          <p:nvGrpSpPr>
            <p:cNvPr id="27657" name="Group 4"/>
            <p:cNvGrpSpPr>
              <a:grpSpLocks/>
            </p:cNvGrpSpPr>
            <p:nvPr/>
          </p:nvGrpSpPr>
          <p:grpSpPr bwMode="auto">
            <a:xfrm>
              <a:off x="912" y="1008"/>
              <a:ext cx="144" cy="2880"/>
              <a:chOff x="912" y="1008"/>
              <a:chExt cx="144" cy="2880"/>
            </a:xfrm>
          </p:grpSpPr>
          <p:sp>
            <p:nvSpPr>
              <p:cNvPr id="27663" name="Line 5"/>
              <p:cNvSpPr>
                <a:spLocks noChangeShapeType="1"/>
              </p:cNvSpPr>
              <p:nvPr/>
            </p:nvSpPr>
            <p:spPr bwMode="auto">
              <a:xfrm flipV="1">
                <a:off x="960" y="1008"/>
                <a:ext cx="0" cy="288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7664" name="Line 6"/>
              <p:cNvSpPr>
                <a:spLocks noChangeShapeType="1"/>
              </p:cNvSpPr>
              <p:nvPr/>
            </p:nvSpPr>
            <p:spPr bwMode="auto">
              <a:xfrm>
                <a:off x="912" y="1152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7665" name="Line 7"/>
              <p:cNvSpPr>
                <a:spLocks noChangeShapeType="1"/>
              </p:cNvSpPr>
              <p:nvPr/>
            </p:nvSpPr>
            <p:spPr bwMode="auto">
              <a:xfrm>
                <a:off x="912" y="1728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7666" name="Line 8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7667" name="Line 9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7668" name="Line 10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14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7658" name="Text Box 11"/>
            <p:cNvSpPr txBox="1">
              <a:spLocks noChangeArrowheads="1"/>
            </p:cNvSpPr>
            <p:nvPr/>
          </p:nvSpPr>
          <p:spPr bwMode="auto">
            <a:xfrm>
              <a:off x="480" y="100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cs typeface="Times New Roman" pitchFamily="18" charset="0"/>
                </a:rPr>
                <a:t>+VI </a:t>
              </a:r>
              <a:endParaRPr lang="ru-RU" altLang="ru-RU" sz="2400">
                <a:cs typeface="Times New Roman" pitchFamily="18" charset="0"/>
              </a:endParaRPr>
            </a:p>
          </p:txBody>
        </p:sp>
        <p:sp>
          <p:nvSpPr>
            <p:cNvPr id="27659" name="Text Box 12"/>
            <p:cNvSpPr txBox="1">
              <a:spLocks noChangeArrowheads="1"/>
            </p:cNvSpPr>
            <p:nvPr/>
          </p:nvSpPr>
          <p:spPr bwMode="auto">
            <a:xfrm>
              <a:off x="480" y="15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>
                  <a:cs typeface="Times New Roman" pitchFamily="18" charset="0"/>
                </a:rPr>
                <a:t>+IV </a:t>
              </a:r>
              <a:endParaRPr lang="ru-RU" altLang="ru-RU" sz="2400">
                <a:cs typeface="Times New Roman" pitchFamily="18" charset="0"/>
              </a:endParaRPr>
            </a:p>
          </p:txBody>
        </p:sp>
        <p:sp>
          <p:nvSpPr>
            <p:cNvPr id="27660" name="Text Box 13"/>
            <p:cNvSpPr txBox="1">
              <a:spLocks noChangeArrowheads="1"/>
            </p:cNvSpPr>
            <p:nvPr/>
          </p:nvSpPr>
          <p:spPr bwMode="auto">
            <a:xfrm>
              <a:off x="480" y="216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/>
                <a:t>0</a:t>
              </a:r>
              <a:endParaRPr lang="ru-RU" altLang="ru-RU" sz="2400"/>
            </a:p>
          </p:txBody>
        </p:sp>
        <p:sp>
          <p:nvSpPr>
            <p:cNvPr id="27661" name="Text Box 14"/>
            <p:cNvSpPr txBox="1">
              <a:spLocks noChangeArrowheads="1"/>
            </p:cNvSpPr>
            <p:nvPr/>
          </p:nvSpPr>
          <p:spPr bwMode="auto">
            <a:xfrm>
              <a:off x="432" y="27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</a:t>
              </a:r>
              <a:r>
                <a:rPr lang="en-US" altLang="ru-RU" sz="2400">
                  <a:cs typeface="Times New Roman" pitchFamily="18" charset="0"/>
                </a:rPr>
                <a:t>I</a:t>
              </a:r>
              <a:endParaRPr lang="ru-RU" altLang="ru-RU" sz="2400">
                <a:cs typeface="Times New Roman" pitchFamily="18" charset="0"/>
              </a:endParaRPr>
            </a:p>
          </p:txBody>
        </p:sp>
        <p:sp>
          <p:nvSpPr>
            <p:cNvPr id="27662" name="Text Box 15"/>
            <p:cNvSpPr txBox="1">
              <a:spLocks noChangeArrowheads="1"/>
            </p:cNvSpPr>
            <p:nvPr/>
          </p:nvSpPr>
          <p:spPr bwMode="auto">
            <a:xfrm>
              <a:off x="480" y="331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</a:t>
              </a:r>
              <a:r>
                <a:rPr lang="en-US" altLang="ru-RU" sz="2400">
                  <a:cs typeface="Times New Roman" pitchFamily="18" charset="0"/>
                </a:rPr>
                <a:t>II </a:t>
              </a:r>
              <a:endParaRPr lang="ru-RU" altLang="ru-RU" sz="2400">
                <a:cs typeface="Times New Roman" pitchFamily="18" charset="0"/>
              </a:endParaRPr>
            </a:p>
          </p:txBody>
        </p:sp>
      </p:grpSp>
      <p:sp>
        <p:nvSpPr>
          <p:cNvPr id="27652" name="Text Box 16"/>
          <p:cNvSpPr txBox="1">
            <a:spLocks noChangeArrowheads="1"/>
          </p:cNvSpPr>
          <p:nvPr/>
        </p:nvSpPr>
        <p:spPr bwMode="auto">
          <a:xfrm>
            <a:off x="1524000" y="1676400"/>
            <a:ext cx="65532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dirty="0">
                <a:cs typeface="Times New Roman" pitchFamily="18" charset="0"/>
              </a:rPr>
              <a:t>SO</a:t>
            </a:r>
            <a:r>
              <a:rPr lang="en-US" altLang="ru-RU" sz="2400" baseline="-30000" dirty="0">
                <a:cs typeface="Times New Roman" pitchFamily="18" charset="0"/>
              </a:rPr>
              <a:t>3</a:t>
            </a:r>
            <a:r>
              <a:rPr lang="en-US" altLang="ru-RU" sz="2400" dirty="0">
                <a:cs typeface="Times New Roman" pitchFamily="18" charset="0"/>
              </a:rPr>
              <a:t>, SO</a:t>
            </a:r>
            <a:r>
              <a:rPr lang="en-US" altLang="ru-RU" sz="2400" baseline="-30000" dirty="0">
                <a:cs typeface="Times New Roman" pitchFamily="18" charset="0"/>
              </a:rPr>
              <a:t>4</a:t>
            </a:r>
            <a:r>
              <a:rPr lang="en-US" altLang="ru-RU" sz="2400" baseline="30000" dirty="0">
                <a:cs typeface="Times New Roman" pitchFamily="18" charset="0"/>
              </a:rPr>
              <a:t>2</a:t>
            </a:r>
            <a:r>
              <a:rPr lang="en-US" altLang="ru-RU" sz="24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2400" dirty="0">
                <a:cs typeface="Times New Roman" pitchFamily="18" charset="0"/>
              </a:rPr>
              <a:t>, HSO</a:t>
            </a:r>
            <a:r>
              <a:rPr lang="en-US" altLang="ru-RU" sz="2400" baseline="-30000" dirty="0">
                <a:cs typeface="Times New Roman" pitchFamily="18" charset="0"/>
              </a:rPr>
              <a:t>4</a:t>
            </a:r>
            <a:r>
              <a:rPr lang="en-US" altLang="ru-RU" sz="24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2400" dirty="0">
                <a:cs typeface="Times New Roman" pitchFamily="18" charset="0"/>
              </a:rPr>
              <a:t>, H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SO</a:t>
            </a:r>
            <a:r>
              <a:rPr lang="en-US" altLang="ru-RU" sz="2400" baseline="-30000" dirty="0">
                <a:cs typeface="Times New Roman" pitchFamily="18" charset="0"/>
              </a:rPr>
              <a:t>4</a:t>
            </a:r>
            <a:r>
              <a:rPr lang="en-US" altLang="ru-RU" sz="2400" dirty="0">
                <a:cs typeface="Times New Roman" pitchFamily="18" charset="0"/>
              </a:rPr>
              <a:t>, K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SO</a:t>
            </a:r>
            <a:r>
              <a:rPr lang="en-US" altLang="ru-RU" sz="2400" baseline="-30000" dirty="0">
                <a:cs typeface="Times New Roman" pitchFamily="18" charset="0"/>
              </a:rPr>
              <a:t>4</a:t>
            </a:r>
            <a:r>
              <a:rPr lang="en-US" altLang="ru-RU" sz="2400" dirty="0">
                <a:cs typeface="Times New Roman" pitchFamily="18" charset="0"/>
              </a:rPr>
              <a:t>, SF</a:t>
            </a:r>
            <a:r>
              <a:rPr lang="en-US" altLang="ru-RU" sz="2400" baseline="-30000" dirty="0">
                <a:cs typeface="Times New Roman" pitchFamily="18" charset="0"/>
              </a:rPr>
              <a:t>6</a:t>
            </a:r>
            <a:r>
              <a:rPr lang="en-US" altLang="ru-RU" sz="2400" dirty="0">
                <a:cs typeface="Times New Roman" pitchFamily="18" charset="0"/>
              </a:rPr>
              <a:t>, SCl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O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ru-RU" altLang="ru-RU" sz="2400" dirty="0"/>
              <a:t> </a:t>
            </a:r>
          </a:p>
        </p:txBody>
      </p:sp>
      <p:sp>
        <p:nvSpPr>
          <p:cNvPr id="27653" name="Text Box 17"/>
          <p:cNvSpPr txBox="1">
            <a:spLocks noChangeArrowheads="1"/>
          </p:cNvSpPr>
          <p:nvPr/>
        </p:nvSpPr>
        <p:spPr bwMode="auto">
          <a:xfrm>
            <a:off x="1524000" y="2438400"/>
            <a:ext cx="7620000" cy="4937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cs typeface="Times New Roman" pitchFamily="18" charset="0"/>
              </a:rPr>
              <a:t>SO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, SO</a:t>
            </a:r>
            <a:r>
              <a:rPr lang="en-US" altLang="ru-RU" sz="2400" baseline="-30000">
                <a:cs typeface="Times New Roman" pitchFamily="18" charset="0"/>
              </a:rPr>
              <a:t>3</a:t>
            </a:r>
            <a:r>
              <a:rPr lang="en-US" altLang="ru-RU" sz="2400" baseline="30000">
                <a:cs typeface="Times New Roman" pitchFamily="18" charset="0"/>
              </a:rPr>
              <a:t>2</a:t>
            </a:r>
            <a:r>
              <a:rPr lang="en-US" altLang="ru-RU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2400">
                <a:cs typeface="Times New Roman" pitchFamily="18" charset="0"/>
              </a:rPr>
              <a:t>, HSO</a:t>
            </a:r>
            <a:r>
              <a:rPr lang="en-US" altLang="ru-RU" sz="2400" baseline="-30000">
                <a:cs typeface="Times New Roman" pitchFamily="18" charset="0"/>
              </a:rPr>
              <a:t>3</a:t>
            </a:r>
            <a:r>
              <a:rPr lang="en-US" altLang="ru-RU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2400">
                <a:cs typeface="Times New Roman" pitchFamily="18" charset="0"/>
              </a:rPr>
              <a:t>, SO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·</a:t>
            </a:r>
            <a:r>
              <a:rPr lang="en-US" altLang="ru-RU" sz="2400" i="1">
                <a:cs typeface="Times New Roman" pitchFamily="18" charset="0"/>
              </a:rPr>
              <a:t>n</a:t>
            </a:r>
            <a:r>
              <a:rPr lang="en-US" altLang="ru-RU" sz="2400" i="1" baseline="-25000">
                <a:cs typeface="Times New Roman" pitchFamily="18" charset="0"/>
              </a:rPr>
              <a:t> </a:t>
            </a:r>
            <a:r>
              <a:rPr lang="en-US" altLang="ru-RU" sz="2400">
                <a:cs typeface="Times New Roman" pitchFamily="18" charset="0"/>
              </a:rPr>
              <a:t>H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O, Na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SO</a:t>
            </a:r>
            <a:r>
              <a:rPr lang="en-US" altLang="ru-RU" sz="2400" baseline="-30000">
                <a:cs typeface="Times New Roman" pitchFamily="18" charset="0"/>
              </a:rPr>
              <a:t>3</a:t>
            </a:r>
            <a:r>
              <a:rPr lang="en-US" altLang="ru-RU" sz="2400">
                <a:cs typeface="Times New Roman" pitchFamily="18" charset="0"/>
              </a:rPr>
              <a:t>, SF</a:t>
            </a:r>
            <a:r>
              <a:rPr lang="en-US" altLang="ru-RU" sz="2400" baseline="-30000">
                <a:cs typeface="Times New Roman" pitchFamily="18" charset="0"/>
              </a:rPr>
              <a:t>4</a:t>
            </a:r>
            <a:r>
              <a:rPr lang="en-US" altLang="ru-RU" sz="2400">
                <a:cs typeface="Times New Roman" pitchFamily="18" charset="0"/>
              </a:rPr>
              <a:t>, SCl</a:t>
            </a:r>
            <a:r>
              <a:rPr lang="en-US" altLang="ru-RU" sz="2400" baseline="-30000">
                <a:cs typeface="Times New Roman" pitchFamily="18" charset="0"/>
              </a:rPr>
              <a:t>4</a:t>
            </a:r>
            <a:r>
              <a:rPr lang="en-US" altLang="ru-RU" sz="2400">
                <a:cs typeface="Times New Roman" pitchFamily="18" charset="0"/>
              </a:rPr>
              <a:t>, SCl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O</a:t>
            </a:r>
            <a:endParaRPr lang="ru-RU" altLang="ru-RU" sz="2400"/>
          </a:p>
        </p:txBody>
      </p:sp>
      <p:sp>
        <p:nvSpPr>
          <p:cNvPr id="27654" name="Text Box 19"/>
          <p:cNvSpPr txBox="1">
            <a:spLocks noChangeArrowheads="1"/>
          </p:cNvSpPr>
          <p:nvPr/>
        </p:nvSpPr>
        <p:spPr bwMode="auto">
          <a:xfrm>
            <a:off x="1524000" y="4343400"/>
            <a:ext cx="19812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cs typeface="Times New Roman" pitchFamily="18" charset="0"/>
              </a:rPr>
              <a:t>Na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S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, FeS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ru-RU" altLang="ru-RU" sz="2400"/>
              <a:t> </a:t>
            </a:r>
          </a:p>
        </p:txBody>
      </p:sp>
      <p:sp>
        <p:nvSpPr>
          <p:cNvPr id="27655" name="Text Box 20"/>
          <p:cNvSpPr txBox="1">
            <a:spLocks noChangeArrowheads="1"/>
          </p:cNvSpPr>
          <p:nvPr/>
        </p:nvSpPr>
        <p:spPr bwMode="auto">
          <a:xfrm>
            <a:off x="1524000" y="5334000"/>
            <a:ext cx="35814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cs typeface="Times New Roman" pitchFamily="18" charset="0"/>
              </a:rPr>
              <a:t>S</a:t>
            </a:r>
            <a:r>
              <a:rPr lang="en-US" altLang="ru-RU" sz="2400" baseline="30000">
                <a:cs typeface="Times New Roman" pitchFamily="18" charset="0"/>
              </a:rPr>
              <a:t>2</a:t>
            </a:r>
            <a:r>
              <a:rPr lang="en-US" altLang="ru-RU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2400">
                <a:cs typeface="Times New Roman" pitchFamily="18" charset="0"/>
              </a:rPr>
              <a:t>, HS</a:t>
            </a:r>
            <a:r>
              <a:rPr lang="en-US" altLang="ru-RU" sz="24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sz="2400">
                <a:cs typeface="Times New Roman" pitchFamily="18" charset="0"/>
              </a:rPr>
              <a:t>, H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S, Na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S, CS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ru-RU" altLang="ru-RU" sz="2400"/>
              <a:t> </a:t>
            </a:r>
          </a:p>
        </p:txBody>
      </p:sp>
      <p:sp>
        <p:nvSpPr>
          <p:cNvPr id="27656" name="Text Box 21"/>
          <p:cNvSpPr txBox="1">
            <a:spLocks noChangeArrowheads="1"/>
          </p:cNvSpPr>
          <p:nvPr/>
        </p:nvSpPr>
        <p:spPr bwMode="auto">
          <a:xfrm>
            <a:off x="1524000" y="3429000"/>
            <a:ext cx="35052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>
                <a:cs typeface="Times New Roman" pitchFamily="18" charset="0"/>
              </a:rPr>
              <a:t>S (S</a:t>
            </a:r>
            <a:r>
              <a:rPr lang="en-US" altLang="ru-RU" sz="2400" baseline="-30000">
                <a:cs typeface="Times New Roman" pitchFamily="18" charset="0"/>
              </a:rPr>
              <a:t>8</a:t>
            </a:r>
            <a:r>
              <a:rPr lang="en-US" altLang="ru-RU" sz="2400">
                <a:cs typeface="Times New Roman" pitchFamily="18" charset="0"/>
              </a:rPr>
              <a:t>, S</a:t>
            </a:r>
            <a:r>
              <a:rPr lang="en-US" altLang="ru-RU" sz="2400" i="1" baseline="-30000">
                <a:cs typeface="Times New Roman" pitchFamily="18" charset="0"/>
              </a:rPr>
              <a:t>x</a:t>
            </a:r>
            <a:r>
              <a:rPr lang="en-US" altLang="ru-RU" sz="2400">
                <a:cs typeface="Times New Roman" pitchFamily="18" charset="0"/>
              </a:rPr>
              <a:t>,</a:t>
            </a:r>
            <a:r>
              <a:rPr lang="en-US" altLang="ru-RU" sz="2400" baseline="-30000">
                <a:cs typeface="Times New Roman" pitchFamily="18" charset="0"/>
              </a:rPr>
              <a:t> </a:t>
            </a:r>
            <a:r>
              <a:rPr lang="en-US" altLang="ru-RU" sz="2400">
                <a:cs typeface="Times New Roman" pitchFamily="18" charset="0"/>
              </a:rPr>
              <a:t>S</a:t>
            </a:r>
            <a:r>
              <a:rPr lang="en-US" altLang="ru-RU" sz="2400" baseline="-30000">
                <a:cs typeface="Times New Roman" pitchFamily="18" charset="0"/>
              </a:rPr>
              <a:t>6</a:t>
            </a:r>
            <a:r>
              <a:rPr lang="en-US" altLang="ru-RU" sz="2400">
                <a:cs typeface="Times New Roman" pitchFamily="18" charset="0"/>
              </a:rPr>
              <a:t>, S</a:t>
            </a:r>
            <a:r>
              <a:rPr lang="en-US" altLang="ru-RU" sz="2400" baseline="-30000">
                <a:cs typeface="Times New Roman" pitchFamily="18" charset="0"/>
              </a:rPr>
              <a:t>4</a:t>
            </a:r>
            <a:r>
              <a:rPr lang="en-US" altLang="ru-RU" sz="2400">
                <a:cs typeface="Times New Roman" pitchFamily="18" charset="0"/>
              </a:rPr>
              <a:t>, S</a:t>
            </a:r>
            <a:r>
              <a:rPr lang="en-US" altLang="ru-RU" sz="2400" baseline="-30000">
                <a:cs typeface="Times New Roman" pitchFamily="18" charset="0"/>
              </a:rPr>
              <a:t>2</a:t>
            </a:r>
            <a:r>
              <a:rPr lang="en-US" altLang="ru-RU" sz="2400">
                <a:cs typeface="Times New Roman" pitchFamily="18" charset="0"/>
              </a:rPr>
              <a:t>, S</a:t>
            </a:r>
            <a:r>
              <a:rPr lang="en-US" altLang="ru-RU" sz="2400" baseline="30000">
                <a:cs typeface="Times New Roman" pitchFamily="18" charset="0"/>
              </a:rPr>
              <a:t>0</a:t>
            </a:r>
            <a:r>
              <a:rPr lang="en-US" altLang="ru-RU" sz="2400">
                <a:cs typeface="Times New Roman" pitchFamily="18" charset="0"/>
              </a:rPr>
              <a:t>)</a:t>
            </a:r>
            <a:r>
              <a:rPr lang="ru-RU" altLang="ru-RU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664758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/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Күкірт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0" y="2819400"/>
            <a:ext cx="762000" cy="762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400">
                <a:solidFill>
                  <a:srgbClr val="FF0066"/>
                </a:solidFill>
              </a:rPr>
              <a:t>S</a:t>
            </a:r>
            <a:r>
              <a:rPr lang="en-US" altLang="ru-RU" sz="4000">
                <a:solidFill>
                  <a:srgbClr val="FF0066"/>
                </a:solidFill>
              </a:rPr>
              <a:t> </a:t>
            </a:r>
            <a:endParaRPr lang="ru-RU" altLang="ru-RU" sz="4000">
              <a:solidFill>
                <a:srgbClr val="FF0066"/>
              </a:solidFill>
            </a:endParaRPr>
          </a:p>
        </p:txBody>
      </p:sp>
      <p:grpSp>
        <p:nvGrpSpPr>
          <p:cNvPr id="28676" name="Group 38"/>
          <p:cNvGrpSpPr>
            <a:grpSpLocks/>
          </p:cNvGrpSpPr>
          <p:nvPr/>
        </p:nvGrpSpPr>
        <p:grpSpPr bwMode="auto">
          <a:xfrm>
            <a:off x="3810000" y="1143000"/>
            <a:ext cx="1219200" cy="1524000"/>
            <a:chOff x="2400" y="720"/>
            <a:chExt cx="768" cy="960"/>
          </a:xfrm>
        </p:grpSpPr>
        <p:sp>
          <p:nvSpPr>
            <p:cNvPr id="28711" name="Text Box 5"/>
            <p:cNvSpPr txBox="1">
              <a:spLocks noChangeArrowheads="1"/>
            </p:cNvSpPr>
            <p:nvPr/>
          </p:nvSpPr>
          <p:spPr bwMode="auto">
            <a:xfrm>
              <a:off x="2400" y="720"/>
              <a:ext cx="576" cy="32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 dirty="0"/>
                <a:t>H</a:t>
              </a:r>
              <a:r>
                <a:rPr lang="en-US" altLang="ru-RU" sz="2800" baseline="-25000" dirty="0"/>
                <a:t>2</a:t>
              </a:r>
              <a:r>
                <a:rPr lang="en-US" altLang="ru-RU" sz="2800" dirty="0"/>
                <a:t>S</a:t>
              </a:r>
              <a:endParaRPr lang="ru-RU" altLang="ru-RU" sz="2800" dirty="0"/>
            </a:p>
          </p:txBody>
        </p:sp>
        <p:grpSp>
          <p:nvGrpSpPr>
            <p:cNvPr id="28712" name="Group 15"/>
            <p:cNvGrpSpPr>
              <a:grpSpLocks/>
            </p:cNvGrpSpPr>
            <p:nvPr/>
          </p:nvGrpSpPr>
          <p:grpSpPr bwMode="auto">
            <a:xfrm>
              <a:off x="2544" y="1104"/>
              <a:ext cx="96" cy="576"/>
              <a:chOff x="2496" y="1104"/>
              <a:chExt cx="96" cy="576"/>
            </a:xfrm>
          </p:grpSpPr>
          <p:sp>
            <p:nvSpPr>
              <p:cNvPr id="28714" name="Line 13"/>
              <p:cNvSpPr>
                <a:spLocks noChangeShapeType="1"/>
              </p:cNvSpPr>
              <p:nvPr/>
            </p:nvSpPr>
            <p:spPr bwMode="auto">
              <a:xfrm flipV="1">
                <a:off x="2496" y="1104"/>
                <a:ext cx="0" cy="528"/>
              </a:xfrm>
              <a:prstGeom prst="line">
                <a:avLst/>
              </a:prstGeom>
              <a:noFill/>
              <a:ln w="38100" cap="sq">
                <a:solidFill>
                  <a:srgbClr val="680235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8715" name="Line 14"/>
              <p:cNvSpPr>
                <a:spLocks noChangeShapeType="1"/>
              </p:cNvSpPr>
              <p:nvPr/>
            </p:nvSpPr>
            <p:spPr bwMode="auto">
              <a:xfrm>
                <a:off x="2592" y="1152"/>
                <a:ext cx="0" cy="528"/>
              </a:xfrm>
              <a:prstGeom prst="line">
                <a:avLst/>
              </a:prstGeom>
              <a:noFill/>
              <a:ln w="38100" cap="sq">
                <a:solidFill>
                  <a:srgbClr val="680235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8713" name="Text Box 17"/>
            <p:cNvSpPr txBox="1">
              <a:spLocks noChangeArrowheads="1"/>
            </p:cNvSpPr>
            <p:nvPr/>
          </p:nvSpPr>
          <p:spPr bwMode="auto">
            <a:xfrm>
              <a:off x="2736" y="1152"/>
              <a:ext cx="43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/>
                <a:t>H</a:t>
              </a:r>
              <a:r>
                <a:rPr lang="en-US" altLang="ru-RU" sz="2400" baseline="-25000"/>
                <a:t>2</a:t>
              </a:r>
              <a:endParaRPr lang="ru-RU" altLang="ru-RU" sz="2400" baseline="-25000"/>
            </a:p>
          </p:txBody>
        </p:sp>
      </p:grpSp>
      <p:grpSp>
        <p:nvGrpSpPr>
          <p:cNvPr id="28677" name="Group 39"/>
          <p:cNvGrpSpPr>
            <a:grpSpLocks/>
          </p:cNvGrpSpPr>
          <p:nvPr/>
        </p:nvGrpSpPr>
        <p:grpSpPr bwMode="auto">
          <a:xfrm>
            <a:off x="1752600" y="1371600"/>
            <a:ext cx="1905000" cy="1447800"/>
            <a:chOff x="1104" y="864"/>
            <a:chExt cx="1200" cy="912"/>
          </a:xfrm>
        </p:grpSpPr>
        <p:sp>
          <p:nvSpPr>
            <p:cNvPr id="28708" name="Text Box 7"/>
            <p:cNvSpPr txBox="1">
              <a:spLocks noChangeArrowheads="1"/>
            </p:cNvSpPr>
            <p:nvPr/>
          </p:nvSpPr>
          <p:spPr bwMode="auto">
            <a:xfrm>
              <a:off x="1104" y="864"/>
              <a:ext cx="528" cy="59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/>
                <a:t>SF</a:t>
              </a:r>
              <a:r>
                <a:rPr lang="en-US" altLang="ru-RU" sz="2800" baseline="-25000"/>
                <a:t>4</a:t>
              </a:r>
              <a:r>
                <a:rPr lang="en-US" altLang="ru-RU" sz="2800"/>
                <a:t> SF</a:t>
              </a:r>
              <a:r>
                <a:rPr lang="en-US" altLang="ru-RU" sz="2800" baseline="-25000"/>
                <a:t>6</a:t>
              </a:r>
              <a:endParaRPr lang="ru-RU" altLang="ru-RU" sz="2800" baseline="-25000"/>
            </a:p>
          </p:txBody>
        </p:sp>
        <p:sp>
          <p:nvSpPr>
            <p:cNvPr id="28709" name="Line 12"/>
            <p:cNvSpPr>
              <a:spLocks noChangeShapeType="1"/>
            </p:cNvSpPr>
            <p:nvPr/>
          </p:nvSpPr>
          <p:spPr bwMode="auto">
            <a:xfrm flipH="1" flipV="1">
              <a:off x="1584" y="1296"/>
              <a:ext cx="720" cy="480"/>
            </a:xfrm>
            <a:prstGeom prst="line">
              <a:avLst/>
            </a:prstGeom>
            <a:noFill/>
            <a:ln w="38100" cap="sq">
              <a:solidFill>
                <a:srgbClr val="680235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710" name="Text Box 18"/>
            <p:cNvSpPr txBox="1">
              <a:spLocks noChangeArrowheads="1"/>
            </p:cNvSpPr>
            <p:nvPr/>
          </p:nvSpPr>
          <p:spPr bwMode="auto">
            <a:xfrm>
              <a:off x="1920" y="1152"/>
              <a:ext cx="384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/>
                <a:t>F</a:t>
              </a:r>
              <a:r>
                <a:rPr lang="en-US" altLang="ru-RU" sz="2400" baseline="-25000"/>
                <a:t>2</a:t>
              </a:r>
              <a:endParaRPr lang="ru-RU" altLang="ru-RU" sz="2400" baseline="-25000"/>
            </a:p>
          </p:txBody>
        </p:sp>
      </p:grpSp>
      <p:grpSp>
        <p:nvGrpSpPr>
          <p:cNvPr id="28678" name="Group 40"/>
          <p:cNvGrpSpPr>
            <a:grpSpLocks/>
          </p:cNvGrpSpPr>
          <p:nvPr/>
        </p:nvGrpSpPr>
        <p:grpSpPr bwMode="auto">
          <a:xfrm>
            <a:off x="990600" y="2563238"/>
            <a:ext cx="2514600" cy="1373188"/>
            <a:chOff x="624" y="1584"/>
            <a:chExt cx="1584" cy="865"/>
          </a:xfrm>
        </p:grpSpPr>
        <p:sp>
          <p:nvSpPr>
            <p:cNvPr id="28705" name="Text Box 10"/>
            <p:cNvSpPr txBox="1">
              <a:spLocks noChangeArrowheads="1"/>
            </p:cNvSpPr>
            <p:nvPr/>
          </p:nvSpPr>
          <p:spPr bwMode="auto">
            <a:xfrm>
              <a:off x="624" y="1584"/>
              <a:ext cx="768" cy="86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/>
                <a:t>S</a:t>
              </a:r>
              <a:r>
                <a:rPr lang="en-US" altLang="ru-RU" sz="2800" baseline="-25000"/>
                <a:t>2</a:t>
              </a:r>
              <a:r>
                <a:rPr lang="en-US" altLang="ru-RU" sz="2800"/>
                <a:t>Cl</a:t>
              </a:r>
              <a:r>
                <a:rPr lang="en-US" altLang="ru-RU" sz="2800" baseline="-25000"/>
                <a:t>2</a:t>
              </a:r>
              <a:r>
                <a:rPr lang="en-US" altLang="ru-RU" sz="2800"/>
                <a:t> SCl</a:t>
              </a:r>
              <a:r>
                <a:rPr lang="en-US" altLang="ru-RU" sz="2800" baseline="-25000"/>
                <a:t>2</a:t>
              </a:r>
              <a:r>
                <a:rPr lang="en-US" altLang="ru-RU" sz="2800"/>
                <a:t> SCl</a:t>
              </a:r>
              <a:r>
                <a:rPr lang="en-US" altLang="ru-RU" sz="2800" baseline="-25000"/>
                <a:t>4</a:t>
              </a:r>
              <a:endParaRPr lang="ru-RU" altLang="ru-RU" sz="2800" baseline="-25000"/>
            </a:p>
          </p:txBody>
        </p:sp>
        <p:sp>
          <p:nvSpPr>
            <p:cNvPr id="28706" name="Line 11"/>
            <p:cNvSpPr>
              <a:spLocks noChangeShapeType="1"/>
            </p:cNvSpPr>
            <p:nvPr/>
          </p:nvSpPr>
          <p:spPr bwMode="auto">
            <a:xfrm flipH="1">
              <a:off x="1200" y="2064"/>
              <a:ext cx="1008" cy="0"/>
            </a:xfrm>
            <a:prstGeom prst="line">
              <a:avLst/>
            </a:prstGeom>
            <a:noFill/>
            <a:ln w="38100" cap="sq">
              <a:solidFill>
                <a:srgbClr val="68023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707" name="Text Box 19"/>
            <p:cNvSpPr txBox="1">
              <a:spLocks noChangeArrowheads="1"/>
            </p:cNvSpPr>
            <p:nvPr/>
          </p:nvSpPr>
          <p:spPr bwMode="auto">
            <a:xfrm>
              <a:off x="1488" y="1680"/>
              <a:ext cx="38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/>
                <a:t>Cl</a:t>
              </a:r>
              <a:r>
                <a:rPr lang="en-US" altLang="ru-RU" sz="2400" baseline="-25000"/>
                <a:t>2</a:t>
              </a:r>
              <a:endParaRPr lang="ru-RU" altLang="ru-RU" sz="2400" baseline="-25000"/>
            </a:p>
          </p:txBody>
        </p:sp>
      </p:grpSp>
      <p:grpSp>
        <p:nvGrpSpPr>
          <p:cNvPr id="28679" name="Group 41"/>
          <p:cNvGrpSpPr>
            <a:grpSpLocks/>
          </p:cNvGrpSpPr>
          <p:nvPr/>
        </p:nvGrpSpPr>
        <p:grpSpPr bwMode="auto">
          <a:xfrm>
            <a:off x="1066800" y="3733800"/>
            <a:ext cx="2590800" cy="2416175"/>
            <a:chOff x="672" y="2352"/>
            <a:chExt cx="1632" cy="1522"/>
          </a:xfrm>
        </p:grpSpPr>
        <p:sp>
          <p:nvSpPr>
            <p:cNvPr id="28702" name="Line 16"/>
            <p:cNvSpPr>
              <a:spLocks noChangeShapeType="1"/>
            </p:cNvSpPr>
            <p:nvPr/>
          </p:nvSpPr>
          <p:spPr bwMode="auto">
            <a:xfrm flipH="1">
              <a:off x="1296" y="2352"/>
              <a:ext cx="1008" cy="768"/>
            </a:xfrm>
            <a:prstGeom prst="line">
              <a:avLst/>
            </a:prstGeom>
            <a:noFill/>
            <a:ln w="38100" cap="sq">
              <a:solidFill>
                <a:srgbClr val="680235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703" name="Text Box 20"/>
            <p:cNvSpPr txBox="1">
              <a:spLocks noChangeArrowheads="1"/>
            </p:cNvSpPr>
            <p:nvPr/>
          </p:nvSpPr>
          <p:spPr bwMode="auto">
            <a:xfrm rot="19435491">
              <a:off x="1196" y="2388"/>
              <a:ext cx="10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dirty="0" err="1"/>
                <a:t>Металдар</a:t>
              </a:r>
              <a:r>
                <a:rPr lang="ru-RU" altLang="ru-RU" sz="2400" dirty="0"/>
                <a:t> </a:t>
              </a:r>
            </a:p>
          </p:txBody>
        </p:sp>
        <p:sp>
          <p:nvSpPr>
            <p:cNvPr id="28704" name="Text Box 21"/>
            <p:cNvSpPr txBox="1">
              <a:spLocks noChangeArrowheads="1"/>
            </p:cNvSpPr>
            <p:nvPr/>
          </p:nvSpPr>
          <p:spPr bwMode="auto">
            <a:xfrm>
              <a:off x="672" y="2928"/>
              <a:ext cx="624" cy="94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/>
                <a:t>ZnS</a:t>
              </a:r>
              <a:r>
                <a:rPr lang="ru-RU" altLang="ru-RU" sz="2800"/>
                <a:t> </a:t>
              </a:r>
              <a:r>
                <a:rPr lang="en-US" altLang="ru-RU" sz="2800"/>
                <a:t>CuS Al</a:t>
              </a:r>
              <a:r>
                <a:rPr lang="en-US" altLang="ru-RU" sz="2800" baseline="-25000"/>
                <a:t>2</a:t>
              </a:r>
              <a:r>
                <a:rPr lang="en-US" altLang="ru-RU" sz="2800"/>
                <a:t>S</a:t>
              </a:r>
              <a:r>
                <a:rPr lang="en-US" altLang="ru-RU" sz="2800" baseline="-25000"/>
                <a:t>3</a:t>
              </a:r>
              <a:r>
                <a:rPr lang="en-US" altLang="ru-RU" sz="2800"/>
                <a:t> </a:t>
              </a:r>
              <a:endParaRPr lang="ru-RU" altLang="ru-RU" sz="2800"/>
            </a:p>
          </p:txBody>
        </p:sp>
      </p:grpSp>
      <p:grpSp>
        <p:nvGrpSpPr>
          <p:cNvPr id="28680" name="Group 47"/>
          <p:cNvGrpSpPr>
            <a:grpSpLocks/>
          </p:cNvGrpSpPr>
          <p:nvPr/>
        </p:nvGrpSpPr>
        <p:grpSpPr bwMode="auto">
          <a:xfrm>
            <a:off x="4724400" y="1371600"/>
            <a:ext cx="2209800" cy="1371600"/>
            <a:chOff x="2976" y="864"/>
            <a:chExt cx="1392" cy="864"/>
          </a:xfrm>
        </p:grpSpPr>
        <p:sp>
          <p:nvSpPr>
            <p:cNvPr id="28698" name="Text Box 23"/>
            <p:cNvSpPr txBox="1">
              <a:spLocks noChangeArrowheads="1"/>
            </p:cNvSpPr>
            <p:nvPr/>
          </p:nvSpPr>
          <p:spPr bwMode="auto">
            <a:xfrm>
              <a:off x="3408" y="139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/>
                <a:t>C</a:t>
              </a:r>
              <a:endParaRPr lang="ru-RU" altLang="ru-RU" sz="2400"/>
            </a:p>
          </p:txBody>
        </p:sp>
        <p:grpSp>
          <p:nvGrpSpPr>
            <p:cNvPr id="28699" name="Group 42"/>
            <p:cNvGrpSpPr>
              <a:grpSpLocks/>
            </p:cNvGrpSpPr>
            <p:nvPr/>
          </p:nvGrpSpPr>
          <p:grpSpPr bwMode="auto">
            <a:xfrm>
              <a:off x="2976" y="864"/>
              <a:ext cx="1392" cy="864"/>
              <a:chOff x="2976" y="864"/>
              <a:chExt cx="1392" cy="864"/>
            </a:xfrm>
          </p:grpSpPr>
          <p:sp>
            <p:nvSpPr>
              <p:cNvPr id="28700" name="Line 22"/>
              <p:cNvSpPr>
                <a:spLocks noChangeShapeType="1"/>
              </p:cNvSpPr>
              <p:nvPr/>
            </p:nvSpPr>
            <p:spPr bwMode="auto">
              <a:xfrm flipV="1">
                <a:off x="2976" y="1152"/>
                <a:ext cx="816" cy="576"/>
              </a:xfrm>
              <a:prstGeom prst="line">
                <a:avLst/>
              </a:prstGeom>
              <a:noFill/>
              <a:ln w="38100" cap="sq">
                <a:solidFill>
                  <a:srgbClr val="680235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8701" name="Text Box 24"/>
              <p:cNvSpPr txBox="1">
                <a:spLocks noChangeArrowheads="1"/>
              </p:cNvSpPr>
              <p:nvPr/>
            </p:nvSpPr>
            <p:spPr bwMode="auto">
              <a:xfrm>
                <a:off x="3792" y="864"/>
                <a:ext cx="576" cy="32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itchFamily="2" charset="2"/>
                  <a:buChar char="w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ru-RU" sz="2800"/>
                  <a:t>CS</a:t>
                </a:r>
                <a:r>
                  <a:rPr lang="en-US" altLang="ru-RU" sz="2800" baseline="-25000"/>
                  <a:t>2</a:t>
                </a:r>
                <a:endParaRPr lang="ru-RU" altLang="ru-RU" sz="2800" baseline="-25000"/>
              </a:p>
            </p:txBody>
          </p:sp>
        </p:grpSp>
      </p:grpSp>
      <p:grpSp>
        <p:nvGrpSpPr>
          <p:cNvPr id="28681" name="Group 43"/>
          <p:cNvGrpSpPr>
            <a:grpSpLocks/>
          </p:cNvGrpSpPr>
          <p:nvPr/>
        </p:nvGrpSpPr>
        <p:grpSpPr bwMode="auto">
          <a:xfrm>
            <a:off x="4800600" y="2743200"/>
            <a:ext cx="3276600" cy="833438"/>
            <a:chOff x="3024" y="1728"/>
            <a:chExt cx="2064" cy="525"/>
          </a:xfrm>
        </p:grpSpPr>
        <p:sp>
          <p:nvSpPr>
            <p:cNvPr id="28694" name="Line 25"/>
            <p:cNvSpPr>
              <a:spLocks noChangeShapeType="1"/>
            </p:cNvSpPr>
            <p:nvPr/>
          </p:nvSpPr>
          <p:spPr bwMode="auto">
            <a:xfrm>
              <a:off x="3024" y="2064"/>
              <a:ext cx="960" cy="0"/>
            </a:xfrm>
            <a:prstGeom prst="line">
              <a:avLst/>
            </a:prstGeom>
            <a:noFill/>
            <a:ln w="38100" cap="sq">
              <a:solidFill>
                <a:srgbClr val="680235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695" name="Line 26"/>
            <p:cNvSpPr>
              <a:spLocks noChangeShapeType="1"/>
            </p:cNvSpPr>
            <p:nvPr/>
          </p:nvSpPr>
          <p:spPr bwMode="auto">
            <a:xfrm flipH="1">
              <a:off x="3024" y="2160"/>
              <a:ext cx="960" cy="0"/>
            </a:xfrm>
            <a:prstGeom prst="line">
              <a:avLst/>
            </a:prstGeom>
            <a:noFill/>
            <a:ln w="38100" cap="sq">
              <a:solidFill>
                <a:srgbClr val="680235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696" name="Text Box 27"/>
            <p:cNvSpPr txBox="1">
              <a:spLocks noChangeArrowheads="1"/>
            </p:cNvSpPr>
            <p:nvPr/>
          </p:nvSpPr>
          <p:spPr bwMode="auto">
            <a:xfrm>
              <a:off x="3168" y="172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/>
                <a:t>H</a:t>
              </a:r>
              <a:r>
                <a:rPr lang="en-US" altLang="ru-RU" sz="2400" baseline="-25000"/>
                <a:t>2</a:t>
              </a:r>
              <a:r>
                <a:rPr lang="en-US" altLang="ru-RU" sz="2400"/>
                <a:t>O, t</a:t>
              </a:r>
              <a:endParaRPr lang="ru-RU" altLang="ru-RU" sz="2400"/>
            </a:p>
          </p:txBody>
        </p:sp>
        <p:sp>
          <p:nvSpPr>
            <p:cNvPr id="28697" name="Text Box 28"/>
            <p:cNvSpPr txBox="1">
              <a:spLocks noChangeArrowheads="1"/>
            </p:cNvSpPr>
            <p:nvPr/>
          </p:nvSpPr>
          <p:spPr bwMode="auto">
            <a:xfrm>
              <a:off x="4080" y="1872"/>
              <a:ext cx="1008" cy="38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/>
                <a:t>H</a:t>
              </a:r>
              <a:r>
                <a:rPr lang="en-US" altLang="ru-RU" sz="2800" baseline="-25000"/>
                <a:t>2</a:t>
              </a:r>
              <a:r>
                <a:rPr lang="en-US" altLang="ru-RU" sz="2800"/>
                <a:t>S, SO</a:t>
              </a:r>
              <a:r>
                <a:rPr lang="en-US" altLang="ru-RU" sz="2800" baseline="-25000"/>
                <a:t>2</a:t>
              </a:r>
              <a:endParaRPr lang="ru-RU" altLang="ru-RU" sz="2800" baseline="-25000"/>
            </a:p>
          </p:txBody>
        </p:sp>
      </p:grpSp>
      <p:grpSp>
        <p:nvGrpSpPr>
          <p:cNvPr id="28682" name="Group 44"/>
          <p:cNvGrpSpPr>
            <a:grpSpLocks/>
          </p:cNvGrpSpPr>
          <p:nvPr/>
        </p:nvGrpSpPr>
        <p:grpSpPr bwMode="auto">
          <a:xfrm>
            <a:off x="3048000" y="3733800"/>
            <a:ext cx="1600200" cy="2424113"/>
            <a:chOff x="1920" y="2352"/>
            <a:chExt cx="1008" cy="1527"/>
          </a:xfrm>
        </p:grpSpPr>
        <p:sp>
          <p:nvSpPr>
            <p:cNvPr id="28691" name="Line 29"/>
            <p:cNvSpPr>
              <a:spLocks noChangeShapeType="1"/>
            </p:cNvSpPr>
            <p:nvPr/>
          </p:nvSpPr>
          <p:spPr bwMode="auto">
            <a:xfrm>
              <a:off x="2496" y="2352"/>
              <a:ext cx="0" cy="1200"/>
            </a:xfrm>
            <a:prstGeom prst="line">
              <a:avLst/>
            </a:prstGeom>
            <a:noFill/>
            <a:ln w="38100" cap="sq">
              <a:solidFill>
                <a:srgbClr val="680235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692" name="Text Box 30"/>
            <p:cNvSpPr txBox="1">
              <a:spLocks noChangeArrowheads="1"/>
            </p:cNvSpPr>
            <p:nvPr/>
          </p:nvSpPr>
          <p:spPr bwMode="auto">
            <a:xfrm>
              <a:off x="1920" y="3072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/>
                <a:t>HNO</a:t>
              </a:r>
              <a:r>
                <a:rPr lang="en-US" altLang="ru-RU" sz="2400" baseline="-25000"/>
                <a:t>3</a:t>
              </a:r>
              <a:endParaRPr lang="ru-RU" altLang="ru-RU" sz="2400" baseline="-25000"/>
            </a:p>
          </p:txBody>
        </p:sp>
        <p:sp>
          <p:nvSpPr>
            <p:cNvPr id="28693" name="Text Box 31"/>
            <p:cNvSpPr txBox="1">
              <a:spLocks noChangeArrowheads="1"/>
            </p:cNvSpPr>
            <p:nvPr/>
          </p:nvSpPr>
          <p:spPr bwMode="auto">
            <a:xfrm>
              <a:off x="2160" y="3552"/>
              <a:ext cx="768" cy="32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/>
                <a:t>H</a:t>
              </a:r>
              <a:r>
                <a:rPr lang="en-US" altLang="ru-RU" sz="2800" baseline="-25000"/>
                <a:t>2</a:t>
              </a:r>
              <a:r>
                <a:rPr lang="en-US" altLang="ru-RU" sz="2800"/>
                <a:t>SO</a:t>
              </a:r>
              <a:r>
                <a:rPr lang="en-US" altLang="ru-RU" sz="2800" baseline="-25000"/>
                <a:t>4</a:t>
              </a:r>
              <a:endParaRPr lang="ru-RU" altLang="ru-RU" sz="2800" baseline="-25000"/>
            </a:p>
          </p:txBody>
        </p:sp>
      </p:grpSp>
      <p:grpSp>
        <p:nvGrpSpPr>
          <p:cNvPr id="28683" name="Group 45"/>
          <p:cNvGrpSpPr>
            <a:grpSpLocks/>
          </p:cNvGrpSpPr>
          <p:nvPr/>
        </p:nvGrpSpPr>
        <p:grpSpPr bwMode="auto">
          <a:xfrm>
            <a:off x="4648201" y="3657601"/>
            <a:ext cx="4138613" cy="2582863"/>
            <a:chOff x="2928" y="2304"/>
            <a:chExt cx="2607" cy="1627"/>
          </a:xfrm>
        </p:grpSpPr>
        <p:sp>
          <p:nvSpPr>
            <p:cNvPr id="28688" name="Line 33"/>
            <p:cNvSpPr>
              <a:spLocks noChangeShapeType="1"/>
            </p:cNvSpPr>
            <p:nvPr/>
          </p:nvSpPr>
          <p:spPr bwMode="auto">
            <a:xfrm>
              <a:off x="2928" y="2304"/>
              <a:ext cx="1680" cy="1152"/>
            </a:xfrm>
            <a:prstGeom prst="line">
              <a:avLst/>
            </a:prstGeom>
            <a:noFill/>
            <a:ln w="38100" cap="sq">
              <a:solidFill>
                <a:srgbClr val="680235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689" name="Text Box 34"/>
            <p:cNvSpPr txBox="1">
              <a:spLocks noChangeArrowheads="1"/>
            </p:cNvSpPr>
            <p:nvPr/>
          </p:nvSpPr>
          <p:spPr bwMode="auto">
            <a:xfrm>
              <a:off x="3792" y="2640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/>
                <a:t>OH</a:t>
              </a:r>
              <a:r>
                <a:rPr lang="en-US" altLang="ru-RU" sz="2400" baseline="30000">
                  <a:cs typeface="Tahoma" pitchFamily="34" charset="0"/>
                </a:rPr>
                <a:t>–</a:t>
              </a:r>
              <a:r>
                <a:rPr lang="en-US" altLang="ru-RU" sz="2400">
                  <a:cs typeface="Tahoma" pitchFamily="34" charset="0"/>
                </a:rPr>
                <a:t>, t</a:t>
              </a:r>
              <a:endParaRPr lang="ru-RU" altLang="ru-RU" sz="2400"/>
            </a:p>
          </p:txBody>
        </p:sp>
        <p:sp>
          <p:nvSpPr>
            <p:cNvPr id="28690" name="Text Box 35"/>
            <p:cNvSpPr txBox="1">
              <a:spLocks noChangeArrowheads="1"/>
            </p:cNvSpPr>
            <p:nvPr/>
          </p:nvSpPr>
          <p:spPr bwMode="auto">
            <a:xfrm>
              <a:off x="4608" y="3330"/>
              <a:ext cx="927" cy="60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 dirty="0"/>
                <a:t>S</a:t>
              </a:r>
              <a:r>
                <a:rPr lang="en-US" altLang="ru-RU" sz="2800" baseline="30000" dirty="0"/>
                <a:t>2</a:t>
              </a:r>
              <a:r>
                <a:rPr lang="en-US" altLang="ru-RU" sz="2800" baseline="30000" dirty="0">
                  <a:cs typeface="Tahoma" pitchFamily="34" charset="0"/>
                </a:rPr>
                <a:t>–</a:t>
              </a:r>
              <a:r>
                <a:rPr lang="en-US" altLang="ru-RU" sz="2800" dirty="0">
                  <a:cs typeface="Tahoma" pitchFamily="34" charset="0"/>
                </a:rPr>
                <a:t> </a:t>
              </a:r>
              <a:r>
                <a:rPr lang="ru-RU" altLang="ru-RU" sz="2400" dirty="0" err="1">
                  <a:cs typeface="Tahoma" pitchFamily="34" charset="0"/>
                </a:rPr>
                <a:t>және</a:t>
              </a:r>
              <a:r>
                <a:rPr lang="en-US" altLang="ru-RU" sz="2800" dirty="0">
                  <a:cs typeface="Tahoma" pitchFamily="34" charset="0"/>
                </a:rPr>
                <a:t> SO</a:t>
              </a:r>
              <a:r>
                <a:rPr lang="en-US" altLang="ru-RU" sz="2800" baseline="-25000" dirty="0">
                  <a:cs typeface="Tahoma" pitchFamily="34" charset="0"/>
                </a:rPr>
                <a:t>3</a:t>
              </a:r>
              <a:r>
                <a:rPr lang="en-US" altLang="ru-RU" sz="2800" baseline="30000" dirty="0">
                  <a:cs typeface="Tahoma" pitchFamily="34" charset="0"/>
                </a:rPr>
                <a:t>2 –</a:t>
              </a:r>
              <a:endParaRPr lang="ru-RU" altLang="ru-RU" sz="2800" dirty="0"/>
            </a:p>
          </p:txBody>
        </p:sp>
      </p:grpSp>
      <p:grpSp>
        <p:nvGrpSpPr>
          <p:cNvPr id="28684" name="Group 46"/>
          <p:cNvGrpSpPr>
            <a:grpSpLocks/>
          </p:cNvGrpSpPr>
          <p:nvPr/>
        </p:nvGrpSpPr>
        <p:grpSpPr bwMode="auto">
          <a:xfrm>
            <a:off x="4343400" y="3733800"/>
            <a:ext cx="2590800" cy="2881313"/>
            <a:chOff x="2736" y="2352"/>
            <a:chExt cx="1632" cy="1815"/>
          </a:xfrm>
        </p:grpSpPr>
        <p:sp>
          <p:nvSpPr>
            <p:cNvPr id="28685" name="Line 32"/>
            <p:cNvSpPr>
              <a:spLocks noChangeShapeType="1"/>
            </p:cNvSpPr>
            <p:nvPr/>
          </p:nvSpPr>
          <p:spPr bwMode="auto">
            <a:xfrm>
              <a:off x="2736" y="2352"/>
              <a:ext cx="912" cy="1488"/>
            </a:xfrm>
            <a:prstGeom prst="line">
              <a:avLst/>
            </a:prstGeom>
            <a:noFill/>
            <a:ln w="38100" cap="sq">
              <a:solidFill>
                <a:srgbClr val="680235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686" name="Text Box 36"/>
            <p:cNvSpPr txBox="1">
              <a:spLocks noChangeArrowheads="1"/>
            </p:cNvSpPr>
            <p:nvPr/>
          </p:nvSpPr>
          <p:spPr bwMode="auto">
            <a:xfrm>
              <a:off x="3504" y="3360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/>
                <a:t>SO</a:t>
              </a:r>
              <a:r>
                <a:rPr lang="en-US" altLang="ru-RU" sz="2400" baseline="-25000"/>
                <a:t>3</a:t>
              </a:r>
              <a:r>
                <a:rPr lang="en-US" altLang="ru-RU" sz="2400" baseline="30000"/>
                <a:t>2</a:t>
              </a:r>
              <a:r>
                <a:rPr lang="en-US" altLang="ru-RU" sz="2400" baseline="30000">
                  <a:cs typeface="Tahoma" pitchFamily="34" charset="0"/>
                </a:rPr>
                <a:t>–</a:t>
              </a:r>
              <a:r>
                <a:rPr lang="en-US" altLang="ru-RU" sz="2400">
                  <a:cs typeface="Tahoma" pitchFamily="34" charset="0"/>
                </a:rPr>
                <a:t>, t</a:t>
              </a:r>
              <a:endParaRPr lang="ru-RU" altLang="ru-RU" sz="2400">
                <a:cs typeface="Tahoma" pitchFamily="34" charset="0"/>
              </a:endParaRPr>
            </a:p>
          </p:txBody>
        </p:sp>
        <p:sp>
          <p:nvSpPr>
            <p:cNvPr id="28687" name="Text Box 37"/>
            <p:cNvSpPr txBox="1">
              <a:spLocks noChangeArrowheads="1"/>
            </p:cNvSpPr>
            <p:nvPr/>
          </p:nvSpPr>
          <p:spPr bwMode="auto">
            <a:xfrm>
              <a:off x="3456" y="3840"/>
              <a:ext cx="864" cy="32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/>
                <a:t>SO</a:t>
              </a:r>
              <a:r>
                <a:rPr lang="en-US" altLang="ru-RU" sz="2800" baseline="-25000"/>
                <a:t>3</a:t>
              </a:r>
              <a:r>
                <a:rPr lang="en-US" altLang="ru-RU" sz="2800"/>
                <a:t>S</a:t>
              </a:r>
              <a:r>
                <a:rPr lang="en-US" altLang="ru-RU" sz="2800" baseline="30000"/>
                <a:t>2</a:t>
              </a:r>
              <a:r>
                <a:rPr lang="en-US" altLang="ru-RU" sz="2800" baseline="30000">
                  <a:cs typeface="Tahoma" pitchFamily="34" charset="0"/>
                </a:rPr>
                <a:t>–</a:t>
              </a:r>
              <a:endParaRPr lang="ru-RU" altLang="ru-RU" sz="2800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298476273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988840"/>
            <a:ext cx="8243887" cy="26172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Күкірт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химиясының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ерекшеліктері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Сутектік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оттектік</a:t>
            </a:r>
            <a:r>
              <a:rPr lang="ru-RU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қосылыстары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1527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4769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Сульфандар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ru-RU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ru-RU" b="1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 8)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62000" y="3429000"/>
            <a:ext cx="7958138" cy="2895600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ru-RU" altLang="ru-RU" sz="2400" dirty="0" err="1">
                <a:cs typeface="Times New Roman" pitchFamily="18" charset="0"/>
              </a:rPr>
              <a:t>Күкіртсутек </a:t>
            </a:r>
            <a:r>
              <a:rPr lang="ru-RU" altLang="ru-RU" sz="2400" dirty="0">
                <a:cs typeface="Times New Roman" pitchFamily="18" charset="0"/>
              </a:rPr>
              <a:t>– </a:t>
            </a:r>
            <a:r>
              <a:rPr lang="ru-RU" altLang="ru-RU" sz="2400" dirty="0" err="1">
                <a:cs typeface="Times New Roman" pitchFamily="18" charset="0"/>
              </a:rPr>
              <a:t>түссіз, жағымсыз иісті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өте улы</a:t>
            </a:r>
            <a:r>
              <a:rPr lang="ru-RU" altLang="ru-RU" sz="2400" dirty="0">
                <a:cs typeface="Times New Roman" pitchFamily="18" charset="0"/>
              </a:rPr>
              <a:t> газ с (</a:t>
            </a:r>
            <a:r>
              <a:rPr lang="ru-RU" altLang="ru-RU" sz="2400" dirty="0" err="1">
                <a:cs typeface="Times New Roman" pitchFamily="18" charset="0"/>
              </a:rPr>
              <a:t>шіріген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cs typeface="Times New Roman" pitchFamily="18" charset="0"/>
              </a:rPr>
              <a:t>жұмыртқа</a:t>
            </a:r>
            <a:r>
              <a:rPr lang="ru-RU" altLang="ru-RU" sz="2400" dirty="0">
                <a:cs typeface="Times New Roman" pitchFamily="18" charset="0"/>
              </a:rPr>
              <a:t>), т.</a:t>
            </a:r>
            <a:r>
              <a:rPr lang="ru-RU" altLang="ru-RU" sz="2400" dirty="0" err="1">
                <a:cs typeface="Times New Roman" pitchFamily="18" charset="0"/>
              </a:rPr>
              <a:t>балқу</a:t>
            </a:r>
            <a:r>
              <a:rPr lang="ru-RU" altLang="ru-RU" sz="2400" dirty="0">
                <a:cs typeface="Times New Roman" pitchFamily="18" charset="0"/>
              </a:rPr>
              <a:t>. –85,54 </a:t>
            </a:r>
            <a:r>
              <a:rPr lang="ru-RU" altLang="ru-RU" sz="2400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cs typeface="Times New Roman" pitchFamily="18" charset="0"/>
              </a:rPr>
              <a:t>С, </a:t>
            </a:r>
            <a:r>
              <a:rPr lang="ru-RU" altLang="ru-RU" sz="2400" dirty="0" err="1">
                <a:cs typeface="Times New Roman" pitchFamily="18" charset="0"/>
              </a:rPr>
              <a:t>т.қайнау.</a:t>
            </a:r>
            <a:r>
              <a:rPr lang="ru-RU" altLang="ru-RU" sz="2400" dirty="0">
                <a:cs typeface="Times New Roman" pitchFamily="18" charset="0"/>
              </a:rPr>
              <a:t> –60,35 </a:t>
            </a:r>
            <a:r>
              <a:rPr lang="ru-RU" altLang="ru-RU" sz="2400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ru-RU" altLang="ru-RU" sz="2400" dirty="0">
                <a:cs typeface="Times New Roman" pitchFamily="18" charset="0"/>
              </a:rPr>
              <a:t>С. </a:t>
            </a:r>
            <a:endParaRPr lang="en-US" altLang="ru-RU" sz="2400" dirty="0">
              <a:cs typeface="Times New Roman" pitchFamily="18" charset="0"/>
            </a:endParaRPr>
          </a:p>
          <a:p>
            <a:pPr eaLnBrk="1" hangingPunct="1"/>
            <a:r>
              <a:rPr lang="ru-RU" altLang="ru-RU" sz="2400" dirty="0">
                <a:cs typeface="Times New Roman" pitchFamily="18" charset="0"/>
              </a:rPr>
              <a:t>H</a:t>
            </a:r>
            <a:r>
              <a:rPr lang="ru-RU" altLang="ru-RU" sz="2400" baseline="-30000" dirty="0">
                <a:cs typeface="Times New Roman" pitchFamily="18" charset="0"/>
              </a:rPr>
              <a:t>2</a:t>
            </a:r>
            <a:r>
              <a:rPr lang="ru-RU" altLang="ru-RU" sz="2400" dirty="0">
                <a:cs typeface="Times New Roman" pitchFamily="18" charset="0"/>
              </a:rPr>
              <a:t>S </a:t>
            </a:r>
            <a:r>
              <a:rPr lang="ru-RU" altLang="ru-RU" sz="2400" dirty="0" err="1">
                <a:cs typeface="Times New Roman" pitchFamily="18" charset="0"/>
              </a:rPr>
              <a:t>молекуласы</a:t>
            </a:r>
            <a:r>
              <a:rPr lang="ru-RU" altLang="ru-RU" sz="2400" dirty="0">
                <a:cs typeface="Times New Roman" pitchFamily="18" charset="0"/>
              </a:rPr>
              <a:t> </a:t>
            </a:r>
            <a:r>
              <a:rPr lang="ru-RU" altLang="ru-RU" sz="2400" dirty="0" err="1">
                <a:solidFill>
                  <a:schemeClr val="folHlink"/>
                </a:solidFill>
                <a:cs typeface="Times New Roman" pitchFamily="18" charset="0"/>
              </a:rPr>
              <a:t>диамагнитті</a:t>
            </a:r>
            <a:r>
              <a:rPr lang="ru-RU" altLang="ru-RU" sz="2400" dirty="0">
                <a:cs typeface="Times New Roman" pitchFamily="18" charset="0"/>
              </a:rPr>
              <a:t>, </a:t>
            </a:r>
            <a:r>
              <a:rPr lang="ru-RU" altLang="ru-RU" sz="2400" dirty="0" err="1">
                <a:solidFill>
                  <a:schemeClr val="folHlink"/>
                </a:solidFill>
                <a:cs typeface="Times New Roman" pitchFamily="18" charset="0"/>
              </a:rPr>
              <a:t>полярлы</a:t>
            </a:r>
            <a:r>
              <a:rPr lang="ru-RU" altLang="ru-RU" sz="2400" dirty="0">
                <a:cs typeface="Times New Roman" pitchFamily="18" charset="0"/>
              </a:rPr>
              <a:t> (</a:t>
            </a:r>
            <a:r>
              <a:rPr lang="ru-RU" altLang="ru-RU" sz="2400" dirty="0" err="1">
                <a:cs typeface="Times New Roman" pitchFamily="18" charset="0"/>
              </a:rPr>
              <a:t>дипольдік</a:t>
            </a:r>
            <a:r>
              <a:rPr lang="ru-RU" altLang="ru-RU" sz="2400" dirty="0">
                <a:cs typeface="Times New Roman" pitchFamily="18" charset="0"/>
              </a:rPr>
              <a:t> момент 0,93 Д)</a:t>
            </a:r>
            <a:r>
              <a:rPr lang="en-US" altLang="ru-RU" sz="2400" dirty="0">
                <a:cs typeface="Times New Roman" pitchFamily="18" charset="0"/>
              </a:rPr>
              <a:t>.</a:t>
            </a:r>
            <a:r>
              <a:rPr lang="ru-RU" altLang="ru-RU" sz="2400" dirty="0">
                <a:cs typeface="Times New Roman" pitchFamily="18" charset="0"/>
              </a:rPr>
              <a:t> </a:t>
            </a:r>
            <a:endParaRPr lang="en-US" altLang="ru-RU" sz="2400" dirty="0">
              <a:cs typeface="Times New Roman" pitchFamily="18" charset="0"/>
            </a:endParaRPr>
          </a:p>
          <a:p>
            <a:pPr eaLnBrk="1" hangingPunct="1"/>
            <a:r>
              <a:rPr lang="ru-RU" altLang="ru-RU" sz="2400" dirty="0" err="1">
                <a:solidFill>
                  <a:schemeClr val="folHlink"/>
                </a:solidFill>
              </a:rPr>
              <a:t>Сұйық күкіртсутектің автопротолизі</a:t>
            </a:r>
            <a:endParaRPr lang="en-US" altLang="ru-RU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2400" dirty="0">
                <a:cs typeface="Times New Roman" pitchFamily="18" charset="0"/>
              </a:rPr>
              <a:t>H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S + H</a:t>
            </a:r>
            <a:r>
              <a:rPr lang="en-US" altLang="ru-RU" sz="2400" baseline="-30000" dirty="0">
                <a:cs typeface="Times New Roman" pitchFamily="18" charset="0"/>
              </a:rPr>
              <a:t>2</a:t>
            </a:r>
            <a:r>
              <a:rPr lang="en-US" altLang="ru-RU" sz="2400" dirty="0">
                <a:cs typeface="Times New Roman" pitchFamily="18" charset="0"/>
              </a:rPr>
              <a:t>S </a:t>
            </a:r>
            <a:r>
              <a:rPr lang="en-US" altLang="ru-RU" sz="2400" dirty="0"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altLang="ru-RU" sz="2400" dirty="0">
                <a:cs typeface="Times New Roman" pitchFamily="18" charset="0"/>
              </a:rPr>
              <a:t> HS</a:t>
            </a:r>
            <a:r>
              <a:rPr lang="en-US" altLang="ru-RU" sz="2400" baseline="30000" dirty="0">
                <a:cs typeface="Times New Roman" pitchFamily="18" charset="0"/>
              </a:rPr>
              <a:t>–</a:t>
            </a:r>
            <a:r>
              <a:rPr lang="en-US" altLang="ru-RU" sz="2400" dirty="0">
                <a:cs typeface="Times New Roman" pitchFamily="18" charset="0"/>
              </a:rPr>
              <a:t> + H</a:t>
            </a:r>
            <a:r>
              <a:rPr lang="en-US" altLang="ru-RU" sz="2400" baseline="-30000" dirty="0">
                <a:cs typeface="Times New Roman" pitchFamily="18" charset="0"/>
              </a:rPr>
              <a:t>3</a:t>
            </a:r>
            <a:r>
              <a:rPr lang="en-US" altLang="ru-RU" sz="2400" dirty="0">
                <a:cs typeface="Times New Roman" pitchFamily="18" charset="0"/>
              </a:rPr>
              <a:t>S</a:t>
            </a:r>
            <a:r>
              <a:rPr lang="en-US" altLang="ru-RU" sz="2400" baseline="30000" dirty="0">
                <a:cs typeface="Times New Roman" pitchFamily="18" charset="0"/>
              </a:rPr>
              <a:t>+</a:t>
            </a:r>
            <a:r>
              <a:rPr lang="en-US" altLang="ru-RU" sz="2400" dirty="0">
                <a:cs typeface="Times New Roman" pitchFamily="18" charset="0"/>
              </a:rPr>
              <a:t>; </a:t>
            </a:r>
            <a:r>
              <a:rPr lang="en-US" altLang="ru-RU" sz="2400" i="1" dirty="0">
                <a:cs typeface="Times New Roman" pitchFamily="18" charset="0"/>
              </a:rPr>
              <a:t>K</a:t>
            </a:r>
            <a:r>
              <a:rPr lang="en-US" altLang="ru-RU" sz="2400" baseline="-30000" dirty="0">
                <a:cs typeface="Times New Roman" pitchFamily="18" charset="0"/>
              </a:rPr>
              <a:t>S</a:t>
            </a:r>
            <a:r>
              <a:rPr lang="en-US" altLang="ru-RU" sz="2400" dirty="0">
                <a:cs typeface="Times New Roman" pitchFamily="18" charset="0"/>
              </a:rPr>
              <a:t> </a:t>
            </a:r>
            <a:r>
              <a:rPr lang="en-US" altLang="ru-RU" sz="2400" dirty="0">
                <a:cs typeface="Times New Roman" pitchFamily="18" charset="0"/>
                <a:sym typeface="Symbol" pitchFamily="18" charset="2"/>
              </a:rPr>
              <a:t></a:t>
            </a:r>
            <a:r>
              <a:rPr lang="en-US" altLang="ru-RU" sz="2400" dirty="0">
                <a:cs typeface="Times New Roman" pitchFamily="18" charset="0"/>
              </a:rPr>
              <a:t> 10</a:t>
            </a:r>
            <a:r>
              <a:rPr lang="en-US" altLang="ru-RU" sz="2400" baseline="30000" dirty="0">
                <a:cs typeface="Times New Roman" pitchFamily="18" charset="0"/>
              </a:rPr>
              <a:t>–33</a:t>
            </a:r>
            <a:endParaRPr lang="ru-RU" altLang="ru-RU" sz="2400" dirty="0">
              <a:cs typeface="Times New Roman" pitchFamily="18" charset="0"/>
            </a:endParaRPr>
          </a:p>
        </p:txBody>
      </p:sp>
      <p:grpSp>
        <p:nvGrpSpPr>
          <p:cNvPr id="30724" name="Group 26"/>
          <p:cNvGrpSpPr>
            <a:grpSpLocks/>
          </p:cNvGrpSpPr>
          <p:nvPr/>
        </p:nvGrpSpPr>
        <p:grpSpPr bwMode="auto">
          <a:xfrm>
            <a:off x="5334000" y="1700213"/>
            <a:ext cx="1828800" cy="1204912"/>
            <a:chOff x="3888" y="1296"/>
            <a:chExt cx="1152" cy="759"/>
          </a:xfrm>
        </p:grpSpPr>
        <p:sp>
          <p:nvSpPr>
            <p:cNvPr id="30738" name="Text Box 5"/>
            <p:cNvSpPr txBox="1">
              <a:spLocks noChangeArrowheads="1"/>
            </p:cNvSpPr>
            <p:nvPr/>
          </p:nvSpPr>
          <p:spPr bwMode="auto">
            <a:xfrm>
              <a:off x="4320" y="1392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/>
                <a:t>S</a:t>
              </a:r>
              <a:endParaRPr lang="ru-RU" altLang="ru-RU" sz="2800"/>
            </a:p>
          </p:txBody>
        </p:sp>
        <p:sp>
          <p:nvSpPr>
            <p:cNvPr id="30739" name="Text Box 6"/>
            <p:cNvSpPr txBox="1">
              <a:spLocks noChangeArrowheads="1"/>
            </p:cNvSpPr>
            <p:nvPr/>
          </p:nvSpPr>
          <p:spPr bwMode="auto">
            <a:xfrm>
              <a:off x="3888" y="172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800"/>
                <a:t>H</a:t>
              </a:r>
              <a:endParaRPr lang="ru-RU" altLang="ru-RU" sz="2800"/>
            </a:p>
          </p:txBody>
        </p:sp>
        <p:sp>
          <p:nvSpPr>
            <p:cNvPr id="30740" name="Text Box 8"/>
            <p:cNvSpPr txBox="1">
              <a:spLocks noChangeArrowheads="1"/>
            </p:cNvSpPr>
            <p:nvPr/>
          </p:nvSpPr>
          <p:spPr bwMode="auto">
            <a:xfrm>
              <a:off x="4704" y="172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800"/>
                <a:t>H</a:t>
              </a:r>
              <a:endParaRPr lang="ru-RU" altLang="ru-RU" sz="2800"/>
            </a:p>
          </p:txBody>
        </p:sp>
        <p:sp>
          <p:nvSpPr>
            <p:cNvPr id="30741" name="Line 14"/>
            <p:cNvSpPr>
              <a:spLocks noChangeShapeType="1"/>
            </p:cNvSpPr>
            <p:nvPr/>
          </p:nvSpPr>
          <p:spPr bwMode="auto">
            <a:xfrm flipV="1">
              <a:off x="4128" y="1632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42" name="Line 17"/>
            <p:cNvSpPr>
              <a:spLocks noChangeShapeType="1"/>
            </p:cNvSpPr>
            <p:nvPr/>
          </p:nvSpPr>
          <p:spPr bwMode="auto">
            <a:xfrm flipH="1" flipV="1">
              <a:off x="4512" y="1632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4512" y="12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folHlink"/>
                  </a:solidFill>
                  <a:cs typeface="Times New Roman" pitchFamily="18" charset="0"/>
                </a:rPr>
                <a:t>–</a:t>
              </a:r>
              <a:r>
                <a:rPr lang="en-US" altLang="ru-RU" sz="2400">
                  <a:solidFill>
                    <a:schemeClr val="folHlink"/>
                  </a:solidFill>
                  <a:cs typeface="Times New Roman" pitchFamily="18" charset="0"/>
                </a:rPr>
                <a:t>II</a:t>
              </a:r>
              <a:endParaRPr lang="ru-RU" altLang="ru-RU" sz="2400">
                <a:solidFill>
                  <a:schemeClr val="folHlink"/>
                </a:solidFill>
              </a:endParaRPr>
            </a:p>
          </p:txBody>
        </p:sp>
      </p:grpSp>
      <p:grpSp>
        <p:nvGrpSpPr>
          <p:cNvPr id="30725" name="Group 25"/>
          <p:cNvGrpSpPr>
            <a:grpSpLocks/>
          </p:cNvGrpSpPr>
          <p:nvPr/>
        </p:nvGrpSpPr>
        <p:grpSpPr bwMode="auto">
          <a:xfrm>
            <a:off x="762000" y="1628775"/>
            <a:ext cx="3352800" cy="1600200"/>
            <a:chOff x="576" y="1296"/>
            <a:chExt cx="2112" cy="1008"/>
          </a:xfrm>
        </p:grpSpPr>
        <p:sp>
          <p:nvSpPr>
            <p:cNvPr id="30726" name="Text Box 4"/>
            <p:cNvSpPr txBox="1">
              <a:spLocks noChangeArrowheads="1"/>
            </p:cNvSpPr>
            <p:nvPr/>
          </p:nvSpPr>
          <p:spPr bwMode="auto">
            <a:xfrm>
              <a:off x="576" y="144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800"/>
                <a:t>H</a:t>
              </a:r>
              <a:endParaRPr lang="ru-RU" altLang="ru-RU" sz="2800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2352" y="144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800"/>
                <a:t>H</a:t>
              </a:r>
              <a:endParaRPr lang="ru-RU" altLang="ru-RU" sz="2800"/>
            </a:p>
          </p:txBody>
        </p:sp>
        <p:sp>
          <p:nvSpPr>
            <p:cNvPr id="30728" name="Text Box 9"/>
            <p:cNvSpPr txBox="1">
              <a:spLocks noChangeArrowheads="1"/>
            </p:cNvSpPr>
            <p:nvPr/>
          </p:nvSpPr>
          <p:spPr bwMode="auto">
            <a:xfrm>
              <a:off x="1056" y="1833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800"/>
                <a:t>S</a:t>
              </a:r>
              <a:endParaRPr lang="ru-RU" altLang="ru-RU" sz="2800"/>
            </a:p>
          </p:txBody>
        </p:sp>
        <p:sp>
          <p:nvSpPr>
            <p:cNvPr id="30729" name="Text Box 11"/>
            <p:cNvSpPr txBox="1">
              <a:spLocks noChangeArrowheads="1"/>
            </p:cNvSpPr>
            <p:nvPr/>
          </p:nvSpPr>
          <p:spPr bwMode="auto">
            <a:xfrm>
              <a:off x="1920" y="1833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800"/>
                <a:t>S</a:t>
              </a:r>
              <a:endParaRPr lang="ru-RU" altLang="ru-RU" sz="2800"/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440" y="1392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800"/>
                <a:t>S</a:t>
              </a:r>
              <a:endParaRPr lang="ru-RU" altLang="ru-RU" sz="2800"/>
            </a:p>
          </p:txBody>
        </p:sp>
        <p:sp>
          <p:nvSpPr>
            <p:cNvPr id="30731" name="Line 15"/>
            <p:cNvSpPr>
              <a:spLocks noChangeShapeType="1"/>
            </p:cNvSpPr>
            <p:nvPr/>
          </p:nvSpPr>
          <p:spPr bwMode="auto">
            <a:xfrm flipV="1">
              <a:off x="2160" y="168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 flipV="1">
              <a:off x="1296" y="1680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33" name="Line 18"/>
            <p:cNvSpPr>
              <a:spLocks noChangeShapeType="1"/>
            </p:cNvSpPr>
            <p:nvPr/>
          </p:nvSpPr>
          <p:spPr bwMode="auto">
            <a:xfrm flipH="1" flipV="1">
              <a:off x="1728" y="1680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34" name="Line 20"/>
            <p:cNvSpPr>
              <a:spLocks noChangeShapeType="1"/>
            </p:cNvSpPr>
            <p:nvPr/>
          </p:nvSpPr>
          <p:spPr bwMode="auto">
            <a:xfrm flipH="1" flipV="1">
              <a:off x="864" y="1680"/>
              <a:ext cx="24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735" name="Text Box 21"/>
            <p:cNvSpPr txBox="1">
              <a:spLocks noChangeArrowheads="1"/>
            </p:cNvSpPr>
            <p:nvPr/>
          </p:nvSpPr>
          <p:spPr bwMode="auto">
            <a:xfrm>
              <a:off x="1200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folHlink"/>
                  </a:solidFill>
                  <a:cs typeface="Times New Roman" pitchFamily="18" charset="0"/>
                </a:rPr>
                <a:t>–</a:t>
              </a:r>
              <a:r>
                <a:rPr lang="en-US" altLang="ru-RU" sz="2400">
                  <a:solidFill>
                    <a:schemeClr val="folHlink"/>
                  </a:solidFill>
                  <a:cs typeface="Times New Roman" pitchFamily="18" charset="0"/>
                </a:rPr>
                <a:t>I</a:t>
              </a:r>
              <a:endParaRPr lang="ru-RU" altLang="ru-RU" sz="2400">
                <a:solidFill>
                  <a:schemeClr val="folHlink"/>
                </a:solidFill>
              </a:endParaRPr>
            </a:p>
          </p:txBody>
        </p:sp>
        <p:sp>
          <p:nvSpPr>
            <p:cNvPr id="30736" name="Text Box 22"/>
            <p:cNvSpPr txBox="1">
              <a:spLocks noChangeArrowheads="1"/>
            </p:cNvSpPr>
            <p:nvPr/>
          </p:nvSpPr>
          <p:spPr bwMode="auto">
            <a:xfrm>
              <a:off x="2064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chemeClr val="folHlink"/>
                  </a:solidFill>
                  <a:cs typeface="Times New Roman" pitchFamily="18" charset="0"/>
                </a:rPr>
                <a:t>–</a:t>
              </a:r>
              <a:r>
                <a:rPr lang="en-US" altLang="ru-RU" sz="2400">
                  <a:solidFill>
                    <a:schemeClr val="folHlink"/>
                  </a:solidFill>
                  <a:cs typeface="Times New Roman" pitchFamily="18" charset="0"/>
                </a:rPr>
                <a:t>I</a:t>
              </a:r>
              <a:endParaRPr lang="ru-RU" altLang="ru-RU" sz="2400">
                <a:solidFill>
                  <a:schemeClr val="folHlink"/>
                </a:solidFill>
              </a:endParaRPr>
            </a:p>
          </p:txBody>
        </p:sp>
        <p:sp>
          <p:nvSpPr>
            <p:cNvPr id="30737" name="Text Box 24"/>
            <p:cNvSpPr txBox="1">
              <a:spLocks noChangeArrowheads="1"/>
            </p:cNvSpPr>
            <p:nvPr/>
          </p:nvSpPr>
          <p:spPr bwMode="auto">
            <a:xfrm>
              <a:off x="1680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itchFamily="2" charset="2"/>
                <a:buChar char="w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chemeClr val="folHlink"/>
                  </a:solidFill>
                  <a:cs typeface="Times New Roman" pitchFamily="18" charset="0"/>
                </a:rPr>
                <a:t>0</a:t>
              </a:r>
              <a:endParaRPr lang="ru-RU" altLang="ru-RU" sz="2400">
                <a:solidFill>
                  <a:schemeClr val="fol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14724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061" y="-17736"/>
            <a:ext cx="8695878" cy="1502049"/>
          </a:xfrm>
        </p:spPr>
        <p:txBody>
          <a:bodyPr/>
          <a:lstStyle/>
          <a:p>
            <a:pPr algn="ctr" eaLnBrk="1" hangingPunct="1"/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Тотықсыздандырғыш қасиеті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958137" cy="5113337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en-US" altLang="ru-RU" dirty="0">
                <a:cs typeface="Times New Roman" pitchFamily="18" charset="0"/>
              </a:rPr>
              <a:t>H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S –2</a:t>
            </a:r>
            <a:r>
              <a:rPr lang="en-US" altLang="ru-RU" i="1" dirty="0">
                <a:cs typeface="Times New Roman" pitchFamily="18" charset="0"/>
              </a:rPr>
              <a:t>e</a:t>
            </a:r>
            <a:r>
              <a:rPr lang="ru-RU" altLang="ru-RU" baseline="3000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dirty="0">
                <a:cs typeface="Times New Roman" pitchFamily="18" charset="0"/>
              </a:rPr>
              <a:t> = S + 2H</a:t>
            </a:r>
            <a:r>
              <a:rPr lang="en-US" altLang="ru-RU" baseline="30000" dirty="0">
                <a:cs typeface="Times New Roman" pitchFamily="18" charset="0"/>
              </a:rPr>
              <a:t>+</a:t>
            </a:r>
            <a:r>
              <a:rPr lang="en-US" altLang="ru-RU" dirty="0">
                <a:cs typeface="Times New Roman" pitchFamily="18" charset="0"/>
              </a:rPr>
              <a:t> ; </a:t>
            </a:r>
            <a:r>
              <a:rPr lang="ru-RU" altLang="ru-RU" dirty="0"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altLang="ru-RU" dirty="0">
                <a:cs typeface="Times New Roman" pitchFamily="18" charset="0"/>
              </a:rPr>
              <a:t> = +0,14 </a:t>
            </a:r>
            <a:r>
              <a:rPr lang="ru-RU" altLang="ru-RU" dirty="0">
                <a:cs typeface="Times New Roman" pitchFamily="18" charset="0"/>
              </a:rPr>
              <a:t>В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FF0000"/>
                </a:solidFill>
              </a:rPr>
              <a:t>(</a:t>
            </a:r>
            <a:r>
              <a:rPr lang="ru-RU" altLang="ru-RU" dirty="0" err="1">
                <a:solidFill>
                  <a:srgbClr val="FF0000"/>
                </a:solidFill>
              </a:rPr>
              <a:t>рН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>
                <a:solidFill>
                  <a:srgbClr val="FF0000"/>
                </a:solidFill>
                <a:sym typeface="Symbol" pitchFamily="18" charset="2"/>
              </a:rPr>
              <a:t> 7</a:t>
            </a:r>
            <a:r>
              <a:rPr lang="ru-RU" altLang="ru-RU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altLang="ru-RU" dirty="0">
                <a:cs typeface="Times New Roman" pitchFamily="18" charset="0"/>
              </a:rPr>
              <a:t>HS</a:t>
            </a:r>
            <a:r>
              <a:rPr lang="ru-RU" altLang="ru-RU" baseline="3000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dirty="0">
                <a:cs typeface="Times New Roman" pitchFamily="18" charset="0"/>
              </a:rPr>
              <a:t> + OH</a:t>
            </a:r>
            <a:r>
              <a:rPr lang="ru-RU" altLang="ru-RU" baseline="3000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dirty="0">
                <a:cs typeface="Times New Roman" pitchFamily="18" charset="0"/>
              </a:rPr>
              <a:t> –2</a:t>
            </a:r>
            <a:r>
              <a:rPr lang="en-US" altLang="ru-RU" i="1" dirty="0">
                <a:cs typeface="Times New Roman" pitchFamily="18" charset="0"/>
              </a:rPr>
              <a:t>e</a:t>
            </a:r>
            <a:r>
              <a:rPr lang="ru-RU" altLang="ru-RU" baseline="3000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dirty="0">
                <a:cs typeface="Times New Roman" pitchFamily="18" charset="0"/>
              </a:rPr>
              <a:t> = S + H</a:t>
            </a:r>
            <a:r>
              <a:rPr lang="en-US" altLang="ru-RU" baseline="-30000" dirty="0">
                <a:cs typeface="Times New Roman" pitchFamily="18" charset="0"/>
              </a:rPr>
              <a:t>2</a:t>
            </a:r>
            <a:r>
              <a:rPr lang="en-US" altLang="ru-RU" dirty="0">
                <a:cs typeface="Times New Roman" pitchFamily="18" charset="0"/>
              </a:rPr>
              <a:t>O;  </a:t>
            </a:r>
            <a:r>
              <a:rPr lang="ru-RU" altLang="ru-RU" dirty="0"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altLang="ru-RU" dirty="0">
                <a:cs typeface="Times New Roman" pitchFamily="18" charset="0"/>
              </a:rPr>
              <a:t> = –0,48 </a:t>
            </a:r>
            <a:r>
              <a:rPr lang="ru-RU" altLang="ru-RU" dirty="0">
                <a:cs typeface="Times New Roman" pitchFamily="18" charset="0"/>
              </a:rPr>
              <a:t>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/>
              <a:t>	  </a:t>
            </a:r>
            <a:r>
              <a:rPr lang="en-US" altLang="ru-RU" dirty="0">
                <a:cs typeface="Times New Roman" pitchFamily="18" charset="0"/>
              </a:rPr>
              <a:t>S</a:t>
            </a:r>
            <a:r>
              <a:rPr lang="en-US" altLang="ru-RU" baseline="30000" dirty="0">
                <a:cs typeface="Times New Roman" pitchFamily="18" charset="0"/>
              </a:rPr>
              <a:t>2</a:t>
            </a:r>
            <a:r>
              <a:rPr lang="ru-RU" altLang="ru-RU" baseline="3000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dirty="0">
                <a:cs typeface="Times New Roman" pitchFamily="18" charset="0"/>
              </a:rPr>
              <a:t> </a:t>
            </a:r>
            <a:r>
              <a:rPr lang="ru-RU" altLang="ru-RU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dirty="0">
                <a:cs typeface="Times New Roman" pitchFamily="18" charset="0"/>
              </a:rPr>
              <a:t>2</a:t>
            </a:r>
            <a:r>
              <a:rPr lang="en-US" altLang="ru-RU" i="1" dirty="0">
                <a:cs typeface="Times New Roman" pitchFamily="18" charset="0"/>
              </a:rPr>
              <a:t>e</a:t>
            </a:r>
            <a:r>
              <a:rPr lang="ru-RU" altLang="ru-RU" baseline="30000" dirty="0"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ru-RU" dirty="0">
                <a:cs typeface="Times New Roman" pitchFamily="18" charset="0"/>
              </a:rPr>
              <a:t> = S;  </a:t>
            </a:r>
            <a:r>
              <a:rPr lang="ru-RU" altLang="ru-RU" dirty="0"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altLang="ru-RU" dirty="0">
                <a:cs typeface="Times New Roman" pitchFamily="18" charset="0"/>
              </a:rPr>
              <a:t> = –0,44</a:t>
            </a:r>
            <a:r>
              <a:rPr lang="ru-RU" altLang="ru-RU" dirty="0">
                <a:cs typeface="Times New Roman" pitchFamily="18" charset="0"/>
              </a:rPr>
              <a:t>В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FF0000"/>
                </a:solidFill>
              </a:rPr>
              <a:t>(</a:t>
            </a:r>
            <a:r>
              <a:rPr lang="ru-RU" altLang="ru-RU" dirty="0" err="1">
                <a:solidFill>
                  <a:srgbClr val="FF0000"/>
                </a:solidFill>
              </a:rPr>
              <a:t>рН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>
                <a:solidFill>
                  <a:srgbClr val="FF0000"/>
                </a:solidFill>
                <a:sym typeface="Symbol" pitchFamily="18" charset="2"/>
              </a:rPr>
              <a:t> 7</a:t>
            </a:r>
            <a:r>
              <a:rPr lang="ru-RU" altLang="ru-RU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ru-RU" altLang="ru-RU" dirty="0"/>
              <a:t>    </a:t>
            </a:r>
            <a:r>
              <a:rPr lang="en-US" altLang="ru-RU" dirty="0">
                <a:solidFill>
                  <a:srgbClr val="9933FF"/>
                </a:solidFill>
                <a:cs typeface="Times New Roman" pitchFamily="18" charset="0"/>
              </a:rPr>
              <a:t>H</a:t>
            </a:r>
            <a:r>
              <a:rPr lang="en-US" altLang="ru-RU" baseline="-30000" dirty="0">
                <a:solidFill>
                  <a:srgbClr val="9933FF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9933FF"/>
                </a:solidFill>
                <a:cs typeface="Times New Roman" pitchFamily="18" charset="0"/>
              </a:rPr>
              <a:t>S + I</a:t>
            </a:r>
            <a:r>
              <a:rPr lang="en-US" altLang="ru-RU" baseline="-30000" dirty="0">
                <a:solidFill>
                  <a:srgbClr val="9933FF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9933FF"/>
                </a:solidFill>
                <a:cs typeface="Times New Roman" pitchFamily="18" charset="0"/>
              </a:rPr>
              <a:t> = 2HI + S</a:t>
            </a:r>
            <a:endParaRPr lang="ru-RU" altLang="ru-RU" dirty="0">
              <a:solidFill>
                <a:srgbClr val="9933FF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>
                <a:solidFill>
                  <a:srgbClr val="9933FF"/>
                </a:solidFill>
              </a:rPr>
              <a:t>		</a:t>
            </a:r>
            <a:r>
              <a:rPr lang="en-US" altLang="ru-RU" dirty="0">
                <a:solidFill>
                  <a:srgbClr val="9933FF"/>
                </a:solidFill>
                <a:cs typeface="Times New Roman" pitchFamily="18" charset="0"/>
              </a:rPr>
              <a:t>H</a:t>
            </a:r>
            <a:r>
              <a:rPr lang="en-US" altLang="ru-RU" baseline="-30000" dirty="0">
                <a:solidFill>
                  <a:srgbClr val="9933FF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9933FF"/>
                </a:solidFill>
                <a:cs typeface="Times New Roman" pitchFamily="18" charset="0"/>
              </a:rPr>
              <a:t>S + 4Cl</a:t>
            </a:r>
            <a:r>
              <a:rPr lang="en-US" altLang="ru-RU" baseline="-30000" dirty="0">
                <a:solidFill>
                  <a:srgbClr val="9933FF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9933FF"/>
                </a:solidFill>
                <a:cs typeface="Times New Roman" pitchFamily="18" charset="0"/>
              </a:rPr>
              <a:t> + 4H</a:t>
            </a:r>
            <a:r>
              <a:rPr lang="en-US" altLang="ru-RU" baseline="-30000" dirty="0">
                <a:solidFill>
                  <a:srgbClr val="9933FF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9933FF"/>
                </a:solidFill>
                <a:cs typeface="Times New Roman" pitchFamily="18" charset="0"/>
              </a:rPr>
              <a:t>O = 8HCl + H</a:t>
            </a:r>
            <a:r>
              <a:rPr lang="en-US" altLang="ru-RU" baseline="-30000" dirty="0">
                <a:solidFill>
                  <a:srgbClr val="9933FF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9933FF"/>
                </a:solidFill>
                <a:cs typeface="Times New Roman" pitchFamily="18" charset="0"/>
              </a:rPr>
              <a:t>SO</a:t>
            </a:r>
            <a:r>
              <a:rPr lang="en-US" altLang="ru-RU" baseline="-30000" dirty="0">
                <a:solidFill>
                  <a:srgbClr val="9933FF"/>
                </a:solidFill>
                <a:cs typeface="Times New Roman" pitchFamily="18" charset="0"/>
              </a:rPr>
              <a:t>4</a:t>
            </a:r>
            <a:endParaRPr lang="ru-RU" altLang="ru-RU" dirty="0">
              <a:solidFill>
                <a:srgbClr val="9933FF"/>
              </a:solidFill>
              <a:cs typeface="Times New Roman" pitchFamily="18" charset="0"/>
            </a:endParaRPr>
          </a:p>
          <a:p>
            <a:pPr eaLnBrk="1" hangingPunct="1"/>
            <a:r>
              <a:rPr lang="ru-RU" altLang="ru-RU" dirty="0"/>
              <a:t>    </a:t>
            </a:r>
            <a:r>
              <a:rPr lang="en-US" altLang="ru-RU" dirty="0">
                <a:solidFill>
                  <a:srgbClr val="008080"/>
                </a:solidFill>
                <a:cs typeface="Times New Roman" pitchFamily="18" charset="0"/>
              </a:rPr>
              <a:t>2H</a:t>
            </a:r>
            <a:r>
              <a:rPr lang="en-US" altLang="ru-RU" baseline="-30000" dirty="0">
                <a:solidFill>
                  <a:srgbClr val="00808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8080"/>
                </a:solidFill>
                <a:cs typeface="Times New Roman" pitchFamily="18" charset="0"/>
              </a:rPr>
              <a:t>S (</a:t>
            </a:r>
            <a:r>
              <a:rPr lang="ru-RU" altLang="ru-RU" dirty="0" err="1">
                <a:solidFill>
                  <a:srgbClr val="008080"/>
                </a:solidFill>
                <a:cs typeface="Times New Roman" pitchFamily="18" charset="0"/>
              </a:rPr>
              <a:t>арт</a:t>
            </a:r>
            <a:r>
              <a:rPr lang="en-US" altLang="ru-RU" dirty="0">
                <a:solidFill>
                  <a:srgbClr val="008080"/>
                </a:solidFill>
                <a:cs typeface="Times New Roman" pitchFamily="18" charset="0"/>
              </a:rPr>
              <a:t>.) + O</a:t>
            </a:r>
            <a:r>
              <a:rPr lang="en-US" altLang="ru-RU" baseline="-30000" dirty="0">
                <a:solidFill>
                  <a:srgbClr val="00808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8080"/>
                </a:solidFill>
                <a:cs typeface="Times New Roman" pitchFamily="18" charset="0"/>
              </a:rPr>
              <a:t> = 2H</a:t>
            </a:r>
            <a:r>
              <a:rPr lang="en-US" altLang="ru-RU" baseline="-30000" dirty="0">
                <a:solidFill>
                  <a:srgbClr val="00808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8080"/>
                </a:solidFill>
                <a:cs typeface="Times New Roman" pitchFamily="18" charset="0"/>
              </a:rPr>
              <a:t>O + 2S</a:t>
            </a:r>
            <a:endParaRPr lang="ru-RU" altLang="ru-RU" dirty="0">
              <a:solidFill>
                <a:srgbClr val="00808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>
                <a:solidFill>
                  <a:srgbClr val="008080"/>
                </a:solidFill>
              </a:rPr>
              <a:t>		</a:t>
            </a:r>
            <a:r>
              <a:rPr lang="en-US" altLang="ru-RU" dirty="0">
                <a:solidFill>
                  <a:srgbClr val="008080"/>
                </a:solidFill>
                <a:cs typeface="Times New Roman" pitchFamily="18" charset="0"/>
              </a:rPr>
              <a:t>2H</a:t>
            </a:r>
            <a:r>
              <a:rPr lang="en-US" altLang="ru-RU" baseline="-30000" dirty="0">
                <a:solidFill>
                  <a:srgbClr val="00808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8080"/>
                </a:solidFill>
                <a:cs typeface="Times New Roman" pitchFamily="18" charset="0"/>
              </a:rPr>
              <a:t>S + 3 O</a:t>
            </a:r>
            <a:r>
              <a:rPr lang="en-US" altLang="ru-RU" baseline="-30000" dirty="0">
                <a:solidFill>
                  <a:srgbClr val="00808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008080"/>
                </a:solidFill>
                <a:cs typeface="Times New Roman" pitchFamily="18" charset="0"/>
              </a:rPr>
              <a:t> (</a:t>
            </a:r>
            <a:r>
              <a:rPr lang="ru-RU" altLang="ru-RU" dirty="0" err="1">
                <a:solidFill>
                  <a:srgbClr val="008080"/>
                </a:solidFill>
                <a:cs typeface="Times New Roman" pitchFamily="18" charset="0"/>
              </a:rPr>
              <a:t>арт</a:t>
            </a:r>
            <a:r>
              <a:rPr lang="en-US" altLang="ru-RU" dirty="0">
                <a:solidFill>
                  <a:srgbClr val="008080"/>
                </a:solidFill>
                <a:cs typeface="Times New Roman" pitchFamily="18" charset="0"/>
              </a:rPr>
              <a:t>.) </a:t>
            </a:r>
            <a:r>
              <a:rPr lang="ru-RU" altLang="ru-RU" dirty="0">
                <a:solidFill>
                  <a:srgbClr val="008080"/>
                </a:solidFill>
                <a:cs typeface="Times New Roman" pitchFamily="18" charset="0"/>
              </a:rPr>
              <a:t>= 2H</a:t>
            </a:r>
            <a:r>
              <a:rPr lang="ru-RU" altLang="ru-RU" baseline="-30000" dirty="0">
                <a:solidFill>
                  <a:srgbClr val="008080"/>
                </a:solidFill>
                <a:cs typeface="Times New Roman" pitchFamily="18" charset="0"/>
              </a:rPr>
              <a:t>2</a:t>
            </a:r>
            <a:r>
              <a:rPr lang="ru-RU" altLang="ru-RU" dirty="0">
                <a:solidFill>
                  <a:srgbClr val="008080"/>
                </a:solidFill>
                <a:cs typeface="Times New Roman" pitchFamily="18" charset="0"/>
              </a:rPr>
              <a:t>O + 2SO</a:t>
            </a:r>
            <a:r>
              <a:rPr lang="ru-RU" altLang="ru-RU" baseline="-30000" dirty="0">
                <a:solidFill>
                  <a:srgbClr val="008080"/>
                </a:solidFill>
                <a:cs typeface="Times New Roman" pitchFamily="18" charset="0"/>
              </a:rPr>
              <a:t>2</a:t>
            </a:r>
            <a:r>
              <a:rPr lang="ru-RU" altLang="ru-RU" dirty="0">
                <a:solidFill>
                  <a:srgbClr val="008080"/>
                </a:solidFill>
                <a:cs typeface="Times New Roman" pitchFamily="18" charset="0"/>
              </a:rPr>
              <a:t> </a:t>
            </a:r>
            <a:endParaRPr lang="ru-RU" altLang="ru-RU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8670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85728"/>
            <a:ext cx="7378700" cy="587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Сульфидтер</a:t>
            </a: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57159" y="928670"/>
            <a:ext cx="8432830" cy="5715040"/>
          </a:xfrm>
          <a:solidFill>
            <a:srgbClr val="FFFFCC"/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altLang="ru-RU" dirty="0" err="1"/>
              <a:t>Сульфидтерді</a:t>
            </a:r>
            <a:r>
              <a:rPr lang="ru-RU" altLang="ru-RU" dirty="0"/>
              <a:t> </a:t>
            </a:r>
            <a:r>
              <a:rPr lang="kk-KZ" altLang="ru-RU" dirty="0"/>
              <a:t>және г</a:t>
            </a:r>
            <a:r>
              <a:rPr lang="ru-RU" altLang="ru-RU" dirty="0" err="1"/>
              <a:t>идросульфидтерді</a:t>
            </a:r>
            <a:r>
              <a:rPr lang="kk-KZ" altLang="ru-RU" dirty="0"/>
              <a:t> </a:t>
            </a:r>
            <a:r>
              <a:rPr lang="ru-RU" altLang="ru-RU" dirty="0" err="1"/>
              <a:t>алу</a:t>
            </a:r>
            <a:r>
              <a:rPr lang="ru-RU" altLang="ru-RU" dirty="0"/>
              <a:t>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ru-RU" dirty="0">
                <a:solidFill>
                  <a:srgbClr val="FF0000"/>
                </a:solidFill>
              </a:rPr>
              <a:t>Ni + S = </a:t>
            </a:r>
            <a:r>
              <a:rPr lang="en-US" altLang="ru-RU" dirty="0" err="1">
                <a:solidFill>
                  <a:srgbClr val="FF0000"/>
                </a:solidFill>
              </a:rPr>
              <a:t>NiS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 	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S + 2KOH = K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S + 2H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O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S + CuSO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4 </a:t>
            </a:r>
            <a:r>
              <a:rPr lang="en-US" altLang="ru-RU" dirty="0">
                <a:solidFill>
                  <a:srgbClr val="FF0000"/>
                </a:solidFill>
              </a:rPr>
              <a:t>= </a:t>
            </a:r>
            <a:r>
              <a:rPr lang="en-US" altLang="ru-RU" dirty="0" err="1">
                <a:solidFill>
                  <a:srgbClr val="FF0000"/>
                </a:solidFill>
              </a:rPr>
              <a:t>CuS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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 + H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SO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altLang="ru-RU" baseline="30000" dirty="0">
              <a:solidFill>
                <a:srgbClr val="FF0000"/>
              </a:solidFill>
              <a:cs typeface="Times New Roman" pitchFamily="18" charset="0"/>
              <a:sym typeface="Wingdings 3" pitchFamily="18" charset="2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S + KOH = KHS + H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O</a:t>
            </a:r>
            <a:endParaRPr lang="ru-RU" altLang="ru-RU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Na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S + H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O = </a:t>
            </a:r>
            <a:r>
              <a:rPr lang="en-US" altLang="ru-RU" dirty="0" err="1">
                <a:solidFill>
                  <a:srgbClr val="FF0000"/>
                </a:solidFill>
                <a:cs typeface="Times New Roman" pitchFamily="18" charset="0"/>
              </a:rPr>
              <a:t>NaHS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 + </a:t>
            </a:r>
            <a:r>
              <a:rPr lang="en-US" altLang="ru-RU" dirty="0" err="1">
                <a:solidFill>
                  <a:srgbClr val="FF0000"/>
                </a:solidFill>
                <a:cs typeface="Times New Roman" pitchFamily="18" charset="0"/>
              </a:rPr>
              <a:t>NaOH</a:t>
            </a:r>
            <a:endParaRPr lang="kk-KZ" altLang="ru-RU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indent="-609600" eaLnBrk="1" hangingPunct="1">
              <a:buNone/>
            </a:pPr>
            <a:r>
              <a:rPr lang="ru-RU" altLang="ru-RU" dirty="0"/>
              <a:t>2. </a:t>
            </a:r>
            <a:r>
              <a:rPr lang="kk-KZ" altLang="ru-RU" dirty="0"/>
              <a:t>Тотықсыздандырғыш қасиеті</a:t>
            </a:r>
            <a:r>
              <a:rPr lang="ru-RU" altLang="ru-RU" dirty="0"/>
              <a:t>:</a:t>
            </a:r>
          </a:p>
          <a:p>
            <a:pPr marL="609600" indent="-609600" eaLnBrk="1" hangingPunct="1">
              <a:buNone/>
            </a:pPr>
            <a:r>
              <a:rPr lang="en-US" altLang="ru-RU" dirty="0" err="1">
                <a:solidFill>
                  <a:srgbClr val="FF0000"/>
                </a:solidFill>
                <a:cs typeface="Times New Roman" pitchFamily="18" charset="0"/>
              </a:rPr>
              <a:t>CoS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 + 3 O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 = CoSO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  <a:p>
            <a:pPr marL="609600" indent="-609600" eaLnBrk="1" hangingPunct="1">
              <a:buNone/>
            </a:pP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3 </a:t>
            </a:r>
            <a:r>
              <a:rPr lang="en-US" altLang="ru-RU" dirty="0" err="1">
                <a:solidFill>
                  <a:srgbClr val="FF0000"/>
                </a:solidFill>
                <a:cs typeface="Times New Roman" pitchFamily="18" charset="0"/>
              </a:rPr>
              <a:t>PbS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 + 8 HNO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3 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= 3 PbSO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4 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+ 8 NO + 4 H</a:t>
            </a:r>
            <a:r>
              <a:rPr lang="en-US" altLang="ru-RU" baseline="-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altLang="ru-RU" dirty="0">
                <a:solidFill>
                  <a:srgbClr val="FF0000"/>
                </a:solidFill>
                <a:cs typeface="Times New Roman" pitchFamily="18" charset="0"/>
              </a:rPr>
              <a:t>O</a:t>
            </a:r>
            <a:endParaRPr lang="ru-RU" altLang="ru-RU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648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Образец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Образец презентации</Template>
  <TotalTime>3658</TotalTime>
  <Words>930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Образец презентации</vt:lpstr>
      <vt:lpstr>Презентация PowerPoint</vt:lpstr>
      <vt:lpstr>Презентация PowerPoint</vt:lpstr>
      <vt:lpstr>Күкірт</vt:lpstr>
      <vt:lpstr>Күкірттің тотығу дәрежелер шкаласы </vt:lpstr>
      <vt:lpstr>Күкірт: химиялық қасиеттері</vt:lpstr>
      <vt:lpstr>Презентация PowerPoint</vt:lpstr>
      <vt:lpstr>Сульфандар H2Sx (x = 1  8)</vt:lpstr>
      <vt:lpstr>Тотықсыздандырғыш қасиеті</vt:lpstr>
      <vt:lpstr>Сульфидтер</vt:lpstr>
      <vt:lpstr>Презентация PowerPoint</vt:lpstr>
      <vt:lpstr>Оттекті қосылыстары. SO2</vt:lpstr>
      <vt:lpstr>Тотығу-тотықсыздану қасиеттері</vt:lpstr>
      <vt:lpstr>Күкірт триоксиді (SO3)x </vt:lpstr>
      <vt:lpstr>SO3 – қышқылдық оксид</vt:lpstr>
      <vt:lpstr>H2SO4 күкірт қышқылы</vt:lpstr>
      <vt:lpstr>Презентация PowerPoint</vt:lpstr>
    </vt:vector>
  </TitlesOfParts>
  <Company>фф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17</dc:title>
  <dc:creator>Comp</dc:creator>
  <cp:lastModifiedBy>Altynai Aliaskarova</cp:lastModifiedBy>
  <cp:revision>296</cp:revision>
  <dcterms:created xsi:type="dcterms:W3CDTF">2008-10-22T19:26:58Z</dcterms:created>
  <dcterms:modified xsi:type="dcterms:W3CDTF">2022-11-07T18:31:08Z</dcterms:modified>
</cp:coreProperties>
</file>