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0"/>
  </p:notesMasterIdLst>
  <p:sldIdLst>
    <p:sldId id="343" r:id="rId2"/>
    <p:sldId id="426" r:id="rId3"/>
    <p:sldId id="443" r:id="rId4"/>
    <p:sldId id="458" r:id="rId5"/>
    <p:sldId id="453" r:id="rId6"/>
    <p:sldId id="455" r:id="rId7"/>
    <p:sldId id="456" r:id="rId8"/>
    <p:sldId id="45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00"/>
    <a:srgbClr val="C92903"/>
    <a:srgbClr val="F8FFCD"/>
    <a:srgbClr val="9933FF"/>
    <a:srgbClr val="3399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2866" autoAdjust="0"/>
  </p:normalViewPr>
  <p:slideViewPr>
    <p:cSldViewPr>
      <p:cViewPr varScale="1">
        <p:scale>
          <a:sx n="73" d="100"/>
          <a:sy n="73" d="100"/>
        </p:scale>
        <p:origin x="169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89A212-6C99-4D38-BF6A-1B8778BA2989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84415F8-4BCE-4B9D-A532-FE2DE2884B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9075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DF04-FF33-4D7C-A89C-B57C1996727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696447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12CC-8851-42A2-963C-7C78515076B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4386558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28AF-1997-48A0-A26A-C7C8687D0AF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368326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67F-ABB3-417B-BE01-E4F7E86C839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563001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5F38-B467-408D-96EF-C6C2CB1A21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3791272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63F1-88E1-4962-9040-C7B96D9953A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59084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31CB-B0AF-4082-8CB0-DCA7C633182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570221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7089D-E3AA-4812-8CBF-666FCEEB5B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544607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F6D23-5953-4814-B9F9-AAB991F693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88082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3B67-2C10-4E26-8C66-74605E7695A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551431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0F60C-8E05-4DA7-A6EF-987E73ACB0C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396594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AD927-745B-467A-86F2-CB683F82E32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764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images.yandex.ru/yandsearch?text=%20%D0%B0%D0%BB%D1%8E%D0%BC%D0%B8%D0%BD%D0%B8%D1%8F&amp;pos=8&amp;uinfo=sw-1285-sh-641-fw-1060-fh-448-pd-1&amp;rpt=simage&amp;img_url=http://www.metid.com.ua/images/tov_a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1%81%D0%B0%D0%BC%D0%BE%D0%BB%D0%B5%D1%82%D1%8B%20%D0%BA%D0%B0%D1%80%D1%82%D0%B8%D0%BD%D0%BA%D0%B8&amp;pos=22&amp;uinfo=sw-1285-sh-641-fw-1060-fh-448-pd-1&amp;rpt=simage&amp;img_url=http://www.goodfon.ru/image/145846-1280x800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text=%D0%B0%D0%BB%D1%8E%D0%BC%D0%B8%D0%BD%D0%B8%D0%B5%D0%B2%D0%B0%D1%8F%20%D1%84%D0%BE%D0%BB%D1%8C%D0%B3%D0%B0&amp;pos=1&amp;uinfo=sw-1285-sh-641-fw-1060-fh-448-pd-1&amp;rpt=simage&amp;img_url=http://images.deal.by/4494756_w640_h640_folga_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941DE3-8D4F-6A0F-4CF3-830131AB5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9" name="Подзаголовок 2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>
          <a:xfrm>
            <a:off x="755650" y="1844824"/>
            <a:ext cx="7632700" cy="172819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SzPct val="80000"/>
              <a:defRPr/>
            </a:pPr>
            <a:r>
              <a:rPr lang="kk-KZ" alt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 дәріс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SzPct val="80000"/>
              <a:defRPr/>
            </a:pPr>
            <a:r>
              <a:rPr lang="kk-KZ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IIIА тобының элементтері. 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SzPct val="80000"/>
              <a:defRPr/>
            </a:pPr>
            <a:r>
              <a:rPr lang="kk-KZ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Алюминий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7F4EE2-EC74-5AE3-D58B-DCC39AF32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92" y="404664"/>
            <a:ext cx="5873216" cy="1332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CBE0AF-4062-0A7B-CE82-A44DB6B84A0A}"/>
              </a:ext>
            </a:extLst>
          </p:cNvPr>
          <p:cNvSpPr txBox="1"/>
          <p:nvPr/>
        </p:nvSpPr>
        <p:spPr>
          <a:xfrm>
            <a:off x="1763688" y="4448344"/>
            <a:ext cx="56166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Оқытушы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PhD,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технология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Өндірістік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Экология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кафедрасының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қауымдастырылған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профессоры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Абильдина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Айназ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Кайратовна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9750" y="476250"/>
            <a:ext cx="8135938" cy="58324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kk-K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Периодтық жүйедегі орналасуы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47762"/>
            <a:ext cx="8751048" cy="465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9211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0040" y="404664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k-KZ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Табиғатта таралуы</a:t>
            </a: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 маңызды минералдар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214422"/>
            <a:ext cx="2746365" cy="588604"/>
          </a:xfrm>
          <a:solidFill>
            <a:schemeClr val="tx2">
              <a:lumMod val="20000"/>
              <a:lumOff val="80000"/>
              <a:alpha val="50195"/>
            </a:schemeClr>
          </a:solidFill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  <a:r>
              <a:rPr lang="en-US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масс.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356100" y="1268760"/>
            <a:ext cx="4608513" cy="2993678"/>
          </a:xfrm>
          <a:prstGeom prst="rect">
            <a:avLst/>
          </a:prstGeom>
          <a:solidFill>
            <a:schemeClr val="tx2">
              <a:lumMod val="20000"/>
              <a:lumOff val="80000"/>
              <a:alpha val="50195"/>
            </a:schemeClr>
          </a:solidFill>
          <a:ln>
            <a:noFill/>
          </a:ln>
        </p:spPr>
        <p:txBody>
          <a:bodyPr>
            <a:no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kk-KZ" altLang="ru-RU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kk-KZ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   боксит </a:t>
            </a:r>
            <a:r>
              <a:rPr lang="kk-KZ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AlO(OH)</a:t>
            </a:r>
          </a:p>
          <a:p>
            <a:pPr marL="622300" indent="-87313" eaLnBrk="1" hangingPunct="1">
              <a:spcBef>
                <a:spcPts val="600"/>
              </a:spcBef>
              <a:buFontTx/>
              <a:buNone/>
            </a:pPr>
            <a:r>
              <a:rPr lang="kk-KZ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каолин </a:t>
            </a:r>
            <a:r>
              <a:rPr lang="kk-KZ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kk-KZ" altLang="ru-RU" sz="2000" b="1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k-KZ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</a:t>
            </a:r>
            <a:r>
              <a:rPr lang="kk-KZ" altLang="ru-RU" sz="2000" b="1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k-KZ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kk-KZ" altLang="ru-RU" sz="2000" b="1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kk-KZ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)(OH)</a:t>
            </a:r>
            <a:r>
              <a:rPr lang="kk-KZ" altLang="ru-RU" sz="2000" b="1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kk-KZ" alt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87313" eaLnBrk="1" hangingPunct="1">
              <a:spcBef>
                <a:spcPts val="600"/>
              </a:spcBef>
              <a:buFontTx/>
              <a:buNone/>
            </a:pPr>
            <a:r>
              <a:rPr lang="kk-KZ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корунд </a:t>
            </a:r>
            <a:r>
              <a:rPr lang="kk-KZ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kk-KZ" altLang="ru-RU" sz="2000" b="1" baseline="-2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kk-KZ" altLang="ru-RU" sz="2000" b="1" baseline="-2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(рубин и сапфир)</a:t>
            </a:r>
          </a:p>
          <a:p>
            <a:pPr marL="622300" indent="-87313" eaLnBrk="1" hangingPunct="1">
              <a:spcBef>
                <a:spcPts val="600"/>
              </a:spcBef>
              <a:buFontTx/>
              <a:buNone/>
            </a:pPr>
            <a:r>
              <a:rPr lang="kk-KZ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криолит </a:t>
            </a:r>
            <a:r>
              <a:rPr lang="kk-KZ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kk-KZ" altLang="ru-RU" sz="2000" b="1" baseline="-2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[AlF</a:t>
            </a:r>
            <a:r>
              <a:rPr lang="kk-KZ" altLang="ru-RU" sz="2000" b="1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kk-KZ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kk-KZ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2300" indent="-87313" eaLnBrk="1" hangingPunct="1">
              <a:spcBef>
                <a:spcPts val="600"/>
              </a:spcBef>
              <a:buFontTx/>
              <a:buNone/>
            </a:pPr>
            <a:r>
              <a:rPr lang="kk-KZ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алунит </a:t>
            </a:r>
            <a:r>
              <a:rPr lang="kk-KZ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(K,Na)Al</a:t>
            </a:r>
            <a:r>
              <a:rPr lang="kk-KZ" altLang="ru-RU" sz="2000" b="1" baseline="-2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kk-KZ" altLang="ru-RU" sz="2000" b="1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k-KZ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k-KZ" altLang="ru-RU" sz="2000" b="1" baseline="-2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k-KZ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kk-KZ" altLang="ru-RU" sz="2000" b="1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kk-KZ" alt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eaLnBrk="1" hangingPunct="1">
              <a:spcBef>
                <a:spcPts val="600"/>
              </a:spcBef>
              <a:buFontTx/>
              <a:buNone/>
            </a:pPr>
            <a:r>
              <a:rPr lang="kk-KZ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полевые шпаты – ортоклаз </a:t>
            </a:r>
            <a:r>
              <a:rPr lang="kk-KZ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K(AlSi</a:t>
            </a:r>
            <a:r>
              <a:rPr lang="kk-KZ" altLang="ru-RU" sz="2000" b="1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kk-KZ" altLang="ru-RU" sz="2000" b="1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kk-KZ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2300" indent="-87313" eaLnBrk="1" hangingPunct="1">
              <a:spcBef>
                <a:spcPts val="600"/>
              </a:spcBef>
              <a:buFontTx/>
              <a:buNone/>
            </a:pPr>
            <a:r>
              <a:rPr lang="kk-KZ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нефелин </a:t>
            </a:r>
            <a:r>
              <a:rPr lang="kk-KZ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K,Na(AlSiO</a:t>
            </a:r>
            <a:r>
              <a:rPr lang="kk-KZ" altLang="ru-RU" sz="2000" b="1" baseline="-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k-KZ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8438" name="Group 22"/>
          <p:cNvGrpSpPr>
            <a:grpSpLocks/>
          </p:cNvGrpSpPr>
          <p:nvPr/>
        </p:nvGrpSpPr>
        <p:grpSpPr bwMode="auto">
          <a:xfrm>
            <a:off x="571472" y="4857760"/>
            <a:ext cx="1524571" cy="1677457"/>
            <a:chOff x="144" y="3552"/>
            <a:chExt cx="816" cy="821"/>
          </a:xfrm>
        </p:grpSpPr>
        <p:pic>
          <p:nvPicPr>
            <p:cNvPr id="18451" name="Picture 8" descr="D:\backup\MAMA\album\prilojenia\mineral\alunite1+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02"/>
              <a:ext cx="816" cy="5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2" name="Text Box 9"/>
            <p:cNvSpPr txBox="1">
              <a:spLocks noChangeArrowheads="1"/>
            </p:cNvSpPr>
            <p:nvPr/>
          </p:nvSpPr>
          <p:spPr bwMode="auto">
            <a:xfrm>
              <a:off x="144" y="3552"/>
              <a:ext cx="768" cy="23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Алунит</a:t>
              </a:r>
              <a:r>
                <a:rPr lang="ru-RU" altLang="ru-RU" sz="1800" dirty="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8439" name="Group 23"/>
          <p:cNvGrpSpPr>
            <a:grpSpLocks/>
          </p:cNvGrpSpPr>
          <p:nvPr/>
        </p:nvGrpSpPr>
        <p:grpSpPr bwMode="auto">
          <a:xfrm>
            <a:off x="285720" y="3000372"/>
            <a:ext cx="1283419" cy="1751012"/>
            <a:chOff x="1056" y="2928"/>
            <a:chExt cx="672" cy="960"/>
          </a:xfrm>
        </p:grpSpPr>
        <p:pic>
          <p:nvPicPr>
            <p:cNvPr id="18449" name="Picture 10" descr="D:\backup\MAMA\album\prilojenia\mineral\Bauxite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216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0" name="Text Box 11"/>
            <p:cNvSpPr txBox="1">
              <a:spLocks noChangeArrowheads="1"/>
            </p:cNvSpPr>
            <p:nvPr/>
          </p:nvSpPr>
          <p:spPr bwMode="auto">
            <a:xfrm>
              <a:off x="1056" y="2928"/>
              <a:ext cx="672" cy="239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Боксит </a:t>
              </a:r>
            </a:p>
          </p:txBody>
        </p:sp>
      </p:grpSp>
      <p:grpSp>
        <p:nvGrpSpPr>
          <p:cNvPr id="18440" name="Group 24"/>
          <p:cNvGrpSpPr>
            <a:grpSpLocks/>
          </p:cNvGrpSpPr>
          <p:nvPr/>
        </p:nvGrpSpPr>
        <p:grpSpPr bwMode="auto">
          <a:xfrm>
            <a:off x="2428860" y="4000504"/>
            <a:ext cx="1468437" cy="1751012"/>
            <a:chOff x="1824" y="2928"/>
            <a:chExt cx="744" cy="953"/>
          </a:xfrm>
        </p:grpSpPr>
        <p:pic>
          <p:nvPicPr>
            <p:cNvPr id="18447" name="Picture 13" descr="D:\backup\MAMA\album\prilojenia\mineral\kaolinite_01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928"/>
              <a:ext cx="744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8" name="Text Box 14"/>
            <p:cNvSpPr txBox="1">
              <a:spLocks noChangeArrowheads="1"/>
            </p:cNvSpPr>
            <p:nvPr/>
          </p:nvSpPr>
          <p:spPr bwMode="auto">
            <a:xfrm>
              <a:off x="1872" y="3648"/>
              <a:ext cx="696" cy="23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Каолин</a:t>
              </a:r>
              <a:r>
                <a:rPr lang="ru-RU" altLang="ru-RU" sz="1800" dirty="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8441" name="Group 25"/>
          <p:cNvGrpSpPr>
            <a:grpSpLocks/>
          </p:cNvGrpSpPr>
          <p:nvPr/>
        </p:nvGrpSpPr>
        <p:grpSpPr bwMode="auto">
          <a:xfrm>
            <a:off x="4714876" y="4500570"/>
            <a:ext cx="1799753" cy="1720850"/>
            <a:chOff x="3600" y="3312"/>
            <a:chExt cx="800" cy="888"/>
          </a:xfrm>
        </p:grpSpPr>
        <p:pic>
          <p:nvPicPr>
            <p:cNvPr id="18445" name="Picture 15" descr="D:\backup\MAMA\album\prilojenia\mineral\nefelin2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600"/>
              <a:ext cx="800" cy="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6" name="Text Box 16"/>
            <p:cNvSpPr txBox="1">
              <a:spLocks noChangeArrowheads="1"/>
            </p:cNvSpPr>
            <p:nvPr/>
          </p:nvSpPr>
          <p:spPr bwMode="auto">
            <a:xfrm>
              <a:off x="3600" y="3312"/>
              <a:ext cx="800" cy="233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Нефелин</a:t>
              </a:r>
              <a:r>
                <a:rPr lang="ru-RU" altLang="ru-RU" sz="1800" dirty="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8442" name="Group 26"/>
          <p:cNvGrpSpPr>
            <a:grpSpLocks/>
          </p:cNvGrpSpPr>
          <p:nvPr/>
        </p:nvGrpSpPr>
        <p:grpSpPr bwMode="auto">
          <a:xfrm>
            <a:off x="6947595" y="4437063"/>
            <a:ext cx="1944885" cy="1751012"/>
            <a:chOff x="4464" y="3120"/>
            <a:chExt cx="1008" cy="1103"/>
          </a:xfrm>
        </p:grpSpPr>
        <p:pic>
          <p:nvPicPr>
            <p:cNvPr id="18443" name="Picture 20" descr="D:\backup\MAMA\competentum\0-замечания заказчика\досъемки\криолит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7" r="4347" b="8681"/>
            <a:stretch>
              <a:fillRect/>
            </a:stretch>
          </p:blipFill>
          <p:spPr bwMode="auto">
            <a:xfrm>
              <a:off x="4464" y="3120"/>
              <a:ext cx="1008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4" name="Text Box 21"/>
            <p:cNvSpPr txBox="1">
              <a:spLocks noChangeArrowheads="1"/>
            </p:cNvSpPr>
            <p:nvPr/>
          </p:nvSpPr>
          <p:spPr bwMode="auto">
            <a:xfrm>
              <a:off x="4560" y="3984"/>
              <a:ext cx="720" cy="239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Криолит </a:t>
              </a:r>
            </a:p>
          </p:txBody>
        </p:sp>
      </p:grp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214282" y="2000240"/>
            <a:ext cx="4038601" cy="1470025"/>
            <a:chOff x="192" y="240"/>
            <a:chExt cx="2544" cy="926"/>
          </a:xfrm>
        </p:grpSpPr>
        <p:pic>
          <p:nvPicPr>
            <p:cNvPr id="24" name="Picture 9" descr="D:\backup\MAMA\album\prilojenia\mineral\korundum.jpe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40"/>
              <a:ext cx="1536" cy="9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192" y="336"/>
              <a:ext cx="960" cy="25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Корунд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252322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stpulscen.ru/system/ckeditor_assets/pictures/257285/content_4_printsipialnaya_shema_polucheniya_chistogo_alyumini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3852" y="1430778"/>
            <a:ext cx="7236295" cy="5427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576445"/>
            <a:ext cx="8715436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kk-KZ" alt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Алюминий өндірісі</a:t>
            </a:r>
            <a:endParaRPr lang="ru-RU" sz="3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6163159"/>
            <a:ext cx="230425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k-KZ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 теңдеу: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02" y="2265445"/>
            <a:ext cx="864399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kk-K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Өндірісте алюминий оксидінің криолиттегі ерітіндісін 960</a:t>
            </a:r>
            <a:r>
              <a:rPr lang="kk-KZ" sz="18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kk-K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электролиздеу арқылы таза алюминий алады.</a:t>
            </a:r>
            <a:endParaRPr lang="ru-RU" sz="1800" dirty="0"/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457200"/>
            <a:ext cx="2549252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Алюминий 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2101718" y="2304257"/>
            <a:ext cx="1752600" cy="1066800"/>
            <a:chOff x="1440" y="1392"/>
            <a:chExt cx="1056" cy="672"/>
          </a:xfrm>
        </p:grpSpPr>
        <p:sp>
          <p:nvSpPr>
            <p:cNvPr id="28705" name="Line 4"/>
            <p:cNvSpPr>
              <a:spLocks noChangeShapeType="1"/>
            </p:cNvSpPr>
            <p:nvPr/>
          </p:nvSpPr>
          <p:spPr bwMode="auto">
            <a:xfrm flipH="1" flipV="1">
              <a:off x="1440" y="1440"/>
              <a:ext cx="960" cy="624"/>
            </a:xfrm>
            <a:prstGeom prst="line">
              <a:avLst/>
            </a:prstGeom>
            <a:noFill/>
            <a:ln w="57150" cap="sq">
              <a:solidFill>
                <a:srgbClr val="FF0066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8706" name="Text Box 5"/>
            <p:cNvSpPr txBox="1">
              <a:spLocks noChangeArrowheads="1"/>
            </p:cNvSpPr>
            <p:nvPr/>
          </p:nvSpPr>
          <p:spPr bwMode="auto">
            <a:xfrm>
              <a:off x="1920" y="1392"/>
              <a:ext cx="57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r>
                <a:rPr lang="ru-RU" altLang="ru-RU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755303" y="2246094"/>
            <a:ext cx="129540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677" name="Group 24"/>
          <p:cNvGrpSpPr>
            <a:grpSpLocks/>
          </p:cNvGrpSpPr>
          <p:nvPr/>
        </p:nvGrpSpPr>
        <p:grpSpPr bwMode="auto">
          <a:xfrm>
            <a:off x="2133600" y="3429000"/>
            <a:ext cx="1600200" cy="461963"/>
            <a:chOff x="1392" y="2160"/>
            <a:chExt cx="960" cy="291"/>
          </a:xfrm>
        </p:grpSpPr>
        <p:sp>
          <p:nvSpPr>
            <p:cNvPr id="28703" name="Line 8"/>
            <p:cNvSpPr>
              <a:spLocks noChangeShapeType="1"/>
            </p:cNvSpPr>
            <p:nvPr/>
          </p:nvSpPr>
          <p:spPr bwMode="auto">
            <a:xfrm flipH="1">
              <a:off x="1392" y="2160"/>
              <a:ext cx="960" cy="0"/>
            </a:xfrm>
            <a:prstGeom prst="line">
              <a:avLst/>
            </a:prstGeom>
            <a:noFill/>
            <a:ln w="57150" cap="sq">
              <a:solidFill>
                <a:srgbClr val="FF0066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8704" name="Text Box 9"/>
            <p:cNvSpPr txBox="1">
              <a:spLocks noChangeArrowheads="1"/>
            </p:cNvSpPr>
            <p:nvPr/>
          </p:nvSpPr>
          <p:spPr bwMode="auto">
            <a:xfrm>
              <a:off x="1680" y="2160"/>
              <a:ext cx="4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altLang="ru-RU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838200" y="3101975"/>
            <a:ext cx="129540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762000" y="4724400"/>
            <a:ext cx="137160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680" name="Group 12"/>
          <p:cNvGrpSpPr>
            <a:grpSpLocks/>
          </p:cNvGrpSpPr>
          <p:nvPr/>
        </p:nvGrpSpPr>
        <p:grpSpPr bwMode="auto">
          <a:xfrm>
            <a:off x="4438157" y="2309185"/>
            <a:ext cx="1522412" cy="896937"/>
            <a:chOff x="2929" y="1632"/>
            <a:chExt cx="869" cy="432"/>
          </a:xfrm>
        </p:grpSpPr>
        <p:sp>
          <p:nvSpPr>
            <p:cNvPr id="28701" name="Line 13"/>
            <p:cNvSpPr>
              <a:spLocks noChangeShapeType="1"/>
            </p:cNvSpPr>
            <p:nvPr/>
          </p:nvSpPr>
          <p:spPr bwMode="auto">
            <a:xfrm flipV="1">
              <a:off x="3120" y="1632"/>
              <a:ext cx="678" cy="432"/>
            </a:xfrm>
            <a:prstGeom prst="line">
              <a:avLst/>
            </a:prstGeom>
            <a:noFill/>
            <a:ln w="57150" cap="sq">
              <a:solidFill>
                <a:srgbClr val="FF0066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8702" name="Text Box 14"/>
            <p:cNvSpPr txBox="1">
              <a:spLocks noChangeArrowheads="1"/>
            </p:cNvSpPr>
            <p:nvPr/>
          </p:nvSpPr>
          <p:spPr bwMode="auto">
            <a:xfrm flipH="1">
              <a:off x="2929" y="1658"/>
              <a:ext cx="82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ru-RU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altLang="ru-RU" sz="24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ru-RU" altLang="ru-RU" sz="24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681" name="Group 40"/>
          <p:cNvGrpSpPr>
            <a:grpSpLocks/>
          </p:cNvGrpSpPr>
          <p:nvPr/>
        </p:nvGrpSpPr>
        <p:grpSpPr bwMode="auto">
          <a:xfrm>
            <a:off x="2133600" y="3810000"/>
            <a:ext cx="1600200" cy="1143000"/>
            <a:chOff x="1344" y="2400"/>
            <a:chExt cx="1008" cy="720"/>
          </a:xfrm>
        </p:grpSpPr>
        <p:sp>
          <p:nvSpPr>
            <p:cNvPr id="28699" name="Line 16"/>
            <p:cNvSpPr>
              <a:spLocks noChangeShapeType="1"/>
            </p:cNvSpPr>
            <p:nvPr/>
          </p:nvSpPr>
          <p:spPr bwMode="auto">
            <a:xfrm flipH="1">
              <a:off x="1344" y="2400"/>
              <a:ext cx="1008" cy="720"/>
            </a:xfrm>
            <a:prstGeom prst="line">
              <a:avLst/>
            </a:prstGeom>
            <a:noFill/>
            <a:ln w="57150" cap="sq">
              <a:solidFill>
                <a:srgbClr val="FF0066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8700" name="Text Box 17"/>
            <p:cNvSpPr txBox="1">
              <a:spLocks noChangeArrowheads="1"/>
            </p:cNvSpPr>
            <p:nvPr/>
          </p:nvSpPr>
          <p:spPr bwMode="auto">
            <a:xfrm>
              <a:off x="1680" y="2784"/>
              <a:ext cx="4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682" name="Text Box 18"/>
          <p:cNvSpPr txBox="1">
            <a:spLocks noChangeArrowheads="1"/>
          </p:cNvSpPr>
          <p:nvPr/>
        </p:nvSpPr>
        <p:spPr bwMode="auto">
          <a:xfrm>
            <a:off x="6151535" y="2245518"/>
            <a:ext cx="274320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altLang="ru-RU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3" name="Text Box 19"/>
          <p:cNvSpPr txBox="1">
            <a:spLocks noChangeArrowheads="1"/>
          </p:cNvSpPr>
          <p:nvPr/>
        </p:nvSpPr>
        <p:spPr bwMode="auto">
          <a:xfrm>
            <a:off x="1259632" y="5867400"/>
            <a:ext cx="358140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[Al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altLang="ru-RU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</a:t>
            </a:r>
            <a:endParaRPr lang="ru-RU" altLang="ru-RU" sz="24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684" name="Group 25"/>
          <p:cNvGrpSpPr>
            <a:grpSpLocks/>
          </p:cNvGrpSpPr>
          <p:nvPr/>
        </p:nvGrpSpPr>
        <p:grpSpPr bwMode="auto">
          <a:xfrm>
            <a:off x="4267200" y="3810000"/>
            <a:ext cx="1752600" cy="2057400"/>
            <a:chOff x="2832" y="2400"/>
            <a:chExt cx="1104" cy="1296"/>
          </a:xfrm>
        </p:grpSpPr>
        <p:sp>
          <p:nvSpPr>
            <p:cNvPr id="28697" name="Line 22"/>
            <p:cNvSpPr>
              <a:spLocks noChangeShapeType="1"/>
            </p:cNvSpPr>
            <p:nvPr/>
          </p:nvSpPr>
          <p:spPr bwMode="auto">
            <a:xfrm>
              <a:off x="2832" y="2400"/>
              <a:ext cx="0" cy="1296"/>
            </a:xfrm>
            <a:prstGeom prst="line">
              <a:avLst/>
            </a:prstGeom>
            <a:noFill/>
            <a:ln w="57150" cap="sq">
              <a:solidFill>
                <a:srgbClr val="FF0066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8698" name="Text Box 23"/>
            <p:cNvSpPr txBox="1">
              <a:spLocks noChangeArrowheads="1"/>
            </p:cNvSpPr>
            <p:nvPr/>
          </p:nvSpPr>
          <p:spPr bwMode="auto">
            <a:xfrm>
              <a:off x="2832" y="3024"/>
              <a:ext cx="11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OH</a:t>
              </a:r>
              <a:r>
                <a:rPr lang="en-US" altLang="ru-RU" sz="24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kk-KZ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р-</a:t>
              </a:r>
              <a:r>
                <a:rPr lang="ru-RU" altLang="ru-RU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ді</a:t>
              </a:r>
              <a:r>
                <a:rPr lang="en-US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685" name="Group 41"/>
          <p:cNvGrpSpPr>
            <a:grpSpLocks/>
          </p:cNvGrpSpPr>
          <p:nvPr/>
        </p:nvGrpSpPr>
        <p:grpSpPr bwMode="auto">
          <a:xfrm>
            <a:off x="4953000" y="2667000"/>
            <a:ext cx="1447800" cy="762000"/>
            <a:chOff x="3120" y="1680"/>
            <a:chExt cx="912" cy="480"/>
          </a:xfrm>
        </p:grpSpPr>
        <p:sp>
          <p:nvSpPr>
            <p:cNvPr id="28695" name="Line 27"/>
            <p:cNvSpPr>
              <a:spLocks noChangeShapeType="1"/>
            </p:cNvSpPr>
            <p:nvPr/>
          </p:nvSpPr>
          <p:spPr bwMode="auto">
            <a:xfrm flipV="1">
              <a:off x="3120" y="2160"/>
              <a:ext cx="912" cy="0"/>
            </a:xfrm>
            <a:prstGeom prst="line">
              <a:avLst/>
            </a:prstGeom>
            <a:noFill/>
            <a:ln w="57150" cap="sq">
              <a:solidFill>
                <a:srgbClr val="FF0066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8696" name="Text Box 28"/>
            <p:cNvSpPr txBox="1">
              <a:spLocks noChangeArrowheads="1"/>
            </p:cNvSpPr>
            <p:nvPr/>
          </p:nvSpPr>
          <p:spPr bwMode="auto">
            <a:xfrm>
              <a:off x="3360" y="16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ru-RU" altLang="ru-RU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8686" name="Text Box 29"/>
          <p:cNvSpPr txBox="1">
            <a:spLocks noChangeArrowheads="1"/>
          </p:cNvSpPr>
          <p:nvPr/>
        </p:nvSpPr>
        <p:spPr bwMode="auto">
          <a:xfrm>
            <a:off x="6400800" y="3101975"/>
            <a:ext cx="99060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AlN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687" name="Group 39"/>
          <p:cNvGrpSpPr>
            <a:grpSpLocks/>
          </p:cNvGrpSpPr>
          <p:nvPr/>
        </p:nvGrpSpPr>
        <p:grpSpPr bwMode="auto">
          <a:xfrm>
            <a:off x="4953000" y="3810000"/>
            <a:ext cx="1752600" cy="2057400"/>
            <a:chOff x="3120" y="2400"/>
            <a:chExt cx="1104" cy="1296"/>
          </a:xfrm>
        </p:grpSpPr>
        <p:sp>
          <p:nvSpPr>
            <p:cNvPr id="28693" name="Line 26"/>
            <p:cNvSpPr>
              <a:spLocks noChangeShapeType="1"/>
            </p:cNvSpPr>
            <p:nvPr/>
          </p:nvSpPr>
          <p:spPr bwMode="auto">
            <a:xfrm>
              <a:off x="3120" y="2400"/>
              <a:ext cx="1030" cy="1296"/>
            </a:xfrm>
            <a:prstGeom prst="line">
              <a:avLst/>
            </a:prstGeom>
            <a:noFill/>
            <a:ln w="57150" cap="sq">
              <a:solidFill>
                <a:srgbClr val="FF0066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8694" name="Text Box 31"/>
            <p:cNvSpPr txBox="1">
              <a:spLocks noChangeArrowheads="1"/>
            </p:cNvSpPr>
            <p:nvPr/>
          </p:nvSpPr>
          <p:spPr bwMode="auto">
            <a:xfrm>
              <a:off x="3360" y="2544"/>
              <a:ext cx="86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ru-RU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688" name="Text Box 32"/>
          <p:cNvSpPr txBox="1">
            <a:spLocks noChangeArrowheads="1"/>
          </p:cNvSpPr>
          <p:nvPr/>
        </p:nvSpPr>
        <p:spPr bwMode="auto">
          <a:xfrm>
            <a:off x="5791200" y="5867400"/>
            <a:ext cx="304800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</a:t>
            </a:r>
            <a:endParaRPr lang="ru-RU" altLang="ru-RU" sz="24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89" name="Picture 35" descr="D:\backup\MAMA\ИИСС-атлас и ПС\алюминий-элемент\фото\100_0032Al.JPG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5" t="22765" r="12195" b="12195"/>
          <a:stretch>
            <a:fillRect/>
          </a:stretch>
        </p:blipFill>
        <p:spPr bwMode="auto">
          <a:xfrm>
            <a:off x="2871144" y="1164003"/>
            <a:ext cx="1700856" cy="1133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0" name="Picture 36" descr="D:\backup\MAMA\ИИСС-атлас и ПС\алюминий-элемент\фото\100_0030AlN.JPG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8" t="5536" r="25259" b="28027"/>
          <a:stretch>
            <a:fillRect/>
          </a:stretch>
        </p:blipFill>
        <p:spPr bwMode="auto">
          <a:xfrm>
            <a:off x="7663089" y="3284921"/>
            <a:ext cx="12065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1" name="Picture 37" descr="D:\backup\MAMA\ИИСС-атлас и ПС\алюминий-элемент\фото\100_0093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t="11073" r="2422" b="8650"/>
          <a:stretch>
            <a:fillRect/>
          </a:stretch>
        </p:blipFill>
        <p:spPr bwMode="auto">
          <a:xfrm>
            <a:off x="7668344" y="1213288"/>
            <a:ext cx="1342314" cy="949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3657600" y="3182938"/>
            <a:ext cx="1295400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endParaRPr lang="ru-RU" alt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4341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719448" y="1196752"/>
            <a:ext cx="7705104" cy="5256436"/>
          </a:xfrm>
          <a:solidFill>
            <a:schemeClr val="bg1"/>
          </a:solidFill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2Al + 6H</a:t>
            </a:r>
            <a:r>
              <a:rPr lang="en-US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+ 6H</a:t>
            </a:r>
            <a:r>
              <a:rPr lang="en-US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 = 2[Al(H</a:t>
            </a:r>
            <a:r>
              <a:rPr lang="en-US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r>
              <a:rPr lang="en-US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en-US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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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–1,70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2Al + 2OH</a:t>
            </a:r>
            <a:r>
              <a:rPr lang="ru-RU" sz="24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+ 6H</a:t>
            </a:r>
            <a:r>
              <a:rPr lang="en-US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 = 2[Al(OH)</a:t>
            </a:r>
            <a:r>
              <a:rPr lang="en-US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24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en-US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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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b="1" baseline="-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24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–2,34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2Al + 6H</a:t>
            </a:r>
            <a:r>
              <a:rPr lang="en-US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 = 2Al(OH)</a:t>
            </a:r>
            <a:r>
              <a:rPr lang="en-US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en-US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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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Al(OH)</a:t>
            </a:r>
            <a:r>
              <a:rPr lang="en-US" sz="2400" b="1" baseline="-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b="1" baseline="-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–1,54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endParaRPr lang="ru-RU" sz="24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kk-K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Тотықсыздандырғыш қасиеттері сілтілік 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kk-K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ортада күштірек: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+ 30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HNO</a:t>
            </a:r>
            <a:r>
              <a:rPr 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өте сұйылт.)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8Al(NO</a:t>
            </a:r>
            <a:r>
              <a:rPr lang="en-US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+ 3NH</a:t>
            </a:r>
            <a:r>
              <a:rPr lang="en-US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+ 9H</a:t>
            </a:r>
            <a:r>
              <a:rPr lang="en-US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8Al + 18H</a:t>
            </a:r>
            <a:r>
              <a:rPr lang="en-US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 + 5KOH + 3KNO</a:t>
            </a:r>
            <a:r>
              <a:rPr lang="en-US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8K[Al(OH)</a:t>
            </a:r>
            <a:r>
              <a:rPr lang="en-US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] + 3NH</a:t>
            </a:r>
            <a:r>
              <a:rPr lang="en-US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3861180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95275"/>
            <a:ext cx="3962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altLang="ru-RU" sz="32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32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Al(OH)</a:t>
            </a:r>
            <a:r>
              <a:rPr lang="en-US" altLang="ru-RU" sz="32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ru-RU" sz="32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747" name="Group 14"/>
          <p:cNvGrpSpPr>
            <a:grpSpLocks/>
          </p:cNvGrpSpPr>
          <p:nvPr/>
        </p:nvGrpSpPr>
        <p:grpSpPr bwMode="auto">
          <a:xfrm>
            <a:off x="6972300" y="1575419"/>
            <a:ext cx="1600200" cy="685800"/>
            <a:chOff x="3936" y="1104"/>
            <a:chExt cx="1008" cy="672"/>
          </a:xfrm>
        </p:grpSpPr>
        <p:sp>
          <p:nvSpPr>
            <p:cNvPr id="31763" name="Line 12"/>
            <p:cNvSpPr>
              <a:spLocks noChangeShapeType="1"/>
            </p:cNvSpPr>
            <p:nvPr/>
          </p:nvSpPr>
          <p:spPr bwMode="auto">
            <a:xfrm>
              <a:off x="3936" y="1104"/>
              <a:ext cx="1" cy="672"/>
            </a:xfrm>
            <a:prstGeom prst="line">
              <a:avLst/>
            </a:prstGeom>
            <a:noFill/>
            <a:ln w="38100" cap="sq">
              <a:solidFill>
                <a:srgbClr val="FF0066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1764" name="Text Box 13"/>
            <p:cNvSpPr txBox="1">
              <a:spLocks noChangeArrowheads="1"/>
            </p:cNvSpPr>
            <p:nvPr/>
          </p:nvSpPr>
          <p:spPr bwMode="auto">
            <a:xfrm>
              <a:off x="3984" y="1169"/>
              <a:ext cx="96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t; –H</a:t>
              </a:r>
              <a:r>
                <a:rPr lang="en-US" altLang="ru-RU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748" name="Group 15"/>
          <p:cNvGrpSpPr>
            <a:grpSpLocks/>
          </p:cNvGrpSpPr>
          <p:nvPr/>
        </p:nvGrpSpPr>
        <p:grpSpPr bwMode="auto">
          <a:xfrm>
            <a:off x="6934200" y="2722582"/>
            <a:ext cx="1600200" cy="685800"/>
            <a:chOff x="3936" y="1104"/>
            <a:chExt cx="1008" cy="672"/>
          </a:xfrm>
        </p:grpSpPr>
        <p:sp>
          <p:nvSpPr>
            <p:cNvPr id="31761" name="Line 16"/>
            <p:cNvSpPr>
              <a:spLocks noChangeShapeType="1"/>
            </p:cNvSpPr>
            <p:nvPr/>
          </p:nvSpPr>
          <p:spPr bwMode="auto">
            <a:xfrm>
              <a:off x="3936" y="1104"/>
              <a:ext cx="1" cy="672"/>
            </a:xfrm>
            <a:prstGeom prst="line">
              <a:avLst/>
            </a:prstGeom>
            <a:noFill/>
            <a:ln w="38100" cap="sq">
              <a:solidFill>
                <a:srgbClr val="FF0066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31762" name="Text Box 17"/>
            <p:cNvSpPr txBox="1">
              <a:spLocks noChangeArrowheads="1"/>
            </p:cNvSpPr>
            <p:nvPr/>
          </p:nvSpPr>
          <p:spPr bwMode="auto">
            <a:xfrm>
              <a:off x="3984" y="1149"/>
              <a:ext cx="96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t; –H</a:t>
              </a:r>
              <a:r>
                <a:rPr lang="en-US" altLang="ru-RU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404930" y="1768803"/>
            <a:ext cx="3581400" cy="523220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8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altLang="ru-RU" sz="2800" b="1" baseline="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US" altLang="ru-RU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+ 3 NH</a:t>
            </a:r>
            <a:r>
              <a:rPr lang="en-US" altLang="ru-RU" sz="28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·H</a:t>
            </a:r>
            <a:r>
              <a:rPr lang="en-US" altLang="ru-RU" sz="28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750" name="Text Box 19"/>
          <p:cNvSpPr txBox="1">
            <a:spLocks noChangeArrowheads="1"/>
          </p:cNvSpPr>
          <p:nvPr/>
        </p:nvSpPr>
        <p:spPr bwMode="auto">
          <a:xfrm>
            <a:off x="6324600" y="3431663"/>
            <a:ext cx="1371600" cy="461962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ru-RU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20"/>
          <p:cNvSpPr>
            <a:spLocks noChangeArrowheads="1"/>
          </p:cNvSpPr>
          <p:nvPr/>
        </p:nvSpPr>
        <p:spPr bwMode="auto">
          <a:xfrm>
            <a:off x="323528" y="3288272"/>
            <a:ext cx="3283024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Al(OH)</a:t>
            </a:r>
            <a:r>
              <a:rPr lang="en-US" altLang="ru-RU" sz="2400" b="1" baseline="-25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4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амфолит</a:t>
            </a:r>
            <a:r>
              <a:rPr lang="ru-RU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1752" name="Text Box 21"/>
          <p:cNvSpPr txBox="1">
            <a:spLocks noChangeArrowheads="1"/>
          </p:cNvSpPr>
          <p:nvPr/>
        </p:nvSpPr>
        <p:spPr bwMode="auto">
          <a:xfrm>
            <a:off x="457200" y="3845320"/>
            <a:ext cx="7859216" cy="2608016"/>
          </a:xfrm>
          <a:prstGeom prst="rect">
            <a:avLst/>
          </a:prstGeom>
          <a:solidFill>
            <a:schemeClr val="accent1">
              <a:lumMod val="20000"/>
              <a:lumOff val="80000"/>
              <a:alpha val="50195"/>
            </a:schemeClr>
          </a:solidFill>
          <a:ln>
            <a:noFill/>
          </a:ln>
        </p:spPr>
        <p:txBody>
          <a:bodyPr>
            <a:no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Al(OH)</a:t>
            </a:r>
            <a:r>
              <a:rPr lang="en-US" altLang="ru-RU" sz="2400" b="1" baseline="-25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(қ)</a:t>
            </a:r>
            <a:r>
              <a:rPr lang="en-US" altLang="ru-RU" sz="2400" b="1" baseline="-25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+ 3H</a:t>
            </a:r>
            <a:r>
              <a:rPr lang="en-US" altLang="ru-RU" sz="2400" b="1" baseline="-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 </a:t>
            </a:r>
            <a:r>
              <a:rPr lang="en-US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[Al(H</a:t>
            </a:r>
            <a:r>
              <a:rPr lang="en-US" altLang="ru-RU" sz="2400" b="1" baseline="-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r>
              <a:rPr lang="en-US" altLang="ru-RU" sz="2400" b="1" baseline="-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en-US" altLang="ru-RU" sz="2400" b="1" baseline="-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(ер-</a:t>
            </a:r>
            <a:r>
              <a:rPr lang="ru-RU" altLang="ru-RU" sz="24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</a:t>
            </a:r>
            <a:r>
              <a:rPr lang="ru-RU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ru-RU" altLang="ru-RU" sz="24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[Al(H</a:t>
            </a:r>
            <a:r>
              <a:rPr lang="en-US" altLang="ru-RU" sz="2400" b="1" baseline="-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r>
              <a:rPr lang="en-US" altLang="ru-RU" sz="2400" b="1" baseline="-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en-US" altLang="ru-RU" sz="2400" b="1" baseline="-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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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[Al(H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altLang="ru-RU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ru-RU" sz="2400" b="1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altLang="ru-RU" sz="2400" b="1" baseline="-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en-US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</a:t>
            </a:r>
            <a:r>
              <a:rPr lang="ru-RU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·10</a:t>
            </a:r>
            <a:r>
              <a:rPr lang="en-US" altLang="ru-RU" sz="2400" b="1" baseline="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–8</a:t>
            </a:r>
            <a:endParaRPr lang="ru-RU" altLang="ru-RU" sz="24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kk-KZ" altLang="ru-RU" sz="24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[Al(H</a:t>
            </a:r>
            <a:r>
              <a:rPr lang="en-US" altLang="ru-RU" sz="2400" b="1" baseline="-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r>
              <a:rPr lang="en-US" altLang="ru-RU" sz="2400" b="1" baseline="-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en-US" altLang="ru-RU" sz="2400" b="1" baseline="-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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  <a:sym typeface="Wingdings 3" pitchFamily="18" charset="2"/>
              </a:rPr>
              <a:t> 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[Al(H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en-US" altLang="ru-RU" sz="2400" b="1" baseline="-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altLang="ru-RU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+ OH</a:t>
            </a:r>
            <a:r>
              <a:rPr lang="en-US" altLang="ru-RU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ru-RU" sz="2400" b="1" i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altLang="ru-RU" sz="2400" b="1" baseline="-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altLang="ru-RU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7,4·10</a:t>
            </a:r>
            <a:r>
              <a:rPr lang="en-US" altLang="ru-RU" sz="2400" b="1" baseline="300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–9</a:t>
            </a:r>
            <a:endParaRPr lang="ru-RU" altLang="ru-RU" sz="2400" b="1" baseline="300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753" name="Group 22"/>
          <p:cNvGrpSpPr>
            <a:grpSpLocks/>
          </p:cNvGrpSpPr>
          <p:nvPr/>
        </p:nvGrpSpPr>
        <p:grpSpPr bwMode="auto">
          <a:xfrm>
            <a:off x="4211960" y="1004356"/>
            <a:ext cx="4648200" cy="1827213"/>
            <a:chOff x="2544" y="192"/>
            <a:chExt cx="2928" cy="1151"/>
          </a:xfrm>
        </p:grpSpPr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2544" y="346"/>
              <a:ext cx="960" cy="997"/>
              <a:chOff x="2544" y="818"/>
              <a:chExt cx="960" cy="1187"/>
            </a:xfrm>
          </p:grpSpPr>
          <p:sp>
            <p:nvSpPr>
              <p:cNvPr id="31757" name="Line 6"/>
              <p:cNvSpPr>
                <a:spLocks noChangeShapeType="1"/>
              </p:cNvSpPr>
              <p:nvPr/>
            </p:nvSpPr>
            <p:spPr bwMode="auto">
              <a:xfrm flipV="1">
                <a:off x="2544" y="1008"/>
                <a:ext cx="960" cy="336"/>
              </a:xfrm>
              <a:prstGeom prst="line">
                <a:avLst/>
              </a:prstGeom>
              <a:noFill/>
              <a:ln w="38100" cap="sq">
                <a:solidFill>
                  <a:srgbClr val="FF0066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1758" name="Line 7"/>
              <p:cNvSpPr>
                <a:spLocks noChangeShapeType="1"/>
              </p:cNvSpPr>
              <p:nvPr/>
            </p:nvSpPr>
            <p:spPr bwMode="auto">
              <a:xfrm>
                <a:off x="2544" y="1344"/>
                <a:ext cx="960" cy="528"/>
              </a:xfrm>
              <a:prstGeom prst="line">
                <a:avLst/>
              </a:prstGeom>
              <a:noFill/>
              <a:ln w="38100" cap="sq">
                <a:solidFill>
                  <a:srgbClr val="FF0066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31759" name="Text Box 8"/>
              <p:cNvSpPr txBox="1">
                <a:spLocks noChangeArrowheads="1"/>
              </p:cNvSpPr>
              <p:nvPr/>
            </p:nvSpPr>
            <p:spPr bwMode="auto">
              <a:xfrm>
                <a:off x="2653" y="818"/>
                <a:ext cx="672" cy="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 °C</a:t>
                </a:r>
                <a:endPara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60" name="Rectangle 9"/>
              <p:cNvSpPr>
                <a:spLocks noChangeArrowheads="1"/>
              </p:cNvSpPr>
              <p:nvPr/>
            </p:nvSpPr>
            <p:spPr bwMode="auto">
              <a:xfrm>
                <a:off x="2608" y="1659"/>
                <a:ext cx="60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80 °C</a:t>
                </a:r>
                <a:endParaRPr lang="ru-RU" alt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755" name="Text Box 10"/>
            <p:cNvSpPr txBox="1">
              <a:spLocks noChangeArrowheads="1"/>
            </p:cNvSpPr>
            <p:nvPr/>
          </p:nvSpPr>
          <p:spPr bwMode="auto">
            <a:xfrm>
              <a:off x="3504" y="192"/>
              <a:ext cx="1968" cy="271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Al(OH)</a:t>
              </a:r>
              <a:r>
                <a:rPr lang="en-US" altLang="ru-RU" sz="22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аморфный </a:t>
              </a:r>
            </a:p>
          </p:txBody>
        </p:sp>
        <p:sp>
          <p:nvSpPr>
            <p:cNvPr id="31756" name="Text Box 11"/>
            <p:cNvSpPr txBox="1">
              <a:spLocks noChangeArrowheads="1"/>
            </p:cNvSpPr>
            <p:nvPr/>
          </p:nvSpPr>
          <p:spPr bwMode="auto">
            <a:xfrm>
              <a:off x="3504" y="1008"/>
              <a:ext cx="1920" cy="271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AlO</a:t>
              </a:r>
              <a:r>
                <a:rPr lang="en-US" alt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(OH) </a:t>
              </a:r>
              <a:r>
                <a:rPr lang="ru-RU" altLang="ru-RU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кристал</a:t>
              </a:r>
              <a:r>
                <a:rPr lang="ru-RU" alt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722098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omvesti.ru/wp-content/uploads/2011/12/www.ukrbiznes.com_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8032"/>
            <a:ext cx="2772653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6" descr="http://shop.mdsremont.ru/published/publicdata/FLEXOPASHOP/attachments/SC/products_pictures/03as_en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0" y="2452613"/>
            <a:ext cx="2649326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8" descr="http://www.r93.ru/upload/article/big/1_215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34143"/>
            <a:ext cx="4418210" cy="241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3608561" y="420732"/>
            <a:ext cx="51011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kk-KZ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Алюминийді қолдану</a:t>
            </a:r>
          </a:p>
        </p:txBody>
      </p:sp>
      <p:pic>
        <p:nvPicPr>
          <p:cNvPr id="50182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1" y="4032556"/>
            <a:ext cx="3609684" cy="24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Box 12"/>
          <p:cNvSpPr txBox="1">
            <a:spLocks noChangeArrowheads="1"/>
          </p:cNvSpPr>
          <p:nvPr/>
        </p:nvSpPr>
        <p:spPr bwMode="auto">
          <a:xfrm>
            <a:off x="4427984" y="1340768"/>
            <a:ext cx="392278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altLang="ru-RU" sz="2000" b="1" dirty="0"/>
              <a:t> </a:t>
            </a:r>
            <a:r>
              <a:rPr lang="kk-KZ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Авиацияда</a:t>
            </a:r>
          </a:p>
          <a:p>
            <a:pPr eaLnBrk="1" hangingPunct="1">
              <a:buFont typeface="Arial" charset="0"/>
              <a:buChar char="•"/>
            </a:pPr>
            <a:r>
              <a:rPr lang="kk-KZ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Әскери өндірісте</a:t>
            </a:r>
          </a:p>
          <a:p>
            <a:pPr eaLnBrk="1" hangingPunct="1">
              <a:buFont typeface="Arial" charset="0"/>
              <a:buChar char="•"/>
            </a:pPr>
            <a:r>
              <a:rPr lang="kk-KZ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Космостік техникада</a:t>
            </a:r>
          </a:p>
          <a:p>
            <a:pPr eaLnBrk="1" hangingPunct="1">
              <a:buFont typeface="Arial" charset="0"/>
              <a:buChar char="•"/>
            </a:pPr>
            <a:r>
              <a:rPr lang="kk-KZ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Электротехникада</a:t>
            </a:r>
          </a:p>
          <a:p>
            <a:pPr eaLnBrk="1" hangingPunct="1">
              <a:buFont typeface="Arial" charset="0"/>
              <a:buChar char="•"/>
            </a:pPr>
            <a:r>
              <a:rPr lang="kk-KZ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Кеме жасауда</a:t>
            </a:r>
          </a:p>
          <a:p>
            <a:pPr eaLnBrk="1" hangingPunct="1">
              <a:buFont typeface="Arial" charset="0"/>
              <a:buChar char="•"/>
            </a:pPr>
            <a:r>
              <a:rPr lang="kk-KZ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Құрылыста</a:t>
            </a:r>
          </a:p>
          <a:p>
            <a:pPr eaLnBrk="1" hangingPunct="1">
              <a:buFont typeface="Arial" charset="0"/>
              <a:buChar char="•"/>
            </a:pPr>
            <a:r>
              <a:rPr lang="kk-KZ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Автокәлікте</a:t>
            </a:r>
          </a:p>
          <a:p>
            <a:pPr eaLnBrk="1" hangingPunct="1">
              <a:buFont typeface="Arial" charset="0"/>
              <a:buChar char="•"/>
            </a:pPr>
            <a:r>
              <a:rPr lang="kk-KZ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Үйде</a:t>
            </a:r>
          </a:p>
        </p:txBody>
      </p:sp>
    </p:spTree>
    <p:extLst>
      <p:ext uri="{BB962C8B-B14F-4D97-AF65-F5344CB8AC3E}">
        <p14:creationId xmlns:p14="http://schemas.microsoft.com/office/powerpoint/2010/main" val="357381760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Образец презентации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Образец презентации</Template>
  <TotalTime>3614</TotalTime>
  <Words>461</Words>
  <Application>Microsoft Office PowerPoint</Application>
  <PresentationFormat>Экран (4:3)</PresentationFormat>
  <Paragraphs>81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Образец презентации</vt:lpstr>
      <vt:lpstr>Презентация PowerPoint</vt:lpstr>
      <vt:lpstr>Презентация PowerPoint</vt:lpstr>
      <vt:lpstr>Табиғатта таралуы. Ең маңызды минералдар</vt:lpstr>
      <vt:lpstr>Презентация PowerPoint</vt:lpstr>
      <vt:lpstr>Алюминий </vt:lpstr>
      <vt:lpstr>Презентация PowerPoint</vt:lpstr>
      <vt:lpstr>Al2O3  и Al(OH)3</vt:lpstr>
      <vt:lpstr>Презентация PowerPoint</vt:lpstr>
    </vt:vector>
  </TitlesOfParts>
  <Company>фф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и неорганическая химия. Лекция 17</dc:title>
  <dc:creator>Comp</dc:creator>
  <cp:lastModifiedBy>Altynai Aliaskarova</cp:lastModifiedBy>
  <cp:revision>238</cp:revision>
  <dcterms:created xsi:type="dcterms:W3CDTF">2008-10-22T19:26:58Z</dcterms:created>
  <dcterms:modified xsi:type="dcterms:W3CDTF">2022-11-07T19:02:29Z</dcterms:modified>
</cp:coreProperties>
</file>