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84" r:id="rId2"/>
    <p:sldId id="297" r:id="rId3"/>
    <p:sldId id="295" r:id="rId4"/>
    <p:sldId id="296" r:id="rId5"/>
    <p:sldId id="298" r:id="rId6"/>
    <p:sldId id="299" r:id="rId7"/>
    <p:sldId id="266" r:id="rId8"/>
    <p:sldId id="258" r:id="rId9"/>
    <p:sldId id="259" r:id="rId10"/>
    <p:sldId id="260" r:id="rId11"/>
    <p:sldId id="263" r:id="rId12"/>
    <p:sldId id="265" r:id="rId13"/>
    <p:sldId id="268" r:id="rId14"/>
    <p:sldId id="271" r:id="rId15"/>
    <p:sldId id="272" r:id="rId16"/>
    <p:sldId id="274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E99"/>
    <a:srgbClr val="FF0000"/>
    <a:srgbClr val="D8EAFE"/>
    <a:srgbClr val="C70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98" autoAdjust="0"/>
  </p:normalViewPr>
  <p:slideViewPr>
    <p:cSldViewPr snapToGrid="0">
      <p:cViewPr varScale="1">
        <p:scale>
          <a:sx n="72" d="100"/>
          <a:sy n="72" d="100"/>
        </p:scale>
        <p:origin x="1181" y="62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20F3-AFDD-4926-B547-05046BEBCBE9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7C8C-5E55-4281-9EAF-8227902EDE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90001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51C4-07BF-4FC0-A1ED-CD9346C47478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DF60-08BF-4215-9D9F-F23122D62DC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52110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9349-55DA-428E-9A3A-4452021F2B59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0D1-88B6-4056-8553-72ED6074E5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63650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39D5-2CAD-45BC-B8D0-12B53A83D642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9D97-A719-45BA-ABBA-CF7685D743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515654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18D4-EDF7-46DE-B25D-34D491509B71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756E-E0DF-4C38-8350-F27BC2A47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16646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2601-A4CE-4E56-B1F1-313724DAEC6F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464-985E-4290-BC37-A936866D19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21423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C7A2-06F4-4CCD-9E1D-3C6F7C49C4CF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1A4C-42B3-4897-BCA0-72340DDA9A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548286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0722-70AC-41D2-BD52-B4CF86ED8FD7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3153-37B3-4251-B877-C9B43EEFDB7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7928292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53F-5460-44A3-A226-85A420BA6E0B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2D0C-45AA-4668-81A6-8F19E1601ED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8633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34C8-8945-42AD-A2D9-453587A9F07C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1291-C5E2-4A69-B897-BA7A09B42AF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671995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993B-1AF9-47CF-BC62-4A5D20E564ED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C859-1E43-4EE1-9953-8D0F79DB3F0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233790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C2D8-DE2E-4E1F-B601-31DDC8A4EE65}" type="datetimeFigureOut">
              <a:rPr lang="ru-RU" altLang="ru-RU" smtClean="0"/>
              <a:pPr/>
              <a:t>08.11.2022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EDFB-019D-48CD-AD31-B9EE4062A0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eo/&#1101;&#1083;&#1077;&#1084;&#1077;&#1085;&#1090;&#1099;/MVI_0228.AVI" TargetMode="External"/><Relationship Id="rId2" Type="http://schemas.openxmlformats.org/officeDocument/2006/relationships/hyperlink" Target="video/&#1101;&#1083;&#1077;&#1084;&#1077;&#1085;&#1090;&#1099;/101_0157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video/&#1101;&#1083;&#1077;&#1084;&#1077;&#1085;&#1090;&#1099;/MVI_0219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4BBB23-E95F-7621-6B63-800D84868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08125"/>
            <a:ext cx="8805863" cy="265906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alt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VIIA</a:t>
            </a:r>
            <a:r>
              <a:rPr lang="kk-K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топ элементтерінің 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галогендер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k-K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жалпы сиппатамасы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Фтор, хлор, бром, йод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8241C-AFBA-1E4A-6E43-3E9AD6CBEDE8}"/>
              </a:ext>
            </a:extLst>
          </p:cNvPr>
          <p:cNvSpPr txBox="1"/>
          <p:nvPr/>
        </p:nvSpPr>
        <p:spPr>
          <a:xfrm>
            <a:off x="1089834" y="4728158"/>
            <a:ext cx="6807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Оқытушы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кафедрасының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қауымдастырылған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профессоры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Абильдина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Айназ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Кайратовна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803BA-3DEA-F7DB-C91C-05A7734D4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81" y="286319"/>
            <a:ext cx="5385837" cy="122156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03438"/>
            <a:ext cx="8229600" cy="40163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F Cl   Br   I   (At)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413000" y="1309915"/>
            <a:ext cx="4572000" cy="533400"/>
            <a:chOff x="1392" y="96"/>
            <a:chExt cx="2880" cy="336"/>
          </a:xfrm>
        </p:grpSpPr>
        <p:sp>
          <p:nvSpPr>
            <p:cNvPr id="22540" name="Line 4"/>
            <p:cNvSpPr>
              <a:spLocks noChangeShapeType="1"/>
            </p:cNvSpPr>
            <p:nvPr/>
          </p:nvSpPr>
          <p:spPr bwMode="auto">
            <a:xfrm>
              <a:off x="1488" y="432"/>
              <a:ext cx="2784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41" name="Text Box 5"/>
            <p:cNvSpPr txBox="1">
              <a:spLocks noChangeArrowheads="1"/>
            </p:cNvSpPr>
            <p:nvPr/>
          </p:nvSpPr>
          <p:spPr bwMode="auto">
            <a:xfrm>
              <a:off x="1392" y="96"/>
              <a:ext cx="2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kk-KZ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ТСШ қасиеттері кемиді</a:t>
              </a:r>
            </a:p>
          </p:txBody>
        </p:sp>
      </p:grp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2175329" y="2741614"/>
            <a:ext cx="4889500" cy="614363"/>
            <a:chOff x="1584" y="960"/>
            <a:chExt cx="2784" cy="387"/>
          </a:xfrm>
        </p:grpSpPr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>
              <a:off x="1584" y="960"/>
              <a:ext cx="2784" cy="0"/>
            </a:xfrm>
            <a:prstGeom prst="line">
              <a:avLst/>
            </a:prstGeom>
            <a:noFill/>
            <a:ln w="76200">
              <a:solidFill>
                <a:srgbClr val="99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539" name="Text Box 8"/>
            <p:cNvSpPr txBox="1">
              <a:spLocks noChangeArrowheads="1"/>
            </p:cNvSpPr>
            <p:nvPr/>
          </p:nvSpPr>
          <p:spPr bwMode="auto">
            <a:xfrm>
              <a:off x="1678" y="1056"/>
              <a:ext cx="26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kk-KZ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Бейметал. қасиеттері кемиді</a:t>
              </a:r>
            </a:p>
          </p:txBody>
        </p:sp>
      </p:grp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2656115" y="3701140"/>
            <a:ext cx="345439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F</a:t>
            </a:r>
            <a:r>
              <a:rPr lang="en-US" altLang="ru-RU" sz="2400" b="1" baseline="-25000" dirty="0"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 + </a:t>
            </a:r>
            <a:r>
              <a:rPr lang="kk-KZ" altLang="ru-RU" sz="2400" b="1" dirty="0">
                <a:latin typeface="Arial Narrow" pitchFamily="34" charset="0"/>
                <a:sym typeface="Symbol" pitchFamily="18" charset="2"/>
              </a:rPr>
              <a:t>2</a:t>
            </a:r>
            <a:r>
              <a:rPr lang="ru-RU" altLang="ru-RU" sz="2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ru-RU" sz="2400" b="1" dirty="0" err="1">
                <a:latin typeface="Arial Narrow" pitchFamily="34" charset="0"/>
                <a:sym typeface="Symbol" pitchFamily="18" charset="2"/>
              </a:rPr>
              <a:t>KCl</a:t>
            </a: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 = 2KF + Cl</a:t>
            </a:r>
            <a:r>
              <a:rPr lang="en-US" altLang="ru-RU" sz="2400" b="1" baseline="-25000" dirty="0">
                <a:latin typeface="Arial Narrow" pitchFamily="34" charset="0"/>
                <a:sym typeface="Symbol" pitchFamily="18" charset="2"/>
              </a:rPr>
              <a:t>2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Cl</a:t>
            </a:r>
            <a:r>
              <a:rPr lang="en-US" altLang="ru-RU" sz="2400" b="1" baseline="-25000" dirty="0"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 + </a:t>
            </a:r>
            <a:r>
              <a:rPr lang="kk-KZ" altLang="ru-RU" sz="2400" b="1" dirty="0">
                <a:latin typeface="Arial Narrow" pitchFamily="34" charset="0"/>
                <a:sym typeface="Symbol" pitchFamily="18" charset="2"/>
              </a:rPr>
              <a:t>2</a:t>
            </a:r>
            <a:r>
              <a:rPr lang="ru-RU" altLang="ru-RU" sz="2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ru-RU" sz="2400" b="1" dirty="0" err="1">
                <a:latin typeface="Arial Narrow" pitchFamily="34" charset="0"/>
                <a:sym typeface="Symbol" pitchFamily="18" charset="2"/>
              </a:rPr>
              <a:t>KBr</a:t>
            </a: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 = 2KCl + Br</a:t>
            </a:r>
            <a:r>
              <a:rPr lang="en-US" altLang="ru-RU" sz="2400" b="1" baseline="-25000" dirty="0">
                <a:latin typeface="Arial Narrow" pitchFamily="34" charset="0"/>
                <a:sym typeface="Symbol" pitchFamily="18" charset="2"/>
              </a:rPr>
              <a:t>2</a:t>
            </a:r>
            <a:endParaRPr lang="en-US" altLang="ru-RU" sz="2400" b="1" dirty="0">
              <a:latin typeface="Arial Narrow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Br</a:t>
            </a:r>
            <a:r>
              <a:rPr lang="en-US" altLang="ru-RU" sz="2400" b="1" baseline="-25000" dirty="0"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 + </a:t>
            </a:r>
            <a:r>
              <a:rPr lang="kk-KZ" altLang="ru-RU" sz="2400" b="1" dirty="0">
                <a:latin typeface="Arial Narrow" pitchFamily="34" charset="0"/>
                <a:sym typeface="Symbol" pitchFamily="18" charset="2"/>
              </a:rPr>
              <a:t>2</a:t>
            </a:r>
            <a:r>
              <a:rPr lang="ru-RU" altLang="ru-RU" sz="24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ru-RU" sz="2400" b="1" dirty="0">
                <a:latin typeface="Arial Narrow" pitchFamily="34" charset="0"/>
                <a:sym typeface="Symbol" pitchFamily="18" charset="2"/>
              </a:rPr>
              <a:t>KI = 2KBr + I</a:t>
            </a:r>
            <a:r>
              <a:rPr lang="en-US" altLang="ru-RU" sz="2400" b="1" baseline="-25000" dirty="0">
                <a:latin typeface="Arial Narrow" pitchFamily="34" charset="0"/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91386" y="1339702"/>
            <a:ext cx="7622289" cy="176703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alt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9425"/>
            <a:ext cx="8229600" cy="498475"/>
          </a:xfrm>
        </p:spPr>
        <p:txBody>
          <a:bodyPr anchor="b"/>
          <a:lstStyle/>
          <a:p>
            <a:pPr algn="ctr"/>
            <a:r>
              <a:rPr lang="kk-KZ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Сутекті қосылыстарын алу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94398" y="1339701"/>
            <a:ext cx="7622289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 typeface="Wingdings" pitchFamily="2" charset="2"/>
              <a:buChar char="§"/>
            </a:pPr>
            <a:r>
              <a:rPr lang="en-US" altLang="ru-RU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altLang="ru-RU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lang="ru-RU" altLang="ru-RU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ндірісте</a:t>
            </a: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синтез: 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	H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 +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F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 = 2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HF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(г);  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ru-RU" sz="2000" b="1" i="1" dirty="0">
                <a:latin typeface="Arial Narrow" pitchFamily="34" charset="0"/>
                <a:cs typeface="Times New Roman" pitchFamily="18" charset="0"/>
              </a:rPr>
              <a:t>G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= –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272 </a:t>
            </a:r>
            <a:r>
              <a:rPr lang="ru-RU" altLang="ru-RU" sz="2000" b="1" dirty="0">
                <a:latin typeface="Arial Narrow" pitchFamily="34" charset="0"/>
              </a:rPr>
              <a:t>кДж/моль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	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H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 + </a:t>
            </a:r>
            <a:r>
              <a:rPr lang="en-US" altLang="ru-RU" sz="2000" b="1" dirty="0" err="1">
                <a:latin typeface="Arial Narrow" pitchFamily="34" charset="0"/>
                <a:cs typeface="Times New Roman" pitchFamily="18" charset="0"/>
              </a:rPr>
              <a:t>Cl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 = 2 </a:t>
            </a:r>
            <a:r>
              <a:rPr lang="en-US" altLang="ru-RU" sz="2000" b="1" dirty="0" err="1">
                <a:latin typeface="Arial Narrow" pitchFamily="34" charset="0"/>
                <a:cs typeface="Times New Roman" pitchFamily="18" charset="0"/>
              </a:rPr>
              <a:t>HCl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(г);    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ru-RU" sz="2000" b="1" i="1" dirty="0">
                <a:latin typeface="Arial Narrow" pitchFamily="34" charset="0"/>
                <a:cs typeface="Times New Roman" pitchFamily="18" charset="0"/>
              </a:rPr>
              <a:t>G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= –</a:t>
            </a:r>
            <a:r>
              <a:rPr lang="ru-RU" altLang="ru-RU" sz="2000" b="1" dirty="0">
                <a:latin typeface="Arial Narrow" pitchFamily="34" charset="0"/>
              </a:rPr>
              <a:t>95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Arial Narrow" pitchFamily="34" charset="0"/>
              </a:rPr>
              <a:t>кДж/моль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	H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  +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Br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 = 2 </a:t>
            </a:r>
            <a:r>
              <a:rPr lang="en-US" altLang="ru-RU" sz="2000" b="1" dirty="0" err="1">
                <a:latin typeface="Arial Narrow" pitchFamily="34" charset="0"/>
                <a:cs typeface="Times New Roman" pitchFamily="18" charset="0"/>
              </a:rPr>
              <a:t>HBr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(г);  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ru-RU" sz="2000" b="1" i="1" dirty="0">
                <a:latin typeface="Arial Narrow" pitchFamily="34" charset="0"/>
                <a:cs typeface="Times New Roman" pitchFamily="18" charset="0"/>
              </a:rPr>
              <a:t>G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= –</a:t>
            </a:r>
            <a:r>
              <a:rPr lang="ru-RU" altLang="ru-RU" sz="2000" b="1" dirty="0">
                <a:latin typeface="Arial Narrow" pitchFamily="34" charset="0"/>
              </a:rPr>
              <a:t>54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Arial Narrow" pitchFamily="34" charset="0"/>
              </a:rPr>
              <a:t>кДж/моль</a:t>
            </a:r>
            <a:endParaRPr lang="ru-RU" altLang="ru-RU" sz="2000" b="1" dirty="0">
              <a:latin typeface="Arial Narrow" pitchFamily="34" charset="0"/>
              <a:cs typeface="Times New Roman" pitchFamily="18" charset="0"/>
            </a:endParaRPr>
          </a:p>
          <a:p>
            <a:pPr lvl="0" algn="just">
              <a:spcBef>
                <a:spcPct val="50000"/>
              </a:spcBef>
              <a:buClrTx/>
              <a:buSzTx/>
              <a:buNone/>
            </a:pP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	H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  +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ru-RU" altLang="ru-RU" sz="2000" b="1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ru-RU" altLang="ru-RU" sz="2000" b="1" dirty="0">
                <a:latin typeface="Arial Narrow" pitchFamily="34" charset="0"/>
              </a:rPr>
              <a:t>т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) 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2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</a:rPr>
              <a:t>HI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(г);      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ru-RU" sz="2000" b="1" i="1" dirty="0">
                <a:latin typeface="Arial Narrow" pitchFamily="34" charset="0"/>
                <a:cs typeface="Times New Roman" pitchFamily="18" charset="0"/>
              </a:rPr>
              <a:t>G </a:t>
            </a:r>
            <a:r>
              <a:rPr lang="en-US" altLang="ru-RU" sz="2000" b="1" dirty="0">
                <a:latin typeface="Arial Narrow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= –</a:t>
            </a:r>
            <a:r>
              <a:rPr lang="ru-RU" altLang="ru-RU" sz="2000" b="1" dirty="0">
                <a:latin typeface="Arial Narrow" pitchFamily="34" charset="0"/>
              </a:rPr>
              <a:t>1</a:t>
            </a:r>
            <a:r>
              <a:rPr lang="ru-RU" altLang="ru-RU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Arial Narrow" pitchFamily="34" charset="0"/>
              </a:rPr>
              <a:t>кДж/моль</a:t>
            </a:r>
            <a:endParaRPr lang="en-US" altLang="ru-RU" sz="2000" b="1" dirty="0">
              <a:latin typeface="Arial Narrow" pitchFamily="34" charset="0"/>
            </a:endParaRPr>
          </a:p>
          <a:p>
            <a:pPr lvl="0" algn="just">
              <a:spcBef>
                <a:spcPct val="50000"/>
              </a:spcBef>
              <a:buClrTx/>
              <a:buSzTx/>
              <a:buNone/>
            </a:pPr>
            <a:endParaRPr lang="en-US" altLang="ru-RU" sz="2000" b="1" dirty="0">
              <a:latin typeface="Arial Narrow" pitchFamily="34" charset="0"/>
            </a:endParaRPr>
          </a:p>
          <a:p>
            <a:pPr marL="342900" indent="-342900">
              <a:defRPr/>
            </a:pPr>
            <a:r>
              <a:rPr lang="ru-RU" altLang="ru-RU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Лабораторияда</a:t>
            </a: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buNone/>
              <a:defRPr/>
            </a:pPr>
            <a:r>
              <a:rPr lang="en-US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    2NaCl + H</a:t>
            </a:r>
            <a:r>
              <a:rPr lang="en-US" altLang="ru-RU" sz="20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ru-RU" sz="20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= 2HCl</a:t>
            </a:r>
            <a:r>
              <a:rPr lang="en-US" altLang="ru-RU" sz="2000" b="1" kern="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en-US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+ Na</a:t>
            </a:r>
            <a:r>
              <a:rPr lang="en-US" altLang="ru-RU" sz="20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ru-RU" sz="20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000" b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(қыздыру кезінде</a:t>
            </a: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altLang="ru-RU" sz="2000" b="1" dirty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altLang="ru-RU" sz="2000" b="1" dirty="0">
                <a:solidFill>
                  <a:srgbClr val="FF0000"/>
                </a:solidFill>
                <a:latin typeface="Arial Narrow" pitchFamily="34" charset="0"/>
              </a:rPr>
              <a:t>   </a:t>
            </a:r>
            <a:r>
              <a:rPr lang="kk-KZ" altLang="ru-RU" sz="2000" b="1" dirty="0">
                <a:solidFill>
                  <a:srgbClr val="FF0000"/>
                </a:solidFill>
                <a:latin typeface="Arial Narrow" pitchFamily="34" charset="0"/>
              </a:rPr>
              <a:t>Лабораториялық және өндірістік жағдайда</a:t>
            </a:r>
            <a:r>
              <a:rPr lang="ru-RU" altLang="ru-RU" sz="2000" b="1" dirty="0">
                <a:latin typeface="Arial Narrow" pitchFamily="34" charset="0"/>
              </a:rPr>
              <a:t> – </a:t>
            </a:r>
            <a:r>
              <a:rPr lang="ru-RU" altLang="ru-RU" sz="2000" b="1" dirty="0" err="1">
                <a:latin typeface="Arial Narrow" pitchFamily="34" charset="0"/>
              </a:rPr>
              <a:t>галогендерді</a:t>
            </a:r>
            <a:r>
              <a:rPr lang="ru-RU" altLang="ru-RU" sz="2000" b="1" dirty="0">
                <a:latin typeface="Arial Narrow" pitchFamily="34" charset="0"/>
              </a:rPr>
              <a:t> </a:t>
            </a:r>
            <a:r>
              <a:rPr lang="ru-RU" altLang="ru-RU" sz="2000" b="1" dirty="0" err="1">
                <a:latin typeface="Arial Narrow" pitchFamily="34" charset="0"/>
              </a:rPr>
              <a:t>фосформен</a:t>
            </a:r>
            <a:r>
              <a:rPr lang="ru-RU" altLang="ru-RU" sz="2000" b="1" dirty="0">
                <a:latin typeface="Arial Narrow" pitchFamily="34" charset="0"/>
              </a:rPr>
              <a:t> </a:t>
            </a:r>
            <a:r>
              <a:rPr lang="ru-RU" altLang="ru-RU" sz="2000" b="1" dirty="0" err="1">
                <a:latin typeface="Arial Narrow" pitchFamily="34" charset="0"/>
              </a:rPr>
              <a:t>синтездеп</a:t>
            </a:r>
            <a:r>
              <a:rPr lang="ru-RU" altLang="ru-RU" sz="2000" b="1" dirty="0">
                <a:latin typeface="Arial Narrow" pitchFamily="34" charset="0"/>
              </a:rPr>
              <a:t>, </a:t>
            </a:r>
            <a:r>
              <a:rPr lang="ru-RU" altLang="ru-RU" sz="2000" b="1" dirty="0" err="1">
                <a:latin typeface="Arial Narrow" pitchFamily="34" charset="0"/>
              </a:rPr>
              <a:t>қайтымсыз гидролиздеу</a:t>
            </a:r>
            <a:r>
              <a:rPr lang="ru-RU" altLang="ru-RU" sz="2000" b="1" dirty="0">
                <a:latin typeface="Arial Narrow" pitchFamily="34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ru-RU" altLang="ru-RU" sz="2000" b="1" dirty="0">
                <a:latin typeface="Arial Narrow" pitchFamily="34" charset="0"/>
              </a:rPr>
              <a:t>     2</a:t>
            </a:r>
            <a:r>
              <a:rPr lang="en-US" altLang="ru-RU" sz="2000" b="1" dirty="0">
                <a:latin typeface="Arial Narrow" pitchFamily="34" charset="0"/>
              </a:rPr>
              <a:t>P</a:t>
            </a:r>
            <a:r>
              <a:rPr lang="ru-RU" altLang="ru-RU" sz="2000" b="1" dirty="0">
                <a:latin typeface="Arial Narrow" pitchFamily="34" charset="0"/>
              </a:rPr>
              <a:t> + 3Г</a:t>
            </a:r>
            <a:r>
              <a:rPr lang="ru-RU" altLang="ru-RU" sz="2000" b="1" baseline="-25000" dirty="0">
                <a:latin typeface="Arial Narrow" pitchFamily="34" charset="0"/>
              </a:rPr>
              <a:t>2</a:t>
            </a:r>
            <a:r>
              <a:rPr lang="ru-RU" altLang="ru-RU" sz="2000" b="1" dirty="0">
                <a:latin typeface="Arial Narrow" pitchFamily="34" charset="0"/>
              </a:rPr>
              <a:t> = 2</a:t>
            </a:r>
            <a:r>
              <a:rPr lang="en-US" altLang="ru-RU" sz="2000" b="1" dirty="0">
                <a:latin typeface="Arial Narrow" pitchFamily="34" charset="0"/>
              </a:rPr>
              <a:t>P</a:t>
            </a:r>
            <a:r>
              <a:rPr lang="ru-RU" altLang="ru-RU" sz="2000" b="1" dirty="0">
                <a:latin typeface="Arial Narrow" pitchFamily="34" charset="0"/>
              </a:rPr>
              <a:t>Г</a:t>
            </a:r>
            <a:r>
              <a:rPr lang="ru-RU" altLang="ru-RU" sz="2000" b="1" baseline="-25000" dirty="0">
                <a:latin typeface="Arial Narrow" pitchFamily="34" charset="0"/>
              </a:rPr>
              <a:t>3</a:t>
            </a:r>
            <a:endParaRPr lang="ru-RU" altLang="ru-RU" sz="2000" b="1" dirty="0">
              <a:latin typeface="Arial Narrow" pitchFamily="34" charset="0"/>
            </a:endParaRPr>
          </a:p>
          <a:p>
            <a:pPr>
              <a:buFont typeface="Arial" charset="0"/>
              <a:buNone/>
            </a:pPr>
            <a:r>
              <a:rPr lang="ru-RU" altLang="ru-RU" sz="2000" b="1" dirty="0">
                <a:latin typeface="Arial Narrow" pitchFamily="34" charset="0"/>
              </a:rPr>
              <a:t>     </a:t>
            </a:r>
            <a:r>
              <a:rPr lang="en-US" altLang="ru-RU" sz="2000" b="1" dirty="0">
                <a:latin typeface="Arial Narrow" pitchFamily="34" charset="0"/>
              </a:rPr>
              <a:t>P</a:t>
            </a:r>
            <a:r>
              <a:rPr lang="ru-RU" altLang="ru-RU" sz="2000" b="1" dirty="0">
                <a:latin typeface="Arial Narrow" pitchFamily="34" charset="0"/>
              </a:rPr>
              <a:t>Г</a:t>
            </a:r>
            <a:r>
              <a:rPr lang="en-US" altLang="ru-RU" sz="2000" b="1" baseline="-25000" dirty="0">
                <a:latin typeface="Arial Narrow" pitchFamily="34" charset="0"/>
              </a:rPr>
              <a:t>3</a:t>
            </a:r>
            <a:r>
              <a:rPr lang="en-US" altLang="ru-RU" sz="2000" b="1" dirty="0">
                <a:latin typeface="Arial Narrow" pitchFamily="34" charset="0"/>
              </a:rPr>
              <a:t> + 3H</a:t>
            </a:r>
            <a:r>
              <a:rPr lang="en-US" altLang="ru-RU" sz="2000" b="1" baseline="-25000" dirty="0">
                <a:latin typeface="Arial Narrow" pitchFamily="34" charset="0"/>
              </a:rPr>
              <a:t>2</a:t>
            </a:r>
            <a:r>
              <a:rPr lang="en-US" altLang="ru-RU" sz="2000" b="1" dirty="0">
                <a:latin typeface="Arial Narrow" pitchFamily="34" charset="0"/>
              </a:rPr>
              <a:t>O = 3H</a:t>
            </a:r>
            <a:r>
              <a:rPr lang="ru-RU" altLang="ru-RU" sz="2000" b="1" dirty="0">
                <a:latin typeface="Arial Narrow" pitchFamily="34" charset="0"/>
              </a:rPr>
              <a:t>Г</a:t>
            </a:r>
            <a:r>
              <a:rPr lang="en-US" altLang="ru-RU" sz="2000" b="1" dirty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altLang="ru-RU" sz="2000" b="1" dirty="0">
                <a:latin typeface="Arial Narrow" pitchFamily="34" charset="0"/>
              </a:rPr>
              <a:t> + H</a:t>
            </a:r>
            <a:r>
              <a:rPr lang="en-US" altLang="ru-RU" sz="2000" b="1" baseline="-25000" dirty="0">
                <a:latin typeface="Arial Narrow" pitchFamily="34" charset="0"/>
              </a:rPr>
              <a:t>2</a:t>
            </a:r>
            <a:r>
              <a:rPr lang="en-US" altLang="ru-RU" sz="2000" b="1" dirty="0">
                <a:latin typeface="Arial Narrow" pitchFamily="34" charset="0"/>
              </a:rPr>
              <a:t>(PHO</a:t>
            </a:r>
            <a:r>
              <a:rPr lang="en-US" altLang="ru-RU" sz="2000" b="1" baseline="-25000" dirty="0">
                <a:latin typeface="Arial Narrow" pitchFamily="34" charset="0"/>
              </a:rPr>
              <a:t>3</a:t>
            </a:r>
            <a:r>
              <a:rPr lang="en-US" altLang="ru-RU" sz="2000" b="1" dirty="0">
                <a:latin typeface="Arial Narrow" pitchFamily="34" charset="0"/>
              </a:rPr>
              <a:t>)</a:t>
            </a:r>
            <a:endParaRPr lang="ru-RU" altLang="ru-RU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50000"/>
              </a:spcBef>
              <a:buClrTx/>
              <a:buSzTx/>
              <a:buNone/>
            </a:pPr>
            <a:endParaRPr lang="ru-RU" alt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554038"/>
            <a:ext cx="8077200" cy="471487"/>
          </a:xfrm>
        </p:spPr>
        <p:txBody>
          <a:bodyPr anchor="b"/>
          <a:lstStyle/>
          <a:p>
            <a:pPr algn="ctr"/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Галогенсутектер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НГ</a:t>
            </a:r>
          </a:p>
        </p:txBody>
      </p:sp>
      <p:graphicFrame>
        <p:nvGraphicFramePr>
          <p:cNvPr id="1129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93108"/>
              </p:ext>
            </p:extLst>
          </p:nvPr>
        </p:nvGraphicFramePr>
        <p:xfrm>
          <a:off x="442913" y="1300163"/>
          <a:ext cx="8285162" cy="3657601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 балқ., °C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–114,0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–86,9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–50,9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 қайн., °C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–85,1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–66,8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–35,4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Ерігіштік, </a:t>
                      </a:r>
                      <a:r>
                        <a:rPr kumimoji="0" lang="en-US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 суда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 (20 °C)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 (20 °C)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425,0 (10 °C)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8" name="Text Box 32"/>
          <p:cNvSpPr txBox="1">
            <a:spLocks noChangeArrowheads="1"/>
          </p:cNvSpPr>
          <p:nvPr/>
        </p:nvSpPr>
        <p:spPr bwMode="auto">
          <a:xfrm>
            <a:off x="500063" y="5153025"/>
            <a:ext cx="81311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</a:t>
            </a:r>
            <a:r>
              <a:rPr lang="ru-RU" altLang="ru-RU" sz="22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(с)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түссіз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тұтқырлықтары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бейэлектролиттер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активті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МО, М</a:t>
            </a:r>
            <a:r>
              <a:rPr lang="en-US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ru-RU" sz="22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altLang="ru-RU" sz="22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 әрекеттеспейді</a:t>
            </a:r>
            <a:r>
              <a:rPr lang="en-US" alt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ru-RU" alt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2363" y="569912"/>
            <a:ext cx="8021637" cy="555625"/>
          </a:xfrm>
        </p:spPr>
        <p:txBody>
          <a:bodyPr anchor="b"/>
          <a:lstStyle/>
          <a:p>
            <a:pPr algn="ctr"/>
            <a:r>
              <a:rPr lang="en-US" altLang="ru-RU" sz="2400" b="1" dirty="0">
                <a:solidFill>
                  <a:schemeClr val="bg2"/>
                </a:solidFill>
                <a:latin typeface="Arial Narrow" pitchFamily="34" charset="0"/>
              </a:rPr>
              <a:t>H</a:t>
            </a:r>
            <a:r>
              <a:rPr lang="ru-RU" altLang="ru-RU" sz="2400" b="1" dirty="0">
                <a:solidFill>
                  <a:schemeClr val="bg2"/>
                </a:solidFill>
                <a:latin typeface="Arial Narrow" pitchFamily="34" charset="0"/>
              </a:rPr>
              <a:t>Г</a:t>
            </a:r>
            <a:r>
              <a:rPr lang="en-US" altLang="ru-RU" sz="2400" b="1" dirty="0">
                <a:solidFill>
                  <a:schemeClr val="bg2"/>
                </a:solidFill>
                <a:latin typeface="Arial Narrow" pitchFamily="34" charset="0"/>
              </a:rPr>
              <a:t> (</a:t>
            </a:r>
            <a:r>
              <a:rPr lang="ru-RU" altLang="ru-RU" sz="2400" b="1" dirty="0">
                <a:solidFill>
                  <a:schemeClr val="bg2"/>
                </a:solidFill>
                <a:latin typeface="Arial Narrow" pitchFamily="34" charset="0"/>
              </a:rPr>
              <a:t>Г – </a:t>
            </a:r>
            <a:r>
              <a:rPr lang="en-US" altLang="ru-RU" sz="2400" b="1" dirty="0">
                <a:solidFill>
                  <a:schemeClr val="bg2"/>
                </a:solidFill>
                <a:latin typeface="Arial Narrow" pitchFamily="34" charset="0"/>
              </a:rPr>
              <a:t>Cl, Br, I)</a:t>
            </a:r>
            <a:r>
              <a:rPr lang="kk-KZ" altLang="ru-RU" sz="2400" b="1" dirty="0">
                <a:solidFill>
                  <a:schemeClr val="bg2"/>
                </a:solidFill>
                <a:latin typeface="Arial Narrow" pitchFamily="34" charset="0"/>
              </a:rPr>
              <a:t> сулы ерітінділері</a:t>
            </a:r>
            <a:endParaRPr lang="ru-RU" altLang="ru-RU" sz="2400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9075"/>
            <a:ext cx="5649913" cy="17002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altLang="ru-RU" dirty="0">
                <a:solidFill>
                  <a:srgbClr val="C70566"/>
                </a:solidFill>
              </a:rPr>
              <a:t>   НГ </a:t>
            </a:r>
            <a:r>
              <a:rPr lang="ru-RU" altLang="ru-RU" dirty="0"/>
              <a:t>+ </a:t>
            </a:r>
            <a:r>
              <a:rPr lang="en-US" altLang="ru-RU" dirty="0"/>
              <a:t>H</a:t>
            </a:r>
            <a:r>
              <a:rPr lang="en-US" altLang="ru-RU" baseline="-25000" dirty="0"/>
              <a:t>2</a:t>
            </a:r>
            <a:r>
              <a:rPr lang="en-US" altLang="ru-RU" dirty="0"/>
              <a:t>O = </a:t>
            </a:r>
            <a:r>
              <a:rPr lang="ru-RU" altLang="ru-RU" dirty="0">
                <a:solidFill>
                  <a:srgbClr val="C70566"/>
                </a:solidFill>
              </a:rPr>
              <a:t>Г</a:t>
            </a:r>
            <a:r>
              <a:rPr lang="ru-RU" altLang="ru-RU" baseline="30000" dirty="0">
                <a:solidFill>
                  <a:srgbClr val="C70566"/>
                </a:solidFill>
                <a:cs typeface="Tahoma" pitchFamily="34" charset="0"/>
              </a:rPr>
              <a:t>–</a:t>
            </a:r>
            <a:r>
              <a:rPr lang="ru-RU" altLang="ru-RU" dirty="0"/>
              <a:t> + </a:t>
            </a:r>
            <a:r>
              <a:rPr lang="en-US" altLang="ru-RU" dirty="0"/>
              <a:t>H</a:t>
            </a:r>
            <a:r>
              <a:rPr lang="en-US" altLang="ru-RU" baseline="-25000" dirty="0"/>
              <a:t>3</a:t>
            </a:r>
            <a:r>
              <a:rPr lang="en-US" altLang="ru-RU" dirty="0"/>
              <a:t>O</a:t>
            </a:r>
            <a:r>
              <a:rPr lang="en-US" altLang="ru-RU" baseline="30000" dirty="0"/>
              <a:t>+</a:t>
            </a:r>
            <a:endParaRPr lang="ru-RU" altLang="ru-RU" dirty="0"/>
          </a:p>
        </p:txBody>
      </p:sp>
      <p:grpSp>
        <p:nvGrpSpPr>
          <p:cNvPr id="28676" name="Group 10"/>
          <p:cNvGrpSpPr>
            <a:grpSpLocks/>
          </p:cNvGrpSpPr>
          <p:nvPr/>
        </p:nvGrpSpPr>
        <p:grpSpPr bwMode="auto">
          <a:xfrm>
            <a:off x="914400" y="1547813"/>
            <a:ext cx="1689100" cy="592137"/>
            <a:chOff x="729" y="1056"/>
            <a:chExt cx="1064" cy="373"/>
          </a:xfrm>
        </p:grpSpPr>
        <p:sp>
          <p:nvSpPr>
            <p:cNvPr id="28684" name="AutoShape 8"/>
            <p:cNvSpPr>
              <a:spLocks noChangeArrowheads="1"/>
            </p:cNvSpPr>
            <p:nvPr/>
          </p:nvSpPr>
          <p:spPr bwMode="auto">
            <a:xfrm>
              <a:off x="897" y="1174"/>
              <a:ext cx="896" cy="255"/>
            </a:xfrm>
            <a:prstGeom prst="curvedDownArrow">
              <a:avLst>
                <a:gd name="adj1" fmla="val 2082"/>
                <a:gd name="adj2" fmla="val 72357"/>
                <a:gd name="adj3" fmla="val 232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729" y="1056"/>
              <a:ext cx="3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800" b="1">
                  <a:latin typeface="Arial Narrow" pitchFamily="34" charset="0"/>
                </a:rPr>
                <a:t>H</a:t>
              </a:r>
              <a:r>
                <a:rPr lang="en-US" altLang="ru-RU" sz="1800" b="1" baseline="30000">
                  <a:latin typeface="Arial Narrow" pitchFamily="34" charset="0"/>
                </a:rPr>
                <a:t>+</a:t>
              </a:r>
              <a:endParaRPr lang="ru-RU" altLang="ru-RU" sz="1800" b="1">
                <a:latin typeface="Arial Narrow" pitchFamily="34" charset="0"/>
              </a:endParaRPr>
            </a:p>
          </p:txBody>
        </p:sp>
      </p:grp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41338" y="2614613"/>
            <a:ext cx="144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 err="1">
                <a:latin typeface="Arial Narrow" pitchFamily="34" charset="0"/>
              </a:rPr>
              <a:t>күшті</a:t>
            </a:r>
            <a:r>
              <a:rPr lang="ru-RU" altLang="ru-RU" sz="2400" b="1" dirty="0">
                <a:latin typeface="Arial Narrow" pitchFamily="34" charset="0"/>
              </a:rPr>
              <a:t> </a:t>
            </a:r>
            <a:r>
              <a:rPr lang="ru-RU" altLang="ru-RU" sz="2400" b="1" dirty="0" err="1">
                <a:latin typeface="Arial Narrow" pitchFamily="34" charset="0"/>
              </a:rPr>
              <a:t>қышқыл</a:t>
            </a:r>
            <a:endParaRPr lang="ru-RU" altLang="ru-RU" sz="2400" b="1" dirty="0">
              <a:latin typeface="Arial Narrow" pitchFamily="34" charset="0"/>
            </a:endParaRP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2482850" y="2620963"/>
            <a:ext cx="238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 Narrow" pitchFamily="34" charset="0"/>
              </a:rPr>
              <a:t>непротолит </a:t>
            </a:r>
          </a:p>
        </p:txBody>
      </p:sp>
      <p:pic>
        <p:nvPicPr>
          <p:cNvPr id="28679" name="Picture 14" descr="D:\backup\MAMA\2008-09лекции\pictures\элементы\IMG_0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24263"/>
            <a:ext cx="2139950" cy="256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16" descr="D:\backup\MAMA\2008-09лекции\pictures\элементы\IMG_0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487738"/>
            <a:ext cx="2041525" cy="271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17" descr="D:\backup\MAMA\2008-09лекции\pictures\элементы\IMG_05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492500"/>
            <a:ext cx="1768475" cy="269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8" descr="D:\backup\MAMA\2008-09лекции\pictures\элементы\IMG_05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930400"/>
            <a:ext cx="1917700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6705600" y="4864100"/>
            <a:ext cx="200342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 dirty="0" err="1">
                <a:latin typeface="Arial Narrow" pitchFamily="34" charset="0"/>
              </a:rPr>
              <a:t>HCl</a:t>
            </a:r>
            <a:r>
              <a:rPr lang="kk-KZ" altLang="ru-RU" sz="2400" b="1" dirty="0">
                <a:latin typeface="Arial Narrow" pitchFamily="34" charset="0"/>
              </a:rPr>
              <a:t>-дың суда еруі</a:t>
            </a:r>
            <a:endParaRPr lang="ru-RU" alt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9350" y="539750"/>
            <a:ext cx="7994650" cy="609600"/>
          </a:xfrm>
        </p:spPr>
        <p:txBody>
          <a:bodyPr anchor="b"/>
          <a:lstStyle/>
          <a:p>
            <a:pPr algn="ctr"/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Галогендердің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оксидтері</a:t>
            </a:r>
            <a:endParaRPr lang="ru-RU" altLang="ru-RU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81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73236"/>
              </p:ext>
            </p:extLst>
          </p:nvPr>
        </p:nvGraphicFramePr>
        <p:xfrm>
          <a:off x="647700" y="1490661"/>
          <a:ext cx="7858126" cy="4684152"/>
        </p:xfrm>
        <a:graphic>
          <a:graphicData uri="http://schemas.openxmlformats.org/drawingml/2006/table">
            <a:tbl>
              <a:tblPr/>
              <a:tblGrid>
                <a:gridCol w="152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8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 д.</a:t>
                      </a: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+I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kumimoji="0" lang="ru-RU" altLang="ru-RU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ru-RU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+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+IV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+V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ru-RU" altLang="ru-RU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u-RU" altLang="ru-RU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u-RU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+VI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r>
                        <a:rPr kumimoji="0" lang="en-US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u-RU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7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+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kumimoji="0" lang="ru-RU" altLang="ru-RU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u-RU" altLang="ru-RU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u-RU" alt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544513"/>
            <a:ext cx="8050212" cy="512762"/>
          </a:xfrm>
        </p:spPr>
        <p:txBody>
          <a:bodyPr anchor="b"/>
          <a:lstStyle/>
          <a:p>
            <a:pPr algn="ctr"/>
            <a:r>
              <a:rPr lang="kk-KZ" altLang="ru-RU" sz="2400" b="1" dirty="0">
                <a:solidFill>
                  <a:schemeClr val="bg2"/>
                </a:solidFill>
                <a:latin typeface="Arial Narrow" pitchFamily="34" charset="0"/>
              </a:rPr>
              <a:t>Оттекті қышқылдары</a:t>
            </a:r>
          </a:p>
        </p:txBody>
      </p:sp>
      <p:graphicFrame>
        <p:nvGraphicFramePr>
          <p:cNvPr id="3385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348825"/>
              </p:ext>
            </p:extLst>
          </p:nvPr>
        </p:nvGraphicFramePr>
        <p:xfrm>
          <a:off x="636588" y="1328738"/>
          <a:ext cx="7858125" cy="4919664"/>
        </p:xfrm>
        <a:graphic>
          <a:graphicData uri="http://schemas.openxmlformats.org/drawingml/2006/table">
            <a:tbl>
              <a:tblPr/>
              <a:tblGrid>
                <a:gridCol w="96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 д.</a:t>
                      </a: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698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2698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49967" marR="49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+I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(әлсіз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HBrO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(әлсіз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(OH) – амфотерлі гидроксид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+III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(әлсіз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+IV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+V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(күшті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HBrO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(күшті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(күшті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+VI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+VII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(күшті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HBrO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(күшті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(күшті қышқыл)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</a:t>
                      </a:r>
                      <a:r>
                        <a:rPr kumimoji="0" lang="kk-KZ" altLang="ru-RU" sz="20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(әлсіз қышқыл)</a:t>
                      </a:r>
                    </a:p>
                  </a:txBody>
                  <a:tcPr marL="49967" marR="49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6900"/>
            <a:ext cx="8229600" cy="484188"/>
          </a:xfrm>
        </p:spPr>
        <p:txBody>
          <a:bodyPr anchor="b"/>
          <a:lstStyle/>
          <a:p>
            <a:pPr algn="ctr"/>
            <a:r>
              <a:rPr lang="kk-KZ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 қасиеттері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360363" y="1177925"/>
            <a:ext cx="83883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Дисмутациялану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реакциясы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HClO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+ HClO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HClO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+ HClO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Хлорлау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қышқылының ыдырауы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+ O                           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жарық түскенде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2HClO = Cl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O + H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су сіңіретін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қосқанда</a:t>
            </a:r>
            <a:endParaRPr lang="en-US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2HClO = 2HCl + HClO</a:t>
            </a:r>
            <a:r>
              <a:rPr lang="en-US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alt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 қыздырғанда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596900"/>
            <a:ext cx="82296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altLang="ru-RU" sz="2400" b="1" kern="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Галогендердің қолданылуы</a:t>
            </a:r>
            <a:endParaRPr kumimoji="0" lang="kk-KZ" altLang="ru-RU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830286"/>
            <a:ext cx="766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b="1" dirty="0"/>
              <a:t>Г</a:t>
            </a:r>
            <a:endParaRPr lang="ru-RU" sz="8000" b="1" dirty="0"/>
          </a:p>
        </p:txBody>
      </p:sp>
      <p:pic>
        <p:nvPicPr>
          <p:cNvPr id="1026" name="Picture 2" descr="Carbon Filled Teflon Ro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2772001"/>
            <a:ext cx="2152196" cy="2152197"/>
          </a:xfrm>
          <a:prstGeom prst="rect">
            <a:avLst/>
          </a:prstGeom>
          <a:noFill/>
        </p:spPr>
      </p:pic>
      <p:pic>
        <p:nvPicPr>
          <p:cNvPr id="1028" name="Picture 4" descr="Хлор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5119" y="1320799"/>
            <a:ext cx="1584660" cy="1614941"/>
          </a:xfrm>
          <a:prstGeom prst="rect">
            <a:avLst/>
          </a:prstGeom>
          <a:noFill/>
        </p:spPr>
      </p:pic>
      <p:pic>
        <p:nvPicPr>
          <p:cNvPr id="1030" name="Picture 6" descr="Значение и роль пиротехники в славянском новоязыческом культ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919" y="5144030"/>
            <a:ext cx="2195739" cy="1463826"/>
          </a:xfrm>
          <a:prstGeom prst="rect">
            <a:avLst/>
          </a:prstGeom>
          <a:noFill/>
        </p:spPr>
      </p:pic>
      <p:pic>
        <p:nvPicPr>
          <p:cNvPr id="1032" name="Picture 8" descr="Аптечные ассоциации заявили, что в России нет дефицита импортных лекарст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9290" y="5115983"/>
            <a:ext cx="2253796" cy="1502531"/>
          </a:xfrm>
          <a:prstGeom prst="rect">
            <a:avLst/>
          </a:prstGeom>
          <a:noFill/>
        </p:spPr>
      </p:pic>
      <p:pic>
        <p:nvPicPr>
          <p:cNvPr id="1034" name="Picture 10" descr="Подкормка из черного хлеба с йодом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345" y="1320801"/>
            <a:ext cx="1640113" cy="1640114"/>
          </a:xfrm>
          <a:prstGeom prst="rect">
            <a:avLst/>
          </a:prstGeom>
          <a:noFill/>
        </p:spPr>
      </p:pic>
      <p:pic>
        <p:nvPicPr>
          <p:cNvPr id="1036" name="Picture 12" descr="Спички.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2033" y="1440088"/>
            <a:ext cx="2250510" cy="1495652"/>
          </a:xfrm>
          <a:prstGeom prst="rect">
            <a:avLst/>
          </a:prstGeom>
          <a:noFill/>
        </p:spPr>
      </p:pic>
      <p:sp>
        <p:nvSpPr>
          <p:cNvPr id="1038" name="AutoShape 14" descr="Жидкий кислород, который служит окислителем ракетного топлива, испаряясь, д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Жидкий кислород, который служит окислителем ракетного топлива, испаряясь, д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Edit post.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0602" y="3074688"/>
            <a:ext cx="1542597" cy="19511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25" y="495504"/>
            <a:ext cx="8229600" cy="4349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ru-RU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</a:t>
            </a:r>
            <a:r>
              <a:rPr lang="en-US" altLang="ru-RU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</a:t>
            </a:r>
            <a:r>
              <a:rPr lang="en-US" altLang="ru-RU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altLang="ru-RU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</a:t>
            </a:r>
            <a:r>
              <a:rPr lang="en-US" altLang="ru-RU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8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4" descr="D:\backup\MAMA\2008-09лекции\pictures\элементы\фтор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7775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5" descr="D:\backup\MAMA\album\prilojenia\p-elements\B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28725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 descr="E:\Мои документы\ИИСС-история эксп\001 - смена\15 - опыт Шееле\IMG_0214-Cl2.jpg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8000" r="8000"/>
          <a:stretch>
            <a:fillRect/>
          </a:stretch>
        </p:blipFill>
        <p:spPr bwMode="auto">
          <a:xfrm>
            <a:off x="838200" y="3886200"/>
            <a:ext cx="1828800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 descr="E:\Мои документы\ИИСС-история эксп\002 - смена\17 - опыт Балара\Br2-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b="4309"/>
          <a:stretch>
            <a:fillRect/>
          </a:stretch>
        </p:blipFill>
        <p:spPr bwMode="auto">
          <a:xfrm>
            <a:off x="6858000" y="1243013"/>
            <a:ext cx="1828800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0" descr="E:\Мои документы\ИИСС-история эксп\002 - смена\17а - опыт Куртуа\IMG_0781_i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19588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1" descr="E:\Мои документы\ИИСС-история эксп\002 - смена\17а - опыт Куртуа\iod07+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/>
          <a:stretch>
            <a:fillRect/>
          </a:stretch>
        </p:blipFill>
        <p:spPr bwMode="auto">
          <a:xfrm>
            <a:off x="6823075" y="3171825"/>
            <a:ext cx="186372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14" descr="D:\backup\MAMA\competentum\фото\хлор.jpg"/>
          <p:cNvPicPr>
            <a:picLocks noChangeAspect="1" noChangeArrowheads="1"/>
          </p:cNvPicPr>
          <p:nvPr/>
        </p:nvPicPr>
        <p:blipFill>
          <a:blip r:embed="rId8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095625"/>
            <a:ext cx="154463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5" descr="D:\backup\MAMA\2008-09лекции\pictures\элементы\Cl1.jpg"/>
          <p:cNvPicPr>
            <a:picLocks noChangeAspect="1" noChangeArrowheads="1"/>
          </p:cNvPicPr>
          <p:nvPr/>
        </p:nvPicPr>
        <p:blipFill>
          <a:blip r:embed="rId9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32425" r="8972" b="32425"/>
          <a:stretch>
            <a:fillRect/>
          </a:stretch>
        </p:blipFill>
        <p:spPr bwMode="auto">
          <a:xfrm>
            <a:off x="838200" y="3024188"/>
            <a:ext cx="1828800" cy="62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7391400" y="5729288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Иод</a:t>
            </a:r>
            <a:r>
              <a:rPr lang="ru-RU" altLang="ru-RU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3776870" y="1309688"/>
            <a:ext cx="102373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Бром </a:t>
            </a:r>
          </a:p>
        </p:txBody>
      </p:sp>
      <p:sp>
        <p:nvSpPr>
          <p:cNvPr id="8205" name="Text Box 18"/>
          <p:cNvSpPr txBox="1">
            <a:spLocks noChangeArrowheads="1"/>
          </p:cNvSpPr>
          <p:nvPr/>
        </p:nvSpPr>
        <p:spPr bwMode="auto">
          <a:xfrm>
            <a:off x="2514600" y="1319213"/>
            <a:ext cx="111839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Фтор</a:t>
            </a:r>
          </a:p>
        </p:txBody>
      </p:sp>
      <p:sp>
        <p:nvSpPr>
          <p:cNvPr id="8206" name="Text Box 19"/>
          <p:cNvSpPr txBox="1">
            <a:spLocks noChangeArrowheads="1"/>
          </p:cNvSpPr>
          <p:nvPr/>
        </p:nvSpPr>
        <p:spPr bwMode="auto">
          <a:xfrm>
            <a:off x="2209800" y="5724525"/>
            <a:ext cx="1143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Хлор</a:t>
            </a:r>
          </a:p>
        </p:txBody>
      </p:sp>
      <p:pic>
        <p:nvPicPr>
          <p:cNvPr id="8207" name="Picture 20" descr="D:\backup\MAMA\2008-09лекции\pictures\элементы\I1крист иода.jpg"/>
          <p:cNvPicPr>
            <a:picLocks noChangeAspect="1" noChangeArrowheads="1"/>
          </p:cNvPicPr>
          <p:nvPr/>
        </p:nvPicPr>
        <p:blipFill>
          <a:blip r:embed="rId10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9" t="22661" r="20689" b="39302"/>
          <a:stretch>
            <a:fillRect/>
          </a:stretch>
        </p:blipFill>
        <p:spPr bwMode="auto">
          <a:xfrm>
            <a:off x="4953000" y="3128963"/>
            <a:ext cx="1752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595313"/>
          </a:xfrm>
        </p:spPr>
        <p:txBody>
          <a:bodyPr anchor="b"/>
          <a:lstStyle/>
          <a:p>
            <a:pPr algn="ctr"/>
            <a:r>
              <a:rPr lang="en-US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А-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топтың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галогендер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212850"/>
            <a:ext cx="7848600" cy="5187950"/>
          </a:xfrm>
        </p:spPr>
        <p:txBody>
          <a:bodyPr/>
          <a:lstStyle/>
          <a:p>
            <a:pPr marL="0" indent="0">
              <a:buNone/>
            </a:pP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Жалпы электрондық формулалары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buFont typeface="Wingdings" pitchFamily="2" charset="2"/>
              <a:buNone/>
            </a:pP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ru-RU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n–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ru-RU" altLang="ru-RU" sz="24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ru-RU" sz="24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400" b="1" baseline="-25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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1700 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кДж/моль	</a:t>
            </a:r>
          </a:p>
          <a:p>
            <a:pPr marL="0" indent="0">
              <a:buNone/>
            </a:pPr>
            <a:r>
              <a:rPr lang="en-US" altLang="ru-RU" sz="24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400" b="1" baseline="-25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ru-RU" sz="24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</a:t>
            </a:r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–385 кДж/моль</a:t>
            </a:r>
            <a:endParaRPr lang="ru-RU" altLang="ru-RU" sz="2400" b="1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Галогендер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r>
              <a:rPr lang="ru-RU" altLang="ru-RU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анионды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түзуге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ұмтылады</a:t>
            </a:r>
            <a:endParaRPr lang="ru-RU" altLang="ru-RU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дәрежелері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055938" indent="14288">
              <a:buFont typeface="Wingdings" pitchFamily="2" charset="2"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F: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–I, 0</a:t>
            </a:r>
          </a:p>
          <a:p>
            <a:pPr marL="3055938" indent="14288">
              <a:buFont typeface="Wingdings" pitchFamily="2" charset="2"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Cl, Br, I, At: </a:t>
            </a:r>
            <a:r>
              <a:rPr lang="kk-KZ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–I, 0, +I, …. +VII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500063"/>
          </a:xfrm>
        </p:spPr>
        <p:txBody>
          <a:bodyPr anchor="b"/>
          <a:lstStyle/>
          <a:p>
            <a:pPr algn="ctr"/>
            <a:r>
              <a:rPr lang="en-US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А-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топтың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галогендер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2582" name="Group 1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35491"/>
              </p:ext>
            </p:extLst>
          </p:nvPr>
        </p:nvGraphicFramePr>
        <p:xfrm>
          <a:off x="400050" y="1619250"/>
          <a:ext cx="8458200" cy="4114800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Cl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Br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At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</a:t>
                      </a:r>
                      <a:endParaRPr kumimoji="0" lang="ru-RU" alt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Ar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79,90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ЭТ</a:t>
                      </a:r>
                      <a:endParaRPr kumimoji="0" lang="ru-RU" altLang="ru-RU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552450"/>
          </a:xfrm>
        </p:spPr>
        <p:txBody>
          <a:bodyPr anchor="b"/>
          <a:lstStyle/>
          <a:p>
            <a:pPr algn="ctr"/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Г—Г 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энергиясы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sz="2400" b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</a:t>
            </a:r>
            <a:r>
              <a:rPr lang="ru-RU" altLang="ru-RU" sz="2400" b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кДж/моль)</a:t>
            </a:r>
          </a:p>
        </p:txBody>
      </p:sp>
      <p:graphicFrame>
        <p:nvGraphicFramePr>
          <p:cNvPr id="1950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95142"/>
              </p:ext>
            </p:extLst>
          </p:nvPr>
        </p:nvGraphicFramePr>
        <p:xfrm>
          <a:off x="762000" y="1676400"/>
          <a:ext cx="3581400" cy="12192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ru-RU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kumimoji="0" lang="en-US" altLang="ru-RU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ru-RU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ru-RU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36" name="Text Box 54"/>
          <p:cNvSpPr txBox="1">
            <a:spLocks noChangeArrowheads="1"/>
          </p:cNvSpPr>
          <p:nvPr/>
        </p:nvSpPr>
        <p:spPr bwMode="auto">
          <a:xfrm>
            <a:off x="1066800" y="5715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/>
              <a:t>F</a:t>
            </a:r>
            <a:r>
              <a:rPr lang="ru-RU" altLang="ru-RU" sz="2400" baseline="-25000"/>
              <a:t>2</a:t>
            </a:r>
            <a:r>
              <a:rPr lang="en-US" altLang="ru-RU" sz="2400"/>
              <a:t>  Cl</a:t>
            </a:r>
            <a:r>
              <a:rPr lang="en-US" altLang="ru-RU" sz="2400" baseline="-25000"/>
              <a:t>2</a:t>
            </a:r>
            <a:r>
              <a:rPr lang="en-US" altLang="ru-RU" sz="2400"/>
              <a:t>     Br</a:t>
            </a:r>
            <a:r>
              <a:rPr lang="en-US" altLang="ru-RU" sz="2400" baseline="-25000"/>
              <a:t>2</a:t>
            </a:r>
            <a:r>
              <a:rPr lang="en-US" altLang="ru-RU" sz="2400"/>
              <a:t>      I</a:t>
            </a:r>
            <a:r>
              <a:rPr lang="en-US" altLang="ru-RU" sz="2400" baseline="-25000"/>
              <a:t>2</a:t>
            </a:r>
            <a:endParaRPr lang="ru-RU" altLang="ru-RU" sz="2400" baseline="-25000"/>
          </a:p>
        </p:txBody>
      </p:sp>
      <p:sp>
        <p:nvSpPr>
          <p:cNvPr id="9237" name="Text Box 55"/>
          <p:cNvSpPr txBox="1">
            <a:spLocks noChangeArrowheads="1"/>
          </p:cNvSpPr>
          <p:nvPr/>
        </p:nvSpPr>
        <p:spPr bwMode="auto">
          <a:xfrm>
            <a:off x="10668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/>
              <a:t>9   17     35       53      z</a:t>
            </a:r>
            <a:endParaRPr lang="ru-RU" altLang="ru-RU" sz="2400"/>
          </a:p>
        </p:txBody>
      </p:sp>
      <p:grpSp>
        <p:nvGrpSpPr>
          <p:cNvPr id="9238" name="Group 69"/>
          <p:cNvGrpSpPr>
            <a:grpSpLocks/>
          </p:cNvGrpSpPr>
          <p:nvPr/>
        </p:nvGrpSpPr>
        <p:grpSpPr bwMode="auto">
          <a:xfrm>
            <a:off x="762000" y="6172200"/>
            <a:ext cx="3962400" cy="152400"/>
            <a:chOff x="480" y="3888"/>
            <a:chExt cx="2496" cy="96"/>
          </a:xfrm>
        </p:grpSpPr>
        <p:sp>
          <p:nvSpPr>
            <p:cNvPr id="9340" name="Line 37"/>
            <p:cNvSpPr>
              <a:spLocks noChangeShapeType="1"/>
            </p:cNvSpPr>
            <p:nvPr/>
          </p:nvSpPr>
          <p:spPr bwMode="auto">
            <a:xfrm>
              <a:off x="480" y="3936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341" name="Line 56"/>
            <p:cNvSpPr>
              <a:spLocks noChangeShapeType="1"/>
            </p:cNvSpPr>
            <p:nvPr/>
          </p:nvSpPr>
          <p:spPr bwMode="auto">
            <a:xfrm>
              <a:off x="768" y="388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342" name="Line 57"/>
            <p:cNvSpPr>
              <a:spLocks noChangeShapeType="1"/>
            </p:cNvSpPr>
            <p:nvPr/>
          </p:nvSpPr>
          <p:spPr bwMode="auto">
            <a:xfrm>
              <a:off x="1104" y="388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343" name="Line 58"/>
            <p:cNvSpPr>
              <a:spLocks noChangeShapeType="1"/>
            </p:cNvSpPr>
            <p:nvPr/>
          </p:nvSpPr>
          <p:spPr bwMode="auto">
            <a:xfrm>
              <a:off x="1632" y="388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344" name="Line 59"/>
            <p:cNvSpPr>
              <a:spLocks noChangeShapeType="1"/>
            </p:cNvSpPr>
            <p:nvPr/>
          </p:nvSpPr>
          <p:spPr bwMode="auto">
            <a:xfrm>
              <a:off x="2208" y="388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239" name="Group 70"/>
          <p:cNvGrpSpPr>
            <a:grpSpLocks/>
          </p:cNvGrpSpPr>
          <p:nvPr/>
        </p:nvGrpSpPr>
        <p:grpSpPr bwMode="auto">
          <a:xfrm>
            <a:off x="152400" y="3124200"/>
            <a:ext cx="609600" cy="3124200"/>
            <a:chOff x="96" y="1968"/>
            <a:chExt cx="384" cy="1968"/>
          </a:xfrm>
        </p:grpSpPr>
        <p:sp>
          <p:nvSpPr>
            <p:cNvPr id="9338" name="Line 36"/>
            <p:cNvSpPr>
              <a:spLocks noChangeShapeType="1"/>
            </p:cNvSpPr>
            <p:nvPr/>
          </p:nvSpPr>
          <p:spPr bwMode="auto">
            <a:xfrm flipV="1">
              <a:off x="480" y="1968"/>
              <a:ext cx="0" cy="19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339" name="Text Box 60"/>
            <p:cNvSpPr txBox="1">
              <a:spLocks noChangeArrowheads="1"/>
            </p:cNvSpPr>
            <p:nvPr/>
          </p:nvSpPr>
          <p:spPr bwMode="auto">
            <a:xfrm>
              <a:off x="96" y="201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i="1">
                  <a:solidFill>
                    <a:schemeClr val="tx2"/>
                  </a:solidFill>
                </a:rPr>
                <a:t>E</a:t>
              </a:r>
              <a:r>
                <a:rPr lang="ru-RU" altLang="ru-RU" sz="2400" baseline="-25000">
                  <a:solidFill>
                    <a:schemeClr val="tx2"/>
                  </a:solidFill>
                </a:rPr>
                <a:t>св</a:t>
              </a:r>
            </a:p>
          </p:txBody>
        </p:sp>
      </p:grpSp>
      <p:grpSp>
        <p:nvGrpSpPr>
          <p:cNvPr id="9240" name="Group 68"/>
          <p:cNvGrpSpPr>
            <a:grpSpLocks/>
          </p:cNvGrpSpPr>
          <p:nvPr/>
        </p:nvGrpSpPr>
        <p:grpSpPr bwMode="auto">
          <a:xfrm>
            <a:off x="1143000" y="3962400"/>
            <a:ext cx="2667000" cy="1676400"/>
            <a:chOff x="720" y="2496"/>
            <a:chExt cx="1680" cy="1056"/>
          </a:xfrm>
        </p:grpSpPr>
        <p:sp>
          <p:nvSpPr>
            <p:cNvPr id="9331" name="Oval 61"/>
            <p:cNvSpPr>
              <a:spLocks noChangeArrowheads="1"/>
            </p:cNvSpPr>
            <p:nvPr/>
          </p:nvSpPr>
          <p:spPr bwMode="auto">
            <a:xfrm>
              <a:off x="720" y="33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9332" name="Oval 62"/>
            <p:cNvSpPr>
              <a:spLocks noChangeArrowheads="1"/>
            </p:cNvSpPr>
            <p:nvPr/>
          </p:nvSpPr>
          <p:spPr bwMode="auto">
            <a:xfrm>
              <a:off x="1104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9333" name="Oval 63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9334" name="Oval 64"/>
            <p:cNvSpPr>
              <a:spLocks noChangeArrowheads="1"/>
            </p:cNvSpPr>
            <p:nvPr/>
          </p:nvSpPr>
          <p:spPr bwMode="auto">
            <a:xfrm>
              <a:off x="2160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grpSp>
          <p:nvGrpSpPr>
            <p:cNvPr id="9335" name="Group 67"/>
            <p:cNvGrpSpPr>
              <a:grpSpLocks/>
            </p:cNvGrpSpPr>
            <p:nvPr/>
          </p:nvGrpSpPr>
          <p:grpSpPr bwMode="auto">
            <a:xfrm>
              <a:off x="816" y="2496"/>
              <a:ext cx="1584" cy="1056"/>
              <a:chOff x="816" y="2496"/>
              <a:chExt cx="1584" cy="1056"/>
            </a:xfrm>
          </p:grpSpPr>
          <p:sp>
            <p:nvSpPr>
              <p:cNvPr id="9336" name="Line 65"/>
              <p:cNvSpPr>
                <a:spLocks noChangeShapeType="1"/>
              </p:cNvSpPr>
              <p:nvPr/>
            </p:nvSpPr>
            <p:spPr bwMode="auto">
              <a:xfrm flipH="1">
                <a:off x="816" y="2496"/>
                <a:ext cx="336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337" name="Line 66"/>
              <p:cNvSpPr>
                <a:spLocks noChangeShapeType="1"/>
              </p:cNvSpPr>
              <p:nvPr/>
            </p:nvSpPr>
            <p:spPr bwMode="auto">
              <a:xfrm>
                <a:off x="1200" y="2592"/>
                <a:ext cx="1200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9241" name="Group 148"/>
          <p:cNvGrpSpPr>
            <a:grpSpLocks/>
          </p:cNvGrpSpPr>
          <p:nvPr/>
        </p:nvGrpSpPr>
        <p:grpSpPr bwMode="auto">
          <a:xfrm>
            <a:off x="3505200" y="3657600"/>
            <a:ext cx="2743200" cy="1143000"/>
            <a:chOff x="2400" y="2304"/>
            <a:chExt cx="1728" cy="720"/>
          </a:xfrm>
        </p:grpSpPr>
        <p:sp>
          <p:nvSpPr>
            <p:cNvPr id="9299" name="Text Box 71"/>
            <p:cNvSpPr txBox="1">
              <a:spLocks noChangeArrowheads="1"/>
            </p:cNvSpPr>
            <p:nvPr/>
          </p:nvSpPr>
          <p:spPr bwMode="auto">
            <a:xfrm>
              <a:off x="2400" y="23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Cl</a:t>
              </a:r>
              <a:endParaRPr lang="ru-RU" altLang="ru-RU" sz="2400" b="1" dirty="0"/>
            </a:p>
          </p:txBody>
        </p:sp>
        <p:grpSp>
          <p:nvGrpSpPr>
            <p:cNvPr id="9300" name="Group 75"/>
            <p:cNvGrpSpPr>
              <a:grpSpLocks/>
            </p:cNvGrpSpPr>
            <p:nvPr/>
          </p:nvGrpSpPr>
          <p:grpSpPr bwMode="auto">
            <a:xfrm>
              <a:off x="3552" y="2304"/>
              <a:ext cx="288" cy="288"/>
              <a:chOff x="3792" y="1296"/>
              <a:chExt cx="288" cy="288"/>
            </a:xfrm>
          </p:grpSpPr>
          <p:sp>
            <p:nvSpPr>
              <p:cNvPr id="9328" name="Rectangle 72"/>
              <p:cNvSpPr>
                <a:spLocks noChangeArrowheads="1"/>
              </p:cNvSpPr>
              <p:nvPr/>
            </p:nvSpPr>
            <p:spPr bwMode="auto">
              <a:xfrm>
                <a:off x="3792" y="1296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329" name="Line 73"/>
              <p:cNvSpPr>
                <a:spLocks noChangeShapeType="1"/>
              </p:cNvSpPr>
              <p:nvPr/>
            </p:nvSpPr>
            <p:spPr bwMode="auto">
              <a:xfrm>
                <a:off x="3888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330" name="Line 74"/>
              <p:cNvSpPr>
                <a:spLocks noChangeShapeType="1"/>
              </p:cNvSpPr>
              <p:nvPr/>
            </p:nvSpPr>
            <p:spPr bwMode="auto">
              <a:xfrm flipV="1">
                <a:off x="3984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9301" name="Group 81"/>
            <p:cNvGrpSpPr>
              <a:grpSpLocks/>
            </p:cNvGrpSpPr>
            <p:nvPr/>
          </p:nvGrpSpPr>
          <p:grpSpPr bwMode="auto">
            <a:xfrm>
              <a:off x="3264" y="2304"/>
              <a:ext cx="288" cy="288"/>
              <a:chOff x="3792" y="1296"/>
              <a:chExt cx="288" cy="288"/>
            </a:xfrm>
          </p:grpSpPr>
          <p:sp>
            <p:nvSpPr>
              <p:cNvPr id="9325" name="Rectangle 82"/>
              <p:cNvSpPr>
                <a:spLocks noChangeArrowheads="1"/>
              </p:cNvSpPr>
              <p:nvPr/>
            </p:nvSpPr>
            <p:spPr bwMode="auto">
              <a:xfrm>
                <a:off x="3792" y="1296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326" name="Line 83"/>
              <p:cNvSpPr>
                <a:spLocks noChangeShapeType="1"/>
              </p:cNvSpPr>
              <p:nvPr/>
            </p:nvSpPr>
            <p:spPr bwMode="auto">
              <a:xfrm>
                <a:off x="3888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327" name="Line 84"/>
              <p:cNvSpPr>
                <a:spLocks noChangeShapeType="1"/>
              </p:cNvSpPr>
              <p:nvPr/>
            </p:nvSpPr>
            <p:spPr bwMode="auto">
              <a:xfrm flipV="1">
                <a:off x="3984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9302" name="Group 85"/>
            <p:cNvGrpSpPr>
              <a:grpSpLocks/>
            </p:cNvGrpSpPr>
            <p:nvPr/>
          </p:nvGrpSpPr>
          <p:grpSpPr bwMode="auto">
            <a:xfrm>
              <a:off x="2880" y="2304"/>
              <a:ext cx="288" cy="288"/>
              <a:chOff x="3792" y="1296"/>
              <a:chExt cx="288" cy="288"/>
            </a:xfrm>
          </p:grpSpPr>
          <p:sp>
            <p:nvSpPr>
              <p:cNvPr id="9322" name="Rectangle 86"/>
              <p:cNvSpPr>
                <a:spLocks noChangeArrowheads="1"/>
              </p:cNvSpPr>
              <p:nvPr/>
            </p:nvSpPr>
            <p:spPr bwMode="auto">
              <a:xfrm>
                <a:off x="3792" y="1296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323" name="Line 87"/>
              <p:cNvSpPr>
                <a:spLocks noChangeShapeType="1"/>
              </p:cNvSpPr>
              <p:nvPr/>
            </p:nvSpPr>
            <p:spPr bwMode="auto">
              <a:xfrm>
                <a:off x="3888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324" name="Line 88"/>
              <p:cNvSpPr>
                <a:spLocks noChangeShapeType="1"/>
              </p:cNvSpPr>
              <p:nvPr/>
            </p:nvSpPr>
            <p:spPr bwMode="auto">
              <a:xfrm flipV="1">
                <a:off x="3984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303" name="Rectangle 98"/>
            <p:cNvSpPr>
              <a:spLocks noChangeArrowheads="1"/>
            </p:cNvSpPr>
            <p:nvPr/>
          </p:nvSpPr>
          <p:spPr bwMode="auto">
            <a:xfrm>
              <a:off x="3840" y="230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grpSp>
          <p:nvGrpSpPr>
            <p:cNvPr id="9304" name="Group 106"/>
            <p:cNvGrpSpPr>
              <a:grpSpLocks/>
            </p:cNvGrpSpPr>
            <p:nvPr/>
          </p:nvGrpSpPr>
          <p:grpSpPr bwMode="auto">
            <a:xfrm>
              <a:off x="2400" y="2688"/>
              <a:ext cx="1728" cy="336"/>
              <a:chOff x="3312" y="1680"/>
              <a:chExt cx="1728" cy="336"/>
            </a:xfrm>
          </p:grpSpPr>
          <p:sp>
            <p:nvSpPr>
              <p:cNvPr id="9308" name="Text Box 76"/>
              <p:cNvSpPr txBox="1">
                <a:spLocks noChangeArrowheads="1"/>
              </p:cNvSpPr>
              <p:nvPr/>
            </p:nvSpPr>
            <p:spPr bwMode="auto">
              <a:xfrm>
                <a:off x="3312" y="1680"/>
                <a:ext cx="34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400" b="1" dirty="0"/>
                  <a:t>Cl</a:t>
                </a:r>
                <a:endParaRPr lang="ru-RU" altLang="ru-RU" sz="2400" b="1" dirty="0"/>
              </a:p>
            </p:txBody>
          </p:sp>
          <p:grpSp>
            <p:nvGrpSpPr>
              <p:cNvPr id="9309" name="Group 77"/>
              <p:cNvGrpSpPr>
                <a:grpSpLocks/>
              </p:cNvGrpSpPr>
              <p:nvPr/>
            </p:nvGrpSpPr>
            <p:grpSpPr bwMode="auto">
              <a:xfrm>
                <a:off x="3792" y="1728"/>
                <a:ext cx="288" cy="288"/>
                <a:chOff x="3792" y="1296"/>
                <a:chExt cx="288" cy="288"/>
              </a:xfrm>
            </p:grpSpPr>
            <p:sp>
              <p:nvSpPr>
                <p:cNvPr id="9319" name="Rectangle 78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320" name="Line 79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321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310" name="Group 89"/>
              <p:cNvGrpSpPr>
                <a:grpSpLocks/>
              </p:cNvGrpSpPr>
              <p:nvPr/>
            </p:nvGrpSpPr>
            <p:grpSpPr bwMode="auto">
              <a:xfrm>
                <a:off x="4176" y="1728"/>
                <a:ext cx="288" cy="288"/>
                <a:chOff x="3792" y="1296"/>
                <a:chExt cx="288" cy="288"/>
              </a:xfrm>
            </p:grpSpPr>
            <p:sp>
              <p:nvSpPr>
                <p:cNvPr id="9316" name="Rectangle 90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317" name="Line 91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31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311" name="Group 93"/>
              <p:cNvGrpSpPr>
                <a:grpSpLocks/>
              </p:cNvGrpSpPr>
              <p:nvPr/>
            </p:nvGrpSpPr>
            <p:grpSpPr bwMode="auto">
              <a:xfrm>
                <a:off x="4464" y="1728"/>
                <a:ext cx="288" cy="288"/>
                <a:chOff x="3792" y="1296"/>
                <a:chExt cx="288" cy="288"/>
              </a:xfrm>
            </p:grpSpPr>
            <p:sp>
              <p:nvSpPr>
                <p:cNvPr id="9313" name="Rectangle 94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314" name="Line 95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315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9312" name="Rectangle 102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9305" name="Group 109"/>
            <p:cNvGrpSpPr>
              <a:grpSpLocks/>
            </p:cNvGrpSpPr>
            <p:nvPr/>
          </p:nvGrpSpPr>
          <p:grpSpPr bwMode="auto">
            <a:xfrm>
              <a:off x="3984" y="2352"/>
              <a:ext cx="0" cy="624"/>
              <a:chOff x="4896" y="1344"/>
              <a:chExt cx="0" cy="624"/>
            </a:xfrm>
          </p:grpSpPr>
          <p:sp>
            <p:nvSpPr>
              <p:cNvPr id="9306" name="Line 100"/>
              <p:cNvSpPr>
                <a:spLocks noChangeShapeType="1"/>
              </p:cNvSpPr>
              <p:nvPr/>
            </p:nvSpPr>
            <p:spPr bwMode="auto">
              <a:xfrm flipV="1">
                <a:off x="4896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307" name="Line 103"/>
              <p:cNvSpPr>
                <a:spLocks noChangeShapeType="1"/>
              </p:cNvSpPr>
              <p:nvPr/>
            </p:nvSpPr>
            <p:spPr bwMode="auto">
              <a:xfrm>
                <a:off x="489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9242" name="Group 110"/>
          <p:cNvGrpSpPr>
            <a:grpSpLocks/>
          </p:cNvGrpSpPr>
          <p:nvPr/>
        </p:nvGrpSpPr>
        <p:grpSpPr bwMode="auto">
          <a:xfrm>
            <a:off x="7391400" y="1676400"/>
            <a:ext cx="0" cy="990600"/>
            <a:chOff x="5328" y="1536"/>
            <a:chExt cx="0" cy="624"/>
          </a:xfrm>
        </p:grpSpPr>
        <p:sp>
          <p:nvSpPr>
            <p:cNvPr id="9297" name="Line 107"/>
            <p:cNvSpPr>
              <a:spLocks noChangeShapeType="1"/>
            </p:cNvSpPr>
            <p:nvPr/>
          </p:nvSpPr>
          <p:spPr bwMode="auto">
            <a:xfrm flipV="1">
              <a:off x="5328" y="1536"/>
              <a:ext cx="0" cy="19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98" name="Line 108"/>
            <p:cNvSpPr>
              <a:spLocks noChangeShapeType="1"/>
            </p:cNvSpPr>
            <p:nvPr/>
          </p:nvSpPr>
          <p:spPr bwMode="auto">
            <a:xfrm>
              <a:off x="5328" y="1968"/>
              <a:ext cx="0" cy="19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9243" name="Oval 112"/>
          <p:cNvSpPr>
            <a:spLocks noChangeArrowheads="1"/>
          </p:cNvSpPr>
          <p:nvPr/>
        </p:nvSpPr>
        <p:spPr bwMode="auto">
          <a:xfrm>
            <a:off x="7162800" y="1295400"/>
            <a:ext cx="457200" cy="1752600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9244" name="Text Box 113"/>
          <p:cNvSpPr txBox="1">
            <a:spLocks noChangeArrowheads="1"/>
          </p:cNvSpPr>
          <p:nvPr/>
        </p:nvSpPr>
        <p:spPr bwMode="auto">
          <a:xfrm>
            <a:off x="7696200" y="1981200"/>
            <a:ext cx="14478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45" name="Group 114"/>
          <p:cNvGrpSpPr>
            <a:grpSpLocks/>
          </p:cNvGrpSpPr>
          <p:nvPr/>
        </p:nvGrpSpPr>
        <p:grpSpPr bwMode="auto">
          <a:xfrm>
            <a:off x="4876800" y="1600200"/>
            <a:ext cx="2743200" cy="1143000"/>
            <a:chOff x="3312" y="1008"/>
            <a:chExt cx="1728" cy="720"/>
          </a:xfrm>
        </p:grpSpPr>
        <p:grpSp>
          <p:nvGrpSpPr>
            <p:cNvPr id="9264" name="Group 115"/>
            <p:cNvGrpSpPr>
              <a:grpSpLocks/>
            </p:cNvGrpSpPr>
            <p:nvPr/>
          </p:nvGrpSpPr>
          <p:grpSpPr bwMode="auto">
            <a:xfrm>
              <a:off x="3312" y="1008"/>
              <a:ext cx="1728" cy="288"/>
              <a:chOff x="3312" y="1296"/>
              <a:chExt cx="1728" cy="288"/>
            </a:xfrm>
          </p:grpSpPr>
          <p:sp>
            <p:nvSpPr>
              <p:cNvPr id="9283" name="Text Box 116"/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84" name="Group 117"/>
              <p:cNvGrpSpPr>
                <a:grpSpLocks/>
              </p:cNvGrpSpPr>
              <p:nvPr/>
            </p:nvGrpSpPr>
            <p:grpSpPr bwMode="auto">
              <a:xfrm>
                <a:off x="4464" y="1296"/>
                <a:ext cx="288" cy="288"/>
                <a:chOff x="3792" y="1296"/>
                <a:chExt cx="288" cy="288"/>
              </a:xfrm>
            </p:grpSpPr>
            <p:sp>
              <p:nvSpPr>
                <p:cNvPr id="9294" name="Rectangle 118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295" name="Line 119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9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85" name="Group 121"/>
              <p:cNvGrpSpPr>
                <a:grpSpLocks/>
              </p:cNvGrpSpPr>
              <p:nvPr/>
            </p:nvGrpSpPr>
            <p:grpSpPr bwMode="auto">
              <a:xfrm>
                <a:off x="4176" y="1296"/>
                <a:ext cx="288" cy="288"/>
                <a:chOff x="3792" y="1296"/>
                <a:chExt cx="288" cy="288"/>
              </a:xfrm>
            </p:grpSpPr>
            <p:sp>
              <p:nvSpPr>
                <p:cNvPr id="9291" name="Rectangle 122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292" name="Line 123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93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86" name="Group 125"/>
              <p:cNvGrpSpPr>
                <a:grpSpLocks/>
              </p:cNvGrpSpPr>
              <p:nvPr/>
            </p:nvGrpSpPr>
            <p:grpSpPr bwMode="auto">
              <a:xfrm>
                <a:off x="3792" y="1296"/>
                <a:ext cx="288" cy="288"/>
                <a:chOff x="3792" y="1296"/>
                <a:chExt cx="288" cy="288"/>
              </a:xfrm>
            </p:grpSpPr>
            <p:sp>
              <p:nvSpPr>
                <p:cNvPr id="9288" name="Rectangle 126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289" name="Line 127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9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9287" name="Rectangle 129"/>
              <p:cNvSpPr>
                <a:spLocks noChangeArrowheads="1"/>
              </p:cNvSpPr>
              <p:nvPr/>
            </p:nvSpPr>
            <p:spPr bwMode="auto">
              <a:xfrm>
                <a:off x="4752" y="1296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9265" name="Group 130"/>
            <p:cNvGrpSpPr>
              <a:grpSpLocks/>
            </p:cNvGrpSpPr>
            <p:nvPr/>
          </p:nvGrpSpPr>
          <p:grpSpPr bwMode="auto">
            <a:xfrm>
              <a:off x="3312" y="1392"/>
              <a:ext cx="1728" cy="336"/>
              <a:chOff x="3312" y="1680"/>
              <a:chExt cx="1728" cy="336"/>
            </a:xfrm>
          </p:grpSpPr>
          <p:sp>
            <p:nvSpPr>
              <p:cNvPr id="9269" name="Text Box 131"/>
              <p:cNvSpPr txBox="1">
                <a:spLocks noChangeArrowheads="1"/>
              </p:cNvSpPr>
              <p:nvPr/>
            </p:nvSpPr>
            <p:spPr bwMode="auto">
              <a:xfrm>
                <a:off x="3312" y="168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70" name="Group 132"/>
              <p:cNvGrpSpPr>
                <a:grpSpLocks/>
              </p:cNvGrpSpPr>
              <p:nvPr/>
            </p:nvGrpSpPr>
            <p:grpSpPr bwMode="auto">
              <a:xfrm>
                <a:off x="3792" y="1728"/>
                <a:ext cx="288" cy="288"/>
                <a:chOff x="3792" y="1296"/>
                <a:chExt cx="288" cy="288"/>
              </a:xfrm>
            </p:grpSpPr>
            <p:sp>
              <p:nvSpPr>
                <p:cNvPr id="9280" name="Rectangle 133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281" name="Line 134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82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71" name="Group 136"/>
              <p:cNvGrpSpPr>
                <a:grpSpLocks/>
              </p:cNvGrpSpPr>
              <p:nvPr/>
            </p:nvGrpSpPr>
            <p:grpSpPr bwMode="auto">
              <a:xfrm>
                <a:off x="4176" y="1728"/>
                <a:ext cx="288" cy="288"/>
                <a:chOff x="3792" y="1296"/>
                <a:chExt cx="288" cy="288"/>
              </a:xfrm>
            </p:grpSpPr>
            <p:sp>
              <p:nvSpPr>
                <p:cNvPr id="9277" name="Rectangle 137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278" name="Line 138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79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72" name="Group 140"/>
              <p:cNvGrpSpPr>
                <a:grpSpLocks/>
              </p:cNvGrpSpPr>
              <p:nvPr/>
            </p:nvGrpSpPr>
            <p:grpSpPr bwMode="auto">
              <a:xfrm>
                <a:off x="4464" y="1728"/>
                <a:ext cx="288" cy="288"/>
                <a:chOff x="3792" y="1296"/>
                <a:chExt cx="288" cy="288"/>
              </a:xfrm>
            </p:grpSpPr>
            <p:sp>
              <p:nvSpPr>
                <p:cNvPr id="9274" name="Rectangle 141"/>
                <p:cNvSpPr>
                  <a:spLocks noChangeArrowheads="1"/>
                </p:cNvSpPr>
                <p:nvPr/>
              </p:nvSpPr>
              <p:spPr bwMode="auto">
                <a:xfrm>
                  <a:off x="3792" y="1296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2400"/>
                </a:p>
              </p:txBody>
            </p:sp>
            <p:sp>
              <p:nvSpPr>
                <p:cNvPr id="9275" name="Line 142"/>
                <p:cNvSpPr>
                  <a:spLocks noChangeShapeType="1"/>
                </p:cNvSpPr>
                <p:nvPr/>
              </p:nvSpPr>
              <p:spPr bwMode="auto">
                <a:xfrm>
                  <a:off x="3888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76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984" y="13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9273" name="Rectangle 144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9266" name="Group 145"/>
            <p:cNvGrpSpPr>
              <a:grpSpLocks/>
            </p:cNvGrpSpPr>
            <p:nvPr/>
          </p:nvGrpSpPr>
          <p:grpSpPr bwMode="auto">
            <a:xfrm>
              <a:off x="4896" y="1056"/>
              <a:ext cx="0" cy="624"/>
              <a:chOff x="4896" y="1344"/>
              <a:chExt cx="0" cy="624"/>
            </a:xfrm>
          </p:grpSpPr>
          <p:sp>
            <p:nvSpPr>
              <p:cNvPr id="9267" name="Line 146"/>
              <p:cNvSpPr>
                <a:spLocks noChangeShapeType="1"/>
              </p:cNvSpPr>
              <p:nvPr/>
            </p:nvSpPr>
            <p:spPr bwMode="auto">
              <a:xfrm flipV="1">
                <a:off x="4896" y="1344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268" name="Line 147"/>
              <p:cNvSpPr>
                <a:spLocks noChangeShapeType="1"/>
              </p:cNvSpPr>
              <p:nvPr/>
            </p:nvSpPr>
            <p:spPr bwMode="auto">
              <a:xfrm>
                <a:off x="4896" y="177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9246" name="Group 161"/>
          <p:cNvGrpSpPr>
            <a:grpSpLocks/>
          </p:cNvGrpSpPr>
          <p:nvPr/>
        </p:nvGrpSpPr>
        <p:grpSpPr bwMode="auto">
          <a:xfrm>
            <a:off x="6629400" y="3657600"/>
            <a:ext cx="2286000" cy="1143000"/>
            <a:chOff x="4080" y="2304"/>
            <a:chExt cx="1440" cy="720"/>
          </a:xfrm>
        </p:grpSpPr>
        <p:grpSp>
          <p:nvGrpSpPr>
            <p:cNvPr id="9252" name="Group 154"/>
            <p:cNvGrpSpPr>
              <a:grpSpLocks/>
            </p:cNvGrpSpPr>
            <p:nvPr/>
          </p:nvGrpSpPr>
          <p:grpSpPr bwMode="auto">
            <a:xfrm>
              <a:off x="4080" y="2304"/>
              <a:ext cx="1440" cy="288"/>
              <a:chOff x="4080" y="2304"/>
              <a:chExt cx="1440" cy="288"/>
            </a:xfrm>
          </p:grpSpPr>
          <p:sp>
            <p:nvSpPr>
              <p:cNvPr id="9259" name="Rectangle 149"/>
              <p:cNvSpPr>
                <a:spLocks noChangeArrowheads="1"/>
              </p:cNvSpPr>
              <p:nvPr/>
            </p:nvSpPr>
            <p:spPr bwMode="auto">
              <a:xfrm>
                <a:off x="4080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60" name="Rectangle 150"/>
              <p:cNvSpPr>
                <a:spLocks noChangeArrowheads="1"/>
              </p:cNvSpPr>
              <p:nvPr/>
            </p:nvSpPr>
            <p:spPr bwMode="auto">
              <a:xfrm>
                <a:off x="5232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61" name="Rectangle 151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62" name="Rectangle 152"/>
              <p:cNvSpPr>
                <a:spLocks noChangeArrowheads="1"/>
              </p:cNvSpPr>
              <p:nvPr/>
            </p:nvSpPr>
            <p:spPr bwMode="auto">
              <a:xfrm>
                <a:off x="4656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63" name="Rectangle 153"/>
              <p:cNvSpPr>
                <a:spLocks noChangeArrowheads="1"/>
              </p:cNvSpPr>
              <p:nvPr/>
            </p:nvSpPr>
            <p:spPr bwMode="auto">
              <a:xfrm>
                <a:off x="4944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</p:grpSp>
        <p:grpSp>
          <p:nvGrpSpPr>
            <p:cNvPr id="9253" name="Group 155"/>
            <p:cNvGrpSpPr>
              <a:grpSpLocks/>
            </p:cNvGrpSpPr>
            <p:nvPr/>
          </p:nvGrpSpPr>
          <p:grpSpPr bwMode="auto">
            <a:xfrm>
              <a:off x="4080" y="2736"/>
              <a:ext cx="1440" cy="288"/>
              <a:chOff x="4080" y="2304"/>
              <a:chExt cx="1440" cy="288"/>
            </a:xfrm>
          </p:grpSpPr>
          <p:sp>
            <p:nvSpPr>
              <p:cNvPr id="9254" name="Rectangle 156"/>
              <p:cNvSpPr>
                <a:spLocks noChangeArrowheads="1"/>
              </p:cNvSpPr>
              <p:nvPr/>
            </p:nvSpPr>
            <p:spPr bwMode="auto">
              <a:xfrm>
                <a:off x="4080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55" name="Rectangle 157"/>
              <p:cNvSpPr>
                <a:spLocks noChangeArrowheads="1"/>
              </p:cNvSpPr>
              <p:nvPr/>
            </p:nvSpPr>
            <p:spPr bwMode="auto">
              <a:xfrm>
                <a:off x="5232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56" name="Rectangle 158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57" name="Rectangle 159"/>
              <p:cNvSpPr>
                <a:spLocks noChangeArrowheads="1"/>
              </p:cNvSpPr>
              <p:nvPr/>
            </p:nvSpPr>
            <p:spPr bwMode="auto">
              <a:xfrm>
                <a:off x="4656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258" name="Rectangle 160"/>
              <p:cNvSpPr>
                <a:spLocks noChangeArrowheads="1"/>
              </p:cNvSpPr>
              <p:nvPr/>
            </p:nvSpPr>
            <p:spPr bwMode="auto">
              <a:xfrm>
                <a:off x="4944" y="2304"/>
                <a:ext cx="288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</p:grpSp>
      </p:grpSp>
      <p:sp>
        <p:nvSpPr>
          <p:cNvPr id="9247" name="Oval 162"/>
          <p:cNvSpPr>
            <a:spLocks noChangeArrowheads="1"/>
          </p:cNvSpPr>
          <p:nvPr/>
        </p:nvSpPr>
        <p:spPr bwMode="auto">
          <a:xfrm>
            <a:off x="5791200" y="3276600"/>
            <a:ext cx="457200" cy="1752600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9248" name="Text Box 163"/>
          <p:cNvSpPr txBox="1">
            <a:spLocks noChangeArrowheads="1"/>
          </p:cNvSpPr>
          <p:nvPr/>
        </p:nvSpPr>
        <p:spPr bwMode="auto">
          <a:xfrm>
            <a:off x="5181600" y="5410200"/>
            <a:ext cx="22098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9" name="Text Box 164"/>
          <p:cNvSpPr txBox="1">
            <a:spLocks noChangeArrowheads="1"/>
          </p:cNvSpPr>
          <p:nvPr/>
        </p:nvSpPr>
        <p:spPr bwMode="auto">
          <a:xfrm>
            <a:off x="5181600" y="6019800"/>
            <a:ext cx="3048000" cy="43088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дативті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механизм</a:t>
            </a:r>
          </a:p>
        </p:txBody>
      </p:sp>
      <p:cxnSp>
        <p:nvCxnSpPr>
          <p:cNvPr id="9250" name="AutoShape 165"/>
          <p:cNvCxnSpPr>
            <a:cxnSpLocks noChangeShapeType="1"/>
            <a:stCxn id="9313" idx="2"/>
            <a:endCxn id="9259" idx="0"/>
          </p:cNvCxnSpPr>
          <p:nvPr/>
        </p:nvCxnSpPr>
        <p:spPr bwMode="auto">
          <a:xfrm rot="5400000" flipH="1" flipV="1">
            <a:off x="5638800" y="3581400"/>
            <a:ext cx="1143000" cy="1295400"/>
          </a:xfrm>
          <a:prstGeom prst="curvedConnector5">
            <a:avLst>
              <a:gd name="adj1" fmla="val -20000"/>
              <a:gd name="adj2" fmla="val 50000"/>
              <a:gd name="adj3" fmla="val 120000"/>
            </a:avLst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1" name="AutoShape 166"/>
          <p:cNvCxnSpPr>
            <a:cxnSpLocks noChangeShapeType="1"/>
            <a:stCxn id="9328" idx="0"/>
            <a:endCxn id="9254" idx="2"/>
          </p:cNvCxnSpPr>
          <p:nvPr/>
        </p:nvCxnSpPr>
        <p:spPr bwMode="auto">
          <a:xfrm rot="5400000" flipV="1">
            <a:off x="5638800" y="3581400"/>
            <a:ext cx="1143000" cy="1295400"/>
          </a:xfrm>
          <a:prstGeom prst="curvedConnector5">
            <a:avLst>
              <a:gd name="adj1" fmla="val -20000"/>
              <a:gd name="adj2" fmla="val 50000"/>
              <a:gd name="adj3" fmla="val 120000"/>
            </a:avLst>
          </a:prstGeom>
          <a:noFill/>
          <a:ln w="38100">
            <a:solidFill>
              <a:srgbClr val="99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571500"/>
          </a:xfrm>
        </p:spPr>
        <p:txBody>
          <a:bodyPr anchor="b"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Фтор: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табиғатта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таралуы</a:t>
            </a: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38250"/>
            <a:ext cx="3822700" cy="2667000"/>
          </a:xfrm>
          <a:solidFill>
            <a:srgbClr val="FFCC99"/>
          </a:solidFill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ru-RU" altLang="ru-RU" sz="2300" dirty="0"/>
              <a:t>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Кларк 0,03%</a:t>
            </a:r>
          </a:p>
          <a:p>
            <a:pPr marL="0" indent="0">
              <a:lnSpc>
                <a:spcPct val="90000"/>
              </a:lnSpc>
            </a:pPr>
            <a:r>
              <a:rPr lang="ru-RU" alt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Флюорит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(плавиковый шпат) </a:t>
            </a:r>
            <a:r>
              <a:rPr lang="en-US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CaF</a:t>
            </a:r>
            <a:r>
              <a:rPr lang="ru-RU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ru-RU" alt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Криолит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AlF</a:t>
            </a:r>
            <a:r>
              <a:rPr lang="ru-RU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</a:pPr>
            <a:r>
              <a:rPr lang="ru-RU" alt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Фторапатит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ru-RU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en-US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CaF</a:t>
            </a:r>
            <a:r>
              <a:rPr lang="ru-RU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4680858" y="3733121"/>
            <a:ext cx="1930400" cy="2524125"/>
            <a:chOff x="4224" y="2640"/>
            <a:chExt cx="1216" cy="1590"/>
          </a:xfrm>
        </p:grpSpPr>
        <p:pic>
          <p:nvPicPr>
            <p:cNvPr id="10253" name="Picture 4" descr="D:\backup\MAMA\album\prilojenia\mineral\apatit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640"/>
              <a:ext cx="1216" cy="1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4" name="Text Box 5"/>
            <p:cNvSpPr txBox="1">
              <a:spLocks noChangeArrowheads="1"/>
            </p:cNvSpPr>
            <p:nvPr/>
          </p:nvSpPr>
          <p:spPr bwMode="auto">
            <a:xfrm>
              <a:off x="4224" y="3936"/>
              <a:ext cx="12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latin typeface="Arial Narrow" pitchFamily="34" charset="0"/>
                </a:rPr>
                <a:t>Фторапатит</a:t>
              </a:r>
            </a:p>
          </p:txBody>
        </p:sp>
      </p:grp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4513942" y="1068388"/>
            <a:ext cx="4216400" cy="2062162"/>
            <a:chOff x="2880" y="1008"/>
            <a:chExt cx="2656" cy="1299"/>
          </a:xfrm>
        </p:grpSpPr>
        <p:pic>
          <p:nvPicPr>
            <p:cNvPr id="10250" name="Picture 6" descr="D:\backup\MAMA\album\prilojenia\mineral\Fluorite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08"/>
              <a:ext cx="1296" cy="1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1" name="Picture 7" descr="D:\backup\MAMA\album\prilojenia\mineral\fluori16-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008"/>
              <a:ext cx="1312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Text Box 8"/>
            <p:cNvSpPr txBox="1">
              <a:spLocks noChangeArrowheads="1"/>
            </p:cNvSpPr>
            <p:nvPr/>
          </p:nvSpPr>
          <p:spPr bwMode="auto">
            <a:xfrm>
              <a:off x="4416" y="2013"/>
              <a:ext cx="96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latin typeface="Arial Narrow" pitchFamily="34" charset="0"/>
                </a:rPr>
                <a:t>Флюорит </a:t>
              </a:r>
            </a:p>
          </p:txBody>
        </p:sp>
      </p:grpSp>
      <p:grpSp>
        <p:nvGrpSpPr>
          <p:cNvPr id="10246" name="Group 16"/>
          <p:cNvGrpSpPr>
            <a:grpSpLocks/>
          </p:cNvGrpSpPr>
          <p:nvPr/>
        </p:nvGrpSpPr>
        <p:grpSpPr bwMode="auto">
          <a:xfrm>
            <a:off x="420914" y="4086225"/>
            <a:ext cx="4191000" cy="2295525"/>
            <a:chOff x="384" y="2736"/>
            <a:chExt cx="2640" cy="1446"/>
          </a:xfrm>
        </p:grpSpPr>
        <p:pic>
          <p:nvPicPr>
            <p:cNvPr id="10247" name="Picture 9" descr="D:\backup\MAMA\album\prilojenia\mineral\cryolite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36"/>
              <a:ext cx="1104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12" descr="D:\backup\MAMA\competentum\0-замечания заказчика\досъемки\криолит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" t="6349" r="6357" b="4762"/>
            <a:stretch>
              <a:fillRect/>
            </a:stretch>
          </p:blipFill>
          <p:spPr bwMode="auto">
            <a:xfrm>
              <a:off x="1536" y="2736"/>
              <a:ext cx="1488" cy="11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9" name="Text Box 13"/>
            <p:cNvSpPr txBox="1">
              <a:spLocks noChangeArrowheads="1"/>
            </p:cNvSpPr>
            <p:nvPr/>
          </p:nvSpPr>
          <p:spPr bwMode="auto">
            <a:xfrm>
              <a:off x="960" y="3888"/>
              <a:ext cx="105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latin typeface="Arial Narrow" pitchFamily="34" charset="0"/>
                </a:rPr>
                <a:t>Криолит </a:t>
              </a:r>
            </a:p>
          </p:txBody>
        </p:sp>
      </p:grpSp>
      <p:pic>
        <p:nvPicPr>
          <p:cNvPr id="15" name="Picture 5" descr="D:\backup\MAMA\competentum\0-замечания заказчика\флюориты(corbis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3789603"/>
            <a:ext cx="2126343" cy="2117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74680" y="3287878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err="1">
                <a:latin typeface="Arial Narrow" pitchFamily="34" charset="0"/>
              </a:rPr>
              <a:t>Флюориттің кристалдары</a:t>
            </a:r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16958"/>
            <a:ext cx="9144000" cy="960955"/>
          </a:xfrm>
        </p:spPr>
        <p:txBody>
          <a:bodyPr anchor="b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altLang="ru-RU" sz="2400" b="1" dirty="0" err="1">
                <a:solidFill>
                  <a:schemeClr val="bg2"/>
                </a:solidFill>
                <a:latin typeface="Arial Narrow" pitchFamily="34" charset="0"/>
              </a:rPr>
              <a:t>Галогендер</a:t>
            </a:r>
            <a:r>
              <a:rPr lang="ru-RU" altLang="ru-RU" sz="2400" b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altLang="ru-RU" sz="2400" b="1" dirty="0" err="1">
                <a:solidFill>
                  <a:schemeClr val="bg2"/>
                </a:solidFill>
                <a:latin typeface="Arial Narrow" pitchFamily="34" charset="0"/>
              </a:rPr>
              <a:t>табиғатта</a:t>
            </a:r>
            <a:r>
              <a:rPr lang="ru-RU" altLang="ru-RU" dirty="0"/>
              <a:t> 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3050"/>
            <a:ext cx="3048000" cy="21844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/>
              <a:t>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11. Хлор (0,19%) 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43. Бром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70. </a:t>
            </a:r>
            <a:r>
              <a:rPr lang="ru-RU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Иод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94. Астат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 rot="10800000" flipH="1">
            <a:off x="2678654" y="2375452"/>
            <a:ext cx="1292662" cy="13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Сирек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шашыраған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</a:t>
            </a: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08113" y="4310063"/>
            <a:ext cx="6153012" cy="120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kk-KZ" altLang="ru-RU" sz="2200" b="1" i="1" dirty="0">
                <a:solidFill>
                  <a:srgbClr val="C70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Галит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(тұзды тұз (каменная соль)) NaCl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kk-KZ" altLang="ru-RU" sz="2200" b="1" i="1" dirty="0">
                <a:solidFill>
                  <a:srgbClr val="C70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Сильвинит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(NaCl·KCl)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kk-KZ" altLang="ru-RU" sz="2200" b="1" i="1" dirty="0">
                <a:solidFill>
                  <a:srgbClr val="C70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Карналлит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(KCl·MgCl</a:t>
            </a:r>
            <a:r>
              <a:rPr lang="kk-KZ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·6H</a:t>
            </a:r>
            <a:r>
              <a:rPr lang="kk-KZ" altLang="ru-RU" sz="22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</p:txBody>
      </p:sp>
      <p:grpSp>
        <p:nvGrpSpPr>
          <p:cNvPr id="18438" name="Group 21"/>
          <p:cNvGrpSpPr>
            <a:grpSpLocks/>
          </p:cNvGrpSpPr>
          <p:nvPr/>
        </p:nvGrpSpPr>
        <p:grpSpPr bwMode="auto">
          <a:xfrm>
            <a:off x="6587288" y="4011613"/>
            <a:ext cx="2159000" cy="1824037"/>
            <a:chOff x="4160" y="188"/>
            <a:chExt cx="1360" cy="1186"/>
          </a:xfrm>
        </p:grpSpPr>
        <p:pic>
          <p:nvPicPr>
            <p:cNvPr id="18445" name="Picture 7" descr="D:\backup\MAMA\album\prilojenia\mineral\halite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188"/>
              <a:ext cx="1360" cy="8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6" name="Text Box 8"/>
            <p:cNvSpPr txBox="1">
              <a:spLocks noChangeArrowheads="1"/>
            </p:cNvSpPr>
            <p:nvPr/>
          </p:nvSpPr>
          <p:spPr bwMode="auto">
            <a:xfrm>
              <a:off x="4385" y="1071"/>
              <a:ext cx="870" cy="3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latin typeface="Arial Narrow" pitchFamily="34" charset="0"/>
                </a:rPr>
                <a:t>Галит</a:t>
              </a:r>
            </a:p>
          </p:txBody>
        </p: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4572000" y="1490663"/>
            <a:ext cx="1889125" cy="1935162"/>
            <a:chOff x="248" y="2620"/>
            <a:chExt cx="1582" cy="1485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48" y="3747"/>
              <a:ext cx="1582" cy="3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latin typeface="Arial Narrow" pitchFamily="34" charset="0"/>
                </a:rPr>
                <a:t>Карналлит </a:t>
              </a:r>
            </a:p>
          </p:txBody>
        </p:sp>
        <p:pic>
          <p:nvPicPr>
            <p:cNvPr id="18444" name="Picture 17" descr="D:\backup\MAMA\competentum\0-замечания заказчика\досъемки\102614-карналли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2620"/>
              <a:ext cx="1567" cy="10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40" name="Group 20"/>
          <p:cNvGrpSpPr>
            <a:grpSpLocks/>
          </p:cNvGrpSpPr>
          <p:nvPr/>
        </p:nvGrpSpPr>
        <p:grpSpPr bwMode="auto">
          <a:xfrm>
            <a:off x="6670675" y="1473200"/>
            <a:ext cx="2095500" cy="1947863"/>
            <a:chOff x="1940" y="2805"/>
            <a:chExt cx="1451" cy="1438"/>
          </a:xfrm>
        </p:grpSpPr>
        <p:sp>
          <p:nvSpPr>
            <p:cNvPr id="18441" name="Text Box 14"/>
            <p:cNvSpPr txBox="1">
              <a:spLocks noChangeArrowheads="1"/>
            </p:cNvSpPr>
            <p:nvPr/>
          </p:nvSpPr>
          <p:spPr bwMode="auto">
            <a:xfrm>
              <a:off x="1940" y="3899"/>
              <a:ext cx="1451" cy="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latin typeface="Arial Narrow" pitchFamily="34" charset="0"/>
                </a:rPr>
                <a:t>Сильвинит </a:t>
              </a:r>
            </a:p>
          </p:txBody>
        </p:sp>
        <p:pic>
          <p:nvPicPr>
            <p:cNvPr id="18442" name="Picture 19" descr="D:\backup\MAMA\competentum\фото\DSC01411-сильвинит+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" y="2805"/>
              <a:ext cx="1436" cy="10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542925"/>
          </a:xfrm>
        </p:spPr>
        <p:txBody>
          <a:bodyPr anchor="b"/>
          <a:lstStyle/>
          <a:p>
            <a:pPr algn="ctr"/>
            <a:r>
              <a:rPr lang="kk-KZ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 қасиеттері</a:t>
            </a:r>
          </a:p>
        </p:txBody>
      </p:sp>
      <p:graphicFrame>
        <p:nvGraphicFramePr>
          <p:cNvPr id="2051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0587"/>
              </p:ext>
            </p:extLst>
          </p:nvPr>
        </p:nvGraphicFramePr>
        <p:xfrm>
          <a:off x="679450" y="1600200"/>
          <a:ext cx="7931150" cy="3614934"/>
        </p:xfrm>
        <a:graphic>
          <a:graphicData uri="http://schemas.openxmlformats.org/drawingml/2006/table">
            <a:tbl>
              <a:tblPr/>
              <a:tblGrid>
                <a:gridCol w="178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ru-RU" sz="22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200" b="1" i="0" u="none" strike="noStrike" cap="none" normalizeH="0" baseline="-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200" b="1" i="0" u="none" strike="noStrike" cap="none" normalizeH="0" baseline="-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kumimoji="0" lang="en-US" altLang="ru-RU" sz="22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200" b="1" i="0" u="none" strike="noStrike" cap="none" normalizeH="0" baseline="-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ru-RU" sz="22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200" b="1" i="0" u="none" strike="noStrike" cap="none" normalizeH="0" baseline="-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ru-RU" sz="2200" b="1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2200" b="1" i="0" u="none" strike="noStrike" cap="none" normalizeH="0" baseline="-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 </a:t>
                      </a:r>
                      <a:r>
                        <a:rPr kumimoji="0" lang="ru-RU" alt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балқ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°C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-220, 0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–101,03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–7,2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+113,5*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 </a:t>
                      </a:r>
                      <a:r>
                        <a:rPr kumimoji="0" lang="ru-RU" alt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қайн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°C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-183,0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–34,1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+59,8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+184,3*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тығыздық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г/см</a:t>
                      </a:r>
                      <a:r>
                        <a:rPr kumimoji="0" lang="ru-RU" altLang="ru-RU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(г, –183 °C)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 </a:t>
                      </a:r>
                      <a:endParaRPr kumimoji="0" lang="en-US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(с, –35 °C)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3,214 г/л</a:t>
                      </a:r>
                      <a:endParaRPr kumimoji="0" lang="en-US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(г, </a:t>
                      </a:r>
                      <a:r>
                        <a:rPr kumimoji="0" lang="ru-RU" alt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қ.ж.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3,12 </a:t>
                      </a:r>
                      <a:endParaRPr kumimoji="0" lang="en-US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(с, 20°C)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4,93 (қ)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722086" y="5798457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>
                <a:cs typeface="Times New Roman" pitchFamily="18" charset="0"/>
              </a:rPr>
              <a:t>* </a:t>
            </a:r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жоғарғы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қысымда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қалыпты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иод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сублимацияға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бейім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63"/>
            <a:ext cx="8229600" cy="527050"/>
          </a:xfrm>
        </p:spPr>
        <p:txBody>
          <a:bodyPr anchor="b"/>
          <a:lstStyle/>
          <a:p>
            <a:pPr algn="ctr"/>
            <a:r>
              <a:rPr lang="ru-RU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r>
              <a:rPr lang="kk-KZ" alt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лық қасиеттері</a:t>
            </a:r>
            <a:endParaRPr lang="ru-RU" altLang="ru-RU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57600" y="2743200"/>
            <a:ext cx="9144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Arial Narrow" pitchFamily="34" charset="0"/>
              </a:rPr>
              <a:t>Г</a:t>
            </a:r>
            <a:r>
              <a:rPr lang="ru-RU" altLang="ru-RU" sz="4400" b="1" baseline="-2500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2228850" y="1595438"/>
            <a:ext cx="15240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09800" y="207168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</a:rPr>
              <a:t>M</a:t>
            </a:r>
            <a:r>
              <a:rPr lang="en-US" altLang="ru-RU" sz="2400" b="1" baseline="30000">
                <a:latin typeface="Arial Narrow" pitchFamily="34" charset="0"/>
              </a:rPr>
              <a:t>IA</a:t>
            </a:r>
            <a:endParaRPr lang="ru-RU" altLang="ru-RU" sz="2400" b="1">
              <a:latin typeface="Arial Narrow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00150" y="12954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</a:rPr>
              <a:t>M</a:t>
            </a:r>
            <a:r>
              <a:rPr lang="ru-RU" altLang="ru-RU" sz="2400" b="1">
                <a:latin typeface="Arial Narrow" pitchFamily="34" charset="0"/>
              </a:rPr>
              <a:t>Г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133600" y="3133725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14600" y="3100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/>
              <a:t>Al</a:t>
            </a:r>
            <a:endParaRPr lang="ru-RU" altLang="ru-RU" sz="2400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9600" y="2543175"/>
            <a:ext cx="144780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latin typeface="Arial Narrow" pitchFamily="34" charset="0"/>
              </a:rPr>
              <a:t>Al</a:t>
            </a:r>
            <a:r>
              <a:rPr lang="ru-RU" altLang="ru-RU" sz="2000" b="1">
                <a:latin typeface="Arial Narrow" pitchFamily="34" charset="0"/>
              </a:rPr>
              <a:t>Г</a:t>
            </a:r>
            <a:r>
              <a:rPr lang="ru-RU" altLang="ru-RU" sz="2000" b="1" baseline="-25000">
                <a:latin typeface="Arial Narrow" pitchFamily="34" charset="0"/>
              </a:rPr>
              <a:t>3</a:t>
            </a:r>
            <a:r>
              <a:rPr lang="en-US" altLang="ru-RU" sz="2000" b="1" baseline="-25000">
                <a:latin typeface="Arial Narrow" pitchFamily="34" charset="0"/>
              </a:rPr>
              <a:t> </a:t>
            </a:r>
            <a:endParaRPr lang="ru-RU" altLang="ru-RU" sz="2000" b="1">
              <a:latin typeface="Arial Narrow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latin typeface="Arial Narrow" pitchFamily="34" charset="0"/>
              </a:rPr>
              <a:t>Al</a:t>
            </a:r>
            <a:r>
              <a:rPr lang="en-US" altLang="ru-RU" sz="2000" b="1" baseline="-25000">
                <a:latin typeface="Arial Narrow" pitchFamily="34" charset="0"/>
              </a:rPr>
              <a:t>2</a:t>
            </a:r>
            <a:r>
              <a:rPr lang="en-US" altLang="ru-RU" sz="2000" b="1">
                <a:latin typeface="Arial Narrow" pitchFamily="34" charset="0"/>
              </a:rPr>
              <a:t>Cl</a:t>
            </a:r>
            <a:r>
              <a:rPr lang="en-US" altLang="ru-RU" sz="2000" b="1" baseline="-25000">
                <a:latin typeface="Arial Narrow" pitchFamily="34" charset="0"/>
              </a:rPr>
              <a:t>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latin typeface="Arial Narrow" pitchFamily="34" charset="0"/>
                <a:hlinkClick r:id="rId2"/>
              </a:rPr>
              <a:t>AlI</a:t>
            </a:r>
            <a:r>
              <a:rPr lang="en-US" altLang="ru-RU" sz="2000" b="1" baseline="-25000">
                <a:latin typeface="Arial Narrow" pitchFamily="34" charset="0"/>
                <a:hlinkClick r:id="rId2"/>
              </a:rPr>
              <a:t>3 </a:t>
            </a:r>
            <a:endParaRPr lang="en-US" altLang="ru-RU" sz="2000" b="1" baseline="-25000">
              <a:latin typeface="Arial Narrow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latin typeface="Arial Narrow" pitchFamily="34" charset="0"/>
              </a:rPr>
              <a:t>(</a:t>
            </a:r>
            <a:r>
              <a:rPr lang="ru-RU" altLang="ru-RU" sz="2000" b="1">
                <a:latin typeface="Arial Narrow" pitchFamily="34" charset="0"/>
              </a:rPr>
              <a:t>кат.</a:t>
            </a:r>
            <a:r>
              <a:rPr lang="en-US" altLang="ru-RU" sz="2000" b="1">
                <a:latin typeface="Arial Narrow" pitchFamily="34" charset="0"/>
              </a:rPr>
              <a:t>H</a:t>
            </a:r>
            <a:r>
              <a:rPr lang="en-US" altLang="ru-RU" sz="2000" b="1" baseline="-25000">
                <a:latin typeface="Arial Narrow" pitchFamily="34" charset="0"/>
              </a:rPr>
              <a:t>2</a:t>
            </a:r>
            <a:r>
              <a:rPr lang="en-US" altLang="ru-RU" sz="2000" b="1">
                <a:latin typeface="Arial Narrow" pitchFamily="34" charset="0"/>
              </a:rPr>
              <a:t>O</a:t>
            </a:r>
            <a:r>
              <a:rPr lang="ru-RU" altLang="ru-RU" sz="2000" b="1">
                <a:latin typeface="Arial Narrow" pitchFamily="34" charset="0"/>
              </a:rPr>
              <a:t>)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4305300" y="1790700"/>
            <a:ext cx="533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848100" y="1885950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</a:rPr>
              <a:t>H</a:t>
            </a:r>
            <a:r>
              <a:rPr lang="en-US" altLang="ru-RU" sz="2400" b="1" baseline="-25000">
                <a:latin typeface="Arial Narrow" pitchFamily="34" charset="0"/>
              </a:rPr>
              <a:t>2</a:t>
            </a:r>
            <a:endParaRPr lang="ru-RU" altLang="ru-RU" sz="2400" b="1" baseline="-25000">
              <a:latin typeface="Arial Narrow" pitchFamily="34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572000" y="129063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</a:rPr>
              <a:t>H</a:t>
            </a:r>
            <a:r>
              <a:rPr lang="ru-RU" altLang="ru-RU" sz="2400" b="1">
                <a:latin typeface="Arial Narrow" pitchFamily="34" charset="0"/>
              </a:rPr>
              <a:t>Г (Г- </a:t>
            </a:r>
            <a:r>
              <a:rPr lang="en-US" altLang="ru-RU" sz="2400" b="1">
                <a:latin typeface="Arial Narrow" pitchFamily="34" charset="0"/>
              </a:rPr>
              <a:t>Cl,Br)</a:t>
            </a:r>
            <a:endParaRPr lang="ru-RU" altLang="ru-RU" sz="2400" b="1">
              <a:latin typeface="Arial Narrow" pitchFamily="34" charset="0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4800600" y="3128963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671390" y="2543175"/>
            <a:ext cx="30314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басқа.бейметаллдар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010400" y="2914650"/>
            <a:ext cx="1911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  <a:hlinkClick r:id="rId3"/>
              </a:rPr>
              <a:t>PCl</a:t>
            </a:r>
            <a:r>
              <a:rPr lang="en-US" altLang="ru-RU" sz="2400" b="1" baseline="-25000">
                <a:latin typeface="Arial Narrow" pitchFamily="34" charset="0"/>
                <a:hlinkClick r:id="rId3"/>
              </a:rPr>
              <a:t>3</a:t>
            </a:r>
            <a:r>
              <a:rPr lang="en-US" altLang="ru-RU" sz="2400" b="1">
                <a:latin typeface="Arial Narrow" pitchFamily="34" charset="0"/>
                <a:hlinkClick r:id="rId3"/>
              </a:rPr>
              <a:t>, PCl</a:t>
            </a:r>
            <a:r>
              <a:rPr lang="en-US" altLang="ru-RU" sz="2400" b="1" baseline="-25000">
                <a:latin typeface="Arial Narrow" pitchFamily="34" charset="0"/>
                <a:hlinkClick r:id="rId3"/>
              </a:rPr>
              <a:t>5</a:t>
            </a:r>
            <a:r>
              <a:rPr lang="en-US" altLang="ru-RU" sz="2400" b="1">
                <a:latin typeface="Arial Narrow" pitchFamily="34" charset="0"/>
                <a:hlinkClick r:id="rId3"/>
              </a:rPr>
              <a:t> </a:t>
            </a:r>
            <a:r>
              <a:rPr lang="en-US" altLang="ru-RU" sz="2400" b="1">
                <a:latin typeface="Arial Narrow" pitchFamily="34" charset="0"/>
              </a:rPr>
              <a:t>…</a:t>
            </a:r>
            <a:endParaRPr lang="ru-RU" altLang="ru-RU" sz="2400" b="1">
              <a:latin typeface="Arial Narrow" pitchFamily="34" charset="0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4419600" y="3624263"/>
            <a:ext cx="1143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833938" y="35337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</a:rPr>
              <a:t>Sb</a:t>
            </a:r>
            <a:endParaRPr lang="ru-RU" altLang="ru-RU" sz="2400" b="1">
              <a:latin typeface="Arial Narrow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638800" y="4538663"/>
            <a:ext cx="1981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</a:rPr>
              <a:t>Sb</a:t>
            </a:r>
            <a:r>
              <a:rPr lang="ru-RU" altLang="ru-RU" sz="2400" b="1">
                <a:latin typeface="Arial Narrow" pitchFamily="34" charset="0"/>
              </a:rPr>
              <a:t>Г</a:t>
            </a:r>
            <a:r>
              <a:rPr lang="ru-RU" altLang="ru-RU" sz="2400" b="1" baseline="-25000">
                <a:latin typeface="Arial Narrow" pitchFamily="34" charset="0"/>
              </a:rPr>
              <a:t>3</a:t>
            </a:r>
            <a:r>
              <a:rPr lang="en-US" altLang="ru-RU" sz="2400" b="1">
                <a:latin typeface="Arial Narrow" pitchFamily="34" charset="0"/>
              </a:rPr>
              <a:t>,</a:t>
            </a:r>
            <a:r>
              <a:rPr lang="ru-RU" altLang="ru-RU" sz="2400" b="1">
                <a:latin typeface="Arial Narrow" pitchFamily="34" charset="0"/>
              </a:rPr>
              <a:t> </a:t>
            </a:r>
            <a:r>
              <a:rPr lang="en-US" altLang="ru-RU" sz="2400" b="1">
                <a:latin typeface="Arial Narrow" pitchFamily="34" charset="0"/>
              </a:rPr>
              <a:t>SbCl</a:t>
            </a:r>
            <a:r>
              <a:rPr lang="en-US" altLang="ru-RU" sz="2400" b="1" baseline="-25000">
                <a:latin typeface="Arial Narrow" pitchFamily="34" charset="0"/>
              </a:rPr>
              <a:t>5</a:t>
            </a:r>
            <a:endParaRPr lang="ru-RU" altLang="ru-RU" sz="2400" b="1" baseline="-25000">
              <a:latin typeface="Arial Narrow" pitchFamily="34" charset="0"/>
            </a:endParaRP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2895600" y="3690938"/>
            <a:ext cx="7620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429000" y="4200525"/>
            <a:ext cx="1562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металдар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752600" y="530542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</a:rPr>
              <a:t>CuCl</a:t>
            </a:r>
            <a:r>
              <a:rPr lang="en-US" altLang="ru-RU" sz="2400" b="1" baseline="-25000">
                <a:latin typeface="Arial Narrow" pitchFamily="34" charset="0"/>
              </a:rPr>
              <a:t>2</a:t>
            </a:r>
            <a:endParaRPr lang="ru-RU" altLang="ru-RU" sz="2400" b="1" baseline="-25000">
              <a:latin typeface="Arial Narrow" pitchFamily="34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895600" y="531495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latin typeface="Arial Narrow" pitchFamily="34" charset="0"/>
                <a:hlinkClick r:id="rId4"/>
              </a:rPr>
              <a:t>FeCl</a:t>
            </a:r>
            <a:r>
              <a:rPr lang="en-US" altLang="ru-RU" sz="2400" b="1" baseline="-25000">
                <a:latin typeface="Arial Narrow" pitchFamily="34" charset="0"/>
                <a:hlinkClick r:id="rId4"/>
              </a:rPr>
              <a:t>3</a:t>
            </a:r>
            <a:endParaRPr lang="ru-RU" altLang="ru-RU" sz="2400" b="1" baseline="-2500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Образец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</Template>
  <TotalTime>1163</TotalTime>
  <Words>959</Words>
  <Application>Microsoft Office PowerPoint</Application>
  <PresentationFormat>Экран (4:3)</PresentationFormat>
  <Paragraphs>261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Wingdings</vt:lpstr>
      <vt:lpstr>Образец презентации</vt:lpstr>
      <vt:lpstr>Презентация PowerPoint</vt:lpstr>
      <vt:lpstr>Жай заттар: F2, Cl2, Br2, I2, At2</vt:lpstr>
      <vt:lpstr>VIIА-топтың элементтері (галогендер)</vt:lpstr>
      <vt:lpstr>VIIА-топтың элементтері (галогендер)</vt:lpstr>
      <vt:lpstr>Г—Г байланыс энергиясы (Eбайл. , кДж/моль)</vt:lpstr>
      <vt:lpstr>Фтор: табиғатта таралуы </vt:lpstr>
      <vt:lpstr>Галогендер табиғатта </vt:lpstr>
      <vt:lpstr>Физикалық қасиеттері</vt:lpstr>
      <vt:lpstr>Химиялық қасиеттері</vt:lpstr>
      <vt:lpstr>Г2:  F Cl   Br   I   (At)</vt:lpstr>
      <vt:lpstr>Сутекті қосылыстарын алу</vt:lpstr>
      <vt:lpstr>Галогенсутектер НГ</vt:lpstr>
      <vt:lpstr>HГ (Г – Cl, Br, I) сулы ерітінділері</vt:lpstr>
      <vt:lpstr>Галогендердің оксидтері</vt:lpstr>
      <vt:lpstr>Оттекті қышқылдары</vt:lpstr>
      <vt:lpstr>Химиялық қасиеттері</vt:lpstr>
      <vt:lpstr>Презентация PowerPoint</vt:lpstr>
    </vt:vector>
  </TitlesOfParts>
  <Company>фф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18</dc:title>
  <dc:creator>Comp</dc:creator>
  <cp:lastModifiedBy>Altynai Aliaskarova</cp:lastModifiedBy>
  <cp:revision>56</cp:revision>
  <dcterms:created xsi:type="dcterms:W3CDTF">2008-10-29T17:56:40Z</dcterms:created>
  <dcterms:modified xsi:type="dcterms:W3CDTF">2022-11-07T19:15:51Z</dcterms:modified>
</cp:coreProperties>
</file>