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5" r:id="rId3"/>
    <p:sldId id="298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29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CF881D-C87E-44F1-B945-4B1E4F7F533A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616D88B-6C10-48F1-8B77-107DEE269A76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u="none" dirty="0" smtClean="0"/>
            <a:t>М</a:t>
          </a:r>
          <a:r>
            <a:rPr lang="kk-KZ" sz="1400" b="1" u="none" dirty="0" smtClean="0"/>
            <a:t>ұнайхимиялық өндіріс</a:t>
          </a:r>
          <a:r>
            <a:rPr lang="ru-RU" sz="1400" b="1" u="none" dirty="0" smtClean="0"/>
            <a:t> </a:t>
          </a:r>
          <a:r>
            <a:rPr lang="ru-RU" sz="1400" b="1" u="none" dirty="0" err="1" smtClean="0"/>
            <a:t>шикізаты</a:t>
          </a:r>
          <a:r>
            <a:rPr lang="ru-RU" sz="1400" b="1" u="none" dirty="0" smtClean="0"/>
            <a:t> </a:t>
          </a:r>
          <a:endParaRPr lang="ru-RU" sz="1400" b="1" u="none" dirty="0"/>
        </a:p>
      </dgm:t>
    </dgm:pt>
    <dgm:pt modelId="{8A91E2EE-35AD-4F88-8E0D-C25FAE608F30}" type="parTrans" cxnId="{02F7215F-CD21-4529-A30D-5210386BF251}">
      <dgm:prSet/>
      <dgm:spPr/>
      <dgm:t>
        <a:bodyPr/>
        <a:lstStyle/>
        <a:p>
          <a:endParaRPr lang="ru-RU"/>
        </a:p>
      </dgm:t>
    </dgm:pt>
    <dgm:pt modelId="{41ABF956-F2F6-40EA-BD67-7DF68C09886D}" type="sibTrans" cxnId="{02F7215F-CD21-4529-A30D-5210386BF251}">
      <dgm:prSet/>
      <dgm:spPr/>
      <dgm:t>
        <a:bodyPr/>
        <a:lstStyle/>
        <a:p>
          <a:endParaRPr lang="ru-RU"/>
        </a:p>
      </dgm:t>
    </dgm:pt>
    <dgm:pt modelId="{46D7F5E1-EA7B-42EF-A4DE-4CA572380144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err="1" smtClean="0"/>
            <a:t>Мұнайөңдеу зауыттарында</a:t>
          </a:r>
          <a:r>
            <a:rPr lang="ru-RU" sz="1400" b="1" dirty="0" smtClean="0"/>
            <a:t> </a:t>
          </a:r>
          <a:r>
            <a:rPr lang="ru-RU" sz="1400" b="1" dirty="0" err="1" smtClean="0"/>
            <a:t>мұнай-химия шикізаты</a:t>
          </a:r>
          <a:r>
            <a:rPr lang="ru-RU" sz="1400" b="1" dirty="0" smtClean="0"/>
            <a:t> </a:t>
          </a:r>
          <a:r>
            <a:rPr lang="ru-RU" sz="1400" b="1" dirty="0" err="1" smtClean="0"/>
            <a:t>туралы</a:t>
          </a:r>
          <a:r>
            <a:rPr lang="ru-RU" sz="1400" b="1" dirty="0" smtClean="0"/>
            <a:t> </a:t>
          </a:r>
          <a:endParaRPr lang="ru-RU" sz="1400" b="1" dirty="0"/>
        </a:p>
      </dgm:t>
    </dgm:pt>
    <dgm:pt modelId="{55062129-BB33-403B-B703-679E57B786C8}" type="parTrans" cxnId="{283C30E1-0B07-42A7-8DD0-5FA292660831}">
      <dgm:prSet/>
      <dgm:spPr/>
      <dgm:t>
        <a:bodyPr/>
        <a:lstStyle/>
        <a:p>
          <a:endParaRPr lang="ru-RU"/>
        </a:p>
      </dgm:t>
    </dgm:pt>
    <dgm:pt modelId="{3A96D2B0-362B-4FCE-9F21-778526C2F233}" type="sibTrans" cxnId="{283C30E1-0B07-42A7-8DD0-5FA292660831}">
      <dgm:prSet/>
      <dgm:spPr/>
      <dgm:t>
        <a:bodyPr/>
        <a:lstStyle/>
        <a:p>
          <a:endParaRPr lang="ru-RU"/>
        </a:p>
      </dgm:t>
    </dgm:pt>
    <dgm:pt modelId="{0739E8C9-D345-4FFB-8585-4B75AEC96108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400" b="1" dirty="0" smtClean="0"/>
            <a:t>Мұнайхимиялық синтез үшін шикізат көзін</a:t>
          </a:r>
          <a:endParaRPr lang="ru-RU" sz="1400" b="1" dirty="0"/>
        </a:p>
      </dgm:t>
    </dgm:pt>
    <dgm:pt modelId="{4CE71F5C-D320-44ED-B02B-7E0806A91643}" type="parTrans" cxnId="{B711C022-DF95-4197-83D4-EB3D9EF368F3}">
      <dgm:prSet/>
      <dgm:spPr/>
      <dgm:t>
        <a:bodyPr/>
        <a:lstStyle/>
        <a:p>
          <a:endParaRPr lang="ru-RU"/>
        </a:p>
      </dgm:t>
    </dgm:pt>
    <dgm:pt modelId="{2D789A24-9E22-4E18-B229-4142283BDF4A}" type="sibTrans" cxnId="{B711C022-DF95-4197-83D4-EB3D9EF368F3}">
      <dgm:prSet/>
      <dgm:spPr/>
      <dgm:t>
        <a:bodyPr/>
        <a:lstStyle/>
        <a:p>
          <a:endParaRPr lang="ru-RU"/>
        </a:p>
      </dgm:t>
    </dgm:pt>
    <dgm:pt modelId="{44D38AF4-04BA-4BBE-835E-B8035C21D0F9}" type="pres">
      <dgm:prSet presAssocID="{8CCF881D-C87E-44F1-B945-4B1E4F7F533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4589D5-8221-46AB-9298-3CBD91F14015}" type="pres">
      <dgm:prSet presAssocID="{E616D88B-6C10-48F1-8B77-107DEE269A76}" presName="parentLin" presStyleCnt="0"/>
      <dgm:spPr/>
      <dgm:t>
        <a:bodyPr/>
        <a:lstStyle/>
        <a:p>
          <a:endParaRPr lang="ru-RU"/>
        </a:p>
      </dgm:t>
    </dgm:pt>
    <dgm:pt modelId="{2577D8FC-DEE1-4F7D-B97F-ADDACBCE7D13}" type="pres">
      <dgm:prSet presAssocID="{E616D88B-6C10-48F1-8B77-107DEE269A7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33F026F-507D-4D7F-A96F-E7A7260F09AB}" type="pres">
      <dgm:prSet presAssocID="{E616D88B-6C10-48F1-8B77-107DEE269A7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E9AED8-4DB9-452E-AFD7-A4F4B7AFE5E0}" type="pres">
      <dgm:prSet presAssocID="{E616D88B-6C10-48F1-8B77-107DEE269A76}" presName="negativeSpace" presStyleCnt="0"/>
      <dgm:spPr/>
      <dgm:t>
        <a:bodyPr/>
        <a:lstStyle/>
        <a:p>
          <a:endParaRPr lang="ru-RU"/>
        </a:p>
      </dgm:t>
    </dgm:pt>
    <dgm:pt modelId="{006ACAEB-77EC-4789-8D17-3E148C82E1B2}" type="pres">
      <dgm:prSet presAssocID="{E616D88B-6C10-48F1-8B77-107DEE269A76}" presName="childText" presStyleLbl="conFgAcc1" presStyleIdx="0" presStyleCnt="3">
        <dgm:presLayoutVars>
          <dgm:bulletEnabled val="1"/>
        </dgm:presLayoutVars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C1EE178F-0FCB-41E6-B879-A0C9EAB8C136}" type="pres">
      <dgm:prSet presAssocID="{41ABF956-F2F6-40EA-BD67-7DF68C09886D}" presName="spaceBetweenRectangles" presStyleCnt="0"/>
      <dgm:spPr/>
      <dgm:t>
        <a:bodyPr/>
        <a:lstStyle/>
        <a:p>
          <a:endParaRPr lang="ru-RU"/>
        </a:p>
      </dgm:t>
    </dgm:pt>
    <dgm:pt modelId="{E1012389-BBCC-4DC2-9547-E5A71109A80E}" type="pres">
      <dgm:prSet presAssocID="{46D7F5E1-EA7B-42EF-A4DE-4CA572380144}" presName="parentLin" presStyleCnt="0"/>
      <dgm:spPr/>
      <dgm:t>
        <a:bodyPr/>
        <a:lstStyle/>
        <a:p>
          <a:endParaRPr lang="ru-RU"/>
        </a:p>
      </dgm:t>
    </dgm:pt>
    <dgm:pt modelId="{3713EDCC-382E-4730-B4FF-6000601EC33D}" type="pres">
      <dgm:prSet presAssocID="{46D7F5E1-EA7B-42EF-A4DE-4CA57238014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65108AB-A8CF-47FA-8171-027EFE2F0970}" type="pres">
      <dgm:prSet presAssocID="{46D7F5E1-EA7B-42EF-A4DE-4CA57238014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A65F3E-F4A3-464D-A6BC-9DE4E692095B}" type="pres">
      <dgm:prSet presAssocID="{46D7F5E1-EA7B-42EF-A4DE-4CA572380144}" presName="negativeSpace" presStyleCnt="0"/>
      <dgm:spPr/>
      <dgm:t>
        <a:bodyPr/>
        <a:lstStyle/>
        <a:p>
          <a:endParaRPr lang="ru-RU"/>
        </a:p>
      </dgm:t>
    </dgm:pt>
    <dgm:pt modelId="{5911EFCE-C2FB-497F-ADC1-C10C0BDED930}" type="pres">
      <dgm:prSet presAssocID="{46D7F5E1-EA7B-42EF-A4DE-4CA572380144}" presName="childText" presStyleLbl="conFgAcc1" presStyleIdx="1" presStyleCnt="3">
        <dgm:presLayoutVars>
          <dgm:bulletEnabled val="1"/>
        </dgm:presLayoutVars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234579DB-9D03-467D-AE52-745ABFB26240}" type="pres">
      <dgm:prSet presAssocID="{3A96D2B0-362B-4FCE-9F21-778526C2F233}" presName="spaceBetweenRectangles" presStyleCnt="0"/>
      <dgm:spPr/>
      <dgm:t>
        <a:bodyPr/>
        <a:lstStyle/>
        <a:p>
          <a:endParaRPr lang="ru-RU"/>
        </a:p>
      </dgm:t>
    </dgm:pt>
    <dgm:pt modelId="{A474AD09-1C97-4C3E-98D9-658BB8EC28CB}" type="pres">
      <dgm:prSet presAssocID="{0739E8C9-D345-4FFB-8585-4B75AEC96108}" presName="parentLin" presStyleCnt="0"/>
      <dgm:spPr/>
      <dgm:t>
        <a:bodyPr/>
        <a:lstStyle/>
        <a:p>
          <a:endParaRPr lang="ru-RU"/>
        </a:p>
      </dgm:t>
    </dgm:pt>
    <dgm:pt modelId="{1CC59649-9708-4FDC-BB42-310B039DB0C7}" type="pres">
      <dgm:prSet presAssocID="{0739E8C9-D345-4FFB-8585-4B75AEC9610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073FAB5-B4FB-4E39-98AC-287CAD1D08E0}" type="pres">
      <dgm:prSet presAssocID="{0739E8C9-D345-4FFB-8585-4B75AEC9610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453493-5A56-4755-9482-668EB4513024}" type="pres">
      <dgm:prSet presAssocID="{0739E8C9-D345-4FFB-8585-4B75AEC96108}" presName="negativeSpace" presStyleCnt="0"/>
      <dgm:spPr/>
      <dgm:t>
        <a:bodyPr/>
        <a:lstStyle/>
        <a:p>
          <a:endParaRPr lang="ru-RU"/>
        </a:p>
      </dgm:t>
    </dgm:pt>
    <dgm:pt modelId="{5D256869-42DD-4861-A3C3-5669033B058A}" type="pres">
      <dgm:prSet presAssocID="{0739E8C9-D345-4FFB-8585-4B75AEC96108}" presName="childText" presStyleLbl="conFgAcc1" presStyleIdx="2" presStyleCnt="3">
        <dgm:presLayoutVars>
          <dgm:bulletEnabled val="1"/>
        </dgm:presLayoutVars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F04ACDF0-1FDF-464A-8E91-70254CA6382A}" type="presOf" srcId="{46D7F5E1-EA7B-42EF-A4DE-4CA572380144}" destId="{3713EDCC-382E-4730-B4FF-6000601EC33D}" srcOrd="0" destOrd="0" presId="urn:microsoft.com/office/officeart/2005/8/layout/list1"/>
    <dgm:cxn modelId="{283C30E1-0B07-42A7-8DD0-5FA292660831}" srcId="{8CCF881D-C87E-44F1-B945-4B1E4F7F533A}" destId="{46D7F5E1-EA7B-42EF-A4DE-4CA572380144}" srcOrd="1" destOrd="0" parTransId="{55062129-BB33-403B-B703-679E57B786C8}" sibTransId="{3A96D2B0-362B-4FCE-9F21-778526C2F233}"/>
    <dgm:cxn modelId="{BE37D5CC-03BF-4542-8C88-4A4BDE0939E7}" type="presOf" srcId="{0739E8C9-D345-4FFB-8585-4B75AEC96108}" destId="{0073FAB5-B4FB-4E39-98AC-287CAD1D08E0}" srcOrd="1" destOrd="0" presId="urn:microsoft.com/office/officeart/2005/8/layout/list1"/>
    <dgm:cxn modelId="{4AB954A1-D5AF-4A3F-847D-9B7713917880}" type="presOf" srcId="{46D7F5E1-EA7B-42EF-A4DE-4CA572380144}" destId="{E65108AB-A8CF-47FA-8171-027EFE2F0970}" srcOrd="1" destOrd="0" presId="urn:microsoft.com/office/officeart/2005/8/layout/list1"/>
    <dgm:cxn modelId="{B711C022-DF95-4197-83D4-EB3D9EF368F3}" srcId="{8CCF881D-C87E-44F1-B945-4B1E4F7F533A}" destId="{0739E8C9-D345-4FFB-8585-4B75AEC96108}" srcOrd="2" destOrd="0" parTransId="{4CE71F5C-D320-44ED-B02B-7E0806A91643}" sibTransId="{2D789A24-9E22-4E18-B229-4142283BDF4A}"/>
    <dgm:cxn modelId="{E2F36B6A-A095-40E9-B415-649B30764B6B}" type="presOf" srcId="{0739E8C9-D345-4FFB-8585-4B75AEC96108}" destId="{1CC59649-9708-4FDC-BB42-310B039DB0C7}" srcOrd="0" destOrd="0" presId="urn:microsoft.com/office/officeart/2005/8/layout/list1"/>
    <dgm:cxn modelId="{02F7215F-CD21-4529-A30D-5210386BF251}" srcId="{8CCF881D-C87E-44F1-B945-4B1E4F7F533A}" destId="{E616D88B-6C10-48F1-8B77-107DEE269A76}" srcOrd="0" destOrd="0" parTransId="{8A91E2EE-35AD-4F88-8E0D-C25FAE608F30}" sibTransId="{41ABF956-F2F6-40EA-BD67-7DF68C09886D}"/>
    <dgm:cxn modelId="{2D65EFB7-199C-493A-9A8A-13F1B42CFE39}" type="presOf" srcId="{8CCF881D-C87E-44F1-B945-4B1E4F7F533A}" destId="{44D38AF4-04BA-4BBE-835E-B8035C21D0F9}" srcOrd="0" destOrd="0" presId="urn:microsoft.com/office/officeart/2005/8/layout/list1"/>
    <dgm:cxn modelId="{C4058FD2-2A08-4E2C-A660-4FF8952F7DC1}" type="presOf" srcId="{E616D88B-6C10-48F1-8B77-107DEE269A76}" destId="{2577D8FC-DEE1-4F7D-B97F-ADDACBCE7D13}" srcOrd="0" destOrd="0" presId="urn:microsoft.com/office/officeart/2005/8/layout/list1"/>
    <dgm:cxn modelId="{7D2E34D8-4343-4FC4-899F-7C556E0AA5CB}" type="presOf" srcId="{E616D88B-6C10-48F1-8B77-107DEE269A76}" destId="{333F026F-507D-4D7F-A96F-E7A7260F09AB}" srcOrd="1" destOrd="0" presId="urn:microsoft.com/office/officeart/2005/8/layout/list1"/>
    <dgm:cxn modelId="{30E3DD6F-E266-4FAC-B7E0-E833043E0D79}" type="presParOf" srcId="{44D38AF4-04BA-4BBE-835E-B8035C21D0F9}" destId="{204589D5-8221-46AB-9298-3CBD91F14015}" srcOrd="0" destOrd="0" presId="urn:microsoft.com/office/officeart/2005/8/layout/list1"/>
    <dgm:cxn modelId="{CF3DDF74-D183-4185-80B7-8FFE145C31DD}" type="presParOf" srcId="{204589D5-8221-46AB-9298-3CBD91F14015}" destId="{2577D8FC-DEE1-4F7D-B97F-ADDACBCE7D13}" srcOrd="0" destOrd="0" presId="urn:microsoft.com/office/officeart/2005/8/layout/list1"/>
    <dgm:cxn modelId="{B9757A47-6B6D-445D-8988-01FD7C6BEFC4}" type="presParOf" srcId="{204589D5-8221-46AB-9298-3CBD91F14015}" destId="{333F026F-507D-4D7F-A96F-E7A7260F09AB}" srcOrd="1" destOrd="0" presId="urn:microsoft.com/office/officeart/2005/8/layout/list1"/>
    <dgm:cxn modelId="{5DC9396A-1DED-4B4B-8B89-6ED261255766}" type="presParOf" srcId="{44D38AF4-04BA-4BBE-835E-B8035C21D0F9}" destId="{E3E9AED8-4DB9-452E-AFD7-A4F4B7AFE5E0}" srcOrd="1" destOrd="0" presId="urn:microsoft.com/office/officeart/2005/8/layout/list1"/>
    <dgm:cxn modelId="{56C5C941-C5C8-4257-8618-C786135D2584}" type="presParOf" srcId="{44D38AF4-04BA-4BBE-835E-B8035C21D0F9}" destId="{006ACAEB-77EC-4789-8D17-3E148C82E1B2}" srcOrd="2" destOrd="0" presId="urn:microsoft.com/office/officeart/2005/8/layout/list1"/>
    <dgm:cxn modelId="{A93EA412-39EB-4AD8-9F71-FBBC7D0CF329}" type="presParOf" srcId="{44D38AF4-04BA-4BBE-835E-B8035C21D0F9}" destId="{C1EE178F-0FCB-41E6-B879-A0C9EAB8C136}" srcOrd="3" destOrd="0" presId="urn:microsoft.com/office/officeart/2005/8/layout/list1"/>
    <dgm:cxn modelId="{7DC0774A-34B9-43EF-8D52-09737D6C3E30}" type="presParOf" srcId="{44D38AF4-04BA-4BBE-835E-B8035C21D0F9}" destId="{E1012389-BBCC-4DC2-9547-E5A71109A80E}" srcOrd="4" destOrd="0" presId="urn:microsoft.com/office/officeart/2005/8/layout/list1"/>
    <dgm:cxn modelId="{13070BAD-6ACC-4EBA-AB84-6584886E6346}" type="presParOf" srcId="{E1012389-BBCC-4DC2-9547-E5A71109A80E}" destId="{3713EDCC-382E-4730-B4FF-6000601EC33D}" srcOrd="0" destOrd="0" presId="urn:microsoft.com/office/officeart/2005/8/layout/list1"/>
    <dgm:cxn modelId="{18AD4EA0-A425-4769-B2C3-C98DA499E31C}" type="presParOf" srcId="{E1012389-BBCC-4DC2-9547-E5A71109A80E}" destId="{E65108AB-A8CF-47FA-8171-027EFE2F0970}" srcOrd="1" destOrd="0" presId="urn:microsoft.com/office/officeart/2005/8/layout/list1"/>
    <dgm:cxn modelId="{242701F3-A950-45E1-A2FF-A2837B9A31BF}" type="presParOf" srcId="{44D38AF4-04BA-4BBE-835E-B8035C21D0F9}" destId="{1EA65F3E-F4A3-464D-A6BC-9DE4E692095B}" srcOrd="5" destOrd="0" presId="urn:microsoft.com/office/officeart/2005/8/layout/list1"/>
    <dgm:cxn modelId="{15C8B4DC-BEB1-4403-8D94-43F219BD8803}" type="presParOf" srcId="{44D38AF4-04BA-4BBE-835E-B8035C21D0F9}" destId="{5911EFCE-C2FB-497F-ADC1-C10C0BDED930}" srcOrd="6" destOrd="0" presId="urn:microsoft.com/office/officeart/2005/8/layout/list1"/>
    <dgm:cxn modelId="{1DED38CB-7761-4C6E-875F-2AC1DE6D649C}" type="presParOf" srcId="{44D38AF4-04BA-4BBE-835E-B8035C21D0F9}" destId="{234579DB-9D03-467D-AE52-745ABFB26240}" srcOrd="7" destOrd="0" presId="urn:microsoft.com/office/officeart/2005/8/layout/list1"/>
    <dgm:cxn modelId="{474B9C36-7BAF-4E00-893E-9471728D869D}" type="presParOf" srcId="{44D38AF4-04BA-4BBE-835E-B8035C21D0F9}" destId="{A474AD09-1C97-4C3E-98D9-658BB8EC28CB}" srcOrd="8" destOrd="0" presId="urn:microsoft.com/office/officeart/2005/8/layout/list1"/>
    <dgm:cxn modelId="{C7B04D73-1EA1-4C5B-9619-E1A84A2F977E}" type="presParOf" srcId="{A474AD09-1C97-4C3E-98D9-658BB8EC28CB}" destId="{1CC59649-9708-4FDC-BB42-310B039DB0C7}" srcOrd="0" destOrd="0" presId="urn:microsoft.com/office/officeart/2005/8/layout/list1"/>
    <dgm:cxn modelId="{998A6379-3550-4C68-8737-FF395568D5D3}" type="presParOf" srcId="{A474AD09-1C97-4C3E-98D9-658BB8EC28CB}" destId="{0073FAB5-B4FB-4E39-98AC-287CAD1D08E0}" srcOrd="1" destOrd="0" presId="urn:microsoft.com/office/officeart/2005/8/layout/list1"/>
    <dgm:cxn modelId="{AAC1E900-D64E-49D9-AB2C-DD97DBE40FB8}" type="presParOf" srcId="{44D38AF4-04BA-4BBE-835E-B8035C21D0F9}" destId="{A2453493-5A56-4755-9482-668EB4513024}" srcOrd="9" destOrd="0" presId="urn:microsoft.com/office/officeart/2005/8/layout/list1"/>
    <dgm:cxn modelId="{9C2791E5-E1CB-48A0-B9BE-43C3F1786ECC}" type="presParOf" srcId="{44D38AF4-04BA-4BBE-835E-B8035C21D0F9}" destId="{5D256869-42DD-4861-A3C3-5669033B058A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8DCC29-EC38-4AD6-ACBE-34AC618186A6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1537462-7555-4BEA-89BD-8D3FB0473416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400" dirty="0" smtClean="0"/>
            <a:t>Шикізат туралы мәліметті </a:t>
          </a:r>
          <a:endParaRPr lang="ru-RU" sz="1400" dirty="0"/>
        </a:p>
      </dgm:t>
    </dgm:pt>
    <dgm:pt modelId="{89B10E4D-FEAC-4BF1-A5DF-8179D5182267}" type="parTrans" cxnId="{56099B5B-49CC-42DB-8F9C-B7C608D88F07}">
      <dgm:prSet/>
      <dgm:spPr/>
      <dgm:t>
        <a:bodyPr/>
        <a:lstStyle/>
        <a:p>
          <a:endParaRPr lang="ru-RU"/>
        </a:p>
      </dgm:t>
    </dgm:pt>
    <dgm:pt modelId="{A74E850B-FBEC-424E-9B5B-0272F00DFECF}" type="sibTrans" cxnId="{56099B5B-49CC-42DB-8F9C-B7C608D88F07}">
      <dgm:prSet/>
      <dgm:spPr/>
      <dgm:t>
        <a:bodyPr/>
        <a:lstStyle/>
        <a:p>
          <a:endParaRPr lang="ru-RU"/>
        </a:p>
      </dgm:t>
    </dgm:pt>
    <dgm:pt modelId="{8DD7549B-5600-4CFD-B381-EDBC02DD53EE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err="1" smtClean="0"/>
            <a:t>Мұнай-химиялық процестерге</a:t>
          </a:r>
          <a:r>
            <a:rPr lang="ru-RU" sz="1400" dirty="0" smtClean="0"/>
            <a:t> </a:t>
          </a:r>
          <a:r>
            <a:rPr lang="ru-RU" sz="1400" dirty="0" err="1" smtClean="0"/>
            <a:t>арналған көмірсутекті шикізатқа қойылатын талаптар</a:t>
          </a:r>
          <a:endParaRPr lang="ru-RU" sz="1400" dirty="0"/>
        </a:p>
      </dgm:t>
    </dgm:pt>
    <dgm:pt modelId="{DDCC0C7B-DA3C-420D-9DBA-91BC70D98B70}" type="parTrans" cxnId="{5F8A9E6D-1B94-43B1-A15B-2004EF8B13F2}">
      <dgm:prSet/>
      <dgm:spPr/>
      <dgm:t>
        <a:bodyPr/>
        <a:lstStyle/>
        <a:p>
          <a:endParaRPr lang="ru-RU"/>
        </a:p>
      </dgm:t>
    </dgm:pt>
    <dgm:pt modelId="{9D00F8B5-9BD5-4526-93F9-CC3C228BBD0C}" type="sibTrans" cxnId="{5F8A9E6D-1B94-43B1-A15B-2004EF8B13F2}">
      <dgm:prSet/>
      <dgm:spPr/>
      <dgm:t>
        <a:bodyPr/>
        <a:lstStyle/>
        <a:p>
          <a:endParaRPr lang="ru-RU"/>
        </a:p>
      </dgm:t>
    </dgm:pt>
    <dgm:pt modelId="{B076E5DF-0FEA-442B-80AF-CBA2BB8AE159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err="1" smtClean="0"/>
            <a:t>Табиғи газдың құрамы және одан</a:t>
          </a:r>
          <a:r>
            <a:rPr lang="ru-RU" sz="1400" b="1" dirty="0" smtClean="0"/>
            <a:t> </a:t>
          </a:r>
          <a:r>
            <a:rPr lang="ru-RU" sz="1400" b="1" dirty="0" err="1" smtClean="0"/>
            <a:t>алынатын</a:t>
          </a:r>
          <a:r>
            <a:rPr lang="ru-RU" sz="1400" b="1" dirty="0" smtClean="0"/>
            <a:t> </a:t>
          </a:r>
          <a:r>
            <a:rPr lang="ru-RU" sz="1400" b="1" dirty="0" err="1" smtClean="0"/>
            <a:t>заттар</a:t>
          </a:r>
          <a:endParaRPr lang="ru-RU" sz="1400" dirty="0"/>
        </a:p>
      </dgm:t>
    </dgm:pt>
    <dgm:pt modelId="{102806CF-5659-478B-8D59-D613765D36D9}" type="parTrans" cxnId="{B66F9230-05F0-4A48-B759-EFDDDFBCF07A}">
      <dgm:prSet/>
      <dgm:spPr/>
      <dgm:t>
        <a:bodyPr/>
        <a:lstStyle/>
        <a:p>
          <a:endParaRPr lang="ru-RU"/>
        </a:p>
      </dgm:t>
    </dgm:pt>
    <dgm:pt modelId="{A1029226-5D24-4F67-9D1D-14AB38A0FFE2}" type="sibTrans" cxnId="{B66F9230-05F0-4A48-B759-EFDDDFBCF07A}">
      <dgm:prSet/>
      <dgm:spPr/>
      <dgm:t>
        <a:bodyPr/>
        <a:lstStyle/>
        <a:p>
          <a:endParaRPr lang="ru-RU"/>
        </a:p>
      </dgm:t>
    </dgm:pt>
    <dgm:pt modelId="{622E2C9F-8437-49BA-914D-BDCCB38DE46F}" type="pres">
      <dgm:prSet presAssocID="{128DCC29-EC38-4AD6-ACBE-34AC618186A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3397A5-1F86-4F73-B4A1-F637E05C450C}" type="pres">
      <dgm:prSet presAssocID="{91537462-7555-4BEA-89BD-8D3FB0473416}" presName="parentLin" presStyleCnt="0"/>
      <dgm:spPr/>
    </dgm:pt>
    <dgm:pt modelId="{3DDC14A8-01FE-487D-8D4D-E14E70960022}" type="pres">
      <dgm:prSet presAssocID="{91537462-7555-4BEA-89BD-8D3FB047341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EFC449D-ED26-4564-81EB-C04D10A1EB24}" type="pres">
      <dgm:prSet presAssocID="{91537462-7555-4BEA-89BD-8D3FB047341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99945-60A6-4E14-9203-5A81C3FA7C13}" type="pres">
      <dgm:prSet presAssocID="{91537462-7555-4BEA-89BD-8D3FB0473416}" presName="negativeSpace" presStyleCnt="0"/>
      <dgm:spPr/>
    </dgm:pt>
    <dgm:pt modelId="{8F1E1FDA-C015-4AB2-98DF-0675EB1E1BA4}" type="pres">
      <dgm:prSet presAssocID="{91537462-7555-4BEA-89BD-8D3FB0473416}" presName="childText" presStyleLbl="conFgAcc1" presStyleIdx="0" presStyleCnt="3">
        <dgm:presLayoutVars>
          <dgm:bulletEnabled val="1"/>
        </dgm:presLayoutVars>
      </dgm:prSet>
      <dgm:spPr/>
    </dgm:pt>
    <dgm:pt modelId="{C8DC1E52-1CE0-4D01-91F7-A1E274FBA187}" type="pres">
      <dgm:prSet presAssocID="{A74E850B-FBEC-424E-9B5B-0272F00DFECF}" presName="spaceBetweenRectangles" presStyleCnt="0"/>
      <dgm:spPr/>
    </dgm:pt>
    <dgm:pt modelId="{06F5378C-8470-4654-B826-9F05B91FC88C}" type="pres">
      <dgm:prSet presAssocID="{8DD7549B-5600-4CFD-B381-EDBC02DD53EE}" presName="parentLin" presStyleCnt="0"/>
      <dgm:spPr/>
    </dgm:pt>
    <dgm:pt modelId="{D1171573-7B92-402B-8035-3DB7DB769AAE}" type="pres">
      <dgm:prSet presAssocID="{8DD7549B-5600-4CFD-B381-EDBC02DD53E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FF50F80-2A2F-460E-8BEA-EAC4F40A4515}" type="pres">
      <dgm:prSet presAssocID="{8DD7549B-5600-4CFD-B381-EDBC02DD53E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7596E7-8567-4EEB-B90D-E4399673C7E1}" type="pres">
      <dgm:prSet presAssocID="{8DD7549B-5600-4CFD-B381-EDBC02DD53EE}" presName="negativeSpace" presStyleCnt="0"/>
      <dgm:spPr/>
    </dgm:pt>
    <dgm:pt modelId="{EC5740F8-9662-4057-886D-9066D116F3AA}" type="pres">
      <dgm:prSet presAssocID="{8DD7549B-5600-4CFD-B381-EDBC02DD53EE}" presName="childText" presStyleLbl="conFgAcc1" presStyleIdx="1" presStyleCnt="3">
        <dgm:presLayoutVars>
          <dgm:bulletEnabled val="1"/>
        </dgm:presLayoutVars>
      </dgm:prSet>
      <dgm:spPr/>
    </dgm:pt>
    <dgm:pt modelId="{3CDBF09F-2CAA-490B-92FC-6455E1E08357}" type="pres">
      <dgm:prSet presAssocID="{9D00F8B5-9BD5-4526-93F9-CC3C228BBD0C}" presName="spaceBetweenRectangles" presStyleCnt="0"/>
      <dgm:spPr/>
    </dgm:pt>
    <dgm:pt modelId="{D685D1B3-9753-4535-8F29-598D919FD552}" type="pres">
      <dgm:prSet presAssocID="{B076E5DF-0FEA-442B-80AF-CBA2BB8AE159}" presName="parentLin" presStyleCnt="0"/>
      <dgm:spPr/>
    </dgm:pt>
    <dgm:pt modelId="{8F0DEC85-8050-46C9-9DA9-4F1298943332}" type="pres">
      <dgm:prSet presAssocID="{B076E5DF-0FEA-442B-80AF-CBA2BB8AE15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ACFE81D-13F2-4BC3-9DF4-36C1C00F645C}" type="pres">
      <dgm:prSet presAssocID="{B076E5DF-0FEA-442B-80AF-CBA2BB8AE15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0958F2-BAC6-4289-8656-1805AD5009D1}" type="pres">
      <dgm:prSet presAssocID="{B076E5DF-0FEA-442B-80AF-CBA2BB8AE159}" presName="negativeSpace" presStyleCnt="0"/>
      <dgm:spPr/>
    </dgm:pt>
    <dgm:pt modelId="{A16E7763-AEE3-4622-BC65-A808502F8818}" type="pres">
      <dgm:prSet presAssocID="{B076E5DF-0FEA-442B-80AF-CBA2BB8AE15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7B30F92-4E99-4E6F-BC0A-992E23360A7A}" type="presOf" srcId="{B076E5DF-0FEA-442B-80AF-CBA2BB8AE159}" destId="{8F0DEC85-8050-46C9-9DA9-4F1298943332}" srcOrd="0" destOrd="0" presId="urn:microsoft.com/office/officeart/2005/8/layout/list1"/>
    <dgm:cxn modelId="{A0C5F30B-E3E3-45D0-8057-933FFFA26187}" type="presOf" srcId="{91537462-7555-4BEA-89BD-8D3FB0473416}" destId="{3DDC14A8-01FE-487D-8D4D-E14E70960022}" srcOrd="0" destOrd="0" presId="urn:microsoft.com/office/officeart/2005/8/layout/list1"/>
    <dgm:cxn modelId="{B66F9230-05F0-4A48-B759-EFDDDFBCF07A}" srcId="{128DCC29-EC38-4AD6-ACBE-34AC618186A6}" destId="{B076E5DF-0FEA-442B-80AF-CBA2BB8AE159}" srcOrd="2" destOrd="0" parTransId="{102806CF-5659-478B-8D59-D613765D36D9}" sibTransId="{A1029226-5D24-4F67-9D1D-14AB38A0FFE2}"/>
    <dgm:cxn modelId="{369DEBC9-7423-4503-A087-CE55AE65AB4D}" type="presOf" srcId="{128DCC29-EC38-4AD6-ACBE-34AC618186A6}" destId="{622E2C9F-8437-49BA-914D-BDCCB38DE46F}" srcOrd="0" destOrd="0" presId="urn:microsoft.com/office/officeart/2005/8/layout/list1"/>
    <dgm:cxn modelId="{616985E6-E16E-424A-B912-EEB88128B452}" type="presOf" srcId="{B076E5DF-0FEA-442B-80AF-CBA2BB8AE159}" destId="{5ACFE81D-13F2-4BC3-9DF4-36C1C00F645C}" srcOrd="1" destOrd="0" presId="urn:microsoft.com/office/officeart/2005/8/layout/list1"/>
    <dgm:cxn modelId="{EACD9B92-20D2-431D-833B-71CFDC84014A}" type="presOf" srcId="{8DD7549B-5600-4CFD-B381-EDBC02DD53EE}" destId="{D1171573-7B92-402B-8035-3DB7DB769AAE}" srcOrd="0" destOrd="0" presId="urn:microsoft.com/office/officeart/2005/8/layout/list1"/>
    <dgm:cxn modelId="{56099B5B-49CC-42DB-8F9C-B7C608D88F07}" srcId="{128DCC29-EC38-4AD6-ACBE-34AC618186A6}" destId="{91537462-7555-4BEA-89BD-8D3FB0473416}" srcOrd="0" destOrd="0" parTransId="{89B10E4D-FEAC-4BF1-A5DF-8179D5182267}" sibTransId="{A74E850B-FBEC-424E-9B5B-0272F00DFECF}"/>
    <dgm:cxn modelId="{B3460832-218E-4203-A918-BF0CFC482189}" type="presOf" srcId="{91537462-7555-4BEA-89BD-8D3FB0473416}" destId="{5EFC449D-ED26-4564-81EB-C04D10A1EB24}" srcOrd="1" destOrd="0" presId="urn:microsoft.com/office/officeart/2005/8/layout/list1"/>
    <dgm:cxn modelId="{1A9DA9F8-78F7-48FF-940E-F91F92FEF192}" type="presOf" srcId="{8DD7549B-5600-4CFD-B381-EDBC02DD53EE}" destId="{8FF50F80-2A2F-460E-8BEA-EAC4F40A4515}" srcOrd="1" destOrd="0" presId="urn:microsoft.com/office/officeart/2005/8/layout/list1"/>
    <dgm:cxn modelId="{5F8A9E6D-1B94-43B1-A15B-2004EF8B13F2}" srcId="{128DCC29-EC38-4AD6-ACBE-34AC618186A6}" destId="{8DD7549B-5600-4CFD-B381-EDBC02DD53EE}" srcOrd="1" destOrd="0" parTransId="{DDCC0C7B-DA3C-420D-9DBA-91BC70D98B70}" sibTransId="{9D00F8B5-9BD5-4526-93F9-CC3C228BBD0C}"/>
    <dgm:cxn modelId="{C215C6D2-D286-4287-9ED4-8AE4D2B54C41}" type="presParOf" srcId="{622E2C9F-8437-49BA-914D-BDCCB38DE46F}" destId="{313397A5-1F86-4F73-B4A1-F637E05C450C}" srcOrd="0" destOrd="0" presId="urn:microsoft.com/office/officeart/2005/8/layout/list1"/>
    <dgm:cxn modelId="{3E8ACF46-709C-44E0-A71D-E59AFD5D6122}" type="presParOf" srcId="{313397A5-1F86-4F73-B4A1-F637E05C450C}" destId="{3DDC14A8-01FE-487D-8D4D-E14E70960022}" srcOrd="0" destOrd="0" presId="urn:microsoft.com/office/officeart/2005/8/layout/list1"/>
    <dgm:cxn modelId="{5BE35731-989A-4CF6-929E-62CB637D350E}" type="presParOf" srcId="{313397A5-1F86-4F73-B4A1-F637E05C450C}" destId="{5EFC449D-ED26-4564-81EB-C04D10A1EB24}" srcOrd="1" destOrd="0" presId="urn:microsoft.com/office/officeart/2005/8/layout/list1"/>
    <dgm:cxn modelId="{961831C1-8B54-4127-AC1D-67E7E95B2D4A}" type="presParOf" srcId="{622E2C9F-8437-49BA-914D-BDCCB38DE46F}" destId="{DA999945-60A6-4E14-9203-5A81C3FA7C13}" srcOrd="1" destOrd="0" presId="urn:microsoft.com/office/officeart/2005/8/layout/list1"/>
    <dgm:cxn modelId="{2B594534-9D72-4ACB-AC23-CF3CECE6CC7D}" type="presParOf" srcId="{622E2C9F-8437-49BA-914D-BDCCB38DE46F}" destId="{8F1E1FDA-C015-4AB2-98DF-0675EB1E1BA4}" srcOrd="2" destOrd="0" presId="urn:microsoft.com/office/officeart/2005/8/layout/list1"/>
    <dgm:cxn modelId="{015E8B6A-BE59-44A5-97B4-46FEACBF00CF}" type="presParOf" srcId="{622E2C9F-8437-49BA-914D-BDCCB38DE46F}" destId="{C8DC1E52-1CE0-4D01-91F7-A1E274FBA187}" srcOrd="3" destOrd="0" presId="urn:microsoft.com/office/officeart/2005/8/layout/list1"/>
    <dgm:cxn modelId="{17352AA5-5A12-4C4C-A57A-9CA4ED4172DF}" type="presParOf" srcId="{622E2C9F-8437-49BA-914D-BDCCB38DE46F}" destId="{06F5378C-8470-4654-B826-9F05B91FC88C}" srcOrd="4" destOrd="0" presId="urn:microsoft.com/office/officeart/2005/8/layout/list1"/>
    <dgm:cxn modelId="{321B131C-1E28-406F-84A0-D59BF5E280E4}" type="presParOf" srcId="{06F5378C-8470-4654-B826-9F05B91FC88C}" destId="{D1171573-7B92-402B-8035-3DB7DB769AAE}" srcOrd="0" destOrd="0" presId="urn:microsoft.com/office/officeart/2005/8/layout/list1"/>
    <dgm:cxn modelId="{D1807773-1726-47DB-BB2E-6683E81BA576}" type="presParOf" srcId="{06F5378C-8470-4654-B826-9F05B91FC88C}" destId="{8FF50F80-2A2F-460E-8BEA-EAC4F40A4515}" srcOrd="1" destOrd="0" presId="urn:microsoft.com/office/officeart/2005/8/layout/list1"/>
    <dgm:cxn modelId="{583A5414-844D-4C65-81A4-56F77314DF6D}" type="presParOf" srcId="{622E2C9F-8437-49BA-914D-BDCCB38DE46F}" destId="{BF7596E7-8567-4EEB-B90D-E4399673C7E1}" srcOrd="5" destOrd="0" presId="urn:microsoft.com/office/officeart/2005/8/layout/list1"/>
    <dgm:cxn modelId="{9405CF01-7435-4BB1-BAD1-9F4F09F8571E}" type="presParOf" srcId="{622E2C9F-8437-49BA-914D-BDCCB38DE46F}" destId="{EC5740F8-9662-4057-886D-9066D116F3AA}" srcOrd="6" destOrd="0" presId="urn:microsoft.com/office/officeart/2005/8/layout/list1"/>
    <dgm:cxn modelId="{940A45D3-D268-4468-B7AD-08B88FF935FC}" type="presParOf" srcId="{622E2C9F-8437-49BA-914D-BDCCB38DE46F}" destId="{3CDBF09F-2CAA-490B-92FC-6455E1E08357}" srcOrd="7" destOrd="0" presId="urn:microsoft.com/office/officeart/2005/8/layout/list1"/>
    <dgm:cxn modelId="{414428EE-4C31-489E-9691-A9FE85C16F93}" type="presParOf" srcId="{622E2C9F-8437-49BA-914D-BDCCB38DE46F}" destId="{D685D1B3-9753-4535-8F29-598D919FD552}" srcOrd="8" destOrd="0" presId="urn:microsoft.com/office/officeart/2005/8/layout/list1"/>
    <dgm:cxn modelId="{1388BA0B-CA63-4ED6-A5A6-E07F89549234}" type="presParOf" srcId="{D685D1B3-9753-4535-8F29-598D919FD552}" destId="{8F0DEC85-8050-46C9-9DA9-4F1298943332}" srcOrd="0" destOrd="0" presId="urn:microsoft.com/office/officeart/2005/8/layout/list1"/>
    <dgm:cxn modelId="{7C9BEEB1-91B0-4441-AA39-2BB41E194FB7}" type="presParOf" srcId="{D685D1B3-9753-4535-8F29-598D919FD552}" destId="{5ACFE81D-13F2-4BC3-9DF4-36C1C00F645C}" srcOrd="1" destOrd="0" presId="urn:microsoft.com/office/officeart/2005/8/layout/list1"/>
    <dgm:cxn modelId="{F31227E5-347C-4759-AB98-2F41BC05A691}" type="presParOf" srcId="{622E2C9F-8437-49BA-914D-BDCCB38DE46F}" destId="{250958F2-BAC6-4289-8656-1805AD5009D1}" srcOrd="9" destOrd="0" presId="urn:microsoft.com/office/officeart/2005/8/layout/list1"/>
    <dgm:cxn modelId="{881C6E08-338C-4FB0-99C4-A38E04DA5D70}" type="presParOf" srcId="{622E2C9F-8437-49BA-914D-BDCCB38DE46F}" destId="{A16E7763-AEE3-4622-BC65-A808502F8818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761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6CEF0-5D70-44D5-962E-D631F09F67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erimkulova07@mail.r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300975"/>
            <a:ext cx="7766221" cy="169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Мұнайхимиялық синтез негіздері</a:t>
            </a:r>
            <a: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Оқытушы: К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еримкулова</a:t>
            </a:r>
            <a:r>
              <a:rPr lang="ru-RU" sz="32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Айгуль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Жадраевна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хим.ғыл.канд.,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«</a:t>
            </a:r>
            <a:r>
              <a:rPr lang="kk-KZ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Химиялық және биохимиялық инженерия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» кафедра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қауымдастырылған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профессоры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4"/>
              </a:rPr>
              <a:t>kerimkulova07@mail.ru</a:t>
            </a: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228600" y="301625"/>
            <a:ext cx="89154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 dirty="0" err="1" smtClean="0"/>
              <a:t>Мұнай-химиялық синтездің шикізаты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әртүрлі </a:t>
            </a:r>
            <a:r>
              <a:rPr lang="ru-RU" sz="2800" i="1" dirty="0" smtClean="0"/>
              <a:t>газ </a:t>
            </a:r>
            <a:r>
              <a:rPr lang="ru-RU" sz="2800" i="1" dirty="0" err="1" smtClean="0"/>
              <a:t>тәрізді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сұйық және қатты көмірсутектер болып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табылады</a:t>
            </a:r>
            <a:r>
              <a:rPr lang="ru-RU" sz="2800" i="1" dirty="0" smtClean="0"/>
              <a:t>:  </a:t>
            </a:r>
          </a:p>
          <a:p>
            <a:r>
              <a:rPr lang="ru-RU" sz="2800" i="1" dirty="0" smtClean="0"/>
              <a:t>● </a:t>
            </a:r>
            <a:r>
              <a:rPr lang="ru-RU" sz="2800" i="1" dirty="0" err="1" smtClean="0"/>
              <a:t>қаныққан көмірсутектер </a:t>
            </a:r>
            <a:r>
              <a:rPr lang="ru-RU" sz="2800" i="1" dirty="0" smtClean="0"/>
              <a:t>(метан, этан, пропан, </a:t>
            </a:r>
            <a:r>
              <a:rPr lang="ru-RU" sz="2800" i="1" dirty="0" err="1" smtClean="0"/>
              <a:t>бутандар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және </a:t>
            </a:r>
            <a:r>
              <a:rPr lang="ru-RU" sz="2800" i="1" dirty="0" smtClean="0"/>
              <a:t>т.б.).  </a:t>
            </a:r>
          </a:p>
          <a:p>
            <a:r>
              <a:rPr lang="ru-RU" sz="2800" i="1" dirty="0" smtClean="0"/>
              <a:t>● </a:t>
            </a:r>
            <a:r>
              <a:rPr lang="ru-RU" sz="2800" i="1" dirty="0" err="1" smtClean="0"/>
              <a:t>қанықпаған көмірсутектер: моноолефиндер</a:t>
            </a:r>
            <a:r>
              <a:rPr lang="ru-RU" sz="2800" i="1" dirty="0" smtClean="0"/>
              <a:t> (этилен, пропилен, </a:t>
            </a:r>
            <a:r>
              <a:rPr lang="ru-RU" sz="2800" i="1" dirty="0" err="1" smtClean="0"/>
              <a:t>бутендер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пентендер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жоғары олефиндер</a:t>
            </a:r>
            <a:r>
              <a:rPr lang="ru-RU" sz="2800" i="1" dirty="0" smtClean="0"/>
              <a:t>), ацетилен </a:t>
            </a:r>
            <a:r>
              <a:rPr lang="ru-RU" sz="2800" i="1" dirty="0" err="1" smtClean="0"/>
              <a:t>және </a:t>
            </a:r>
            <a:r>
              <a:rPr lang="ru-RU" sz="2800" i="1" dirty="0" smtClean="0"/>
              <a:t>диен </a:t>
            </a:r>
            <a:r>
              <a:rPr lang="ru-RU" sz="2800" i="1" dirty="0" err="1" smtClean="0"/>
              <a:t>көмірсутектер </a:t>
            </a:r>
            <a:r>
              <a:rPr lang="ru-RU" sz="2800" i="1" dirty="0" smtClean="0"/>
              <a:t>(бутадиен-1,3, изопрен);</a:t>
            </a:r>
          </a:p>
          <a:p>
            <a:r>
              <a:rPr lang="ru-RU" sz="2800" i="1" dirty="0" smtClean="0"/>
              <a:t>● </a:t>
            </a:r>
            <a:r>
              <a:rPr lang="ru-RU" sz="2800" i="1" dirty="0" err="1" smtClean="0"/>
              <a:t>ароматты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көмірсутектер </a:t>
            </a:r>
            <a:r>
              <a:rPr lang="ru-RU" sz="2800" i="1" dirty="0" smtClean="0"/>
              <a:t>(бензол, толуол, </a:t>
            </a:r>
            <a:r>
              <a:rPr lang="ru-RU" sz="2800" i="1" dirty="0" err="1" smtClean="0"/>
              <a:t>алкилбензолдар</a:t>
            </a:r>
            <a:r>
              <a:rPr lang="ru-RU" sz="2800" i="1" dirty="0" smtClean="0"/>
              <a:t>, нафталин);</a:t>
            </a:r>
          </a:p>
          <a:p>
            <a:r>
              <a:rPr lang="ru-RU" sz="2800" i="1" dirty="0" smtClean="0"/>
              <a:t>● </a:t>
            </a:r>
            <a:r>
              <a:rPr lang="ru-RU" sz="2800" i="1" dirty="0" err="1" smtClean="0"/>
              <a:t>алициклді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көмірсутектер: нафтендік</a:t>
            </a:r>
            <a:r>
              <a:rPr lang="ru-RU" sz="2800" i="1" dirty="0" smtClean="0"/>
              <a:t> (</a:t>
            </a:r>
            <a:r>
              <a:rPr lang="ru-RU" sz="2800" i="1" dirty="0" err="1" smtClean="0"/>
              <a:t>циклопентан</a:t>
            </a:r>
            <a:r>
              <a:rPr lang="ru-RU" sz="2800" i="1" dirty="0" smtClean="0"/>
              <a:t>, циклогексан), </a:t>
            </a:r>
            <a:r>
              <a:rPr lang="ru-RU" sz="2800" i="1" dirty="0" err="1" smtClean="0"/>
              <a:t>циклолефиндер</a:t>
            </a:r>
            <a:r>
              <a:rPr lang="ru-RU" sz="2800" i="1" dirty="0" smtClean="0"/>
              <a:t> (</a:t>
            </a:r>
            <a:r>
              <a:rPr lang="ru-RU" sz="2800" i="1" dirty="0" err="1" smtClean="0"/>
              <a:t>циклогексендер</a:t>
            </a:r>
            <a:r>
              <a:rPr lang="ru-RU" sz="2800" i="1" dirty="0" smtClean="0"/>
              <a:t>), </a:t>
            </a:r>
            <a:r>
              <a:rPr lang="ru-RU" sz="2800" i="1" dirty="0" err="1" smtClean="0"/>
              <a:t>циклодиендер</a:t>
            </a:r>
            <a:r>
              <a:rPr lang="ru-RU" sz="2800" i="1" dirty="0" smtClean="0"/>
              <a:t> (</a:t>
            </a:r>
            <a:r>
              <a:rPr lang="ru-RU" sz="2800" i="1" dirty="0" err="1" smtClean="0"/>
              <a:t>циклопентадиен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циклогексадиен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және </a:t>
            </a:r>
            <a:r>
              <a:rPr lang="ru-RU" sz="2800" i="1" dirty="0" smtClean="0"/>
              <a:t>т.б.).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8763" y="284163"/>
            <a:ext cx="8688387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Прямоугольник 1"/>
          <p:cNvSpPr>
            <a:spLocks noChangeArrowheads="1"/>
          </p:cNvSpPr>
          <p:nvPr/>
        </p:nvSpPr>
        <p:spPr bwMode="auto">
          <a:xfrm>
            <a:off x="228600" y="6038850"/>
            <a:ext cx="868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Основные направления химической переработки насыщенных углеводородов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-304800"/>
            <a:ext cx="8305800" cy="746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-44450"/>
            <a:ext cx="8020050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4"/>
          <p:cNvSpPr>
            <a:spLocks noChangeArrowheads="1"/>
          </p:cNvSpPr>
          <p:nvPr/>
        </p:nvSpPr>
        <p:spPr bwMode="auto">
          <a:xfrm>
            <a:off x="228600" y="528638"/>
            <a:ext cx="8610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dirty="0" err="1" smtClean="0"/>
              <a:t>Парафинді</a:t>
            </a:r>
            <a:r>
              <a:rPr lang="ru-RU" sz="2800" dirty="0" smtClean="0"/>
              <a:t> </a:t>
            </a:r>
            <a:r>
              <a:rPr lang="ru-RU" sz="2800" dirty="0" err="1" smtClean="0"/>
              <a:t>көмірсутектерді өңдеудің негізгі</a:t>
            </a:r>
            <a:r>
              <a:rPr lang="ru-RU" sz="2800" dirty="0" smtClean="0"/>
              <a:t> </a:t>
            </a:r>
            <a:r>
              <a:rPr lang="ru-RU" sz="2800" dirty="0" err="1" smtClean="0"/>
              <a:t>әдісі қанықпаған көмірсутектерді </a:t>
            </a:r>
            <a:r>
              <a:rPr lang="ru-RU" sz="2800" dirty="0" smtClean="0"/>
              <a:t>– </a:t>
            </a:r>
            <a:r>
              <a:rPr lang="ru-RU" sz="2800" dirty="0" err="1" smtClean="0"/>
              <a:t>олефиндерді</a:t>
            </a:r>
            <a:r>
              <a:rPr lang="ru-RU" sz="2800" dirty="0" smtClean="0"/>
              <a:t>, </a:t>
            </a:r>
            <a:r>
              <a:rPr lang="ru-RU" sz="2800" dirty="0" err="1" smtClean="0"/>
              <a:t>диендерді</a:t>
            </a:r>
            <a:r>
              <a:rPr lang="ru-RU" sz="2800" dirty="0" smtClean="0"/>
              <a:t>, </a:t>
            </a:r>
            <a:r>
              <a:rPr lang="ru-RU" sz="2800" dirty="0" err="1" smtClean="0"/>
              <a:t>ацетиленді</a:t>
            </a:r>
            <a:r>
              <a:rPr lang="ru-RU" sz="2800" dirty="0" smtClean="0"/>
              <a:t> </a:t>
            </a:r>
            <a:r>
              <a:rPr lang="ru-RU" sz="2800" dirty="0" err="1" smtClean="0"/>
              <a:t>алу</a:t>
            </a:r>
            <a:r>
              <a:rPr lang="ru-RU" sz="2800" dirty="0" smtClean="0"/>
              <a:t> </a:t>
            </a:r>
            <a:r>
              <a:rPr lang="ru-RU" sz="2800" dirty="0" err="1" smtClean="0"/>
              <a:t>мақсатында олардың пиролизі</a:t>
            </a:r>
            <a:r>
              <a:rPr lang="ru-RU" sz="2800" dirty="0" smtClean="0"/>
              <a:t> </a:t>
            </a:r>
            <a:r>
              <a:rPr lang="ru-RU" sz="2800" dirty="0" err="1" smtClean="0"/>
              <a:t>болып</a:t>
            </a:r>
            <a:r>
              <a:rPr lang="ru-RU" sz="2800" dirty="0" smtClean="0"/>
              <a:t> </a:t>
            </a:r>
            <a:r>
              <a:rPr lang="ru-RU" sz="2800" dirty="0" err="1" smtClean="0"/>
              <a:t>табылады.Өнеркәсіпте олефиндерді</a:t>
            </a:r>
            <a:r>
              <a:rPr lang="ru-RU" sz="2800" dirty="0" smtClean="0"/>
              <a:t> </a:t>
            </a:r>
            <a:r>
              <a:rPr lang="ru-RU" sz="2800" dirty="0" err="1" smtClean="0"/>
              <a:t>алудың негізгі</a:t>
            </a:r>
            <a:r>
              <a:rPr lang="ru-RU" sz="2800" dirty="0" smtClean="0"/>
              <a:t> </a:t>
            </a:r>
            <a:r>
              <a:rPr lang="ru-RU" sz="2800" dirty="0" err="1" smtClean="0"/>
              <a:t>әдістері </a:t>
            </a:r>
            <a:r>
              <a:rPr lang="ru-RU" sz="2800" dirty="0" smtClean="0"/>
              <a:t>пиролиз, </a:t>
            </a:r>
            <a:r>
              <a:rPr lang="ru-RU" sz="2800" dirty="0" err="1" smtClean="0"/>
              <a:t>парафиндерді</a:t>
            </a:r>
            <a:r>
              <a:rPr lang="ru-RU" sz="2800" dirty="0" smtClean="0"/>
              <a:t> </a:t>
            </a:r>
            <a:r>
              <a:rPr lang="ru-RU" sz="2800" dirty="0" err="1" smtClean="0"/>
              <a:t>дегидрлеу</a:t>
            </a:r>
            <a:r>
              <a:rPr lang="ru-RU" sz="2800" dirty="0" smtClean="0"/>
              <a:t>, </a:t>
            </a:r>
            <a:r>
              <a:rPr lang="ru-RU" sz="2800" dirty="0" err="1" smtClean="0"/>
              <a:t>термиялық және каталитикалық </a:t>
            </a:r>
            <a:r>
              <a:rPr lang="ru-RU" sz="2800" dirty="0" smtClean="0"/>
              <a:t>крекинг </a:t>
            </a:r>
            <a:r>
              <a:rPr lang="ru-RU" sz="2800" dirty="0" err="1" smtClean="0"/>
              <a:t>болып</a:t>
            </a:r>
            <a:r>
              <a:rPr lang="ru-RU" sz="2800" dirty="0" smtClean="0"/>
              <a:t> </a:t>
            </a:r>
            <a:r>
              <a:rPr lang="ru-RU" sz="2800" dirty="0" err="1" smtClean="0"/>
              <a:t>табылады</a:t>
            </a:r>
            <a:r>
              <a:rPr lang="ru-RU" sz="2800" dirty="0" smtClean="0"/>
              <a:t>, </a:t>
            </a:r>
            <a:r>
              <a:rPr lang="ru-RU" sz="2800" dirty="0" err="1" smtClean="0"/>
              <a:t>сонымен</a:t>
            </a:r>
            <a:r>
              <a:rPr lang="ru-RU" sz="2800" dirty="0" smtClean="0"/>
              <a:t> </a:t>
            </a:r>
            <a:r>
              <a:rPr lang="ru-RU" sz="2800" dirty="0" err="1" smtClean="0"/>
              <a:t>қатар олефиндерді</a:t>
            </a:r>
            <a:r>
              <a:rPr lang="ru-RU" sz="2800" dirty="0" smtClean="0"/>
              <a:t> </a:t>
            </a:r>
            <a:r>
              <a:rPr lang="ru-RU" sz="2800" dirty="0" err="1" smtClean="0"/>
              <a:t>олигомеризация</a:t>
            </a:r>
            <a:r>
              <a:rPr lang="ru-RU" sz="2800" dirty="0" smtClean="0"/>
              <a:t> </a:t>
            </a:r>
            <a:r>
              <a:rPr lang="ru-RU" sz="2800" dirty="0" err="1" smtClean="0"/>
              <a:t>және диспропорциялау</a:t>
            </a:r>
            <a:r>
              <a:rPr lang="ru-RU" sz="2800" dirty="0" smtClean="0"/>
              <a:t> </a:t>
            </a:r>
            <a:r>
              <a:rPr lang="ru-RU" sz="2800" dirty="0" err="1" smtClean="0"/>
              <a:t>арқылы қайта өзгертуге болады.Ароматты</a:t>
            </a:r>
            <a:r>
              <a:rPr lang="ru-RU" sz="2800" dirty="0" smtClean="0"/>
              <a:t> </a:t>
            </a:r>
            <a:r>
              <a:rPr lang="ru-RU" sz="2800" dirty="0" err="1" smtClean="0"/>
              <a:t>көмірсутектердің негізгі</a:t>
            </a:r>
            <a:r>
              <a:rPr lang="ru-RU" sz="2800" dirty="0" smtClean="0"/>
              <a:t> </a:t>
            </a:r>
            <a:r>
              <a:rPr lang="ru-RU" sz="2800" dirty="0" err="1" smtClean="0"/>
              <a:t>көзі мұнай фракцияларының риформинг</a:t>
            </a:r>
            <a:r>
              <a:rPr lang="ru-RU" sz="2800" dirty="0" smtClean="0"/>
              <a:t> </a:t>
            </a:r>
            <a:r>
              <a:rPr lang="ru-RU" sz="2800" dirty="0" err="1" smtClean="0"/>
              <a:t>және пиролизі</a:t>
            </a:r>
            <a:r>
              <a:rPr lang="ru-RU" sz="2800" dirty="0" smtClean="0"/>
              <a:t> </a:t>
            </a:r>
            <a:r>
              <a:rPr lang="ru-RU" sz="2800" dirty="0" err="1" smtClean="0"/>
              <a:t>және көмірді кокстеу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процестері</a:t>
            </a:r>
            <a:r>
              <a:rPr lang="ru-RU" sz="2800" dirty="0" smtClean="0"/>
              <a:t> </a:t>
            </a:r>
            <a:r>
              <a:rPr lang="ru-RU" sz="2800" dirty="0" err="1" smtClean="0"/>
              <a:t>болып</a:t>
            </a:r>
            <a:r>
              <a:rPr lang="ru-RU" sz="2800" dirty="0" smtClean="0"/>
              <a:t> </a:t>
            </a:r>
            <a:r>
              <a:rPr lang="ru-RU" sz="2800" dirty="0" err="1" smtClean="0"/>
              <a:t>табылады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4"/>
          <p:cNvSpPr>
            <a:spLocks noChangeArrowheads="1"/>
          </p:cNvSpPr>
          <p:nvPr/>
        </p:nvSpPr>
        <p:spPr bwMode="auto">
          <a:xfrm>
            <a:off x="152400" y="381000"/>
            <a:ext cx="8991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ru-RU" sz="2400" dirty="0" err="1" smtClean="0"/>
              <a:t>Мұнай-химиялық процестерге</a:t>
            </a:r>
            <a:r>
              <a:rPr lang="ru-RU" sz="2400" dirty="0" smtClean="0"/>
              <a:t> </a:t>
            </a:r>
            <a:r>
              <a:rPr lang="ru-RU" sz="2400" dirty="0" err="1" smtClean="0"/>
              <a:t>арналған көмірсутекті шикізатқа әдетте мұнай өңдеуге арналған шикізатқа қарағанда әлдеқайда қатаң талаптар</a:t>
            </a:r>
            <a:r>
              <a:rPr lang="ru-RU" sz="2400" dirty="0" smtClean="0"/>
              <a:t> </a:t>
            </a:r>
            <a:r>
              <a:rPr lang="ru-RU" sz="2400" dirty="0" err="1" smtClean="0"/>
              <a:t>қойылады.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err="1" smtClean="0"/>
              <a:t>Мұнай-химиялық синтезде</a:t>
            </a:r>
            <a:r>
              <a:rPr lang="ru-RU" sz="2400" dirty="0" smtClean="0"/>
              <a:t> </a:t>
            </a:r>
            <a:r>
              <a:rPr lang="ru-RU" sz="2400" dirty="0" err="1" smtClean="0"/>
              <a:t>қолданылатын реакциялар</a:t>
            </a:r>
            <a:r>
              <a:rPr lang="ru-RU" sz="2400" dirty="0" smtClean="0"/>
              <a:t> </a:t>
            </a:r>
            <a:r>
              <a:rPr lang="ru-RU" sz="2400" dirty="0" err="1" smtClean="0"/>
              <a:t>көбінесе каталитикалық немесе</a:t>
            </a:r>
            <a:r>
              <a:rPr lang="ru-RU" sz="2400" dirty="0" smtClean="0"/>
              <a:t> </a:t>
            </a:r>
            <a:r>
              <a:rPr lang="ru-RU" sz="2400" dirty="0" err="1" smtClean="0"/>
              <a:t>радикалды</a:t>
            </a:r>
            <a:r>
              <a:rPr lang="ru-RU" sz="2400" dirty="0" smtClean="0"/>
              <a:t> </a:t>
            </a:r>
            <a:r>
              <a:rPr lang="ru-RU" sz="2400" dirty="0" err="1" smtClean="0"/>
              <a:t>тізбек</a:t>
            </a:r>
            <a:r>
              <a:rPr lang="ru-RU" sz="2400" dirty="0" smtClean="0"/>
              <a:t> </a:t>
            </a:r>
            <a:r>
              <a:rPr lang="ru-RU" sz="2400" dirty="0" err="1" smtClean="0"/>
              <a:t>болып</a:t>
            </a:r>
            <a:r>
              <a:rPr lang="ru-RU" sz="2400" dirty="0" smtClean="0"/>
              <a:t> </a:t>
            </a:r>
            <a:r>
              <a:rPr lang="ru-RU" sz="2400" dirty="0" err="1" smtClean="0"/>
              <a:t>табылады</a:t>
            </a:r>
            <a:r>
              <a:rPr lang="ru-RU" sz="2400" dirty="0" smtClean="0"/>
              <a:t> </a:t>
            </a:r>
            <a:r>
              <a:rPr lang="ru-RU" sz="2400" dirty="0" err="1" smtClean="0"/>
              <a:t>және қажетті өнімдерді алу</a:t>
            </a:r>
            <a:r>
              <a:rPr lang="ru-RU" sz="2400" dirty="0" smtClean="0"/>
              <a:t> </a:t>
            </a:r>
            <a:r>
              <a:rPr lang="ru-RU" sz="2400" dirty="0" err="1" smtClean="0"/>
              <a:t>үшін катализатордың жоғары селективтілігі</a:t>
            </a:r>
            <a:r>
              <a:rPr lang="ru-RU" sz="2400" dirty="0" smtClean="0"/>
              <a:t> </a:t>
            </a:r>
            <a:r>
              <a:rPr lang="ru-RU" sz="2400" dirty="0" err="1" smtClean="0"/>
              <a:t>қажет, жанама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реакциялар</a:t>
            </a:r>
            <a:r>
              <a:rPr lang="ru-RU" sz="2400" dirty="0" smtClean="0"/>
              <a:t> </a:t>
            </a:r>
            <a:r>
              <a:rPr lang="ru-RU" sz="2400" dirty="0" err="1" smtClean="0"/>
              <a:t>мүлдем жол</a:t>
            </a:r>
            <a:r>
              <a:rPr lang="ru-RU" sz="2400" dirty="0" smtClean="0"/>
              <a:t> </a:t>
            </a:r>
            <a:r>
              <a:rPr lang="ru-RU" sz="2400" dirty="0" err="1" smtClean="0"/>
              <a:t>берілмейді</a:t>
            </a:r>
            <a:r>
              <a:rPr lang="ru-RU" sz="2400" dirty="0" smtClean="0"/>
              <a:t> </a:t>
            </a:r>
            <a:r>
              <a:rPr lang="ru-RU" sz="2400" dirty="0" err="1" smtClean="0"/>
              <a:t>және </a:t>
            </a:r>
            <a:r>
              <a:rPr lang="ru-RU" sz="2400" dirty="0" smtClean="0"/>
              <a:t>т.б. </a:t>
            </a:r>
            <a:r>
              <a:rPr lang="ru-RU" sz="2400" dirty="0" err="1" smtClean="0"/>
              <a:t>Сондықтан шикізаттың жоғары тазалығы қажет.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err="1" smtClean="0"/>
              <a:t>Шикізатты</a:t>
            </a:r>
            <a:r>
              <a:rPr lang="ru-RU" sz="2400" dirty="0" smtClean="0"/>
              <a:t> </a:t>
            </a:r>
            <a:r>
              <a:rPr lang="ru-RU" sz="2400" dirty="0" err="1" smtClean="0"/>
              <a:t>мұнай-химиялық синтезге</a:t>
            </a:r>
            <a:r>
              <a:rPr lang="ru-RU" sz="2400" dirty="0" smtClean="0"/>
              <a:t> </a:t>
            </a:r>
            <a:r>
              <a:rPr lang="ru-RU" sz="2400" dirty="0" err="1" smtClean="0"/>
              <a:t>дайындаудың тағы бір</a:t>
            </a:r>
            <a:r>
              <a:rPr lang="ru-RU" sz="2400" dirty="0" smtClean="0"/>
              <a:t> </a:t>
            </a:r>
            <a:r>
              <a:rPr lang="ru-RU" sz="2400" dirty="0" err="1" smtClean="0"/>
              <a:t>ерекшелігі</a:t>
            </a:r>
            <a:r>
              <a:rPr lang="ru-RU" sz="2400" dirty="0" smtClean="0"/>
              <a:t> </a:t>
            </a:r>
            <a:r>
              <a:rPr lang="ru-RU" sz="2400" dirty="0" err="1" smtClean="0"/>
              <a:t>қайнау температурасы</a:t>
            </a:r>
            <a:r>
              <a:rPr lang="ru-RU" sz="2400" dirty="0" smtClean="0"/>
              <a:t> </a:t>
            </a:r>
            <a:r>
              <a:rPr lang="ru-RU" sz="2400" dirty="0" err="1" smtClean="0"/>
              <a:t>жақын немесе</a:t>
            </a:r>
            <a:r>
              <a:rPr lang="ru-RU" sz="2400" dirty="0" smtClean="0"/>
              <a:t> </a:t>
            </a:r>
            <a:r>
              <a:rPr lang="ru-RU" sz="2400" dirty="0" err="1" smtClean="0"/>
              <a:t>өте төмен температурада</a:t>
            </a:r>
            <a:r>
              <a:rPr lang="ru-RU" sz="2400" dirty="0" smtClean="0"/>
              <a:t> </a:t>
            </a:r>
            <a:r>
              <a:rPr lang="ru-RU" sz="2400" dirty="0" err="1" smtClean="0"/>
              <a:t>қайнайтын компоненттерді</a:t>
            </a:r>
            <a:r>
              <a:rPr lang="ru-RU" sz="2400" dirty="0" smtClean="0"/>
              <a:t> </a:t>
            </a:r>
            <a:r>
              <a:rPr lang="ru-RU" sz="2400" dirty="0" err="1" smtClean="0"/>
              <a:t>бөлу қажеттілігі болып</a:t>
            </a:r>
            <a:r>
              <a:rPr lang="ru-RU" sz="2400" dirty="0" smtClean="0"/>
              <a:t> </a:t>
            </a:r>
            <a:r>
              <a:rPr lang="ru-RU" sz="2400" dirty="0" err="1" smtClean="0"/>
              <a:t>табылады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4"/>
          <p:cNvSpPr>
            <a:spLocks noChangeArrowheads="1"/>
          </p:cNvSpPr>
          <p:nvPr/>
        </p:nvSpPr>
        <p:spPr bwMode="auto">
          <a:xfrm>
            <a:off x="465138" y="457200"/>
            <a:ext cx="82296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Литература</a:t>
            </a:r>
          </a:p>
          <a:p>
            <a:r>
              <a:rPr lang="ru-RU" sz="2800"/>
              <a:t> </a:t>
            </a:r>
          </a:p>
          <a:p>
            <a:r>
              <a:rPr lang="ru-RU" sz="2800"/>
              <a:t>1. Белов П.С. Основы технологии нефтехимического синтеза. – М.: Химия, 1982.</a:t>
            </a:r>
          </a:p>
          <a:p>
            <a:r>
              <a:rPr lang="ru-RU" sz="2800"/>
              <a:t>2. Тимофеев, В.С., Серафимов Л.А. Принципы технологии основного органического и нефтехимического синтеза: Учеб. Пособие для вузов. – М.: Высш. шк., 2003.</a:t>
            </a:r>
          </a:p>
          <a:p>
            <a:r>
              <a:rPr lang="ru-RU" sz="2800"/>
              <a:t>3. Лебедев, Н.Н. Химия и технология основного органического и нефтехимического синтеза. – М.: Химия, 1988.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611188" y="2205038"/>
            <a:ext cx="8353425" cy="1511300"/>
          </a:xfrm>
        </p:spPr>
        <p:txBody>
          <a:bodyPr/>
          <a:lstStyle/>
          <a:p>
            <a:r>
              <a:rPr lang="kk-KZ" b="1" smtClean="0"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143000"/>
          </a:xfrm>
        </p:spPr>
        <p:txBody>
          <a:bodyPr/>
          <a:lstStyle/>
          <a:p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Мазмұны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95536" y="1268760"/>
          <a:ext cx="741682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7499350" cy="777875"/>
          </a:xfrm>
        </p:spPr>
        <p:txBody>
          <a:bodyPr>
            <a:normAutofit fontScale="90000"/>
          </a:bodyPr>
          <a:lstStyle/>
          <a:p>
            <a:pPr algn="l"/>
            <a:r>
              <a:rPr lang="kk-KZ" dirty="0" smtClean="0">
                <a:solidFill>
                  <a:schemeClr val="bg1"/>
                </a:solidFill>
              </a:rPr>
              <a:t>Дәріс аяқталған соң Сіз білесіз:</a:t>
            </a:r>
            <a:endParaRPr lang="ru-RU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1268760"/>
          <a:ext cx="763284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t="4158" r="3490"/>
          <a:stretch>
            <a:fillRect/>
          </a:stretch>
        </p:blipFill>
        <p:spPr bwMode="auto">
          <a:xfrm>
            <a:off x="753036" y="221205"/>
            <a:ext cx="7884739" cy="6636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152400" y="533400"/>
            <a:ext cx="89154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err="1" smtClean="0"/>
              <a:t>Мұнай-химия өнеркәсібі әдетте мұнай </a:t>
            </a:r>
            <a:r>
              <a:rPr lang="ru-RU" sz="2800" dirty="0" smtClean="0"/>
              <a:t>мен газ </a:t>
            </a:r>
            <a:r>
              <a:rPr lang="ru-RU" sz="2800" dirty="0" err="1" smtClean="0"/>
              <a:t>негізіндегі</a:t>
            </a:r>
            <a:r>
              <a:rPr lang="ru-RU" sz="2800" dirty="0" smtClean="0"/>
              <a:t> </a:t>
            </a:r>
            <a:r>
              <a:rPr lang="ru-RU" sz="2800" dirty="0" err="1" smtClean="0"/>
              <a:t>химиялық өнімдерді өндіру деп</a:t>
            </a:r>
            <a:r>
              <a:rPr lang="ru-RU" sz="2800" dirty="0" smtClean="0"/>
              <a:t> </a:t>
            </a:r>
            <a:r>
              <a:rPr lang="ru-RU" sz="2800" dirty="0" err="1" smtClean="0"/>
              <a:t>аталады</a:t>
            </a:r>
            <a:endParaRPr lang="ru-RU" sz="2800" dirty="0" smtClean="0"/>
          </a:p>
          <a:p>
            <a:r>
              <a:rPr lang="ru-RU" sz="2800" dirty="0" err="1" smtClean="0"/>
              <a:t>Мұнай-химия өнеркәсібіне мыналар</a:t>
            </a:r>
            <a:r>
              <a:rPr lang="ru-RU" sz="2800" dirty="0" smtClean="0"/>
              <a:t> </a:t>
            </a:r>
            <a:r>
              <a:rPr lang="ru-RU" sz="2800" dirty="0" err="1" smtClean="0"/>
              <a:t>жатады</a:t>
            </a:r>
            <a:r>
              <a:rPr lang="ru-RU" sz="2800" dirty="0" smtClean="0"/>
              <a:t>:</a:t>
            </a:r>
          </a:p>
          <a:p>
            <a:r>
              <a:rPr lang="ru-RU" sz="2800" dirty="0" smtClean="0"/>
              <a:t>● </a:t>
            </a:r>
            <a:r>
              <a:rPr lang="ru-RU" sz="2800" dirty="0" err="1" smtClean="0"/>
              <a:t>шикізат</a:t>
            </a:r>
            <a:r>
              <a:rPr lang="ru-RU" sz="2800" dirty="0" smtClean="0"/>
              <a:t> </a:t>
            </a:r>
            <a:r>
              <a:rPr lang="ru-RU" sz="2800" dirty="0" err="1" smtClean="0"/>
              <a:t>өндірісі </a:t>
            </a:r>
            <a:r>
              <a:rPr lang="ru-RU" sz="2800" dirty="0" smtClean="0"/>
              <a:t>– </a:t>
            </a:r>
            <a:r>
              <a:rPr lang="ru-RU" sz="2800" dirty="0" err="1" smtClean="0"/>
              <a:t>олефиндер</a:t>
            </a:r>
            <a:r>
              <a:rPr lang="ru-RU" sz="2800" dirty="0" smtClean="0"/>
              <a:t>, </a:t>
            </a:r>
            <a:r>
              <a:rPr lang="ru-RU" sz="2800" dirty="0" err="1" smtClean="0"/>
              <a:t>диендер</a:t>
            </a:r>
            <a:r>
              <a:rPr lang="ru-RU" sz="2800" dirty="0" smtClean="0"/>
              <a:t>, </a:t>
            </a:r>
            <a:r>
              <a:rPr lang="ru-RU" sz="2800" dirty="0" err="1" smtClean="0"/>
              <a:t>ароматты</a:t>
            </a:r>
            <a:r>
              <a:rPr lang="ru-RU" sz="2800" dirty="0" smtClean="0"/>
              <a:t> </a:t>
            </a:r>
            <a:r>
              <a:rPr lang="ru-RU" sz="2800" dirty="0" err="1" smtClean="0"/>
              <a:t>заттар</a:t>
            </a:r>
            <a:r>
              <a:rPr lang="ru-RU" sz="2800" dirty="0" smtClean="0"/>
              <a:t>, </a:t>
            </a:r>
            <a:r>
              <a:rPr lang="ru-RU" sz="2800" dirty="0" err="1" smtClean="0"/>
              <a:t>нафтенді</a:t>
            </a:r>
            <a:r>
              <a:rPr lang="ru-RU" sz="2800" dirty="0" smtClean="0"/>
              <a:t> </a:t>
            </a:r>
            <a:r>
              <a:rPr lang="ru-RU" sz="2800" dirty="0" err="1" smtClean="0"/>
              <a:t>көмірсутектер;</a:t>
            </a:r>
            <a:endParaRPr lang="ru-RU" sz="2800" dirty="0" smtClean="0"/>
          </a:p>
          <a:p>
            <a:r>
              <a:rPr lang="ru-RU" sz="2800" dirty="0" smtClean="0"/>
              <a:t>● </a:t>
            </a:r>
            <a:r>
              <a:rPr lang="ru-RU" sz="2800" dirty="0" err="1" smtClean="0"/>
              <a:t>аралық өнімдерді өндіру </a:t>
            </a:r>
            <a:r>
              <a:rPr lang="ru-RU" sz="2800" dirty="0" smtClean="0"/>
              <a:t>– </a:t>
            </a:r>
            <a:r>
              <a:rPr lang="ru-RU" sz="2800" dirty="0" err="1" smtClean="0"/>
              <a:t>олефиндердің оксидтері</a:t>
            </a:r>
            <a:r>
              <a:rPr lang="ru-RU" sz="2800" dirty="0" smtClean="0"/>
              <a:t>, </a:t>
            </a:r>
            <a:r>
              <a:rPr lang="ru-RU" sz="2800" dirty="0" err="1" smtClean="0"/>
              <a:t>спирттер</a:t>
            </a:r>
            <a:r>
              <a:rPr lang="ru-RU" sz="2800" dirty="0" smtClean="0"/>
              <a:t>, </a:t>
            </a:r>
            <a:r>
              <a:rPr lang="ru-RU" sz="2800" dirty="0" err="1" smtClean="0"/>
              <a:t>альдегидтер</a:t>
            </a:r>
            <a:r>
              <a:rPr lang="ru-RU" sz="2800" dirty="0" smtClean="0"/>
              <a:t>, </a:t>
            </a:r>
            <a:r>
              <a:rPr lang="ru-RU" sz="2800" dirty="0" err="1" smtClean="0"/>
              <a:t>кетондар</a:t>
            </a:r>
            <a:r>
              <a:rPr lang="ru-RU" sz="2800" dirty="0" smtClean="0"/>
              <a:t>, </a:t>
            </a:r>
            <a:r>
              <a:rPr lang="ru-RU" sz="2800" dirty="0" err="1" smtClean="0"/>
              <a:t>ангидридтер</a:t>
            </a:r>
            <a:r>
              <a:rPr lang="ru-RU" sz="2800" dirty="0" smtClean="0"/>
              <a:t>, </a:t>
            </a:r>
            <a:r>
              <a:rPr lang="ru-RU" sz="2800" dirty="0" err="1" smtClean="0"/>
              <a:t>қышқылдар, көмірсутектердің әртүрлі топтарының </a:t>
            </a:r>
            <a:r>
              <a:rPr lang="ru-RU" sz="2800" dirty="0" smtClean="0"/>
              <a:t>хлор </a:t>
            </a:r>
            <a:r>
              <a:rPr lang="ru-RU" sz="2800" dirty="0" err="1" smtClean="0"/>
              <a:t>туындылары</a:t>
            </a:r>
            <a:r>
              <a:rPr lang="ru-RU" sz="2800" dirty="0" smtClean="0"/>
              <a:t> </a:t>
            </a:r>
            <a:r>
              <a:rPr lang="ru-RU" sz="2800" dirty="0" err="1" smtClean="0"/>
              <a:t>және </a:t>
            </a:r>
            <a:r>
              <a:rPr lang="ru-RU" sz="2800" dirty="0" smtClean="0"/>
              <a:t>т.б.</a:t>
            </a:r>
          </a:p>
          <a:p>
            <a:r>
              <a:rPr lang="ru-RU" sz="2800" dirty="0" smtClean="0"/>
              <a:t>● </a:t>
            </a:r>
            <a:r>
              <a:rPr lang="ru-RU" sz="2800" dirty="0" err="1" smtClean="0"/>
              <a:t>беттік-белсенді</a:t>
            </a:r>
            <a:r>
              <a:rPr lang="ru-RU" sz="2800" dirty="0" smtClean="0"/>
              <a:t> </a:t>
            </a:r>
            <a:r>
              <a:rPr lang="ru-RU" sz="2800" dirty="0" err="1" smtClean="0"/>
              <a:t>заттарды</a:t>
            </a:r>
            <a:r>
              <a:rPr lang="ru-RU" sz="2800" dirty="0" smtClean="0"/>
              <a:t> (БАЗ) </a:t>
            </a:r>
            <a:r>
              <a:rPr lang="ru-RU" sz="2800" dirty="0" err="1" smtClean="0"/>
              <a:t>өндіру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● </a:t>
            </a:r>
            <a:r>
              <a:rPr lang="ru-RU" sz="2800" dirty="0" err="1" smtClean="0"/>
              <a:t>макромолекулярлық қосылыстарды </a:t>
            </a:r>
            <a:r>
              <a:rPr lang="ru-RU" sz="2800" dirty="0" smtClean="0"/>
              <a:t>(ГМК) – </a:t>
            </a:r>
            <a:r>
              <a:rPr lang="ru-RU" sz="2800" dirty="0" err="1" smtClean="0"/>
              <a:t>синтетикалық каучуктарды</a:t>
            </a:r>
            <a:r>
              <a:rPr lang="ru-RU" sz="2800" dirty="0" smtClean="0"/>
              <a:t> </a:t>
            </a:r>
            <a:r>
              <a:rPr lang="ru-RU" sz="2800" dirty="0" err="1" smtClean="0"/>
              <a:t>және полиолефиндерді</a:t>
            </a:r>
            <a:r>
              <a:rPr lang="ru-RU" sz="2800" dirty="0" smtClean="0"/>
              <a:t> </a:t>
            </a:r>
            <a:r>
              <a:rPr lang="ru-RU" sz="2800" dirty="0" err="1" smtClean="0"/>
              <a:t>өндіру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385763" y="762000"/>
            <a:ext cx="83058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 err="1" smtClean="0"/>
              <a:t>Мұнай-химиялық синтездің негізгі</a:t>
            </a:r>
            <a:r>
              <a:rPr lang="ru-RU" sz="3200" dirty="0" smtClean="0"/>
              <a:t> </a:t>
            </a:r>
            <a:r>
              <a:rPr lang="ru-RU" sz="3200" dirty="0" err="1" smtClean="0"/>
              <a:t>шикізат</a:t>
            </a:r>
            <a:r>
              <a:rPr lang="ru-RU" sz="3200" dirty="0" smtClean="0"/>
              <a:t> </a:t>
            </a:r>
            <a:r>
              <a:rPr lang="ru-RU" sz="3200" dirty="0" err="1" smtClean="0"/>
              <a:t>көздері:</a:t>
            </a:r>
            <a:endParaRPr lang="ru-RU" sz="3200" dirty="0" smtClean="0"/>
          </a:p>
          <a:p>
            <a:pPr algn="ctr"/>
            <a:r>
              <a:rPr lang="ru-RU" sz="3200" dirty="0" smtClean="0"/>
              <a:t>● </a:t>
            </a:r>
            <a:r>
              <a:rPr lang="ru-RU" sz="3200" dirty="0" err="1" smtClean="0"/>
              <a:t>ілеспе</a:t>
            </a:r>
            <a:r>
              <a:rPr lang="ru-RU" sz="3200" dirty="0" smtClean="0"/>
              <a:t> </a:t>
            </a:r>
            <a:r>
              <a:rPr lang="ru-RU" sz="3200" dirty="0" err="1" smtClean="0"/>
              <a:t>мұнай </a:t>
            </a:r>
            <a:r>
              <a:rPr lang="ru-RU" sz="3200" dirty="0" smtClean="0"/>
              <a:t>газы;</a:t>
            </a:r>
          </a:p>
          <a:p>
            <a:pPr algn="ctr"/>
            <a:r>
              <a:rPr lang="ru-RU" sz="3200" dirty="0" smtClean="0"/>
              <a:t>● </a:t>
            </a:r>
            <a:r>
              <a:rPr lang="ru-RU" sz="3200" dirty="0" err="1" smtClean="0"/>
              <a:t>табиғи </a:t>
            </a:r>
            <a:r>
              <a:rPr lang="ru-RU" sz="3200" dirty="0" smtClean="0"/>
              <a:t>газ;</a:t>
            </a:r>
          </a:p>
          <a:p>
            <a:pPr algn="ctr"/>
            <a:r>
              <a:rPr lang="ru-RU" sz="3200" dirty="0" smtClean="0"/>
              <a:t>● газ конденсаты </a:t>
            </a:r>
            <a:r>
              <a:rPr lang="ru-RU" sz="3200" dirty="0" err="1" smtClean="0"/>
              <a:t>кен</a:t>
            </a:r>
            <a:r>
              <a:rPr lang="ru-RU" sz="3200" dirty="0" smtClean="0"/>
              <a:t> </a:t>
            </a:r>
            <a:r>
              <a:rPr lang="ru-RU" sz="3200" dirty="0" err="1" smtClean="0"/>
              <a:t>орындарының көмірсутектері</a:t>
            </a:r>
            <a:r>
              <a:rPr lang="ru-RU" sz="3200" dirty="0" smtClean="0"/>
              <a:t>;</a:t>
            </a:r>
          </a:p>
          <a:p>
            <a:pPr algn="ctr"/>
            <a:r>
              <a:rPr lang="ru-RU" sz="3200" dirty="0" smtClean="0"/>
              <a:t>● </a:t>
            </a:r>
            <a:r>
              <a:rPr lang="ru-RU" sz="3200" dirty="0" err="1" smtClean="0"/>
              <a:t>мұнай өңдеу зауыттарының газдары</a:t>
            </a:r>
            <a:r>
              <a:rPr lang="ru-RU" sz="3200" dirty="0" smtClean="0"/>
              <a:t>;</a:t>
            </a:r>
          </a:p>
          <a:p>
            <a:pPr algn="ctr"/>
            <a:r>
              <a:rPr lang="ru-RU" sz="3200" dirty="0" smtClean="0"/>
              <a:t>● </a:t>
            </a:r>
            <a:r>
              <a:rPr lang="ru-RU" sz="3200" dirty="0" err="1" smtClean="0"/>
              <a:t>сұйық </a:t>
            </a:r>
            <a:r>
              <a:rPr lang="ru-RU" sz="3200" dirty="0" smtClean="0"/>
              <a:t>май </a:t>
            </a:r>
            <a:r>
              <a:rPr lang="ru-RU" sz="3200" dirty="0" err="1" smtClean="0"/>
              <a:t>фракциялары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4"/>
          <p:cNvSpPr>
            <a:spLocks noChangeArrowheads="1"/>
          </p:cNvSpPr>
          <p:nvPr/>
        </p:nvSpPr>
        <p:spPr bwMode="auto">
          <a:xfrm>
            <a:off x="165100" y="352425"/>
            <a:ext cx="89154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err="1" smtClean="0"/>
              <a:t>Қаныққан көмірсутек газдарының  </a:t>
            </a:r>
            <a:r>
              <a:rPr lang="ru-RU" sz="2400" dirty="0" smtClean="0"/>
              <a:t>тар </a:t>
            </a:r>
            <a:r>
              <a:rPr lang="ru-RU" sz="2400" dirty="0" err="1" smtClean="0"/>
              <a:t>көмірсутекті фракцияларды</a:t>
            </a:r>
            <a:r>
              <a:rPr lang="ru-RU" sz="2400" dirty="0" smtClean="0"/>
              <a:t> </a:t>
            </a:r>
            <a:r>
              <a:rPr lang="ru-RU" sz="2400" dirty="0" err="1" smtClean="0"/>
              <a:t>бөлуге болады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● этан – пиролиз </a:t>
            </a:r>
            <a:r>
              <a:rPr lang="ru-RU" sz="2400" dirty="0" err="1" smtClean="0"/>
              <a:t>шикізаты</a:t>
            </a:r>
            <a:r>
              <a:rPr lang="ru-RU" sz="2400" dirty="0" smtClean="0"/>
              <a:t>, </a:t>
            </a:r>
            <a:r>
              <a:rPr lang="ru-RU" sz="2400" dirty="0" err="1" smtClean="0"/>
              <a:t>сондай-ақ мұнайды палаусыздандыру</a:t>
            </a:r>
            <a:r>
              <a:rPr lang="ru-RU" sz="2400" dirty="0" smtClean="0"/>
              <a:t> </a:t>
            </a:r>
            <a:r>
              <a:rPr lang="ru-RU" sz="2400" dirty="0" err="1" smtClean="0"/>
              <a:t>қондырғыларындағы </a:t>
            </a:r>
            <a:r>
              <a:rPr lang="ru-RU" sz="2400" dirty="0" smtClean="0"/>
              <a:t>хладагент, </a:t>
            </a:r>
            <a:r>
              <a:rPr lang="ru-RU" sz="2400" dirty="0" err="1" smtClean="0"/>
              <a:t>р-ксилолды</a:t>
            </a:r>
            <a:r>
              <a:rPr lang="ru-RU" sz="2400" dirty="0" smtClean="0"/>
              <a:t> </a:t>
            </a:r>
            <a:r>
              <a:rPr lang="ru-RU" sz="2400" dirty="0" err="1" smtClean="0"/>
              <a:t>экстракциялау</a:t>
            </a:r>
            <a:r>
              <a:rPr lang="ru-RU" sz="2400" dirty="0" smtClean="0"/>
              <a:t> </a:t>
            </a:r>
            <a:r>
              <a:rPr lang="ru-RU" sz="2400" dirty="0" err="1" smtClean="0"/>
              <a:t>және </a:t>
            </a:r>
            <a:r>
              <a:rPr lang="ru-RU" sz="2400" dirty="0" smtClean="0"/>
              <a:t>т.б.;</a:t>
            </a:r>
          </a:p>
          <a:p>
            <a:r>
              <a:rPr lang="ru-RU" sz="2400" dirty="0" smtClean="0"/>
              <a:t>● пропан – пиролиз </a:t>
            </a:r>
            <a:r>
              <a:rPr lang="ru-RU" sz="2400" dirty="0" err="1" smtClean="0"/>
              <a:t>шикізаты</a:t>
            </a:r>
            <a:r>
              <a:rPr lang="ru-RU" sz="2400" dirty="0" smtClean="0"/>
              <a:t>, </a:t>
            </a:r>
            <a:r>
              <a:rPr lang="ru-RU" sz="2400" dirty="0" err="1" smtClean="0"/>
              <a:t>тұрмыстық сұйытылған </a:t>
            </a:r>
            <a:r>
              <a:rPr lang="ru-RU" sz="2400" dirty="0" smtClean="0"/>
              <a:t>газ, </a:t>
            </a:r>
            <a:r>
              <a:rPr lang="ru-RU" sz="2400" dirty="0" err="1" smtClean="0"/>
              <a:t>өнеркәсіптік қондырғыларға арналған </a:t>
            </a:r>
            <a:r>
              <a:rPr lang="ru-RU" sz="2400" dirty="0" smtClean="0"/>
              <a:t>хладагент;</a:t>
            </a:r>
          </a:p>
          <a:p>
            <a:r>
              <a:rPr lang="ru-RU" sz="2400" dirty="0" smtClean="0"/>
              <a:t>● изобутан – </a:t>
            </a:r>
            <a:r>
              <a:rPr lang="ru-RU" sz="2400" dirty="0" err="1" smtClean="0"/>
              <a:t>алкилдеу</a:t>
            </a:r>
            <a:r>
              <a:rPr lang="ru-RU" sz="2400" dirty="0" smtClean="0"/>
              <a:t> </a:t>
            </a:r>
            <a:r>
              <a:rPr lang="ru-RU" sz="2400" dirty="0" err="1" smtClean="0"/>
              <a:t>қондырғылары </a:t>
            </a:r>
            <a:r>
              <a:rPr lang="ru-RU" sz="2400" dirty="0" smtClean="0"/>
              <a:t>мен </a:t>
            </a:r>
            <a:r>
              <a:rPr lang="ru-RU" sz="2400" dirty="0" err="1" smtClean="0"/>
              <a:t>синтетикалық </a:t>
            </a:r>
            <a:r>
              <a:rPr lang="ru-RU" sz="2400" dirty="0" smtClean="0"/>
              <a:t>каучук </a:t>
            </a:r>
            <a:r>
              <a:rPr lang="ru-RU" sz="2400" dirty="0" err="1" smtClean="0"/>
              <a:t>өндірісі үшін шикізат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● бутан - бутадиен-1,3 </a:t>
            </a:r>
            <a:r>
              <a:rPr lang="ru-RU" sz="2400" dirty="0" err="1" smtClean="0"/>
              <a:t>алу</a:t>
            </a:r>
            <a:r>
              <a:rPr lang="ru-RU" sz="2400" dirty="0" smtClean="0"/>
              <a:t> </a:t>
            </a:r>
            <a:r>
              <a:rPr lang="ru-RU" sz="2400" dirty="0" err="1" smtClean="0"/>
              <a:t>үшін тұрмыстық сұйытылған </a:t>
            </a:r>
            <a:r>
              <a:rPr lang="ru-RU" sz="2400" dirty="0" smtClean="0"/>
              <a:t>газ </a:t>
            </a:r>
            <a:r>
              <a:rPr lang="ru-RU" sz="2400" dirty="0" err="1" smtClean="0"/>
              <a:t>ретінде</a:t>
            </a:r>
            <a:r>
              <a:rPr lang="ru-RU" sz="2400" dirty="0" smtClean="0"/>
              <a:t> </a:t>
            </a:r>
            <a:r>
              <a:rPr lang="ru-RU" sz="2400" dirty="0" err="1" smtClean="0"/>
              <a:t>қаныққан булардың қысымын арттыру</a:t>
            </a:r>
            <a:r>
              <a:rPr lang="ru-RU" sz="2400" dirty="0" smtClean="0"/>
              <a:t> </a:t>
            </a:r>
            <a:r>
              <a:rPr lang="ru-RU" sz="2400" dirty="0" err="1" smtClean="0"/>
              <a:t>үшін </a:t>
            </a:r>
            <a:r>
              <a:rPr lang="ru-RU" sz="2400" dirty="0" smtClean="0"/>
              <a:t>мотор </a:t>
            </a:r>
            <a:r>
              <a:rPr lang="ru-RU" sz="2400" dirty="0" err="1" smtClean="0"/>
              <a:t>бензиніне</a:t>
            </a:r>
            <a:r>
              <a:rPr lang="ru-RU" sz="2400" dirty="0" smtClean="0"/>
              <a:t> </a:t>
            </a:r>
            <a:r>
              <a:rPr lang="ru-RU" sz="2400" dirty="0" err="1" smtClean="0"/>
              <a:t>қосылады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● </a:t>
            </a:r>
            <a:r>
              <a:rPr lang="ru-RU" sz="2400" dirty="0" err="1" smtClean="0"/>
              <a:t>изопентан</a:t>
            </a:r>
            <a:r>
              <a:rPr lang="ru-RU" sz="2400" dirty="0" smtClean="0"/>
              <a:t> – </a:t>
            </a:r>
            <a:r>
              <a:rPr lang="ru-RU" sz="2400" dirty="0" err="1" smtClean="0"/>
              <a:t>изопренді</a:t>
            </a:r>
            <a:r>
              <a:rPr lang="ru-RU" sz="2400" dirty="0" smtClean="0"/>
              <a:t> каучук </a:t>
            </a:r>
            <a:r>
              <a:rPr lang="ru-RU" sz="2400" dirty="0" err="1" smtClean="0"/>
              <a:t>өндіруге арналған шикізат</a:t>
            </a:r>
            <a:r>
              <a:rPr lang="ru-RU" sz="2400" dirty="0" smtClean="0"/>
              <a:t>, </a:t>
            </a:r>
            <a:r>
              <a:rPr lang="ru-RU" sz="2400" dirty="0" err="1" smtClean="0"/>
              <a:t>жоғары октанды</a:t>
            </a:r>
            <a:r>
              <a:rPr lang="ru-RU" sz="2400" dirty="0" smtClean="0"/>
              <a:t> </a:t>
            </a:r>
            <a:r>
              <a:rPr lang="ru-RU" sz="2400" dirty="0" err="1" smtClean="0"/>
              <a:t>бензиндердің құрамдас бөлігі</a:t>
            </a:r>
            <a:r>
              <a:rPr lang="ru-RU" sz="2400" dirty="0" smtClean="0"/>
              <a:t>, </a:t>
            </a:r>
            <a:r>
              <a:rPr lang="ru-RU" sz="2400" dirty="0" err="1" smtClean="0"/>
              <a:t>изопентан</a:t>
            </a:r>
            <a:r>
              <a:rPr lang="ru-RU" sz="2400" dirty="0" smtClean="0"/>
              <a:t> изопрен </a:t>
            </a:r>
            <a:r>
              <a:rPr lang="ru-RU" sz="2400" dirty="0" err="1" smtClean="0"/>
              <a:t>алу</a:t>
            </a:r>
            <a:r>
              <a:rPr lang="ru-RU" sz="2400" dirty="0" smtClean="0"/>
              <a:t> </a:t>
            </a:r>
            <a:r>
              <a:rPr lang="ru-RU" sz="2400" dirty="0" err="1" smtClean="0"/>
              <a:t>үшін қолданылады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● пентан – </a:t>
            </a:r>
            <a:r>
              <a:rPr lang="ru-RU" sz="2400" dirty="0" err="1" smtClean="0"/>
              <a:t>изомерлеу</a:t>
            </a:r>
            <a:r>
              <a:rPr lang="ru-RU" sz="2400" dirty="0" smtClean="0"/>
              <a:t>, пиролиз, </a:t>
            </a:r>
            <a:r>
              <a:rPr lang="ru-RU" sz="2400" dirty="0" err="1" smtClean="0"/>
              <a:t>амил</a:t>
            </a:r>
            <a:r>
              <a:rPr lang="ru-RU" sz="2400" dirty="0" smtClean="0"/>
              <a:t> </a:t>
            </a:r>
            <a:r>
              <a:rPr lang="ru-RU" sz="2400" dirty="0" err="1" smtClean="0"/>
              <a:t>спиртін</a:t>
            </a:r>
            <a:r>
              <a:rPr lang="ru-RU" sz="2400" dirty="0" smtClean="0"/>
              <a:t> </a:t>
            </a:r>
            <a:r>
              <a:rPr lang="ru-RU" sz="2400" dirty="0" err="1" smtClean="0"/>
              <a:t>алу</a:t>
            </a:r>
            <a:r>
              <a:rPr lang="ru-RU" sz="2400" dirty="0" smtClean="0"/>
              <a:t> </a:t>
            </a:r>
            <a:r>
              <a:rPr lang="ru-RU" sz="2400" dirty="0" err="1" smtClean="0"/>
              <a:t>үшін шикізат</a:t>
            </a:r>
            <a:r>
              <a:rPr lang="ru-RU" sz="2400" dirty="0" smtClean="0"/>
              <a:t> </a:t>
            </a:r>
            <a:r>
              <a:rPr lang="ru-RU" sz="2400" dirty="0" err="1" smtClean="0"/>
              <a:t>және </a:t>
            </a:r>
            <a:r>
              <a:rPr lang="ru-RU" sz="2400" dirty="0" smtClean="0"/>
              <a:t>т.б.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52400"/>
            <a:ext cx="8293100" cy="616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381000" y="6313488"/>
            <a:ext cx="861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 err="1" smtClean="0"/>
              <a:t>Табиғи газдың құрамы және одан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алынатын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заттар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34275" y="1849438"/>
            <a:ext cx="157797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4543425"/>
            <a:ext cx="13716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638800"/>
            <a:ext cx="1227138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6221413"/>
            <a:ext cx="21336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Рисунок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76213"/>
            <a:ext cx="8323263" cy="574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Прямоугольник 1"/>
          <p:cNvSpPr>
            <a:spLocks noChangeArrowheads="1"/>
          </p:cNvSpPr>
          <p:nvPr/>
        </p:nvSpPr>
        <p:spPr bwMode="auto">
          <a:xfrm>
            <a:off x="533400" y="6037263"/>
            <a:ext cx="8153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 err="1" smtClean="0"/>
              <a:t>Ілеспе</a:t>
            </a:r>
            <a:r>
              <a:rPr lang="ru-RU" sz="2400" dirty="0" smtClean="0"/>
              <a:t> </a:t>
            </a:r>
            <a:r>
              <a:rPr lang="ru-RU" sz="2400" dirty="0" err="1" smtClean="0"/>
              <a:t>мұнай газының құрамы және қолданылуы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2388</TotalTime>
  <Words>519</Words>
  <Application>Microsoft Office PowerPoint</Application>
  <PresentationFormat>Экран (4:3)</PresentationFormat>
  <Paragraphs>49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Мұнайхимиялық синтез негіздері </vt:lpstr>
      <vt:lpstr>Мазмұны</vt:lpstr>
      <vt:lpstr>Дәріс аяқталған соң Сіз білесіз: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НАЗАРЛАРЫҢЫЗҒА РАХМЕТ!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User2</cp:lastModifiedBy>
  <cp:revision>309</cp:revision>
  <dcterms:created xsi:type="dcterms:W3CDTF">2017-10-09T05:58:02Z</dcterms:created>
  <dcterms:modified xsi:type="dcterms:W3CDTF">2022-11-05T02:47:08Z</dcterms:modified>
</cp:coreProperties>
</file>