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88" r:id="rId3"/>
    <p:sldId id="310" r:id="rId4"/>
    <p:sldId id="341" r:id="rId5"/>
    <p:sldId id="342" r:id="rId6"/>
    <p:sldId id="343" r:id="rId7"/>
    <p:sldId id="344" r:id="rId8"/>
    <p:sldId id="345" r:id="rId9"/>
    <p:sldId id="346" r:id="rId10"/>
    <p:sldId id="347" r:id="rId11"/>
    <p:sldId id="349" r:id="rId12"/>
    <p:sldId id="350" r:id="rId13"/>
    <p:sldId id="35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CC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varScale="1">
        <p:scale>
          <a:sx n="71" d="100"/>
          <a:sy n="71" d="100"/>
        </p:scale>
        <p:origin x="-102" y="-19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2F8EEC-F14B-4A94-B019-190AD9D72634}" type="doc">
      <dgm:prSet loTypeId="urn:microsoft.com/office/officeart/2005/8/layout/vProcess5" loCatId="process" qsTypeId="urn:microsoft.com/office/officeart/2005/8/quickstyle/simple1" qsCatId="simple" csTypeId="urn:microsoft.com/office/officeart/2005/8/colors/accent1_4" csCatId="accent1" phldr="1"/>
      <dgm:spPr/>
      <dgm:t>
        <a:bodyPr/>
        <a:lstStyle/>
        <a:p>
          <a:endParaRPr lang="ru-RU"/>
        </a:p>
      </dgm:t>
    </dgm:pt>
    <dgm:pt modelId="{BC521F0E-7479-400C-A16F-B385F3E6B0FB}">
      <dgm:prSet phldrT="[Текст]" custT="1"/>
      <dgm:spPr/>
      <dgm:t>
        <a:bodyPr/>
        <a:lstStyle/>
        <a:p>
          <a:pPr algn="ctr"/>
          <a:r>
            <a:rPr lang="ru-RU" sz="2000" dirty="0" err="1" smtClean="0"/>
            <a:t>Полиолефиндерді</a:t>
          </a:r>
          <a:r>
            <a:rPr lang="ru-RU" sz="2000" dirty="0" smtClean="0"/>
            <a:t> </a:t>
          </a:r>
          <a:r>
            <a:rPr lang="ru-RU" sz="2000" dirty="0" err="1" smtClean="0"/>
            <a:t>өндіру үрдісі </a:t>
          </a:r>
          <a:r>
            <a:rPr lang="ru-RU" sz="2000" dirty="0" smtClean="0"/>
            <a:t>мен </a:t>
          </a:r>
          <a:r>
            <a:rPr lang="ru-RU" sz="2000" dirty="0" err="1" smtClean="0"/>
            <a:t>оның технологиясын</a:t>
          </a:r>
          <a:endParaRPr lang="ru-RU" sz="2000" dirty="0">
            <a:solidFill>
              <a:schemeClr val="tx1"/>
            </a:solidFill>
          </a:endParaRPr>
        </a:p>
      </dgm:t>
    </dgm:pt>
    <dgm:pt modelId="{D8FC11BC-4730-4DCE-9D07-5EC487D090BA}" type="parTrans" cxnId="{67294897-280D-4168-BFBD-A929B062630A}">
      <dgm:prSet/>
      <dgm:spPr/>
      <dgm:t>
        <a:bodyPr/>
        <a:lstStyle/>
        <a:p>
          <a:endParaRPr lang="ru-RU"/>
        </a:p>
      </dgm:t>
    </dgm:pt>
    <dgm:pt modelId="{7F677C2F-D60F-4D9D-BBE3-51329C91F9A0}" type="sibTrans" cxnId="{67294897-280D-4168-BFBD-A929B062630A}">
      <dgm:prSet/>
      <dgm:spPr/>
      <dgm:t>
        <a:bodyPr/>
        <a:lstStyle/>
        <a:p>
          <a:endParaRPr lang="ru-RU"/>
        </a:p>
      </dgm:t>
    </dgm:pt>
    <dgm:pt modelId="{7F432FCC-A45C-47FE-B8EF-5ABC95D98AFB}" type="pres">
      <dgm:prSet presAssocID="{6D2F8EEC-F14B-4A94-B019-190AD9D72634}" presName="outerComposite" presStyleCnt="0">
        <dgm:presLayoutVars>
          <dgm:chMax val="5"/>
          <dgm:dir/>
          <dgm:resizeHandles val="exact"/>
        </dgm:presLayoutVars>
      </dgm:prSet>
      <dgm:spPr/>
      <dgm:t>
        <a:bodyPr/>
        <a:lstStyle/>
        <a:p>
          <a:endParaRPr lang="ru-RU"/>
        </a:p>
      </dgm:t>
    </dgm:pt>
    <dgm:pt modelId="{8FDCAE99-889B-41D8-A1A0-CBD0146D3E45}" type="pres">
      <dgm:prSet presAssocID="{6D2F8EEC-F14B-4A94-B019-190AD9D72634}" presName="dummyMaxCanvas" presStyleCnt="0">
        <dgm:presLayoutVars/>
      </dgm:prSet>
      <dgm:spPr/>
    </dgm:pt>
    <dgm:pt modelId="{150EBB3D-5937-46AC-B158-4794271BAA9F}" type="pres">
      <dgm:prSet presAssocID="{6D2F8EEC-F14B-4A94-B019-190AD9D72634}" presName="OneNode_1" presStyleLbl="node1" presStyleIdx="0" presStyleCnt="1">
        <dgm:presLayoutVars>
          <dgm:bulletEnabled val="1"/>
        </dgm:presLayoutVars>
      </dgm:prSet>
      <dgm:spPr/>
      <dgm:t>
        <a:bodyPr/>
        <a:lstStyle/>
        <a:p>
          <a:endParaRPr lang="ru-RU"/>
        </a:p>
      </dgm:t>
    </dgm:pt>
  </dgm:ptLst>
  <dgm:cxnLst>
    <dgm:cxn modelId="{67294897-280D-4168-BFBD-A929B062630A}" srcId="{6D2F8EEC-F14B-4A94-B019-190AD9D72634}" destId="{BC521F0E-7479-400C-A16F-B385F3E6B0FB}" srcOrd="0" destOrd="0" parTransId="{D8FC11BC-4730-4DCE-9D07-5EC487D090BA}" sibTransId="{7F677C2F-D60F-4D9D-BBE3-51329C91F9A0}"/>
    <dgm:cxn modelId="{FB258099-6977-4AA2-A0A5-D3387A080423}" type="presOf" srcId="{BC521F0E-7479-400C-A16F-B385F3E6B0FB}" destId="{150EBB3D-5937-46AC-B158-4794271BAA9F}" srcOrd="0" destOrd="0" presId="urn:microsoft.com/office/officeart/2005/8/layout/vProcess5"/>
    <dgm:cxn modelId="{5F0016DD-56B8-4AC3-B418-11D37B56BE8D}" type="presOf" srcId="{6D2F8EEC-F14B-4A94-B019-190AD9D72634}" destId="{7F432FCC-A45C-47FE-B8EF-5ABC95D98AFB}" srcOrd="0" destOrd="0" presId="urn:microsoft.com/office/officeart/2005/8/layout/vProcess5"/>
    <dgm:cxn modelId="{071F79D8-AB07-41E3-9B0B-DA250D89F07A}" type="presParOf" srcId="{7F432FCC-A45C-47FE-B8EF-5ABC95D98AFB}" destId="{8FDCAE99-889B-41D8-A1A0-CBD0146D3E45}" srcOrd="0" destOrd="0" presId="urn:microsoft.com/office/officeart/2005/8/layout/vProcess5"/>
    <dgm:cxn modelId="{B6AD92E9-7DE8-4CE5-BFC6-616D262882DD}" type="presParOf" srcId="{7F432FCC-A45C-47FE-B8EF-5ABC95D98AFB}" destId="{150EBB3D-5937-46AC-B158-4794271BAA9F}" srcOrd="1" destOrd="0" presId="urn:microsoft.com/office/officeart/2005/8/layout/vProcess5"/>
  </dgm:cxnLst>
  <dgm:bg/>
  <dgm:whole/>
</dgm:dataModel>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9C778A-3B52-400E-B8B8-FCF0BB0568DE}" type="datetimeFigureOut">
              <a:rPr lang="en-US" smtClean="0"/>
              <a:pPr/>
              <a:t>11/5/2022</a:t>
            </a:fld>
            <a:endParaRPr lang="en-US"/>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0CA834-C85D-4321-A26E-942F650E8C8B}" type="slidenum">
              <a:rPr lang="en-US" smtClean="0"/>
              <a:pPr/>
              <a:t>‹#›</a:t>
            </a:fld>
            <a:endParaRPr lang="en-US"/>
          </a:p>
        </p:txBody>
      </p:sp>
    </p:spTree>
    <p:extLst>
      <p:ext uri="{BB962C8B-B14F-4D97-AF65-F5344CB8AC3E}">
        <p14:creationId xmlns="" xmlns:p14="http://schemas.microsoft.com/office/powerpoint/2010/main" val="1808952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pPr/>
              <a:t>05.11.2022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3834314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pPr/>
              <a:t>05.11.2022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2148252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pPr/>
              <a:t>05.11.2022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271761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Заголовок и текст над объек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716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981200"/>
            <a:ext cx="8229600" cy="1866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57200" y="4000500"/>
            <a:ext cx="8229600" cy="1866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717B9240-3795-4863-A7EE-B622EBBA27B8}"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pPr/>
              <a:t>05.11.2022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2531804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B708CAD-A79B-4FF2-A2AD-8FFCB2A3D2EB}" type="datetimeFigureOut">
              <a:rPr lang="ru-RU" smtClean="0"/>
              <a:pPr/>
              <a:t>05.11.2022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2548279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B708CAD-A79B-4FF2-A2AD-8FFCB2A3D2EB}" type="datetimeFigureOut">
              <a:rPr lang="ru-RU" smtClean="0"/>
              <a:pPr/>
              <a:t>05.11.2022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3355765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B708CAD-A79B-4FF2-A2AD-8FFCB2A3D2EB}" type="datetimeFigureOut">
              <a:rPr lang="ru-RU" smtClean="0"/>
              <a:pPr/>
              <a:t>05.11.2022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1885163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B708CAD-A79B-4FF2-A2AD-8FFCB2A3D2EB}" type="datetimeFigureOut">
              <a:rPr lang="ru-RU" smtClean="0"/>
              <a:pPr/>
              <a:t>05.11.2022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437325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708CAD-A79B-4FF2-A2AD-8FFCB2A3D2EB}" type="datetimeFigureOut">
              <a:rPr lang="ru-RU" smtClean="0"/>
              <a:pPr/>
              <a:t>05.11.2022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1500876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B708CAD-A79B-4FF2-A2AD-8FFCB2A3D2EB}" type="datetimeFigureOut">
              <a:rPr lang="ru-RU" smtClean="0"/>
              <a:pPr/>
              <a:t>05.11.2022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3437308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B708CAD-A79B-4FF2-A2AD-8FFCB2A3D2EB}" type="datetimeFigureOut">
              <a:rPr lang="ru-RU" smtClean="0"/>
              <a:pPr/>
              <a:t>05.11.2022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461165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708CAD-A79B-4FF2-A2AD-8FFCB2A3D2EB}" type="datetimeFigureOut">
              <a:rPr lang="ru-RU" smtClean="0"/>
              <a:pPr/>
              <a:t>05.11.2022</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24715551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mailto:kerimkulova07@mail.ru"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dereksiz.org/jimni-ishki-jene-sirti-orta-faktorlarini-eserin-taldau-abildaf.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dereksiz.org/jimni-ishki-jene-sirti-orta-faktorlarini-eserin-taldau-abildaf.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6" name="Заголовок 5"/>
          <p:cNvSpPr txBox="1">
            <a:spLocks noGrp="1"/>
          </p:cNvSpPr>
          <p:nvPr>
            <p:ph type="ctrTitle"/>
          </p:nvPr>
        </p:nvSpPr>
        <p:spPr>
          <a:xfrm>
            <a:off x="883509" y="2300975"/>
            <a:ext cx="7766221" cy="1698927"/>
          </a:xfrm>
          <a:prstGeom prst="rect">
            <a:avLst/>
          </a:prstGeom>
          <a:noFill/>
        </p:spPr>
        <p:txBody>
          <a:bodyPr wrap="square" rtlCol="0">
            <a:spAutoFit/>
          </a:bodyPr>
          <a:lstStyle/>
          <a:p>
            <a:r>
              <a:rPr lang="kk-KZ" sz="4400" b="1" i="1" smtClean="0">
                <a:solidFill>
                  <a:schemeClr val="bg1"/>
                </a:solidFill>
                <a:effectLst>
                  <a:outerShdw blurRad="38100" dist="38100" dir="2700000" algn="tl">
                    <a:srgbClr val="000000">
                      <a:alpha val="43137"/>
                    </a:srgbClr>
                  </a:outerShdw>
                </a:effectLst>
                <a:cs typeface="Times New Roman" panose="02020603050405020304" pitchFamily="18" charset="0"/>
              </a:rPr>
              <a:t>Мұнайхимиялық синтез негіздері</a:t>
            </a:r>
            <a:r>
              <a:rPr lang="ru-RU" sz="4400" dirty="0" smtClean="0">
                <a:solidFill>
                  <a:schemeClr val="bg1"/>
                </a:solidFill>
                <a:cs typeface="Times New Roman" panose="02020603050405020304" pitchFamily="18" charset="0"/>
              </a:rPr>
              <a:t/>
            </a:r>
            <a:br>
              <a:rPr lang="ru-RU" sz="4400" dirty="0" smtClean="0">
                <a:solidFill>
                  <a:schemeClr val="bg1"/>
                </a:solidFill>
                <a:cs typeface="Times New Roman" panose="02020603050405020304" pitchFamily="18" charset="0"/>
              </a:rPr>
            </a:br>
            <a:endParaRPr lang="ru-RU" sz="2800" b="1" dirty="0"/>
          </a:p>
        </p:txBody>
      </p:sp>
      <p:pic>
        <p:nvPicPr>
          <p:cNvPr id="7" name="Рисунок 6"/>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418460" y="785554"/>
            <a:ext cx="4178893" cy="947814"/>
          </a:xfrm>
          <a:prstGeom prst="rect">
            <a:avLst/>
          </a:prstGeom>
        </p:spPr>
      </p:pic>
      <p:sp>
        <p:nvSpPr>
          <p:cNvPr id="2" name="TextBox 1"/>
          <p:cNvSpPr txBox="1"/>
          <p:nvPr/>
        </p:nvSpPr>
        <p:spPr>
          <a:xfrm>
            <a:off x="1739899" y="3999902"/>
            <a:ext cx="6205495" cy="1969770"/>
          </a:xfrm>
          <a:prstGeom prst="rect">
            <a:avLst/>
          </a:prstGeom>
          <a:noFill/>
        </p:spPr>
        <p:txBody>
          <a:bodyPr wrap="square" rtlCol="0">
            <a:spAutoFit/>
          </a:bodyPr>
          <a:lstStyle/>
          <a:p>
            <a:pPr algn="ctr"/>
            <a:r>
              <a:rPr lang="ru-RU" sz="3200" dirty="0" err="1" smtClean="0">
                <a:solidFill>
                  <a:schemeClr val="bg1"/>
                </a:solidFill>
                <a:cs typeface="Times New Roman" panose="02020603050405020304" pitchFamily="18" charset="0"/>
              </a:rPr>
              <a:t>Оқытушы: К</a:t>
            </a:r>
            <a:r>
              <a:rPr lang="ru-RU" dirty="0" err="1" smtClean="0">
                <a:solidFill>
                  <a:schemeClr val="bg1"/>
                </a:solidFill>
                <a:cs typeface="Times New Roman" panose="02020603050405020304" pitchFamily="18" charset="0"/>
              </a:rPr>
              <a:t>еримкулова</a:t>
            </a:r>
            <a:r>
              <a:rPr lang="ru-RU" sz="3200" dirty="0" smtClean="0">
                <a:solidFill>
                  <a:schemeClr val="bg1"/>
                </a:solidFill>
                <a:cs typeface="Times New Roman" panose="02020603050405020304" pitchFamily="18" charset="0"/>
              </a:rPr>
              <a:t> </a:t>
            </a:r>
            <a:r>
              <a:rPr lang="ru-RU" dirty="0" err="1" smtClean="0">
                <a:solidFill>
                  <a:schemeClr val="bg1"/>
                </a:solidFill>
                <a:cs typeface="Times New Roman" panose="02020603050405020304" pitchFamily="18" charset="0"/>
              </a:rPr>
              <a:t>Айгуль</a:t>
            </a:r>
            <a:r>
              <a:rPr lang="ru-RU" dirty="0" smtClean="0">
                <a:solidFill>
                  <a:schemeClr val="bg1"/>
                </a:solidFill>
                <a:cs typeface="Times New Roman" panose="02020603050405020304" pitchFamily="18" charset="0"/>
              </a:rPr>
              <a:t> </a:t>
            </a:r>
            <a:r>
              <a:rPr lang="ru-RU" dirty="0" err="1" smtClean="0">
                <a:solidFill>
                  <a:schemeClr val="bg1"/>
                </a:solidFill>
                <a:cs typeface="Times New Roman" panose="02020603050405020304" pitchFamily="18" charset="0"/>
              </a:rPr>
              <a:t>Жадраевна</a:t>
            </a:r>
            <a:r>
              <a:rPr lang="ru-RU" dirty="0" smtClean="0">
                <a:solidFill>
                  <a:schemeClr val="bg1"/>
                </a:solidFill>
                <a:cs typeface="Times New Roman" panose="02020603050405020304" pitchFamily="18" charset="0"/>
              </a:rPr>
              <a:t> </a:t>
            </a:r>
            <a:r>
              <a:rPr lang="ru-RU" dirty="0" err="1" smtClean="0">
                <a:solidFill>
                  <a:schemeClr val="bg1"/>
                </a:solidFill>
                <a:cs typeface="Times New Roman" panose="02020603050405020304" pitchFamily="18" charset="0"/>
              </a:rPr>
              <a:t>хим.ғыл.канд., </a:t>
            </a:r>
            <a:r>
              <a:rPr lang="ru-RU" dirty="0" smtClean="0">
                <a:solidFill>
                  <a:schemeClr val="bg1"/>
                </a:solidFill>
                <a:cs typeface="Times New Roman" panose="02020603050405020304" pitchFamily="18" charset="0"/>
              </a:rPr>
              <a:t>«</a:t>
            </a:r>
            <a:r>
              <a:rPr lang="kk-KZ" dirty="0" smtClean="0">
                <a:solidFill>
                  <a:schemeClr val="bg1"/>
                </a:solidFill>
                <a:cs typeface="Times New Roman" panose="02020603050405020304" pitchFamily="18" charset="0"/>
              </a:rPr>
              <a:t>Химиялық және биохимиялық инженерия</a:t>
            </a:r>
            <a:r>
              <a:rPr lang="ru-RU" dirty="0" smtClean="0">
                <a:solidFill>
                  <a:schemeClr val="bg1"/>
                </a:solidFill>
                <a:cs typeface="Times New Roman" panose="02020603050405020304" pitchFamily="18" charset="0"/>
              </a:rPr>
              <a:t>» кафедра </a:t>
            </a:r>
            <a:r>
              <a:rPr lang="ru-RU" dirty="0" err="1" smtClean="0">
                <a:solidFill>
                  <a:schemeClr val="bg1"/>
                </a:solidFill>
                <a:cs typeface="Times New Roman" panose="02020603050405020304" pitchFamily="18" charset="0"/>
              </a:rPr>
              <a:t>қауымдастырылған </a:t>
            </a:r>
            <a:r>
              <a:rPr lang="ru-RU" dirty="0" smtClean="0">
                <a:solidFill>
                  <a:schemeClr val="bg1"/>
                </a:solidFill>
                <a:cs typeface="Times New Roman" panose="02020603050405020304" pitchFamily="18" charset="0"/>
              </a:rPr>
              <a:t>профессоры</a:t>
            </a:r>
            <a:r>
              <a:rPr lang="en-US" b="1" dirty="0"/>
              <a:t/>
            </a:r>
            <a:br>
              <a:rPr lang="en-US" b="1" dirty="0"/>
            </a:br>
            <a:r>
              <a:rPr lang="ru-RU" b="1" dirty="0"/>
              <a:t/>
            </a:r>
            <a:br>
              <a:rPr lang="ru-RU" b="1" dirty="0"/>
            </a:br>
            <a:r>
              <a:rPr lang="en-US" b="1" dirty="0" smtClean="0">
                <a:hlinkClick r:id="rId4"/>
              </a:rPr>
              <a:t>kerimkulova07@mail.ru</a:t>
            </a:r>
            <a:r>
              <a:rPr lang="en-US" b="1" dirty="0" smtClean="0"/>
              <a:t> </a:t>
            </a:r>
            <a:r>
              <a:rPr lang="en-US" b="1" dirty="0"/>
              <a:t/>
            </a:r>
            <a:br>
              <a:rPr lang="en-US" b="1" dirty="0"/>
            </a:br>
            <a:endParaRPr lang="ru-RU" dirty="0"/>
          </a:p>
        </p:txBody>
      </p:sp>
    </p:spTree>
    <p:extLst>
      <p:ext uri="{BB962C8B-B14F-4D97-AF65-F5344CB8AC3E}">
        <p14:creationId xmlns="" xmlns:p14="http://schemas.microsoft.com/office/powerpoint/2010/main" val="3997840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p:cNvPicPr>
            <a:picLocks noChangeAspect="1" noChangeArrowheads="1"/>
          </p:cNvPicPr>
          <p:nvPr/>
        </p:nvPicPr>
        <p:blipFill>
          <a:blip r:embed="rId2"/>
          <a:srcRect/>
          <a:stretch>
            <a:fillRect/>
          </a:stretch>
        </p:blipFill>
        <p:spPr bwMode="auto">
          <a:xfrm>
            <a:off x="381000" y="685800"/>
            <a:ext cx="8629650" cy="4886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Прямоугольник 1"/>
          <p:cNvSpPr>
            <a:spLocks noChangeArrowheads="1"/>
          </p:cNvSpPr>
          <p:nvPr/>
        </p:nvSpPr>
        <p:spPr bwMode="auto">
          <a:xfrm>
            <a:off x="457200" y="457200"/>
            <a:ext cx="7848600" cy="1077913"/>
          </a:xfrm>
          <a:prstGeom prst="rect">
            <a:avLst/>
          </a:prstGeom>
          <a:noFill/>
          <a:ln w="9525">
            <a:noFill/>
            <a:miter lim="800000"/>
            <a:headEnd/>
            <a:tailEnd/>
          </a:ln>
        </p:spPr>
        <p:txBody>
          <a:bodyPr>
            <a:spAutoFit/>
          </a:bodyPr>
          <a:lstStyle/>
          <a:p>
            <a:pPr algn="ctr"/>
            <a:r>
              <a:rPr lang="ru-RU" sz="3200" b="1"/>
              <a:t>Пластмассалардың негізгі компоненттері</a:t>
            </a:r>
            <a:endParaRPr lang="ru-RU" sz="3200"/>
          </a:p>
        </p:txBody>
      </p:sp>
      <p:sp>
        <p:nvSpPr>
          <p:cNvPr id="13315" name="Прямоугольник 2"/>
          <p:cNvSpPr>
            <a:spLocks noChangeArrowheads="1"/>
          </p:cNvSpPr>
          <p:nvPr/>
        </p:nvSpPr>
        <p:spPr bwMode="auto">
          <a:xfrm>
            <a:off x="152400" y="1509713"/>
            <a:ext cx="8839200" cy="3970337"/>
          </a:xfrm>
          <a:prstGeom prst="rect">
            <a:avLst/>
          </a:prstGeom>
          <a:noFill/>
          <a:ln w="9525">
            <a:noFill/>
            <a:miter lim="800000"/>
            <a:headEnd/>
            <a:tailEnd/>
          </a:ln>
        </p:spPr>
        <p:txBody>
          <a:bodyPr>
            <a:spAutoFit/>
          </a:bodyPr>
          <a:lstStyle/>
          <a:p>
            <a:r>
              <a:rPr lang="ru-RU"/>
              <a:t>-</a:t>
            </a:r>
            <a:r>
              <a:rPr lang="ru-RU" sz="2800"/>
              <a:t>     толтырғыштар</a:t>
            </a:r>
          </a:p>
          <a:p>
            <a:pPr>
              <a:buFontTx/>
              <a:buChar char="-"/>
            </a:pPr>
            <a:r>
              <a:rPr lang="ru-RU" sz="2800"/>
              <a:t>Пластификаторлар</a:t>
            </a:r>
          </a:p>
          <a:p>
            <a:pPr>
              <a:buFontTx/>
              <a:buChar char="-"/>
            </a:pPr>
            <a:r>
              <a:rPr lang="ru-RU" sz="2800"/>
              <a:t>- жағармайлар</a:t>
            </a:r>
          </a:p>
          <a:p>
            <a:pPr>
              <a:buFontTx/>
              <a:buChar char="-"/>
            </a:pPr>
            <a:r>
              <a:rPr lang="ru-RU" sz="2800"/>
              <a:t>- қатайтқыштар мен қатаюды үдеткіштер</a:t>
            </a:r>
          </a:p>
          <a:p>
            <a:pPr>
              <a:buFontTx/>
              <a:buChar char="-"/>
            </a:pPr>
            <a:r>
              <a:rPr lang="ru-RU" sz="2800"/>
              <a:t>- құрылым түзушілер мен құрылым түзілу реттегіштері</a:t>
            </a:r>
          </a:p>
          <a:p>
            <a:pPr>
              <a:buFontTx/>
              <a:buChar char="-"/>
            </a:pPr>
            <a:r>
              <a:rPr lang="ru-RU" sz="2800"/>
              <a:t>- ингибиторлар немесе тұрақтандырғыштар- бояғыштар- антистатикалық заттар- отқа төзімді заттар- Газдандырғыштар- мөлшерлеуші ​​қоспалар</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Рисунок 2"/>
          <p:cNvPicPr>
            <a:picLocks noChangeAspect="1" noChangeArrowheads="1"/>
          </p:cNvPicPr>
          <p:nvPr/>
        </p:nvPicPr>
        <p:blipFill>
          <a:blip r:embed="rId2"/>
          <a:srcRect l="9680" t="37212" r="9381" b="12372"/>
          <a:stretch>
            <a:fillRect/>
          </a:stretch>
        </p:blipFill>
        <p:spPr bwMode="auto">
          <a:xfrm>
            <a:off x="501650" y="228600"/>
            <a:ext cx="8534400" cy="4929188"/>
          </a:xfrm>
          <a:prstGeom prst="rect">
            <a:avLst/>
          </a:prstGeom>
          <a:noFill/>
          <a:ln w="9525">
            <a:noFill/>
            <a:miter lim="800000"/>
            <a:headEnd/>
            <a:tailEnd/>
          </a:ln>
        </p:spPr>
      </p:pic>
      <p:sp>
        <p:nvSpPr>
          <p:cNvPr id="14339" name="Прямоугольник 1"/>
          <p:cNvSpPr>
            <a:spLocks noChangeArrowheads="1"/>
          </p:cNvSpPr>
          <p:nvPr/>
        </p:nvSpPr>
        <p:spPr bwMode="auto">
          <a:xfrm>
            <a:off x="457200" y="5334000"/>
            <a:ext cx="8534400" cy="1200150"/>
          </a:xfrm>
          <a:prstGeom prst="rect">
            <a:avLst/>
          </a:prstGeom>
          <a:noFill/>
          <a:ln w="9525">
            <a:noFill/>
            <a:miter lim="800000"/>
            <a:headEnd/>
            <a:tailEnd/>
          </a:ln>
        </p:spPr>
        <p:txBody>
          <a:bodyPr>
            <a:spAutoFit/>
          </a:bodyPr>
          <a:lstStyle/>
          <a:p>
            <a:pPr algn="ctr"/>
            <a:r>
              <a:rPr lang="ru-RU" sz="2400"/>
              <a:t>Негізгі технологиялық схема Кальций карбидінен ацетилен алу:1- вагонетка; 2 - қысымды резервуар; 3.7 - тоңазытқыштар</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Прямоугольник 4"/>
          <p:cNvSpPr>
            <a:spLocks noChangeArrowheads="1"/>
          </p:cNvSpPr>
          <p:nvPr/>
        </p:nvSpPr>
        <p:spPr bwMode="auto">
          <a:xfrm>
            <a:off x="465138" y="457200"/>
            <a:ext cx="8229600" cy="4832350"/>
          </a:xfrm>
          <a:prstGeom prst="rect">
            <a:avLst/>
          </a:prstGeom>
          <a:noFill/>
          <a:ln w="9525">
            <a:noFill/>
            <a:miter lim="800000"/>
            <a:headEnd/>
            <a:tailEnd/>
          </a:ln>
        </p:spPr>
        <p:txBody>
          <a:bodyPr>
            <a:spAutoFit/>
          </a:bodyPr>
          <a:lstStyle/>
          <a:p>
            <a:r>
              <a:rPr lang="ru-RU" sz="2800"/>
              <a:t>Литература</a:t>
            </a:r>
          </a:p>
          <a:p>
            <a:r>
              <a:rPr lang="ru-RU" sz="2800"/>
              <a:t> </a:t>
            </a:r>
          </a:p>
          <a:p>
            <a:r>
              <a:rPr lang="ru-RU" sz="2800"/>
              <a:t>1. Белов П.С. Основы технологии нефтехимического синтеза. – М.: Химия, 1982.</a:t>
            </a:r>
          </a:p>
          <a:p>
            <a:r>
              <a:rPr lang="ru-RU" sz="2800"/>
              <a:t>2. Тимофеев, В.С., Серафимов Л.А. Принципы технологии основного органического и нефтехимического синтеза: Учеб. Пособие для вузов. – М.: Высш. шк., 2003.</a:t>
            </a:r>
          </a:p>
          <a:p>
            <a:r>
              <a:rPr lang="ru-RU" sz="2800"/>
              <a:t>3. Лебедев, Н.Н. Химия и технология основного органического и нефтехимического синтеза. – М.: Химия, 1988.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468313" y="44450"/>
            <a:ext cx="8229600" cy="1143000"/>
          </a:xfrm>
        </p:spPr>
        <p:txBody>
          <a:bodyPr/>
          <a:lstStyle/>
          <a:p>
            <a:r>
              <a:rPr lang="kk-KZ" b="1" dirty="0" smtClean="0">
                <a:solidFill>
                  <a:schemeClr val="bg1"/>
                </a:solidFill>
                <a:latin typeface="Times New Roman" pitchFamily="18" charset="0"/>
                <a:cs typeface="Times New Roman" pitchFamily="18" charset="0"/>
              </a:rPr>
              <a:t>Мазмұны</a:t>
            </a:r>
            <a:endParaRPr lang="ru-RU" b="1" dirty="0" smtClean="0">
              <a:solidFill>
                <a:schemeClr val="bg1"/>
              </a:solidFill>
              <a:latin typeface="Times New Roman" pitchFamily="18" charset="0"/>
              <a:cs typeface="Times New Roman" pitchFamily="18" charset="0"/>
            </a:endParaRPr>
          </a:p>
        </p:txBody>
      </p:sp>
      <p:sp>
        <p:nvSpPr>
          <p:cNvPr id="4" name="Содержимое 2"/>
          <p:cNvSpPr>
            <a:spLocks noGrp="1"/>
          </p:cNvSpPr>
          <p:nvPr>
            <p:ph idx="1"/>
          </p:nvPr>
        </p:nvSpPr>
        <p:spPr>
          <a:xfrm>
            <a:off x="457200" y="1981200"/>
            <a:ext cx="8229600" cy="3886200"/>
          </a:xfrm>
        </p:spPr>
        <p:txBody>
          <a:bodyPr/>
          <a:lstStyle/>
          <a:p>
            <a:r>
              <a:rPr lang="ru-RU" dirty="0" err="1" smtClean="0"/>
              <a:t>Массада</a:t>
            </a:r>
            <a:r>
              <a:rPr lang="ru-RU" dirty="0" smtClean="0"/>
              <a:t> </a:t>
            </a:r>
            <a:r>
              <a:rPr lang="ru-RU" dirty="0" err="1" smtClean="0"/>
              <a:t>полимерлену</a:t>
            </a:r>
            <a:endParaRPr lang="ru-RU" dirty="0" smtClean="0"/>
          </a:p>
          <a:p>
            <a:r>
              <a:rPr lang="ru-RU" dirty="0" smtClean="0"/>
              <a:t>Ер</a:t>
            </a:r>
            <a:r>
              <a:rPr lang="kk-KZ" dirty="0" smtClean="0"/>
              <a:t>ітіндіде полимерлену</a:t>
            </a:r>
          </a:p>
          <a:p>
            <a:r>
              <a:rPr lang="kk-KZ" dirty="0" smtClean="0"/>
              <a:t>Суспензиялы полимерлену</a:t>
            </a:r>
          </a:p>
          <a:p>
            <a:r>
              <a:rPr lang="kk-KZ" dirty="0" smtClean="0"/>
              <a:t>Газды фазада полимерлену</a:t>
            </a:r>
          </a:p>
          <a:p>
            <a:r>
              <a:rPr lang="kk-KZ" dirty="0" smtClean="0"/>
              <a:t>Қатты фазада полимерлену</a:t>
            </a:r>
            <a:endParaRPr lang="ru-RU" dirty="0" smtClean="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a:xfrm>
            <a:off x="395288" y="260350"/>
            <a:ext cx="8229600" cy="796925"/>
          </a:xfrm>
        </p:spPr>
        <p:txBody>
          <a:bodyPr/>
          <a:lstStyle/>
          <a:p>
            <a:r>
              <a:rPr lang="ru-RU" sz="2800" b="1" i="1" dirty="0" err="1" smtClean="0">
                <a:solidFill>
                  <a:schemeClr val="bg1"/>
                </a:solidFill>
                <a:effectLst>
                  <a:outerShdw blurRad="38100" dist="38100" dir="2700000" algn="tl">
                    <a:srgbClr val="000000">
                      <a:alpha val="43137"/>
                    </a:srgbClr>
                  </a:outerShdw>
                </a:effectLst>
                <a:cs typeface="Times New Roman" panose="02020603050405020304" pitchFamily="18" charset="0"/>
              </a:rPr>
              <a:t>Дәріс аяқталған соң Сіз</a:t>
            </a:r>
            <a:r>
              <a:rPr lang="ru-RU" sz="2800" b="1" i="1" dirty="0" smtClean="0">
                <a:solidFill>
                  <a:schemeClr val="bg1"/>
                </a:solidFill>
                <a:effectLst>
                  <a:outerShdw blurRad="38100" dist="38100" dir="2700000" algn="tl">
                    <a:srgbClr val="000000">
                      <a:alpha val="43137"/>
                    </a:srgbClr>
                  </a:outerShdw>
                </a:effectLst>
                <a:cs typeface="Times New Roman" panose="02020603050405020304" pitchFamily="18" charset="0"/>
              </a:rPr>
              <a:t> </a:t>
            </a:r>
            <a:r>
              <a:rPr lang="ru-RU" sz="2800" b="1" i="1" dirty="0" err="1" smtClean="0">
                <a:solidFill>
                  <a:schemeClr val="bg1"/>
                </a:solidFill>
                <a:effectLst>
                  <a:outerShdw blurRad="38100" dist="38100" dir="2700000" algn="tl">
                    <a:srgbClr val="000000">
                      <a:alpha val="43137"/>
                    </a:srgbClr>
                  </a:outerShdw>
                </a:effectLst>
                <a:cs typeface="Times New Roman" panose="02020603050405020304" pitchFamily="18" charset="0"/>
              </a:rPr>
              <a:t>білесіз</a:t>
            </a:r>
            <a:r>
              <a:rPr lang="ru-RU" sz="2800" b="1" i="1" dirty="0" smtClean="0">
                <a:solidFill>
                  <a:schemeClr val="bg1"/>
                </a:solidFill>
                <a:effectLst>
                  <a:outerShdw blurRad="38100" dist="38100" dir="2700000" algn="tl">
                    <a:srgbClr val="000000">
                      <a:alpha val="43137"/>
                    </a:srgbClr>
                  </a:outerShdw>
                </a:effectLst>
                <a:cs typeface="Times New Roman" panose="02020603050405020304" pitchFamily="18" charset="0"/>
              </a:rPr>
              <a:t>:</a:t>
            </a:r>
            <a:endParaRPr lang="ru-RU" sz="2800" dirty="0" smtClean="0"/>
          </a:p>
        </p:txBody>
      </p:sp>
      <p:graphicFrame>
        <p:nvGraphicFramePr>
          <p:cNvPr id="6" name="Схема 5"/>
          <p:cNvGraphicFramePr/>
          <p:nvPr/>
        </p:nvGraphicFramePr>
        <p:xfrm>
          <a:off x="1043608" y="1700808"/>
          <a:ext cx="6408712" cy="3744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Содержимое 2"/>
          <p:cNvSpPr>
            <a:spLocks noGrp="1"/>
          </p:cNvSpPr>
          <p:nvPr>
            <p:ph idx="1"/>
          </p:nvPr>
        </p:nvSpPr>
        <p:spPr>
          <a:xfrm>
            <a:off x="354105" y="1671917"/>
            <a:ext cx="8229600" cy="3886200"/>
          </a:xfrm>
        </p:spPr>
        <p:txBody>
          <a:bodyPr>
            <a:normAutofit fontScale="92500"/>
          </a:bodyPr>
          <a:lstStyle/>
          <a:p>
            <a:r>
              <a:rPr lang="ru-RU" sz="2800" i="1" dirty="0" err="1" smtClean="0"/>
              <a:t>Блокта</a:t>
            </a:r>
            <a:r>
              <a:rPr lang="ru-RU" sz="2800" i="1" dirty="0" smtClean="0"/>
              <a:t> </a:t>
            </a:r>
            <a:r>
              <a:rPr lang="ru-RU" sz="2800" i="1" dirty="0" err="1" smtClean="0"/>
              <a:t>полимерлену</a:t>
            </a:r>
            <a:r>
              <a:rPr lang="ru-RU" sz="2800" dirty="0" smtClean="0"/>
              <a:t> </a:t>
            </a:r>
            <a:r>
              <a:rPr lang="ru-RU" sz="2800" dirty="0" err="1" smtClean="0"/>
              <a:t>деп</a:t>
            </a:r>
            <a:r>
              <a:rPr lang="ru-RU" sz="2800" dirty="0" smtClean="0"/>
              <a:t> </a:t>
            </a:r>
            <a:r>
              <a:rPr lang="ru-RU" sz="2800" dirty="0" err="1" smtClean="0"/>
              <a:t>мономердің конденсацияланған фазада</a:t>
            </a:r>
            <a:r>
              <a:rPr lang="ru-RU" sz="2800" dirty="0" smtClean="0"/>
              <a:t> </a:t>
            </a:r>
            <a:r>
              <a:rPr lang="ru-RU" sz="2800" dirty="0" err="1" smtClean="0"/>
              <a:t>еріткіштің қатысуынсыз полимерленуін</a:t>
            </a:r>
            <a:r>
              <a:rPr lang="ru-RU" sz="2800" dirty="0" smtClean="0"/>
              <a:t> </a:t>
            </a:r>
            <a:r>
              <a:rPr lang="ru-RU" sz="2800" dirty="0" err="1" smtClean="0"/>
              <a:t>атайды</a:t>
            </a:r>
            <a:r>
              <a:rPr lang="ru-RU" sz="2800" dirty="0" smtClean="0"/>
              <a:t>. </a:t>
            </a:r>
            <a:r>
              <a:rPr lang="ru-RU" sz="2800" dirty="0" err="1" smtClean="0"/>
              <a:t>Бұл тәсілдің негізгі</a:t>
            </a:r>
            <a:r>
              <a:rPr lang="ru-RU" sz="2800" dirty="0" smtClean="0"/>
              <a:t> </a:t>
            </a:r>
            <a:r>
              <a:rPr lang="ru-RU" sz="2800" dirty="0" err="1" smtClean="0"/>
              <a:t>артықшылығы түзілген блоктарды</a:t>
            </a:r>
            <a:r>
              <a:rPr lang="ru-RU" sz="2800" dirty="0" smtClean="0"/>
              <a:t> </a:t>
            </a:r>
            <a:r>
              <a:rPr lang="ru-RU" sz="2800" dirty="0" err="1" smtClean="0"/>
              <a:t>қосымша өңдемей ақ қолдануға болады</a:t>
            </a:r>
            <a:r>
              <a:rPr lang="ru-RU" sz="2800" dirty="0" smtClean="0"/>
              <a:t> </a:t>
            </a:r>
            <a:r>
              <a:rPr lang="ru-RU" sz="2800" dirty="0" err="1" smtClean="0"/>
              <a:t>және еріткішті</a:t>
            </a:r>
            <a:r>
              <a:rPr lang="ru-RU" sz="2800" dirty="0" smtClean="0"/>
              <a:t> </a:t>
            </a:r>
            <a:r>
              <a:rPr lang="ru-RU" sz="2800" dirty="0" err="1" smtClean="0"/>
              <a:t>бөлу өажет емес</a:t>
            </a:r>
            <a:r>
              <a:rPr lang="ru-RU" sz="2800" dirty="0" smtClean="0"/>
              <a:t>. </a:t>
            </a:r>
            <a:endParaRPr lang="ru-RU" sz="2800" dirty="0" smtClean="0"/>
          </a:p>
          <a:p>
            <a:r>
              <a:rPr lang="ru-RU" sz="2800" dirty="0" err="1" smtClean="0"/>
              <a:t>Негізгі</a:t>
            </a:r>
            <a:r>
              <a:rPr lang="ru-RU" sz="2800" dirty="0" smtClean="0"/>
              <a:t> </a:t>
            </a:r>
            <a:r>
              <a:rPr lang="ru-RU" sz="2800" dirty="0" err="1" smtClean="0"/>
              <a:t>кемшілігі</a:t>
            </a:r>
            <a:r>
              <a:rPr lang="ru-RU" sz="2800" dirty="0" smtClean="0"/>
              <a:t> </a:t>
            </a:r>
            <a:r>
              <a:rPr lang="ru-RU" sz="2800" dirty="0" err="1" smtClean="0"/>
              <a:t>бөлініп шығатын жылуды</a:t>
            </a:r>
            <a:r>
              <a:rPr lang="ru-RU" sz="2800" dirty="0" smtClean="0"/>
              <a:t> </a:t>
            </a:r>
            <a:r>
              <a:rPr lang="ru-RU" sz="2800" dirty="0" err="1" smtClean="0"/>
              <a:t>жүйеден шығару қажеттігінде.</a:t>
            </a:r>
            <a:r>
              <a:rPr lang="ru-RU" sz="2800" dirty="0" smtClean="0"/>
              <a:t> </a:t>
            </a:r>
            <a:r>
              <a:rPr lang="ru-RU" sz="2800" dirty="0" err="1" smtClean="0"/>
              <a:t>Жүйенің тұтқырлығы артқан сайын</a:t>
            </a:r>
            <a:r>
              <a:rPr lang="ru-RU" sz="2800" dirty="0" smtClean="0"/>
              <a:t> </a:t>
            </a:r>
            <a:r>
              <a:rPr lang="ru-RU" sz="2800" dirty="0" err="1" smtClean="0"/>
              <a:t>температураны</a:t>
            </a:r>
            <a:r>
              <a:rPr lang="ru-RU" sz="2800" dirty="0" smtClean="0"/>
              <a:t> </a:t>
            </a:r>
            <a:r>
              <a:rPr lang="ru-RU" sz="2800" dirty="0" err="1" smtClean="0"/>
              <a:t>тұрақты ұстау қиындай түседі.</a:t>
            </a:r>
            <a:r>
              <a:rPr lang="ru-RU" dirty="0" smtClean="0"/>
              <a:t/>
            </a:r>
            <a:br>
              <a:rPr lang="ru-RU" dirty="0" smtClean="0"/>
            </a:br>
            <a:r>
              <a:rPr lang="ru-RU" dirty="0" smtClean="0"/>
              <a:t/>
            </a:r>
            <a:br>
              <a:rPr lang="ru-RU" dirty="0" smtClean="0"/>
            </a:br>
            <a:endParaRPr lang="ru-RU"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Содержимое 2"/>
          <p:cNvSpPr>
            <a:spLocks noGrp="1"/>
          </p:cNvSpPr>
          <p:nvPr>
            <p:ph idx="1"/>
          </p:nvPr>
        </p:nvSpPr>
        <p:spPr>
          <a:xfrm>
            <a:off x="533400" y="1143000"/>
            <a:ext cx="8229600" cy="4648200"/>
          </a:xfrm>
        </p:spPr>
        <p:txBody>
          <a:bodyPr/>
          <a:lstStyle/>
          <a:p>
            <a:r>
              <a:rPr lang="ru-RU" sz="2800" i="1" dirty="0" err="1" smtClean="0"/>
              <a:t>Ерітіндіде</a:t>
            </a:r>
            <a:r>
              <a:rPr lang="ru-RU" sz="2800" i="1" dirty="0" smtClean="0"/>
              <a:t> </a:t>
            </a:r>
            <a:r>
              <a:rPr lang="ru-RU" sz="2800" i="1" dirty="0" err="1" smtClean="0"/>
              <a:t>полимерлеу</a:t>
            </a:r>
            <a:r>
              <a:rPr lang="ru-RU" sz="2800" dirty="0" smtClean="0"/>
              <a:t> </a:t>
            </a:r>
            <a:r>
              <a:rPr lang="ru-RU" sz="2800" dirty="0" err="1" smtClean="0"/>
              <a:t>әр түрлі вариантта</a:t>
            </a:r>
            <a:r>
              <a:rPr lang="ru-RU" sz="2800" dirty="0" smtClean="0"/>
              <a:t> </a:t>
            </a:r>
            <a:r>
              <a:rPr lang="ru-RU" sz="2800" dirty="0" err="1" smtClean="0"/>
              <a:t>жүреді: еріткіште</a:t>
            </a:r>
            <a:r>
              <a:rPr lang="ru-RU" sz="2800" dirty="0" smtClean="0"/>
              <a:t> мономер де, полимер де </a:t>
            </a:r>
            <a:r>
              <a:rPr lang="ru-RU" sz="2800" dirty="0" err="1" smtClean="0"/>
              <a:t>ериді</a:t>
            </a:r>
            <a:r>
              <a:rPr lang="ru-RU" sz="2800" dirty="0" smtClean="0"/>
              <a:t>, </a:t>
            </a:r>
            <a:r>
              <a:rPr lang="ru-RU" sz="2800" dirty="0" err="1" smtClean="0"/>
              <a:t>немесе</a:t>
            </a:r>
            <a:r>
              <a:rPr lang="ru-RU" sz="2800" dirty="0" smtClean="0"/>
              <a:t> </a:t>
            </a:r>
            <a:r>
              <a:rPr lang="ru-RU" sz="2800" dirty="0" err="1" smtClean="0"/>
              <a:t>еріткіште</a:t>
            </a:r>
            <a:r>
              <a:rPr lang="ru-RU" sz="2800" dirty="0" smtClean="0"/>
              <a:t> тек мономер </a:t>
            </a:r>
            <a:r>
              <a:rPr lang="ru-RU" sz="2800" dirty="0" err="1" smtClean="0"/>
              <a:t>ериді</a:t>
            </a:r>
            <a:r>
              <a:rPr lang="ru-RU" sz="2800" dirty="0" smtClean="0"/>
              <a:t>, ал </a:t>
            </a:r>
            <a:r>
              <a:rPr lang="ru-RU" sz="2800" dirty="0" err="1" smtClean="0"/>
              <a:t>түзілген </a:t>
            </a:r>
            <a:r>
              <a:rPr lang="ru-RU" sz="2800" dirty="0" smtClean="0"/>
              <a:t>полимер </a:t>
            </a:r>
            <a:r>
              <a:rPr lang="ru-RU" sz="2800" dirty="0" err="1" smtClean="0"/>
              <a:t>ерімейді</a:t>
            </a:r>
            <a:r>
              <a:rPr lang="ru-RU" sz="2800" dirty="0" smtClean="0"/>
              <a:t>. </a:t>
            </a:r>
            <a:r>
              <a:rPr lang="ru-RU" sz="2800" dirty="0" err="1" smtClean="0"/>
              <a:t>Бұл тәсілдің артықшылығы бөлінген жылуды</a:t>
            </a:r>
            <a:r>
              <a:rPr lang="ru-RU" sz="2800" dirty="0" smtClean="0"/>
              <a:t> </a:t>
            </a:r>
            <a:r>
              <a:rPr lang="ru-RU" sz="2800" dirty="0" err="1" smtClean="0"/>
              <a:t>жүйеден оңай шығаруға болады</a:t>
            </a:r>
            <a:r>
              <a:rPr lang="ru-RU" sz="2800" dirty="0" smtClean="0"/>
              <a:t>. </a:t>
            </a:r>
            <a:endParaRPr lang="ru-RU" sz="2800" dirty="0" smtClean="0"/>
          </a:p>
          <a:p>
            <a:r>
              <a:rPr lang="ru-RU" sz="2800" dirty="0" err="1" smtClean="0"/>
              <a:t>Кемшілігі</a:t>
            </a:r>
            <a:r>
              <a:rPr lang="ru-RU" sz="2800" dirty="0" smtClean="0"/>
              <a:t> </a:t>
            </a:r>
            <a:r>
              <a:rPr lang="ru-RU" sz="2800" dirty="0" smtClean="0"/>
              <a:t>– </a:t>
            </a:r>
            <a:r>
              <a:rPr lang="ru-RU" sz="2800" dirty="0" err="1" smtClean="0"/>
              <a:t>ерітіндіні</a:t>
            </a:r>
            <a:r>
              <a:rPr lang="ru-RU" sz="2800" dirty="0" smtClean="0"/>
              <a:t> </a:t>
            </a:r>
            <a:r>
              <a:rPr lang="ru-RU" sz="2800" dirty="0" err="1" smtClean="0"/>
              <a:t>дайындауға, реакциялық жүйеден бөліп алуға және </a:t>
            </a:r>
            <a:r>
              <a:rPr lang="ru-RU" sz="2800" dirty="0" smtClean="0"/>
              <a:t>оны </a:t>
            </a:r>
            <a:r>
              <a:rPr lang="ru-RU" sz="2800" dirty="0" err="1" smtClean="0"/>
              <a:t>қайтадан тазартуға едәуір күш жұмсалады</a:t>
            </a:r>
            <a:r>
              <a:rPr lang="ru-RU" sz="2800" dirty="0" smtClean="0"/>
              <a:t>. </a:t>
            </a:r>
            <a:r>
              <a:rPr lang="ru-RU" sz="2800" dirty="0" err="1" smtClean="0"/>
              <a:t>Оның үстіне бұл алынған полимерді</a:t>
            </a:r>
            <a:r>
              <a:rPr lang="ru-RU" sz="2800" dirty="0" smtClean="0"/>
              <a:t> </a:t>
            </a:r>
            <a:r>
              <a:rPr lang="ru-RU" sz="2800" dirty="0" err="1" smtClean="0"/>
              <a:t>жуу</a:t>
            </a:r>
            <a:r>
              <a:rPr lang="ru-RU" sz="2800" dirty="0" smtClean="0"/>
              <a:t> </a:t>
            </a:r>
            <a:r>
              <a:rPr lang="ru-RU" sz="2800" dirty="0" err="1" smtClean="0"/>
              <a:t>және кептіру</a:t>
            </a:r>
            <a:r>
              <a:rPr lang="ru-RU" sz="2800" dirty="0" smtClean="0"/>
              <a:t> </a:t>
            </a:r>
            <a:r>
              <a:rPr lang="ru-RU" sz="2800" dirty="0" err="1" smtClean="0"/>
              <a:t>керек</a:t>
            </a:r>
            <a:r>
              <a:rPr lang="ru-RU" sz="2800" dirty="0" smtClean="0"/>
              <a:t>.</a:t>
            </a:r>
            <a:r>
              <a:rPr lang="ru-RU" dirty="0" smtClean="0"/>
              <a:t/>
            </a:r>
            <a:br>
              <a:rPr lang="ru-RU" dirty="0" smtClean="0"/>
            </a:br>
            <a:r>
              <a:rPr lang="ru-RU" dirty="0" smtClean="0"/>
              <a:t/>
            </a:r>
            <a:br>
              <a:rPr lang="ru-RU" dirty="0" smtClean="0"/>
            </a:br>
            <a:endParaRPr lang="ru-RU"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Содержимое 2"/>
          <p:cNvSpPr>
            <a:spLocks noGrp="1"/>
          </p:cNvSpPr>
          <p:nvPr>
            <p:ph idx="1"/>
          </p:nvPr>
        </p:nvSpPr>
        <p:spPr>
          <a:xfrm>
            <a:off x="533400" y="1143000"/>
            <a:ext cx="8229600" cy="3886200"/>
          </a:xfrm>
        </p:spPr>
        <p:txBody>
          <a:bodyPr/>
          <a:lstStyle/>
          <a:p>
            <a:r>
              <a:rPr lang="ru-RU" sz="2400" i="1" smtClean="0"/>
              <a:t>Эмульсияда полимерлеу</a:t>
            </a:r>
            <a:r>
              <a:rPr lang="ru-RU" sz="2400" smtClean="0"/>
              <a:t> үшін мономер, су, инициатор, эмульгатор және ортаның рН реттеуші әр түрлі үстеме қосылыстар керек. Инициатор есебінде көп жағдайда тотығу тотықсыздану жүйелері қолданылады. Дисперстік </a:t>
            </a:r>
            <a:r>
              <a:rPr lang="ru-RU" sz="2400" smtClean="0">
                <a:hlinkClick r:id="rId2"/>
              </a:rPr>
              <a:t>орта ретінде су пайдаланылады</a:t>
            </a:r>
            <a:r>
              <a:rPr lang="ru-RU" sz="2400" smtClean="0"/>
              <a:t>, себебі суда мономер ерімейді не өте нашар ериді. Эмульсияны тұрақтандыру үшін эмульгаторлар алынады. Тәсілдің артықшылығы жүйеден жылуды бөліп алу оңай, ал кемшілігі – түзілген өнімді эмульгатордан тазалау керек.</a:t>
            </a:r>
            <a:r>
              <a:rPr lang="ru-RU" smtClean="0"/>
              <a:t/>
            </a:r>
            <a:br>
              <a:rPr lang="ru-RU" smtClean="0"/>
            </a:br>
            <a:r>
              <a:rPr lang="ru-RU" smtClean="0"/>
              <a:t/>
            </a:r>
            <a:br>
              <a:rPr lang="ru-RU" smtClean="0"/>
            </a:br>
            <a:endParaRPr lang="ru-RU"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Содержимое 2"/>
          <p:cNvSpPr>
            <a:spLocks noGrp="1"/>
          </p:cNvSpPr>
          <p:nvPr>
            <p:ph idx="1"/>
          </p:nvPr>
        </p:nvSpPr>
        <p:spPr>
          <a:xfrm>
            <a:off x="533400" y="1752600"/>
            <a:ext cx="8229600" cy="3886200"/>
          </a:xfrm>
        </p:spPr>
        <p:txBody>
          <a:bodyPr/>
          <a:lstStyle/>
          <a:p>
            <a:r>
              <a:rPr lang="ru-RU" sz="2400" i="1" smtClean="0"/>
              <a:t>Эмульсияда полимерлеу</a:t>
            </a:r>
            <a:r>
              <a:rPr lang="ru-RU" sz="2400" smtClean="0"/>
              <a:t> үшін мономер, су, инициатор, эмульгатор және ортаның рН реттеуші әр түрлі үстеме қосылыстар керек. Инициатор есебінде көп жағдайда тотығу тотықсыздану жүйелері қолданылады. Дисперстік </a:t>
            </a:r>
            <a:r>
              <a:rPr lang="ru-RU" sz="2400" smtClean="0">
                <a:hlinkClick r:id="rId2"/>
              </a:rPr>
              <a:t>орта ретінде су пайдаланылады</a:t>
            </a:r>
            <a:r>
              <a:rPr lang="ru-RU" sz="2400" smtClean="0"/>
              <a:t>, себебі суда мономер ерімейді не өте нашар ериді. Эмульсияны тұрақтандыру үшін эмульгаторлар алынады. Тәсілдің артықшылығы жүйеден жылуды бөліп алу оңай, ал кемшілігі – түзілген өнімді эмульгатордан тазалау керек.</a:t>
            </a:r>
            <a:r>
              <a:rPr lang="ru-RU" smtClean="0"/>
              <a:t/>
            </a:r>
            <a:br>
              <a:rPr lang="ru-RU" smtClean="0"/>
            </a:br>
            <a:r>
              <a:rPr lang="ru-RU" smtClean="0"/>
              <a:t/>
            </a:r>
            <a:br>
              <a:rPr lang="ru-RU" smtClean="0"/>
            </a:br>
            <a:endParaRPr lang="ru-RU"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Содержимое 2"/>
          <p:cNvSpPr>
            <a:spLocks noGrp="1"/>
          </p:cNvSpPr>
          <p:nvPr>
            <p:ph idx="1"/>
          </p:nvPr>
        </p:nvSpPr>
        <p:spPr>
          <a:xfrm>
            <a:off x="457200" y="1524000"/>
            <a:ext cx="8229600" cy="3886200"/>
          </a:xfrm>
        </p:spPr>
        <p:txBody>
          <a:bodyPr/>
          <a:lstStyle/>
          <a:p>
            <a:r>
              <a:rPr lang="ru-RU" sz="2400" i="1" smtClean="0"/>
              <a:t>Суспензияда полимерлеу</a:t>
            </a:r>
            <a:r>
              <a:rPr lang="ru-RU" sz="2400" smtClean="0"/>
              <a:t> де мономердің судағы эмульсиясын алуға негізделген, бірақ мұнда түзілетін тамшылар ірірек болады. Бұл эмульсия тамшылары суда еритін полимерлермен тұрақтандырылады. Инициатор есебінде көбіне мономер тамшыларында еритін органикалық пероксидтер қолданылады. Әр тамшыдағы полимерленуді микроблоктағы полимерлену деп қарауға болады. Бұл тәсілмен алынған полимер түйіршік түрінде қалыптасады. Түйіршіктердің мөлшерін реттеуге болады.</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Содержимое 2"/>
          <p:cNvSpPr>
            <a:spLocks noGrp="1"/>
          </p:cNvSpPr>
          <p:nvPr>
            <p:ph idx="1"/>
          </p:nvPr>
        </p:nvSpPr>
        <p:spPr/>
        <p:txBody>
          <a:bodyPr/>
          <a:lstStyle/>
          <a:p>
            <a:r>
              <a:rPr lang="kk-KZ" sz="2800" smtClean="0"/>
              <a:t>Газды фазада полимерлену </a:t>
            </a:r>
          </a:p>
          <a:p>
            <a:r>
              <a:rPr lang="kk-KZ" sz="2800" smtClean="0"/>
              <a:t>Артықшылықтары</a:t>
            </a:r>
          </a:p>
          <a:p>
            <a:r>
              <a:rPr lang="kk-KZ" sz="2800" smtClean="0"/>
              <a:t>Ерітінді қолданып керек емес, фото және радиоцинирлеу қолдану мүмкіндігі бар</a:t>
            </a:r>
          </a:p>
          <a:p>
            <a:r>
              <a:rPr lang="kk-KZ" sz="2800" smtClean="0"/>
              <a:t>Кемшілігі</a:t>
            </a:r>
          </a:p>
          <a:p>
            <a:r>
              <a:rPr lang="kk-KZ" sz="2800" smtClean="0"/>
              <a:t>Жоғары қысым қолдану керек 10 ннан жоғары, жылу бөлінуі қиын, полимерлену кинетикасы қатты фазада пайда болады</a:t>
            </a:r>
          </a:p>
          <a:p>
            <a:endParaRPr lang="ru-RU" smtClean="0"/>
          </a:p>
        </p:txBody>
      </p:sp>
    </p:spTree>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2368</TotalTime>
  <Words>111</Words>
  <Application>Microsoft Office PowerPoint</Application>
  <PresentationFormat>Экран (4:3)</PresentationFormat>
  <Paragraphs>35</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Мұнайхимиялық синтез негіздері </vt:lpstr>
      <vt:lpstr>Мазмұны</vt:lpstr>
      <vt:lpstr>Дәріс аяқталған соң Сіз білесіз:</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Alisher Omar</dc:creator>
  <cp:lastModifiedBy>User2</cp:lastModifiedBy>
  <cp:revision>307</cp:revision>
  <dcterms:created xsi:type="dcterms:W3CDTF">2017-10-09T05:58:02Z</dcterms:created>
  <dcterms:modified xsi:type="dcterms:W3CDTF">2022-11-05T02:53:45Z</dcterms:modified>
</cp:coreProperties>
</file>