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88" r:id="rId3"/>
    <p:sldId id="310" r:id="rId4"/>
    <p:sldId id="331" r:id="rId5"/>
    <p:sldId id="323" r:id="rId6"/>
    <p:sldId id="332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2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F8EEC-F14B-4A94-B019-190AD9D72634}" type="doc">
      <dgm:prSet loTypeId="urn:microsoft.com/office/officeart/2005/8/layout/vProcess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C521F0E-7479-400C-A16F-B385F3E6B0FB}">
      <dgm:prSet phldrT="[Текст]" custT="1"/>
      <dgm:spPr/>
      <dgm:t>
        <a:bodyPr/>
        <a:lstStyle/>
        <a:p>
          <a:pPr algn="ctr"/>
          <a:r>
            <a:rPr lang="ru-RU" sz="2000" b="1" dirty="0" err="1" smtClean="0"/>
            <a:t>Бензиннің фракциялық құрамының риформинг</a:t>
          </a:r>
          <a:r>
            <a:rPr lang="ru-RU" sz="2000" b="1" dirty="0" smtClean="0"/>
            <a:t> </a:t>
          </a:r>
          <a:r>
            <a:rPr lang="ru-RU" sz="2000" b="1" dirty="0" err="1" smtClean="0"/>
            <a:t>өнімдерінің шығымы </a:t>
          </a:r>
          <a:r>
            <a:rPr lang="ru-RU" sz="2000" b="1" dirty="0" smtClean="0"/>
            <a:t>мен </a:t>
          </a:r>
          <a:r>
            <a:rPr lang="ru-RU" sz="2000" b="1" dirty="0" err="1" smtClean="0"/>
            <a:t>сапасына</a:t>
          </a:r>
          <a:r>
            <a:rPr lang="ru-RU" sz="2000" b="1" dirty="0" smtClean="0"/>
            <a:t> </a:t>
          </a:r>
          <a:r>
            <a:rPr lang="ru-RU" sz="2000" b="1" dirty="0" err="1" smtClean="0"/>
            <a:t>әсері</a:t>
          </a:r>
          <a:r>
            <a:rPr lang="ru-RU" sz="2000" b="1" dirty="0" smtClean="0"/>
            <a:t>.</a:t>
          </a:r>
          <a:endParaRPr lang="ru-RU" sz="2000" dirty="0">
            <a:solidFill>
              <a:schemeClr val="tx1"/>
            </a:solidFill>
          </a:endParaRPr>
        </a:p>
      </dgm:t>
    </dgm:pt>
    <dgm:pt modelId="{D8FC11BC-4730-4DCE-9D07-5EC487D090BA}" type="parTrans" cxnId="{67294897-280D-4168-BFBD-A929B062630A}">
      <dgm:prSet/>
      <dgm:spPr/>
      <dgm:t>
        <a:bodyPr/>
        <a:lstStyle/>
        <a:p>
          <a:endParaRPr lang="ru-RU"/>
        </a:p>
      </dgm:t>
    </dgm:pt>
    <dgm:pt modelId="{7F677C2F-D60F-4D9D-BBE3-51329C91F9A0}" type="sibTrans" cxnId="{67294897-280D-4168-BFBD-A929B062630A}">
      <dgm:prSet/>
      <dgm:spPr/>
      <dgm:t>
        <a:bodyPr/>
        <a:lstStyle/>
        <a:p>
          <a:endParaRPr lang="ru-RU"/>
        </a:p>
      </dgm:t>
    </dgm:pt>
    <dgm:pt modelId="{EB50981D-197A-4664-A446-D970565B1D1B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Шикізаттағы көміртегі атомдарының орташа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санына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риформаттық, ароматты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көмірсутектердің шығымының тәуелділігі.</a:t>
          </a:r>
          <a:endParaRPr lang="ru-RU" dirty="0">
            <a:solidFill>
              <a:schemeClr val="tx1"/>
            </a:solidFill>
          </a:endParaRPr>
        </a:p>
      </dgm:t>
    </dgm:pt>
    <dgm:pt modelId="{3436A851-7DE7-4227-BE99-4B3455002403}" type="parTrans" cxnId="{1EC4C2F1-A02F-4858-B2A1-50EA80F2747D}">
      <dgm:prSet/>
      <dgm:spPr/>
      <dgm:t>
        <a:bodyPr/>
        <a:lstStyle/>
        <a:p>
          <a:endParaRPr lang="ru-RU"/>
        </a:p>
      </dgm:t>
    </dgm:pt>
    <dgm:pt modelId="{81B46A9B-CD0F-4D38-B976-E52E526826AE}" type="sibTrans" cxnId="{1EC4C2F1-A02F-4858-B2A1-50EA80F2747D}">
      <dgm:prSet/>
      <dgm:spPr/>
      <dgm:t>
        <a:bodyPr/>
        <a:lstStyle/>
        <a:p>
          <a:endParaRPr lang="ru-RU"/>
        </a:p>
      </dgm:t>
    </dgm:pt>
    <dgm:pt modelId="{7F432FCC-A45C-47FE-B8EF-5ABC95D98AFB}" type="pres">
      <dgm:prSet presAssocID="{6D2F8EEC-F14B-4A94-B019-190AD9D7263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DCAE99-889B-41D8-A1A0-CBD0146D3E45}" type="pres">
      <dgm:prSet presAssocID="{6D2F8EEC-F14B-4A94-B019-190AD9D72634}" presName="dummyMaxCanvas" presStyleCnt="0">
        <dgm:presLayoutVars/>
      </dgm:prSet>
      <dgm:spPr/>
    </dgm:pt>
    <dgm:pt modelId="{2F199D5E-66CA-4A99-99EC-1C5734CB391E}" type="pres">
      <dgm:prSet presAssocID="{6D2F8EEC-F14B-4A94-B019-190AD9D72634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27A98-4F20-45FC-9D91-B5D06B99CA44}" type="pres">
      <dgm:prSet presAssocID="{6D2F8EEC-F14B-4A94-B019-190AD9D72634}" presName="TwoNodes_2" presStyleLbl="node1" presStyleIdx="1" presStyleCnt="2" custScaleX="117647" custLinFactNeighborX="-15305" custLinFactNeighborY="-6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677AB-6D54-47C3-AF23-693236442B67}" type="pres">
      <dgm:prSet presAssocID="{6D2F8EEC-F14B-4A94-B019-190AD9D72634}" presName="TwoConn_1-2" presStyleLbl="fgAccFollowNode1" presStyleIdx="0" presStyleCnt="1" custLinFactX="20322" custLinFactNeighborX="100000" custLinFactNeighborY="-62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464C3-472B-4DD4-B42F-3F00D4CDDAB8}" type="pres">
      <dgm:prSet presAssocID="{6D2F8EEC-F14B-4A94-B019-190AD9D72634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BCD6B-2BB4-4375-BC2D-72859EB530C1}" type="pres">
      <dgm:prSet presAssocID="{6D2F8EEC-F14B-4A94-B019-190AD9D72634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0016DD-56B8-4AC3-B418-11D37B56BE8D}" type="presOf" srcId="{6D2F8EEC-F14B-4A94-B019-190AD9D72634}" destId="{7F432FCC-A45C-47FE-B8EF-5ABC95D98AFB}" srcOrd="0" destOrd="0" presId="urn:microsoft.com/office/officeart/2005/8/layout/vProcess5"/>
    <dgm:cxn modelId="{6E921988-463C-4A4A-91B3-C89E12D56B7A}" type="presOf" srcId="{BC521F0E-7479-400C-A16F-B385F3E6B0FB}" destId="{2F199D5E-66CA-4A99-99EC-1C5734CB391E}" srcOrd="0" destOrd="0" presId="urn:microsoft.com/office/officeart/2005/8/layout/vProcess5"/>
    <dgm:cxn modelId="{5801ED45-DE28-4C32-BAE4-3F8848B8A7FB}" type="presOf" srcId="{7F677C2F-D60F-4D9D-BBE3-51329C91F9A0}" destId="{DDF677AB-6D54-47C3-AF23-693236442B67}" srcOrd="0" destOrd="0" presId="urn:microsoft.com/office/officeart/2005/8/layout/vProcess5"/>
    <dgm:cxn modelId="{154FDD79-AA6E-48F4-A72C-98442F176547}" type="presOf" srcId="{EB50981D-197A-4664-A446-D970565B1D1B}" destId="{792BCD6B-2BB4-4375-BC2D-72859EB530C1}" srcOrd="1" destOrd="0" presId="urn:microsoft.com/office/officeart/2005/8/layout/vProcess5"/>
    <dgm:cxn modelId="{1EC4C2F1-A02F-4858-B2A1-50EA80F2747D}" srcId="{6D2F8EEC-F14B-4A94-B019-190AD9D72634}" destId="{EB50981D-197A-4664-A446-D970565B1D1B}" srcOrd="1" destOrd="0" parTransId="{3436A851-7DE7-4227-BE99-4B3455002403}" sibTransId="{81B46A9B-CD0F-4D38-B976-E52E526826AE}"/>
    <dgm:cxn modelId="{F75104AE-EF60-4C16-B1B2-CCFF3FEA5336}" type="presOf" srcId="{BC521F0E-7479-400C-A16F-B385F3E6B0FB}" destId="{ED3464C3-472B-4DD4-B42F-3F00D4CDDAB8}" srcOrd="1" destOrd="0" presId="urn:microsoft.com/office/officeart/2005/8/layout/vProcess5"/>
    <dgm:cxn modelId="{89327C8F-B4BE-4050-B280-4552874EF6D7}" type="presOf" srcId="{EB50981D-197A-4664-A446-D970565B1D1B}" destId="{9F127A98-4F20-45FC-9D91-B5D06B99CA44}" srcOrd="0" destOrd="0" presId="urn:microsoft.com/office/officeart/2005/8/layout/vProcess5"/>
    <dgm:cxn modelId="{67294897-280D-4168-BFBD-A929B062630A}" srcId="{6D2F8EEC-F14B-4A94-B019-190AD9D72634}" destId="{BC521F0E-7479-400C-A16F-B385F3E6B0FB}" srcOrd="0" destOrd="0" parTransId="{D8FC11BC-4730-4DCE-9D07-5EC487D090BA}" sibTransId="{7F677C2F-D60F-4D9D-BBE3-51329C91F9A0}"/>
    <dgm:cxn modelId="{071F79D8-AB07-41E3-9B0B-DA250D89F07A}" type="presParOf" srcId="{7F432FCC-A45C-47FE-B8EF-5ABC95D98AFB}" destId="{8FDCAE99-889B-41D8-A1A0-CBD0146D3E45}" srcOrd="0" destOrd="0" presId="urn:microsoft.com/office/officeart/2005/8/layout/vProcess5"/>
    <dgm:cxn modelId="{DE5CFB09-86BA-4977-83F7-F365F7353F0F}" type="presParOf" srcId="{7F432FCC-A45C-47FE-B8EF-5ABC95D98AFB}" destId="{2F199D5E-66CA-4A99-99EC-1C5734CB391E}" srcOrd="1" destOrd="0" presId="urn:microsoft.com/office/officeart/2005/8/layout/vProcess5"/>
    <dgm:cxn modelId="{3DA6D2CE-2864-4689-8C64-F1AABF44CE85}" type="presParOf" srcId="{7F432FCC-A45C-47FE-B8EF-5ABC95D98AFB}" destId="{9F127A98-4F20-45FC-9D91-B5D06B99CA44}" srcOrd="2" destOrd="0" presId="urn:microsoft.com/office/officeart/2005/8/layout/vProcess5"/>
    <dgm:cxn modelId="{BB38D6B4-0D4A-4A6F-BECE-E8C03A4FC176}" type="presParOf" srcId="{7F432FCC-A45C-47FE-B8EF-5ABC95D98AFB}" destId="{DDF677AB-6D54-47C3-AF23-693236442B67}" srcOrd="3" destOrd="0" presId="urn:microsoft.com/office/officeart/2005/8/layout/vProcess5"/>
    <dgm:cxn modelId="{A30E4BD3-CA08-498A-9DD6-9C9292A9A062}" type="presParOf" srcId="{7F432FCC-A45C-47FE-B8EF-5ABC95D98AFB}" destId="{ED3464C3-472B-4DD4-B42F-3F00D4CDDAB8}" srcOrd="4" destOrd="0" presId="urn:microsoft.com/office/officeart/2005/8/layout/vProcess5"/>
    <dgm:cxn modelId="{B860FD5A-5269-4525-A706-412D454585F8}" type="presParOf" srcId="{7F432FCC-A45C-47FE-B8EF-5ABC95D98AFB}" destId="{792BCD6B-2BB4-4375-BC2D-72859EB530C1}" srcOrd="5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761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CBD40-9063-44C7-9E99-C675E5649FC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erimkulova07@mail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300975"/>
            <a:ext cx="7766221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Мұнайхимиялық синтез негіздері</a:t>
            </a:r>
            <a: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3999902"/>
            <a:ext cx="62054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Оқытушы: К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еримкулова</a:t>
            </a:r>
            <a:r>
              <a:rPr 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Айгуль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Жадраевна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хим.ғыл.канд., 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«</a:t>
            </a:r>
            <a:r>
              <a:rPr lang="kk-KZ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Химиялық және биохимиялық инженерия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» кафедра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қауымдастырылған 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профессоры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>
                <a:hlinkClick r:id="rId4"/>
              </a:rPr>
              <a:t>kerimkulova07@mail.ru</a:t>
            </a:r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434789" y="1473386"/>
            <a:ext cx="8534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dirty="0" err="1"/>
              <a:t>Бензиннің фракциялық құрамының риформинг</a:t>
            </a:r>
            <a:r>
              <a:rPr lang="ru-RU" altLang="ru-RU" sz="2400" dirty="0"/>
              <a:t> </a:t>
            </a:r>
            <a:r>
              <a:rPr lang="ru-RU" altLang="ru-RU" sz="2400" dirty="0" err="1"/>
              <a:t>өнімдерінің шығымы </a:t>
            </a:r>
            <a:r>
              <a:rPr lang="ru-RU" altLang="ru-RU" sz="2400" dirty="0"/>
              <a:t>мен </a:t>
            </a:r>
            <a:r>
              <a:rPr lang="ru-RU" altLang="ru-RU" sz="2400" dirty="0" err="1"/>
              <a:t>сапасына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әсері</a:t>
            </a:r>
            <a:r>
              <a:rPr lang="ru-RU" altLang="ru-RU" sz="2400" dirty="0"/>
              <a:t>.</a:t>
            </a:r>
            <a:r>
              <a:rPr lang="ru-RU" altLang="ru-RU" sz="2400" dirty="0" err="1"/>
              <a:t>Шикізаттың риформинг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сапасы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бензиннің фракциялық және химиялық құрамымен анықталады</a:t>
            </a:r>
            <a:r>
              <a:rPr lang="ru-RU" altLang="ru-RU" sz="2400" dirty="0"/>
              <a:t>.</a:t>
            </a:r>
          </a:p>
          <a:p>
            <a:pPr eaLnBrk="1" hangingPunct="1"/>
            <a:r>
              <a:rPr lang="ru-RU" altLang="ru-RU" sz="2400" dirty="0" err="1"/>
              <a:t>Егер</a:t>
            </a:r>
            <a:r>
              <a:rPr lang="ru-RU" altLang="ru-RU" sz="2400" dirty="0"/>
              <a:t> процесс </a:t>
            </a:r>
            <a:r>
              <a:rPr lang="ru-RU" altLang="ru-RU" sz="2400" dirty="0" err="1"/>
              <a:t>жеке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ароматты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көмірсутектерді алу</a:t>
            </a:r>
            <a:r>
              <a:rPr lang="ru-RU" altLang="ru-RU" sz="2400" dirty="0"/>
              <a:t> </a:t>
            </a:r>
            <a:r>
              <a:rPr lang="ru-RU" altLang="ru-RU" sz="2400" dirty="0" err="1"/>
              <a:t>үшін жүргізілсе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онда</a:t>
            </a:r>
            <a:r>
              <a:rPr lang="ru-RU" altLang="ru-RU" sz="2400" dirty="0"/>
              <a:t> бензол, толуол </a:t>
            </a:r>
            <a:r>
              <a:rPr lang="ru-RU" altLang="ru-RU" sz="2400" dirty="0" err="1"/>
              <a:t>және ксилолдарды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алу</a:t>
            </a:r>
            <a:r>
              <a:rPr lang="ru-RU" altLang="ru-RU" sz="2400" dirty="0"/>
              <a:t> </a:t>
            </a:r>
            <a:r>
              <a:rPr lang="ru-RU" altLang="ru-RU" sz="2400" dirty="0" err="1"/>
              <a:t>үшін сәйкесінше құрамында </a:t>
            </a:r>
            <a:r>
              <a:rPr lang="ru-RU" altLang="ru-RU" sz="2400" dirty="0"/>
              <a:t>С6 (62...85</a:t>
            </a:r>
            <a:r>
              <a:rPr lang="en-US" altLang="ru-RU" sz="2400" dirty="0"/>
              <a:t>o</a:t>
            </a:r>
            <a:r>
              <a:rPr lang="ru-RU" altLang="ru-RU" sz="2400" dirty="0"/>
              <a:t>С) </a:t>
            </a:r>
            <a:r>
              <a:rPr lang="ru-RU" altLang="ru-RU" sz="2400" dirty="0" err="1"/>
              <a:t>және </a:t>
            </a:r>
            <a:r>
              <a:rPr lang="ru-RU" altLang="ru-RU" sz="2400" dirty="0"/>
              <a:t>С8 (105...140</a:t>
            </a:r>
            <a:r>
              <a:rPr lang="en-US" altLang="ru-RU" sz="2400" dirty="0"/>
              <a:t>o</a:t>
            </a:r>
            <a:r>
              <a:rPr lang="ru-RU" altLang="ru-RU" sz="2400" dirty="0"/>
              <a:t>С) </a:t>
            </a:r>
            <a:r>
              <a:rPr lang="ru-RU" altLang="ru-RU" sz="2400" dirty="0" err="1"/>
              <a:t>көмірсутектері </a:t>
            </a:r>
            <a:r>
              <a:rPr lang="ru-RU" altLang="ru-RU" sz="2400" dirty="0"/>
              <a:t>бар </a:t>
            </a:r>
            <a:r>
              <a:rPr lang="ru-RU" altLang="ru-RU" sz="2400" dirty="0" err="1"/>
              <a:t>фракциялар</a:t>
            </a:r>
            <a:r>
              <a:rPr lang="ru-RU" altLang="ru-RU" sz="2400" dirty="0"/>
              <a:t> </a:t>
            </a:r>
            <a:r>
              <a:rPr lang="ru-RU" altLang="ru-RU" sz="2400" dirty="0" err="1"/>
              <a:t>қолданылады</a:t>
            </a:r>
            <a:r>
              <a:rPr lang="ru-RU" altLang="ru-RU" sz="2400" dirty="0"/>
              <a:t>.</a:t>
            </a:r>
            <a:r>
              <a:rPr lang="ru-RU" altLang="ru-RU" sz="2400" dirty="0" err="1"/>
              <a:t>Егер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риформинг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жоғары октанды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бензинді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алу</a:t>
            </a:r>
            <a:r>
              <a:rPr lang="ru-RU" altLang="ru-RU" sz="2400" dirty="0"/>
              <a:t> </a:t>
            </a:r>
            <a:r>
              <a:rPr lang="ru-RU" altLang="ru-RU" sz="2400" dirty="0" err="1"/>
              <a:t>үшін жүргізілсе, онда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шикізат</a:t>
            </a:r>
            <a:r>
              <a:rPr lang="ru-RU" altLang="ru-RU" sz="2400" dirty="0"/>
              <a:t> </a:t>
            </a:r>
            <a:r>
              <a:rPr lang="ru-RU" altLang="ru-RU" sz="2400" dirty="0" err="1"/>
              <a:t>әдетте</a:t>
            </a:r>
            <a:r>
              <a:rPr lang="ru-RU" altLang="ru-RU" sz="2400" dirty="0"/>
              <a:t> </a:t>
            </a:r>
            <a:r>
              <a:rPr lang="en-US" altLang="ru-RU" sz="2400" dirty="0"/>
              <a:t>C7-C10 </a:t>
            </a:r>
            <a:r>
              <a:rPr lang="ru-RU" altLang="ru-RU" sz="2400" dirty="0" err="1"/>
              <a:t>көмірсутектеріне сәйкес келетін</a:t>
            </a:r>
            <a:r>
              <a:rPr lang="ru-RU" altLang="ru-RU" sz="2400" dirty="0"/>
              <a:t> 85 ... 180 ° </a:t>
            </a:r>
            <a:r>
              <a:rPr lang="en-US" altLang="ru-RU" sz="2400" dirty="0"/>
              <a:t>C </a:t>
            </a:r>
            <a:r>
              <a:rPr lang="ru-RU" altLang="ru-RU" sz="2400" dirty="0" err="1"/>
              <a:t>фракциясы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болып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табылады</a:t>
            </a:r>
            <a:r>
              <a:rPr lang="ru-RU" altLang="ru-RU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4275" y="1849438"/>
            <a:ext cx="15779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4543425"/>
            <a:ext cx="13716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638800"/>
            <a:ext cx="12271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6221413"/>
            <a:ext cx="21336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Рисунок 7"/>
          <p:cNvPicPr>
            <a:picLocks noChangeAspect="1" noChangeArrowheads="1"/>
          </p:cNvPicPr>
          <p:nvPr/>
        </p:nvPicPr>
        <p:blipFill>
          <a:blip r:embed="rId3"/>
          <a:srcRect b="23210"/>
          <a:stretch>
            <a:fillRect/>
          </a:stretch>
        </p:blipFill>
        <p:spPr bwMode="auto">
          <a:xfrm>
            <a:off x="669925" y="173038"/>
            <a:ext cx="816927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Прямоугольник 1"/>
          <p:cNvSpPr>
            <a:spLocks noChangeArrowheads="1"/>
          </p:cNvSpPr>
          <p:nvPr/>
        </p:nvSpPr>
        <p:spPr bwMode="auto">
          <a:xfrm>
            <a:off x="465138" y="4692650"/>
            <a:ext cx="8610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/>
              <a:t>Принципиальная технологическая схема установки каталитического риформинга со стационарным слоем катализатора: </a:t>
            </a:r>
          </a:p>
          <a:p>
            <a:pPr eaLnBrk="1" hangingPunct="1"/>
            <a:r>
              <a:rPr lang="en-US" altLang="ru-RU" sz="2400"/>
              <a:t>I</a:t>
            </a:r>
            <a:r>
              <a:rPr lang="ru-RU" altLang="ru-RU" sz="2400"/>
              <a:t> – гидроочищенное сырье; </a:t>
            </a:r>
            <a:r>
              <a:rPr lang="en-US" altLang="ru-RU" sz="2400"/>
              <a:t>II</a:t>
            </a:r>
            <a:r>
              <a:rPr lang="ru-RU" altLang="ru-RU" sz="2400"/>
              <a:t> – ВСГ; </a:t>
            </a:r>
            <a:r>
              <a:rPr lang="en-US" altLang="ru-RU" sz="2400"/>
              <a:t>III</a:t>
            </a:r>
            <a:r>
              <a:rPr lang="ru-RU" altLang="ru-RU" sz="2400"/>
              <a:t> – стабильный катализат; </a:t>
            </a:r>
            <a:r>
              <a:rPr lang="en-US" altLang="ru-RU" sz="2400"/>
              <a:t>IV</a:t>
            </a:r>
            <a:r>
              <a:rPr lang="ru-RU" altLang="ru-RU" sz="2400"/>
              <a:t> – сухой газ; </a:t>
            </a:r>
            <a:r>
              <a:rPr lang="en-US" altLang="ru-RU" sz="2400"/>
              <a:t>V</a:t>
            </a:r>
            <a:r>
              <a:rPr lang="ru-RU" altLang="ru-RU" sz="2400"/>
              <a:t> – головная фракция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 noChangeArrowheads="1"/>
          </p:cNvPicPr>
          <p:nvPr/>
        </p:nvPicPr>
        <p:blipFill>
          <a:blip r:embed="rId2"/>
          <a:srcRect b="26718"/>
          <a:stretch>
            <a:fillRect/>
          </a:stretch>
        </p:blipFill>
        <p:spPr bwMode="auto">
          <a:xfrm>
            <a:off x="385763" y="23813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381000" y="5181600"/>
            <a:ext cx="8610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/>
              <a:t>Принципиальная технологическая схема установки риформинга непрерывной регенерации катализатора:</a:t>
            </a:r>
          </a:p>
          <a:p>
            <a:pPr eaLnBrk="1" hangingPunct="1"/>
            <a:r>
              <a:rPr lang="ru-RU" altLang="ru-RU" sz="2000"/>
              <a:t>1 – бункер закоксованного катализатора; 2 – бункер регенированного катализатора; 3 – шлюз; 4 – дозатор; 5 – разгрузочное устройство; </a:t>
            </a:r>
            <a:r>
              <a:rPr lang="en-US" altLang="ru-RU" sz="2000"/>
              <a:t>I</a:t>
            </a:r>
            <a:r>
              <a:rPr lang="ru-RU" altLang="ru-RU" sz="2000"/>
              <a:t> – гидроочищенное сырье; </a:t>
            </a:r>
            <a:r>
              <a:rPr lang="en-US" altLang="ru-RU" sz="2000"/>
              <a:t>II</a:t>
            </a:r>
            <a:r>
              <a:rPr lang="ru-RU" altLang="ru-RU" sz="2000"/>
              <a:t> – ВСГ; </a:t>
            </a:r>
            <a:r>
              <a:rPr lang="en-US" altLang="ru-RU" sz="2000"/>
              <a:t>III</a:t>
            </a:r>
            <a:r>
              <a:rPr lang="ru-RU" altLang="ru-RU" sz="2000"/>
              <a:t> – риформат на стабилизацию.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4"/>
          <p:cNvSpPr>
            <a:spLocks noChangeArrowheads="1"/>
          </p:cNvSpPr>
          <p:nvPr/>
        </p:nvSpPr>
        <p:spPr bwMode="auto">
          <a:xfrm>
            <a:off x="465138" y="457200"/>
            <a:ext cx="8229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/>
              <a:t>Литература</a:t>
            </a:r>
          </a:p>
          <a:p>
            <a:pPr eaLnBrk="1" hangingPunct="1"/>
            <a:r>
              <a:rPr lang="ru-RU" altLang="ru-RU" sz="2800"/>
              <a:t> </a:t>
            </a:r>
          </a:p>
          <a:p>
            <a:pPr eaLnBrk="1" hangingPunct="1"/>
            <a:r>
              <a:rPr lang="ru-RU" altLang="ru-RU" sz="2800"/>
              <a:t>1. Белов П.С. Основы технологии нефтехимического синтеза. – М.: Химия, 1982.</a:t>
            </a:r>
          </a:p>
          <a:p>
            <a:pPr eaLnBrk="1" hangingPunct="1"/>
            <a:r>
              <a:rPr lang="ru-RU" altLang="ru-RU" sz="2800"/>
              <a:t>2. Тимофеев, В.С., Серафимов Л.А. Принципы технологии основного органического и нефтехимического синтеза: Учеб. Пособие для вузов. – М.: Высш. шк., 2003.</a:t>
            </a:r>
          </a:p>
          <a:p>
            <a:pPr eaLnBrk="1" hangingPunct="1"/>
            <a:r>
              <a:rPr lang="ru-RU" altLang="ru-RU" sz="2800"/>
              <a:t>3. Лебедев, Н.Н. Химия и технология основного органического и нефтехимического синтеза. – М.: Химия, 1988.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11188" y="2205038"/>
            <a:ext cx="8353425" cy="1511300"/>
          </a:xfrm>
        </p:spPr>
        <p:txBody>
          <a:bodyPr/>
          <a:lstStyle/>
          <a:p>
            <a:r>
              <a:rPr lang="kk-KZ" b="1" smtClean="0"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1143000"/>
          </a:xfrm>
        </p:spPr>
        <p:txBody>
          <a:bodyPr/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Мазмұны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Ароматизация нефтепродуктов.</a:t>
            </a:r>
          </a:p>
          <a:p>
            <a:r>
              <a:rPr lang="ru-RU" b="1" dirty="0" smtClean="0"/>
              <a:t> Выделение и концентрирование ароматических продуктов.</a:t>
            </a:r>
          </a:p>
          <a:p>
            <a:r>
              <a:rPr lang="ru-RU" b="1" dirty="0" smtClean="0"/>
              <a:t>Значение процессов каталитического </a:t>
            </a:r>
            <a:r>
              <a:rPr lang="ru-RU" b="1" dirty="0" err="1" smtClean="0"/>
              <a:t>риформинга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Химизм и термодинамика процесса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35629" y="381373"/>
            <a:ext cx="8229600" cy="796925"/>
          </a:xfrm>
        </p:spPr>
        <p:txBody>
          <a:bodyPr/>
          <a:lstStyle/>
          <a:p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Дәріс аяқталған соң Сіз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білесіз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  <a:endParaRPr lang="ru-RU" sz="2800" dirty="0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1043608" y="1700808"/>
          <a:ext cx="640871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74060" y="5567083"/>
            <a:ext cx="7758952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Реформат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реакторларындағы процесстің температуралық режимі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және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катализатор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көлемінің таралуы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Ароматты</a:t>
            </a:r>
            <a:r>
              <a:rPr lang="ru-RU" dirty="0" smtClean="0"/>
              <a:t> </a:t>
            </a:r>
            <a:r>
              <a:rPr lang="ru-RU" dirty="0" err="1" smtClean="0"/>
              <a:t>қосылыстар– </a:t>
            </a:r>
            <a:r>
              <a:rPr lang="ru-RU" dirty="0" err="1" smtClean="0"/>
              <a:t>көміртегі </a:t>
            </a:r>
            <a:r>
              <a:rPr lang="ru-RU" dirty="0" smtClean="0"/>
              <a:t>мен </a:t>
            </a:r>
            <a:r>
              <a:rPr lang="ru-RU" dirty="0" err="1" smtClean="0"/>
              <a:t>сутектен</a:t>
            </a:r>
            <a:r>
              <a:rPr lang="ru-RU" dirty="0" smtClean="0"/>
              <a:t> </a:t>
            </a:r>
            <a:r>
              <a:rPr lang="ru-RU" dirty="0" err="1" smtClean="0"/>
              <a:t>тұратын қанықпаған органикалық қосылыстар</a:t>
            </a:r>
            <a:r>
              <a:rPr lang="ru-RU" dirty="0" smtClean="0"/>
              <a:t>, </a:t>
            </a:r>
            <a:r>
              <a:rPr lang="ru-RU" dirty="0" err="1" smtClean="0"/>
              <a:t>олардың молекулаларында</a:t>
            </a:r>
            <a:r>
              <a:rPr lang="ru-RU" dirty="0" smtClean="0"/>
              <a:t> </a:t>
            </a:r>
            <a:r>
              <a:rPr lang="ru-RU" dirty="0" err="1" smtClean="0"/>
              <a:t>конъюгацияланған байланыстардың біртұтас жүйесін құруға қатысатын </a:t>
            </a:r>
            <a:r>
              <a:rPr lang="ru-RU" dirty="0" smtClean="0"/>
              <a:t>6 </a:t>
            </a:r>
            <a:r>
              <a:rPr lang="ru-RU" dirty="0" err="1" smtClean="0"/>
              <a:t>көміртегі атомының циклдері</a:t>
            </a:r>
            <a:r>
              <a:rPr lang="ru-RU" dirty="0" smtClean="0"/>
              <a:t> (бензол </a:t>
            </a:r>
            <a:r>
              <a:rPr lang="ru-RU" dirty="0" err="1" smtClean="0"/>
              <a:t>ядролары</a:t>
            </a:r>
            <a:r>
              <a:rPr lang="ru-RU" dirty="0" smtClean="0"/>
              <a:t>). </a:t>
            </a:r>
            <a:r>
              <a:rPr lang="ru-RU" dirty="0" err="1" smtClean="0"/>
              <a:t>Ароматты</a:t>
            </a:r>
            <a:r>
              <a:rPr lang="ru-RU" dirty="0" smtClean="0"/>
              <a:t> </a:t>
            </a:r>
            <a:r>
              <a:rPr lang="ru-RU" dirty="0" err="1" smtClean="0"/>
              <a:t>көмірсутектердің қарапайым және маңызды өкілдері </a:t>
            </a:r>
            <a:r>
              <a:rPr lang="ru-RU" dirty="0" smtClean="0"/>
              <a:t>– бензол </a:t>
            </a:r>
            <a:r>
              <a:rPr lang="ru-RU" dirty="0" err="1" smtClean="0"/>
              <a:t>және оның гомологтары</a:t>
            </a:r>
            <a:r>
              <a:rPr lang="ru-RU" dirty="0" smtClean="0"/>
              <a:t>: метилбензол </a:t>
            </a:r>
            <a:r>
              <a:rPr lang="ru-RU" dirty="0" err="1" smtClean="0"/>
              <a:t>немесе</a:t>
            </a:r>
            <a:r>
              <a:rPr lang="ru-RU" dirty="0" smtClean="0"/>
              <a:t> толуол, </a:t>
            </a:r>
            <a:r>
              <a:rPr lang="ru-RU" dirty="0" err="1" smtClean="0"/>
              <a:t>диметилбензол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ксилол </a:t>
            </a:r>
            <a:r>
              <a:rPr lang="ru-RU" dirty="0" err="1" smtClean="0"/>
              <a:t>және т.б.Ароматты</a:t>
            </a:r>
            <a:r>
              <a:rPr lang="ru-RU" dirty="0" smtClean="0"/>
              <a:t> </a:t>
            </a:r>
            <a:r>
              <a:rPr lang="ru-RU" dirty="0" err="1" smtClean="0"/>
              <a:t>қосылыстардың негізгі</a:t>
            </a:r>
            <a:r>
              <a:rPr lang="ru-RU" dirty="0" smtClean="0"/>
              <a:t> </a:t>
            </a:r>
            <a:r>
              <a:rPr lang="ru-RU" dirty="0" err="1" smtClean="0"/>
              <a:t>көздері мұнай өнімдері </a:t>
            </a:r>
            <a:r>
              <a:rPr lang="ru-RU" dirty="0" smtClean="0"/>
              <a:t>мен </a:t>
            </a:r>
            <a:r>
              <a:rPr lang="ru-RU" dirty="0" err="1" smtClean="0"/>
              <a:t>көмір шайыры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 smtClean="0"/>
              <a:t>табылады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304800" y="533400"/>
            <a:ext cx="86106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u="sng" dirty="0" err="1" smtClean="0"/>
              <a:t>Мұнай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шикізатынан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ароматты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көмірсутектерді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алу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әдістері</a:t>
            </a:r>
            <a:r>
              <a:rPr lang="ru-RU" altLang="ru-RU" sz="2800" u="sng" dirty="0" smtClean="0"/>
              <a:t>:</a:t>
            </a:r>
          </a:p>
          <a:p>
            <a:pPr marL="514350" indent="-514350" algn="ctr" eaLnBrk="1" hangingPunct="1">
              <a:buFontTx/>
              <a:buAutoNum type="arabicPeriod"/>
              <a:defRPr/>
            </a:pPr>
            <a:r>
              <a:rPr lang="ru-RU" altLang="ru-RU" sz="2800" u="sng" dirty="0" err="1" smtClean="0"/>
              <a:t>Жеңіл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мұнай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дистилляттарынан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табиғи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ароматты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көмірсутектерді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және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кейбір</a:t>
            </a:r>
            <a:r>
              <a:rPr lang="ru-RU" altLang="ru-RU" sz="2800" u="sng" dirty="0" smtClean="0"/>
              <a:t> газ </a:t>
            </a:r>
            <a:r>
              <a:rPr lang="ru-RU" altLang="ru-RU" sz="2800" u="sng" dirty="0" err="1" smtClean="0"/>
              <a:t>конденсатты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кен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орындарындағы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конденсаттарды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бөлу</a:t>
            </a:r>
            <a:r>
              <a:rPr lang="ru-RU" altLang="ru-RU" sz="2800" u="sng" dirty="0" smtClean="0"/>
              <a:t>.</a:t>
            </a:r>
          </a:p>
          <a:p>
            <a:pPr marL="514350" indent="-514350" algn="ctr" eaLnBrk="1" hangingPunct="1">
              <a:buFontTx/>
              <a:buAutoNum type="arabicPeriod"/>
              <a:defRPr/>
            </a:pP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Ароматты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көмірсутектерді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өнеркәсіптік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өндіру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үшін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жеңіл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көмірсутек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фракцияларының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каталитикалық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риформингі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қолданылады</a:t>
            </a:r>
            <a:r>
              <a:rPr lang="ru-RU" altLang="ru-RU" sz="2800" u="sng" dirty="0" smtClean="0"/>
              <a:t>.</a:t>
            </a:r>
          </a:p>
          <a:p>
            <a:pPr marL="514350" indent="-514350" algn="ctr" eaLnBrk="1" hangingPunct="1">
              <a:buFontTx/>
              <a:buAutoNum type="arabicPeriod"/>
              <a:defRPr/>
            </a:pP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Жоғары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ароматты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дистилляттарды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және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алкилароматты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көмірсутектерді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деалкилдеу</a:t>
            </a:r>
            <a:r>
              <a:rPr lang="ru-RU" altLang="ru-RU" sz="2800" u="sng" dirty="0" smtClean="0"/>
              <a:t>;</a:t>
            </a:r>
          </a:p>
          <a:p>
            <a:pPr marL="514350" indent="-514350" algn="ctr" eaLnBrk="1" hangingPunct="1">
              <a:buFontTx/>
              <a:buAutoNum type="arabicPeriod"/>
              <a:defRPr/>
            </a:pPr>
            <a:r>
              <a:rPr lang="ru-RU" altLang="ru-RU" sz="2800" u="sng" dirty="0" err="1" smtClean="0"/>
              <a:t>Тікелей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және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қайталама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дистилляттардың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және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кейбір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жағдайларда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мұнайдың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пиролизі</a:t>
            </a:r>
            <a:r>
              <a:rPr lang="ru-RU" altLang="ru-RU" sz="2800" u="sng" dirty="0" smtClean="0"/>
              <a:t>.</a:t>
            </a:r>
          </a:p>
          <a:p>
            <a:pPr marL="514350" indent="-514350" algn="ctr" eaLnBrk="1" hangingPunct="1">
              <a:buFontTx/>
              <a:buAutoNum type="arabicPeriod"/>
              <a:defRPr/>
            </a:pPr>
            <a:r>
              <a:rPr lang="ru-RU" altLang="ru-RU" sz="2800" u="sng" dirty="0" err="1" smtClean="0"/>
              <a:t>Парафиндердің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циклденуі</a:t>
            </a:r>
            <a:r>
              <a:rPr lang="ru-RU" altLang="ru-RU" sz="2800" u="sng" dirty="0" smtClean="0"/>
              <a:t>.</a:t>
            </a: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Көптеген мұнайлардың бензиндік</a:t>
            </a:r>
            <a:r>
              <a:rPr lang="ru-RU" dirty="0" smtClean="0"/>
              <a:t> </a:t>
            </a:r>
            <a:r>
              <a:rPr lang="ru-RU" dirty="0" err="1" smtClean="0"/>
              <a:t>фракцияларында</a:t>
            </a:r>
            <a:r>
              <a:rPr lang="ru-RU" dirty="0" smtClean="0"/>
              <a:t> 60...70% </a:t>
            </a:r>
            <a:r>
              <a:rPr lang="ru-RU" dirty="0" err="1" smtClean="0"/>
              <a:t>парафинді</a:t>
            </a:r>
            <a:r>
              <a:rPr lang="ru-RU" dirty="0" smtClean="0"/>
              <a:t>, 10% </a:t>
            </a:r>
            <a:r>
              <a:rPr lang="ru-RU" dirty="0" err="1" smtClean="0"/>
              <a:t>ароматты</a:t>
            </a:r>
            <a:r>
              <a:rPr lang="ru-RU" dirty="0" smtClean="0"/>
              <a:t> </a:t>
            </a:r>
            <a:r>
              <a:rPr lang="ru-RU" dirty="0" err="1" smtClean="0"/>
              <a:t>және </a:t>
            </a:r>
            <a:r>
              <a:rPr lang="ru-RU" dirty="0" smtClean="0"/>
              <a:t>20...30% бес </a:t>
            </a:r>
            <a:r>
              <a:rPr lang="ru-RU" dirty="0" err="1" smtClean="0"/>
              <a:t>және алты</a:t>
            </a:r>
            <a:r>
              <a:rPr lang="ru-RU" dirty="0" smtClean="0"/>
              <a:t> </a:t>
            </a:r>
            <a:r>
              <a:rPr lang="ru-RU" dirty="0" err="1" smtClean="0"/>
              <a:t>мүшелі нафтенді</a:t>
            </a:r>
            <a:r>
              <a:rPr lang="ru-RU" dirty="0" smtClean="0"/>
              <a:t> </a:t>
            </a:r>
            <a:r>
              <a:rPr lang="ru-RU" dirty="0" err="1" smtClean="0"/>
              <a:t>көмірсутектер болады</a:t>
            </a:r>
            <a:r>
              <a:rPr lang="ru-RU" dirty="0" smtClean="0"/>
              <a:t>. </a:t>
            </a:r>
            <a:r>
              <a:rPr lang="ru-RU" dirty="0" err="1" smtClean="0"/>
              <a:t>Парафиндердің ішінде</a:t>
            </a:r>
            <a:r>
              <a:rPr lang="ru-RU" dirty="0" smtClean="0"/>
              <a:t> </a:t>
            </a:r>
            <a:r>
              <a:rPr lang="ru-RU" dirty="0" err="1" smtClean="0"/>
              <a:t>қалыпты көмірсутектер және олардың монометил</a:t>
            </a:r>
            <a:r>
              <a:rPr lang="ru-RU" dirty="0" smtClean="0"/>
              <a:t> </a:t>
            </a:r>
            <a:r>
              <a:rPr lang="ru-RU" dirty="0" err="1" smtClean="0"/>
              <a:t>алмастырылған изомерлері</a:t>
            </a:r>
            <a:r>
              <a:rPr lang="ru-RU" dirty="0" smtClean="0"/>
              <a:t> </a:t>
            </a:r>
            <a:r>
              <a:rPr lang="ru-RU" dirty="0" err="1" smtClean="0"/>
              <a:t>басым</a:t>
            </a:r>
            <a:r>
              <a:rPr lang="ru-RU" dirty="0" smtClean="0"/>
              <a:t>. </a:t>
            </a:r>
            <a:r>
              <a:rPr lang="ru-RU" dirty="0" err="1" smtClean="0"/>
              <a:t>Нафтендер</a:t>
            </a:r>
            <a:r>
              <a:rPr lang="ru-RU" dirty="0" smtClean="0"/>
              <a:t> </a:t>
            </a:r>
            <a:r>
              <a:rPr lang="ru-RU" dirty="0" err="1" smtClean="0"/>
              <a:t>негізінен</a:t>
            </a:r>
            <a:r>
              <a:rPr lang="ru-RU" dirty="0" smtClean="0"/>
              <a:t> циклогексан мен </a:t>
            </a:r>
            <a:r>
              <a:rPr lang="ru-RU" dirty="0" err="1" smtClean="0"/>
              <a:t>циклопентанның </a:t>
            </a:r>
            <a:r>
              <a:rPr lang="ru-RU" dirty="0" smtClean="0"/>
              <a:t>алкил </a:t>
            </a:r>
            <a:r>
              <a:rPr lang="ru-RU" dirty="0" err="1" smtClean="0"/>
              <a:t>гомологтарымен</a:t>
            </a:r>
            <a:r>
              <a:rPr lang="ru-RU" dirty="0" smtClean="0"/>
              <a:t>, ал </a:t>
            </a:r>
            <a:r>
              <a:rPr lang="ru-RU" dirty="0" err="1" smtClean="0"/>
              <a:t>ароматтылары</a:t>
            </a:r>
            <a:r>
              <a:rPr lang="ru-RU" dirty="0" smtClean="0"/>
              <a:t> </a:t>
            </a:r>
            <a:r>
              <a:rPr lang="ru-RU" dirty="0" err="1" smtClean="0"/>
              <a:t>алкилбензолдармен</a:t>
            </a:r>
            <a:r>
              <a:rPr lang="ru-RU" dirty="0" smtClean="0"/>
              <a:t> </a:t>
            </a:r>
            <a:r>
              <a:rPr lang="ru-RU" dirty="0" err="1" smtClean="0"/>
              <a:t>ұсынылған</a:t>
            </a:r>
            <a:r>
              <a:rPr lang="ru-RU" dirty="0" smtClean="0"/>
              <a:t>. </a:t>
            </a:r>
            <a:r>
              <a:rPr lang="ru-RU" dirty="0" err="1" smtClean="0"/>
              <a:t>Каталитикалық риформинг</a:t>
            </a:r>
            <a:r>
              <a:rPr lang="ru-RU" dirty="0" smtClean="0"/>
              <a:t> </a:t>
            </a:r>
            <a:r>
              <a:rPr lang="ru-RU" dirty="0" err="1" smtClean="0"/>
              <a:t>үшін шикізат</a:t>
            </a:r>
            <a:r>
              <a:rPr lang="ru-RU" dirty="0" smtClean="0"/>
              <a:t> </a:t>
            </a:r>
            <a:r>
              <a:rPr lang="ru-RU" dirty="0" err="1" smtClean="0"/>
              <a:t>ретінде</a:t>
            </a:r>
            <a:r>
              <a:rPr lang="ru-RU" dirty="0" smtClean="0"/>
              <a:t> </a:t>
            </a:r>
            <a:r>
              <a:rPr lang="ru-RU" dirty="0" err="1" smtClean="0"/>
              <a:t>тікелей</a:t>
            </a:r>
            <a:r>
              <a:rPr lang="ru-RU" dirty="0" smtClean="0"/>
              <a:t> </a:t>
            </a:r>
            <a:r>
              <a:rPr lang="ru-RU" dirty="0" err="1" smtClean="0"/>
              <a:t>айдалатын</a:t>
            </a:r>
            <a:r>
              <a:rPr lang="ru-RU" dirty="0" smtClean="0"/>
              <a:t> </a:t>
            </a:r>
            <a:r>
              <a:rPr lang="ru-RU" dirty="0" err="1" smtClean="0"/>
              <a:t>бензиндерден</a:t>
            </a:r>
            <a:r>
              <a:rPr lang="ru-RU" dirty="0" smtClean="0"/>
              <a:t> </a:t>
            </a:r>
            <a:r>
              <a:rPr lang="ru-RU" dirty="0" err="1" smtClean="0"/>
              <a:t>басқа екінші</a:t>
            </a:r>
            <a:r>
              <a:rPr lang="ru-RU" dirty="0" smtClean="0"/>
              <a:t> </a:t>
            </a:r>
            <a:r>
              <a:rPr lang="ru-RU" dirty="0" err="1" smtClean="0"/>
              <a:t>реттік</a:t>
            </a:r>
            <a:r>
              <a:rPr lang="ru-RU" dirty="0" smtClean="0"/>
              <a:t> </a:t>
            </a:r>
            <a:r>
              <a:rPr lang="ru-RU" dirty="0" err="1" smtClean="0"/>
              <a:t>процестердің бензиндері</a:t>
            </a:r>
            <a:r>
              <a:rPr lang="ru-RU" dirty="0" smtClean="0"/>
              <a:t> – </a:t>
            </a:r>
            <a:r>
              <a:rPr lang="ru-RU" dirty="0" err="1" smtClean="0"/>
              <a:t>кокстеу</a:t>
            </a:r>
            <a:r>
              <a:rPr lang="ru-RU" dirty="0" smtClean="0"/>
              <a:t> </a:t>
            </a:r>
            <a:r>
              <a:rPr lang="ru-RU" dirty="0" err="1" smtClean="0"/>
              <a:t>және оларды</a:t>
            </a:r>
            <a:r>
              <a:rPr lang="ru-RU" dirty="0" smtClean="0"/>
              <a:t> </a:t>
            </a:r>
            <a:r>
              <a:rPr lang="ru-RU" dirty="0" err="1" smtClean="0"/>
              <a:t>терең гидротазалаудан</a:t>
            </a:r>
            <a:r>
              <a:rPr lang="ru-RU" dirty="0" smtClean="0"/>
              <a:t> </a:t>
            </a:r>
            <a:r>
              <a:rPr lang="ru-RU" dirty="0" err="1" smtClean="0"/>
              <a:t>кейінгі</a:t>
            </a:r>
            <a:r>
              <a:rPr lang="ru-RU" dirty="0" smtClean="0"/>
              <a:t> </a:t>
            </a:r>
            <a:r>
              <a:rPr lang="ru-RU" dirty="0" err="1" smtClean="0"/>
              <a:t>термиялық </a:t>
            </a:r>
            <a:r>
              <a:rPr lang="ru-RU" dirty="0" smtClean="0"/>
              <a:t>крекинг, </a:t>
            </a:r>
            <a:r>
              <a:rPr lang="ru-RU" dirty="0" err="1" smtClean="0"/>
              <a:t>сонымен</a:t>
            </a:r>
            <a:r>
              <a:rPr lang="ru-RU" dirty="0" smtClean="0"/>
              <a:t> </a:t>
            </a:r>
            <a:r>
              <a:rPr lang="ru-RU" dirty="0" err="1" smtClean="0"/>
              <a:t>қатар </a:t>
            </a:r>
            <a:r>
              <a:rPr lang="ru-RU" dirty="0" smtClean="0"/>
              <a:t>гидрокрекинг </a:t>
            </a:r>
            <a:r>
              <a:rPr lang="ru-RU" dirty="0" err="1" smtClean="0"/>
              <a:t>қолданылады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609600" y="4572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/>
              <a:t>Каталитикалық риформинг процесінің химизмі</a:t>
            </a:r>
            <a:endParaRPr lang="ru-RU" altLang="ru-RU" sz="2400"/>
          </a:p>
        </p:txBody>
      </p:sp>
      <p:sp>
        <p:nvSpPr>
          <p:cNvPr id="5123" name="Прямоугольник 5"/>
          <p:cNvSpPr>
            <a:spLocks noChangeArrowheads="1"/>
          </p:cNvSpPr>
          <p:nvPr/>
        </p:nvSpPr>
        <p:spPr bwMode="auto">
          <a:xfrm>
            <a:off x="304800" y="1141413"/>
            <a:ext cx="7924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/>
              <a:t>1) алты мүшелі цикландардың дегидрленуі</a:t>
            </a:r>
          </a:p>
        </p:txBody>
      </p:sp>
      <p:pic>
        <p:nvPicPr>
          <p:cNvPr id="5124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1981200"/>
            <a:ext cx="5791200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381000" y="490538"/>
            <a:ext cx="5873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/>
              <a:t>2) дегидроизомерлену циклопентанның</a:t>
            </a:r>
          </a:p>
        </p:txBody>
      </p:sp>
      <p:pic>
        <p:nvPicPr>
          <p:cNvPr id="6147" name="Рисунок 3"/>
          <p:cNvPicPr>
            <a:picLocks noChangeAspect="1" noChangeArrowheads="1"/>
          </p:cNvPicPr>
          <p:nvPr/>
        </p:nvPicPr>
        <p:blipFill>
          <a:blip r:embed="rId2"/>
          <a:srcRect l="7571" t="-3624" r="9834" b="16734"/>
          <a:stretch>
            <a:fillRect/>
          </a:stretch>
        </p:blipFill>
        <p:spPr bwMode="auto">
          <a:xfrm>
            <a:off x="1066800" y="1143000"/>
            <a:ext cx="504348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160338" y="2743200"/>
            <a:ext cx="876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/>
              <a:t>3) дегидроциклдену С</a:t>
            </a:r>
            <a:r>
              <a:rPr lang="ru-RU" altLang="ru-RU" sz="2400" baseline="-25000"/>
              <a:t>5</a:t>
            </a:r>
            <a:r>
              <a:rPr lang="ru-RU" altLang="ru-RU" sz="2400"/>
              <a:t>- немесе С</a:t>
            </a:r>
            <a:r>
              <a:rPr lang="ru-RU" altLang="ru-RU" sz="2400" baseline="-25000"/>
              <a:t>6</a:t>
            </a:r>
            <a:r>
              <a:rPr lang="ru-RU" altLang="ru-RU" sz="2400"/>
              <a:t>- парафинді көмірсутектердің</a:t>
            </a:r>
          </a:p>
        </p:txBody>
      </p:sp>
      <p:pic>
        <p:nvPicPr>
          <p:cNvPr id="6149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573463"/>
            <a:ext cx="76200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381000" y="685800"/>
            <a:ext cx="8382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/>
              <a:t>Өнеркәсіптік риформинг катализаторлары</a:t>
            </a:r>
          </a:p>
          <a:p>
            <a:pPr algn="ctr" eaLnBrk="1" hangingPunct="1"/>
            <a:r>
              <a:rPr lang="ru-RU" altLang="ru-RU" sz="2800"/>
              <a:t>Қазіргі уақытта өнеркәсіпте риформинг катализаторларының үш түрі әзірленуде. :</a:t>
            </a:r>
          </a:p>
          <a:p>
            <a:pPr eaLnBrk="1" hangingPunct="1"/>
            <a:endParaRPr lang="ru-RU" altLang="ru-RU" sz="2800"/>
          </a:p>
          <a:p>
            <a:pPr eaLnBrk="1" hangingPunct="1"/>
            <a:r>
              <a:rPr lang="ru-RU" altLang="ru-RU" sz="2800"/>
              <a:t>- монометаллдық (АП-56 и АП-64):</a:t>
            </a:r>
          </a:p>
          <a:p>
            <a:pPr eaLnBrk="1" hangingPunct="1"/>
            <a:r>
              <a:rPr lang="ru-RU" altLang="ru-RU" sz="2800"/>
              <a:t>- биметаллдық (КР-101 и КР-102):</a:t>
            </a:r>
          </a:p>
          <a:p>
            <a:pPr eaLnBrk="1" hangingPunct="1"/>
            <a:r>
              <a:rPr lang="ru-RU" altLang="ru-RU" sz="2800"/>
              <a:t>- полиметаллдық (КР-104, КР-106, КР-108 и СГ-ЗП).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2374</TotalTime>
  <Words>500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Мұнайхимиялық синтез негіздері </vt:lpstr>
      <vt:lpstr>Мазмұны</vt:lpstr>
      <vt:lpstr>Дәріс аяқталған соң Сіз білесіз: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НАЗАРЛАРЫҢЫЗҒА РАХМЕТ!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User2</cp:lastModifiedBy>
  <cp:revision>308</cp:revision>
  <dcterms:created xsi:type="dcterms:W3CDTF">2017-10-09T05:58:02Z</dcterms:created>
  <dcterms:modified xsi:type="dcterms:W3CDTF">2022-11-05T02:58:01Z</dcterms:modified>
</cp:coreProperties>
</file>