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310" r:id="rId3"/>
    <p:sldId id="311" r:id="rId4"/>
    <p:sldId id="290" r:id="rId5"/>
    <p:sldId id="312" r:id="rId6"/>
    <p:sldId id="313" r:id="rId7"/>
    <p:sldId id="293" r:id="rId8"/>
    <p:sldId id="314" r:id="rId9"/>
    <p:sldId id="295" r:id="rId10"/>
    <p:sldId id="296" r:id="rId11"/>
    <p:sldId id="315" r:id="rId12"/>
    <p:sldId id="316" r:id="rId13"/>
    <p:sldId id="307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Светлый стиль 1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-102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9B49F7-15E6-47F7-A18F-0EF51DCFB2D7}" type="doc">
      <dgm:prSet loTypeId="urn:microsoft.com/office/officeart/2005/8/layout/list1" loCatId="list" qsTypeId="urn:microsoft.com/office/officeart/2005/8/quickstyle/simple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2E5CA7B9-55E0-4795-96A5-7B320F48E727}">
      <dgm:prSet phldrT="[Текст]" custT="1"/>
      <dgm:spPr/>
      <dgm:t>
        <a:bodyPr/>
        <a:lstStyle/>
        <a:p>
          <a:r>
            <a:rPr lang="ru-RU" sz="1600" b="1" dirty="0" err="1" smtClean="0"/>
            <a:t>Төменгі және жоғары парафиндерді</a:t>
          </a:r>
          <a:r>
            <a:rPr lang="ru-RU" sz="1600" b="1" dirty="0" smtClean="0"/>
            <a:t> </a:t>
          </a:r>
          <a:r>
            <a:rPr lang="ru-RU" sz="1600" b="1" dirty="0" err="1" smtClean="0"/>
            <a:t>оқшаулау</a:t>
          </a:r>
          <a:endParaRPr lang="ru-RU" sz="1600" dirty="0"/>
        </a:p>
      </dgm:t>
    </dgm:pt>
    <dgm:pt modelId="{2FFAF3A5-0504-410C-888C-605A0242DD78}" type="parTrans" cxnId="{2993F6DF-3A79-478B-A037-D45A86A81DDC}">
      <dgm:prSet/>
      <dgm:spPr/>
      <dgm:t>
        <a:bodyPr/>
        <a:lstStyle/>
        <a:p>
          <a:endParaRPr lang="ru-RU"/>
        </a:p>
      </dgm:t>
    </dgm:pt>
    <dgm:pt modelId="{41281396-FF87-460F-98DD-A1B8C4845D73}" type="sibTrans" cxnId="{2993F6DF-3A79-478B-A037-D45A86A81DDC}">
      <dgm:prSet/>
      <dgm:spPr/>
      <dgm:t>
        <a:bodyPr/>
        <a:lstStyle/>
        <a:p>
          <a:endParaRPr lang="ru-RU"/>
        </a:p>
      </dgm:t>
    </dgm:pt>
    <dgm:pt modelId="{F51953DA-84E6-48C2-91ED-43960FD5EC4A}">
      <dgm:prSet custT="1"/>
      <dgm:spPr/>
      <dgm:t>
        <a:bodyPr/>
        <a:lstStyle/>
        <a:p>
          <a:r>
            <a:rPr lang="ru-RU" sz="1600" b="1" dirty="0" err="1" smtClean="0"/>
            <a:t>Газды</a:t>
          </a:r>
          <a:r>
            <a:rPr lang="ru-RU" sz="1600" b="1" dirty="0" smtClean="0"/>
            <a:t> </a:t>
          </a:r>
          <a:r>
            <a:rPr lang="ru-RU" sz="1600" b="1" dirty="0" err="1" smtClean="0"/>
            <a:t>фракциялау</a:t>
          </a:r>
          <a:r>
            <a:rPr lang="ru-RU" sz="1600" b="1" dirty="0" smtClean="0"/>
            <a:t> </a:t>
          </a:r>
          <a:r>
            <a:rPr lang="ru-RU" sz="1600" b="1" dirty="0" err="1" smtClean="0"/>
            <a:t>қондырғылары.</a:t>
          </a:r>
          <a:r>
            <a:rPr lang="ru-RU" sz="1600" b="1" dirty="0" smtClean="0"/>
            <a:t> </a:t>
          </a:r>
          <a:endParaRPr lang="ru-RU" sz="1600" dirty="0"/>
        </a:p>
      </dgm:t>
    </dgm:pt>
    <dgm:pt modelId="{7852AB8B-3AF0-4ED9-A376-FD4F526EE868}" type="parTrans" cxnId="{F90E253D-B4B0-4630-85C3-4575F2A342D3}">
      <dgm:prSet/>
      <dgm:spPr/>
      <dgm:t>
        <a:bodyPr/>
        <a:lstStyle/>
        <a:p>
          <a:endParaRPr lang="ru-RU"/>
        </a:p>
      </dgm:t>
    </dgm:pt>
    <dgm:pt modelId="{E986A3F2-CE2D-48A1-BA24-043C722B6783}" type="sibTrans" cxnId="{F90E253D-B4B0-4630-85C3-4575F2A342D3}">
      <dgm:prSet/>
      <dgm:spPr/>
      <dgm:t>
        <a:bodyPr/>
        <a:lstStyle/>
        <a:p>
          <a:endParaRPr lang="ru-RU"/>
        </a:p>
      </dgm:t>
    </dgm:pt>
    <dgm:pt modelId="{A8361134-4BF1-4A48-B9B8-34BD5C91D1EB}">
      <dgm:prSet custT="1"/>
      <dgm:spPr/>
      <dgm:t>
        <a:bodyPr/>
        <a:lstStyle/>
        <a:p>
          <a:r>
            <a:rPr lang="ru-RU" sz="1600" dirty="0" err="1" smtClean="0"/>
            <a:t>Цеолиттердің көмегімен n-парафиндерді</a:t>
          </a:r>
          <a:r>
            <a:rPr lang="ru-RU" sz="1600" dirty="0" smtClean="0"/>
            <a:t> </a:t>
          </a:r>
          <a:r>
            <a:rPr lang="ru-RU" sz="1600" dirty="0" err="1" smtClean="0"/>
            <a:t>бөліп алу</a:t>
          </a:r>
          <a:endParaRPr lang="ru-RU" sz="1600" dirty="0"/>
        </a:p>
      </dgm:t>
    </dgm:pt>
    <dgm:pt modelId="{8BCABDB9-EF7F-4608-944A-4ED3568ECF7A}" type="parTrans" cxnId="{36076421-42E6-4173-8C1A-69CA7ADFE711}">
      <dgm:prSet/>
      <dgm:spPr/>
      <dgm:t>
        <a:bodyPr/>
        <a:lstStyle/>
        <a:p>
          <a:endParaRPr lang="ru-RU"/>
        </a:p>
      </dgm:t>
    </dgm:pt>
    <dgm:pt modelId="{83C7B9FA-33F4-4686-956B-ACDC267A7FE3}" type="sibTrans" cxnId="{36076421-42E6-4173-8C1A-69CA7ADFE711}">
      <dgm:prSet/>
      <dgm:spPr/>
      <dgm:t>
        <a:bodyPr/>
        <a:lstStyle/>
        <a:p>
          <a:endParaRPr lang="ru-RU"/>
        </a:p>
      </dgm:t>
    </dgm:pt>
    <dgm:pt modelId="{59F3E714-B084-4552-B344-68AD8C7C9593}">
      <dgm:prSet custT="1"/>
      <dgm:spPr/>
      <dgm:t>
        <a:bodyPr/>
        <a:lstStyle/>
        <a:p>
          <a:r>
            <a:rPr lang="ru-RU" sz="1600" dirty="0" err="1" smtClean="0"/>
            <a:t>Парафиндердің изомерленуі</a:t>
          </a:r>
          <a:r>
            <a:rPr lang="ru-RU" sz="1600" dirty="0" smtClean="0"/>
            <a:t>. </a:t>
          </a:r>
          <a:endParaRPr lang="ru-RU" sz="1600" dirty="0"/>
        </a:p>
      </dgm:t>
    </dgm:pt>
    <dgm:pt modelId="{BDCF5DD3-45EC-4893-BED4-95D2E2AAC13D}" type="parTrans" cxnId="{410170AA-10CC-4DEF-BC10-2741D03DD5BD}">
      <dgm:prSet/>
      <dgm:spPr/>
      <dgm:t>
        <a:bodyPr/>
        <a:lstStyle/>
        <a:p>
          <a:endParaRPr lang="ru-RU"/>
        </a:p>
      </dgm:t>
    </dgm:pt>
    <dgm:pt modelId="{1AC3B968-F8BC-4B5B-A4EB-5529EF152E42}" type="sibTrans" cxnId="{410170AA-10CC-4DEF-BC10-2741D03DD5BD}">
      <dgm:prSet/>
      <dgm:spPr/>
      <dgm:t>
        <a:bodyPr/>
        <a:lstStyle/>
        <a:p>
          <a:endParaRPr lang="ru-RU"/>
        </a:p>
      </dgm:t>
    </dgm:pt>
    <dgm:pt modelId="{FAC59055-EDA0-4649-904D-DFDA6D47C99A}">
      <dgm:prSet custT="1"/>
      <dgm:spPr/>
      <dgm:t>
        <a:bodyPr/>
        <a:lstStyle/>
        <a:p>
          <a:r>
            <a:rPr lang="ru-RU" sz="1600" dirty="0" err="1" smtClean="0"/>
            <a:t>n-бутанның төмен температурада</a:t>
          </a:r>
          <a:r>
            <a:rPr lang="ru-RU" sz="1600" dirty="0" smtClean="0"/>
            <a:t> </a:t>
          </a:r>
          <a:r>
            <a:rPr lang="ru-RU" sz="1600" dirty="0" err="1" smtClean="0"/>
            <a:t>изомерленуі</a:t>
          </a:r>
          <a:r>
            <a:rPr lang="ru-RU" sz="1600" dirty="0" smtClean="0"/>
            <a:t> </a:t>
          </a:r>
          <a:r>
            <a:rPr lang="ru-RU" sz="1600" dirty="0" err="1" smtClean="0"/>
            <a:t>процесінің принципиалды</a:t>
          </a:r>
          <a:r>
            <a:rPr lang="ru-RU" sz="1600" dirty="0" smtClean="0"/>
            <a:t> </a:t>
          </a:r>
          <a:r>
            <a:rPr lang="ru-RU" sz="1600" dirty="0" err="1" smtClean="0"/>
            <a:t>диаграммасы</a:t>
          </a:r>
          <a:endParaRPr lang="ru-RU" sz="1600" dirty="0"/>
        </a:p>
      </dgm:t>
    </dgm:pt>
    <dgm:pt modelId="{E3797CEC-6792-489D-96AA-B5C4438B4A53}" type="parTrans" cxnId="{227D968A-3703-4931-BC9C-9FED18AAD10F}">
      <dgm:prSet/>
      <dgm:spPr/>
      <dgm:t>
        <a:bodyPr/>
        <a:lstStyle/>
        <a:p>
          <a:endParaRPr lang="ru-RU"/>
        </a:p>
      </dgm:t>
    </dgm:pt>
    <dgm:pt modelId="{B48D9D9A-6A00-4180-9B87-00C9871C63A4}" type="sibTrans" cxnId="{227D968A-3703-4931-BC9C-9FED18AAD10F}">
      <dgm:prSet/>
      <dgm:spPr/>
      <dgm:t>
        <a:bodyPr/>
        <a:lstStyle/>
        <a:p>
          <a:endParaRPr lang="ru-RU"/>
        </a:p>
      </dgm:t>
    </dgm:pt>
    <dgm:pt modelId="{0ED29A8E-2491-4F0F-9FC2-ED0688A854D7}" type="pres">
      <dgm:prSet presAssocID="{7D9B49F7-15E6-47F7-A18F-0EF51DCFB2D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21A92BB-CA7C-45F5-A562-6FBB5EB0ED2E}" type="pres">
      <dgm:prSet presAssocID="{2E5CA7B9-55E0-4795-96A5-7B320F48E727}" presName="parentLin" presStyleCnt="0"/>
      <dgm:spPr/>
    </dgm:pt>
    <dgm:pt modelId="{5D57695C-7428-49DA-9F85-32E074AD84E7}" type="pres">
      <dgm:prSet presAssocID="{2E5CA7B9-55E0-4795-96A5-7B320F48E727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F4E10E1B-3238-47FE-B14A-DE6D1D0854A7}" type="pres">
      <dgm:prSet presAssocID="{2E5CA7B9-55E0-4795-96A5-7B320F48E727}" presName="parentText" presStyleLbl="node1" presStyleIdx="0" presStyleCnt="5" custScaleY="36412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36D605-21C8-4ACB-99F4-44BCFF144811}" type="pres">
      <dgm:prSet presAssocID="{2E5CA7B9-55E0-4795-96A5-7B320F48E727}" presName="negativeSpace" presStyleCnt="0"/>
      <dgm:spPr/>
    </dgm:pt>
    <dgm:pt modelId="{38D387EE-6DCC-45E6-BFFB-E6D27E3467E7}" type="pres">
      <dgm:prSet presAssocID="{2E5CA7B9-55E0-4795-96A5-7B320F48E727}" presName="childText" presStyleLbl="conFgAcc1" presStyleIdx="0" presStyleCnt="5">
        <dgm:presLayoutVars>
          <dgm:bulletEnabled val="1"/>
        </dgm:presLayoutVars>
      </dgm:prSet>
      <dgm:spPr/>
    </dgm:pt>
    <dgm:pt modelId="{9D68DD03-696C-426D-9DBC-CDB353A1480F}" type="pres">
      <dgm:prSet presAssocID="{41281396-FF87-460F-98DD-A1B8C4845D73}" presName="spaceBetweenRectangles" presStyleCnt="0"/>
      <dgm:spPr/>
    </dgm:pt>
    <dgm:pt modelId="{878A2AF7-646E-4BF4-9D19-A9B2F29EB300}" type="pres">
      <dgm:prSet presAssocID="{F51953DA-84E6-48C2-91ED-43960FD5EC4A}" presName="parentLin" presStyleCnt="0"/>
      <dgm:spPr/>
    </dgm:pt>
    <dgm:pt modelId="{5A6904F6-E9FE-47A1-B89A-C8E4F0848B4D}" type="pres">
      <dgm:prSet presAssocID="{F51953DA-84E6-48C2-91ED-43960FD5EC4A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2148EE1D-E8BA-4EDF-ADC0-61844D6A0298}" type="pres">
      <dgm:prSet presAssocID="{F51953DA-84E6-48C2-91ED-43960FD5EC4A}" presName="parentText" presStyleLbl="node1" presStyleIdx="1" presStyleCnt="5" custScaleY="286784" custLinFactNeighborX="-20009" custLinFactNeighborY="-85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6993C9-2AF8-47B0-857B-CE8488CFA6EC}" type="pres">
      <dgm:prSet presAssocID="{F51953DA-84E6-48C2-91ED-43960FD5EC4A}" presName="negativeSpace" presStyleCnt="0"/>
      <dgm:spPr/>
    </dgm:pt>
    <dgm:pt modelId="{205C7176-3201-4CA9-B7F1-7607FD7A130C}" type="pres">
      <dgm:prSet presAssocID="{F51953DA-84E6-48C2-91ED-43960FD5EC4A}" presName="childText" presStyleLbl="conFgAcc1" presStyleIdx="1" presStyleCnt="5">
        <dgm:presLayoutVars>
          <dgm:bulletEnabled val="1"/>
        </dgm:presLayoutVars>
      </dgm:prSet>
      <dgm:spPr/>
    </dgm:pt>
    <dgm:pt modelId="{B599EC85-F677-47F0-981C-6A828AAE5C36}" type="pres">
      <dgm:prSet presAssocID="{E986A3F2-CE2D-48A1-BA24-043C722B6783}" presName="spaceBetweenRectangles" presStyleCnt="0"/>
      <dgm:spPr/>
    </dgm:pt>
    <dgm:pt modelId="{228D7544-FDDB-42DA-9AF9-103E793F3AFB}" type="pres">
      <dgm:prSet presAssocID="{A8361134-4BF1-4A48-B9B8-34BD5C91D1EB}" presName="parentLin" presStyleCnt="0"/>
      <dgm:spPr/>
    </dgm:pt>
    <dgm:pt modelId="{30A28E9D-425A-422E-9278-48C72F6642BC}" type="pres">
      <dgm:prSet presAssocID="{A8361134-4BF1-4A48-B9B8-34BD5C91D1EB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7F9300BE-E6EE-4022-945A-6FBDC814DB8D}" type="pres">
      <dgm:prSet presAssocID="{A8361134-4BF1-4A48-B9B8-34BD5C91D1EB}" presName="parentText" presStyleLbl="node1" presStyleIdx="2" presStyleCnt="5" custScaleY="415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E0B828-FCC5-4DAD-9979-7CD027E9ED75}" type="pres">
      <dgm:prSet presAssocID="{A8361134-4BF1-4A48-B9B8-34BD5C91D1EB}" presName="negativeSpace" presStyleCnt="0"/>
      <dgm:spPr/>
    </dgm:pt>
    <dgm:pt modelId="{030E74FD-BB12-40C7-AC15-D4E9463F8E8E}" type="pres">
      <dgm:prSet presAssocID="{A8361134-4BF1-4A48-B9B8-34BD5C91D1EB}" presName="childText" presStyleLbl="conFgAcc1" presStyleIdx="2" presStyleCnt="5">
        <dgm:presLayoutVars>
          <dgm:bulletEnabled val="1"/>
        </dgm:presLayoutVars>
      </dgm:prSet>
      <dgm:spPr/>
    </dgm:pt>
    <dgm:pt modelId="{F6A96E56-B911-41C7-BA49-D45B7E9BF37B}" type="pres">
      <dgm:prSet presAssocID="{83C7B9FA-33F4-4686-956B-ACDC267A7FE3}" presName="spaceBetweenRectangles" presStyleCnt="0"/>
      <dgm:spPr/>
    </dgm:pt>
    <dgm:pt modelId="{5786FE42-293F-4526-9CA5-7FAE6D41DB50}" type="pres">
      <dgm:prSet presAssocID="{59F3E714-B084-4552-B344-68AD8C7C9593}" presName="parentLin" presStyleCnt="0"/>
      <dgm:spPr/>
    </dgm:pt>
    <dgm:pt modelId="{8679D2E3-BCE7-4B0A-8FF8-BE9A87D76CAB}" type="pres">
      <dgm:prSet presAssocID="{59F3E714-B084-4552-B344-68AD8C7C9593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8CD6BFF6-C61C-4F40-9C2A-49C1D38C56BE}" type="pres">
      <dgm:prSet presAssocID="{59F3E714-B084-4552-B344-68AD8C7C9593}" presName="parentText" presStyleLbl="node1" presStyleIdx="3" presStyleCnt="5" custScaleY="37758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ADB43C-9EAF-426F-A819-60DC3CE429B1}" type="pres">
      <dgm:prSet presAssocID="{59F3E714-B084-4552-B344-68AD8C7C9593}" presName="negativeSpace" presStyleCnt="0"/>
      <dgm:spPr/>
    </dgm:pt>
    <dgm:pt modelId="{BF3F04BB-AB64-46E6-AA78-0BDB4848E35B}" type="pres">
      <dgm:prSet presAssocID="{59F3E714-B084-4552-B344-68AD8C7C9593}" presName="childText" presStyleLbl="conFgAcc1" presStyleIdx="3" presStyleCnt="5">
        <dgm:presLayoutVars>
          <dgm:bulletEnabled val="1"/>
        </dgm:presLayoutVars>
      </dgm:prSet>
      <dgm:spPr/>
    </dgm:pt>
    <dgm:pt modelId="{846FF78E-CD7B-4D45-86F7-4949D6D7A4BE}" type="pres">
      <dgm:prSet presAssocID="{1AC3B968-F8BC-4B5B-A4EB-5529EF152E42}" presName="spaceBetweenRectangles" presStyleCnt="0"/>
      <dgm:spPr/>
    </dgm:pt>
    <dgm:pt modelId="{2787F1F3-EF2E-4150-A2A5-C6957E5B33D9}" type="pres">
      <dgm:prSet presAssocID="{FAC59055-EDA0-4649-904D-DFDA6D47C99A}" presName="parentLin" presStyleCnt="0"/>
      <dgm:spPr/>
    </dgm:pt>
    <dgm:pt modelId="{7999C358-197C-48DA-89BF-A7C60EE2A853}" type="pres">
      <dgm:prSet presAssocID="{FAC59055-EDA0-4649-904D-DFDA6D47C99A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4F5C467A-FFCE-490F-859C-9AE5EE8DC703}" type="pres">
      <dgm:prSet presAssocID="{FAC59055-EDA0-4649-904D-DFDA6D47C99A}" presName="parentText" presStyleLbl="node1" presStyleIdx="4" presStyleCnt="5" custScaleY="44449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A4D9B8-6B79-458C-8342-36B7A2E6DA5C}" type="pres">
      <dgm:prSet presAssocID="{FAC59055-EDA0-4649-904D-DFDA6D47C99A}" presName="negativeSpace" presStyleCnt="0"/>
      <dgm:spPr/>
    </dgm:pt>
    <dgm:pt modelId="{7F689F3C-D659-4BE5-AB04-52E59C996833}" type="pres">
      <dgm:prSet presAssocID="{FAC59055-EDA0-4649-904D-DFDA6D47C99A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39FF9110-A073-44A3-9356-29DA76F5AFC4}" type="presOf" srcId="{2E5CA7B9-55E0-4795-96A5-7B320F48E727}" destId="{F4E10E1B-3238-47FE-B14A-DE6D1D0854A7}" srcOrd="1" destOrd="0" presId="urn:microsoft.com/office/officeart/2005/8/layout/list1"/>
    <dgm:cxn modelId="{2993F6DF-3A79-478B-A037-D45A86A81DDC}" srcId="{7D9B49F7-15E6-47F7-A18F-0EF51DCFB2D7}" destId="{2E5CA7B9-55E0-4795-96A5-7B320F48E727}" srcOrd="0" destOrd="0" parTransId="{2FFAF3A5-0504-410C-888C-605A0242DD78}" sibTransId="{41281396-FF87-460F-98DD-A1B8C4845D73}"/>
    <dgm:cxn modelId="{410170AA-10CC-4DEF-BC10-2741D03DD5BD}" srcId="{7D9B49F7-15E6-47F7-A18F-0EF51DCFB2D7}" destId="{59F3E714-B084-4552-B344-68AD8C7C9593}" srcOrd="3" destOrd="0" parTransId="{BDCF5DD3-45EC-4893-BED4-95D2E2AAC13D}" sibTransId="{1AC3B968-F8BC-4B5B-A4EB-5529EF152E42}"/>
    <dgm:cxn modelId="{F90E253D-B4B0-4630-85C3-4575F2A342D3}" srcId="{7D9B49F7-15E6-47F7-A18F-0EF51DCFB2D7}" destId="{F51953DA-84E6-48C2-91ED-43960FD5EC4A}" srcOrd="1" destOrd="0" parTransId="{7852AB8B-3AF0-4ED9-A376-FD4F526EE868}" sibTransId="{E986A3F2-CE2D-48A1-BA24-043C722B6783}"/>
    <dgm:cxn modelId="{61C250C2-884E-42FC-9088-0F77E80EC505}" type="presOf" srcId="{FAC59055-EDA0-4649-904D-DFDA6D47C99A}" destId="{7999C358-197C-48DA-89BF-A7C60EE2A853}" srcOrd="0" destOrd="0" presId="urn:microsoft.com/office/officeart/2005/8/layout/list1"/>
    <dgm:cxn modelId="{337669C9-A511-47A9-8E4C-11E3EA4739AD}" type="presOf" srcId="{F51953DA-84E6-48C2-91ED-43960FD5EC4A}" destId="{5A6904F6-E9FE-47A1-B89A-C8E4F0848B4D}" srcOrd="0" destOrd="0" presId="urn:microsoft.com/office/officeart/2005/8/layout/list1"/>
    <dgm:cxn modelId="{D9B8FF9F-BB9A-4D0E-B50E-3D919E5C10A9}" type="presOf" srcId="{FAC59055-EDA0-4649-904D-DFDA6D47C99A}" destId="{4F5C467A-FFCE-490F-859C-9AE5EE8DC703}" srcOrd="1" destOrd="0" presId="urn:microsoft.com/office/officeart/2005/8/layout/list1"/>
    <dgm:cxn modelId="{60FB1913-3E2D-47B6-9455-C72EFF36D175}" type="presOf" srcId="{7D9B49F7-15E6-47F7-A18F-0EF51DCFB2D7}" destId="{0ED29A8E-2491-4F0F-9FC2-ED0688A854D7}" srcOrd="0" destOrd="0" presId="urn:microsoft.com/office/officeart/2005/8/layout/list1"/>
    <dgm:cxn modelId="{7B46FF1E-C304-4677-B48B-212468A6D9EA}" type="presOf" srcId="{59F3E714-B084-4552-B344-68AD8C7C9593}" destId="{8679D2E3-BCE7-4B0A-8FF8-BE9A87D76CAB}" srcOrd="0" destOrd="0" presId="urn:microsoft.com/office/officeart/2005/8/layout/list1"/>
    <dgm:cxn modelId="{99F7E3CA-9FDC-4447-86F4-E13546B8E117}" type="presOf" srcId="{A8361134-4BF1-4A48-B9B8-34BD5C91D1EB}" destId="{30A28E9D-425A-422E-9278-48C72F6642BC}" srcOrd="0" destOrd="0" presId="urn:microsoft.com/office/officeart/2005/8/layout/list1"/>
    <dgm:cxn modelId="{11ABB69D-C273-41C2-A7D5-2426777B71C6}" type="presOf" srcId="{A8361134-4BF1-4A48-B9B8-34BD5C91D1EB}" destId="{7F9300BE-E6EE-4022-945A-6FBDC814DB8D}" srcOrd="1" destOrd="0" presId="urn:microsoft.com/office/officeart/2005/8/layout/list1"/>
    <dgm:cxn modelId="{227D968A-3703-4931-BC9C-9FED18AAD10F}" srcId="{7D9B49F7-15E6-47F7-A18F-0EF51DCFB2D7}" destId="{FAC59055-EDA0-4649-904D-DFDA6D47C99A}" srcOrd="4" destOrd="0" parTransId="{E3797CEC-6792-489D-96AA-B5C4438B4A53}" sibTransId="{B48D9D9A-6A00-4180-9B87-00C9871C63A4}"/>
    <dgm:cxn modelId="{A9B1FD70-6318-485C-BBD7-CB179DC55B8C}" type="presOf" srcId="{F51953DA-84E6-48C2-91ED-43960FD5EC4A}" destId="{2148EE1D-E8BA-4EDF-ADC0-61844D6A0298}" srcOrd="1" destOrd="0" presId="urn:microsoft.com/office/officeart/2005/8/layout/list1"/>
    <dgm:cxn modelId="{E6D3C547-3013-4256-AE03-85353525B7BC}" type="presOf" srcId="{2E5CA7B9-55E0-4795-96A5-7B320F48E727}" destId="{5D57695C-7428-49DA-9F85-32E074AD84E7}" srcOrd="0" destOrd="0" presId="urn:microsoft.com/office/officeart/2005/8/layout/list1"/>
    <dgm:cxn modelId="{36076421-42E6-4173-8C1A-69CA7ADFE711}" srcId="{7D9B49F7-15E6-47F7-A18F-0EF51DCFB2D7}" destId="{A8361134-4BF1-4A48-B9B8-34BD5C91D1EB}" srcOrd="2" destOrd="0" parTransId="{8BCABDB9-EF7F-4608-944A-4ED3568ECF7A}" sibTransId="{83C7B9FA-33F4-4686-956B-ACDC267A7FE3}"/>
    <dgm:cxn modelId="{8E5C38EE-4D3C-453B-A6A9-7D7C7A88092D}" type="presOf" srcId="{59F3E714-B084-4552-B344-68AD8C7C9593}" destId="{8CD6BFF6-C61C-4F40-9C2A-49C1D38C56BE}" srcOrd="1" destOrd="0" presId="urn:microsoft.com/office/officeart/2005/8/layout/list1"/>
    <dgm:cxn modelId="{0CF3931A-2089-4945-A148-DA2E0A256A65}" type="presParOf" srcId="{0ED29A8E-2491-4F0F-9FC2-ED0688A854D7}" destId="{C21A92BB-CA7C-45F5-A562-6FBB5EB0ED2E}" srcOrd="0" destOrd="0" presId="urn:microsoft.com/office/officeart/2005/8/layout/list1"/>
    <dgm:cxn modelId="{A027D994-81F1-4E08-B024-D2F93346ACF3}" type="presParOf" srcId="{C21A92BB-CA7C-45F5-A562-6FBB5EB0ED2E}" destId="{5D57695C-7428-49DA-9F85-32E074AD84E7}" srcOrd="0" destOrd="0" presId="urn:microsoft.com/office/officeart/2005/8/layout/list1"/>
    <dgm:cxn modelId="{DBBA16CD-EAAA-40DC-B664-1CD583F2EDC1}" type="presParOf" srcId="{C21A92BB-CA7C-45F5-A562-6FBB5EB0ED2E}" destId="{F4E10E1B-3238-47FE-B14A-DE6D1D0854A7}" srcOrd="1" destOrd="0" presId="urn:microsoft.com/office/officeart/2005/8/layout/list1"/>
    <dgm:cxn modelId="{C43E6F7F-61B9-4845-8605-C1FD332206D2}" type="presParOf" srcId="{0ED29A8E-2491-4F0F-9FC2-ED0688A854D7}" destId="{9E36D605-21C8-4ACB-99F4-44BCFF144811}" srcOrd="1" destOrd="0" presId="urn:microsoft.com/office/officeart/2005/8/layout/list1"/>
    <dgm:cxn modelId="{38C5675C-4717-4BC2-B4BF-4A7A02AF0E1C}" type="presParOf" srcId="{0ED29A8E-2491-4F0F-9FC2-ED0688A854D7}" destId="{38D387EE-6DCC-45E6-BFFB-E6D27E3467E7}" srcOrd="2" destOrd="0" presId="urn:microsoft.com/office/officeart/2005/8/layout/list1"/>
    <dgm:cxn modelId="{7FFAE54A-276D-4FDE-9B50-A34F250A2F48}" type="presParOf" srcId="{0ED29A8E-2491-4F0F-9FC2-ED0688A854D7}" destId="{9D68DD03-696C-426D-9DBC-CDB353A1480F}" srcOrd="3" destOrd="0" presId="urn:microsoft.com/office/officeart/2005/8/layout/list1"/>
    <dgm:cxn modelId="{4A21360C-1810-49E5-A71E-86EB164E0AF1}" type="presParOf" srcId="{0ED29A8E-2491-4F0F-9FC2-ED0688A854D7}" destId="{878A2AF7-646E-4BF4-9D19-A9B2F29EB300}" srcOrd="4" destOrd="0" presId="urn:microsoft.com/office/officeart/2005/8/layout/list1"/>
    <dgm:cxn modelId="{110B38CE-7A27-4FC5-BD01-73EF0BBEE2FA}" type="presParOf" srcId="{878A2AF7-646E-4BF4-9D19-A9B2F29EB300}" destId="{5A6904F6-E9FE-47A1-B89A-C8E4F0848B4D}" srcOrd="0" destOrd="0" presId="urn:microsoft.com/office/officeart/2005/8/layout/list1"/>
    <dgm:cxn modelId="{509D8616-9A2E-4283-8990-479AA42AAA20}" type="presParOf" srcId="{878A2AF7-646E-4BF4-9D19-A9B2F29EB300}" destId="{2148EE1D-E8BA-4EDF-ADC0-61844D6A0298}" srcOrd="1" destOrd="0" presId="urn:microsoft.com/office/officeart/2005/8/layout/list1"/>
    <dgm:cxn modelId="{C68869F4-86E9-4533-AB54-25095CFC7EB9}" type="presParOf" srcId="{0ED29A8E-2491-4F0F-9FC2-ED0688A854D7}" destId="{3B6993C9-2AF8-47B0-857B-CE8488CFA6EC}" srcOrd="5" destOrd="0" presId="urn:microsoft.com/office/officeart/2005/8/layout/list1"/>
    <dgm:cxn modelId="{9F16E462-A33B-4B64-A1A4-3D923BCD7B8F}" type="presParOf" srcId="{0ED29A8E-2491-4F0F-9FC2-ED0688A854D7}" destId="{205C7176-3201-4CA9-B7F1-7607FD7A130C}" srcOrd="6" destOrd="0" presId="urn:microsoft.com/office/officeart/2005/8/layout/list1"/>
    <dgm:cxn modelId="{756C6A8F-DABC-48FF-B3BA-0CC048A88009}" type="presParOf" srcId="{0ED29A8E-2491-4F0F-9FC2-ED0688A854D7}" destId="{B599EC85-F677-47F0-981C-6A828AAE5C36}" srcOrd="7" destOrd="0" presId="urn:microsoft.com/office/officeart/2005/8/layout/list1"/>
    <dgm:cxn modelId="{02CB9980-35F0-47B6-A636-2B004F00A2DE}" type="presParOf" srcId="{0ED29A8E-2491-4F0F-9FC2-ED0688A854D7}" destId="{228D7544-FDDB-42DA-9AF9-103E793F3AFB}" srcOrd="8" destOrd="0" presId="urn:microsoft.com/office/officeart/2005/8/layout/list1"/>
    <dgm:cxn modelId="{82AA86B2-2351-44C2-A601-2F127F54F412}" type="presParOf" srcId="{228D7544-FDDB-42DA-9AF9-103E793F3AFB}" destId="{30A28E9D-425A-422E-9278-48C72F6642BC}" srcOrd="0" destOrd="0" presId="urn:microsoft.com/office/officeart/2005/8/layout/list1"/>
    <dgm:cxn modelId="{674E13FC-5D86-4517-AC6E-BF231EFA4E9E}" type="presParOf" srcId="{228D7544-FDDB-42DA-9AF9-103E793F3AFB}" destId="{7F9300BE-E6EE-4022-945A-6FBDC814DB8D}" srcOrd="1" destOrd="0" presId="urn:microsoft.com/office/officeart/2005/8/layout/list1"/>
    <dgm:cxn modelId="{CFFCAB72-1067-49E5-A61B-4BF45ECC4147}" type="presParOf" srcId="{0ED29A8E-2491-4F0F-9FC2-ED0688A854D7}" destId="{F9E0B828-FCC5-4DAD-9979-7CD027E9ED75}" srcOrd="9" destOrd="0" presId="urn:microsoft.com/office/officeart/2005/8/layout/list1"/>
    <dgm:cxn modelId="{21F3CEF7-AB37-4E03-B87D-09EBEBC7F884}" type="presParOf" srcId="{0ED29A8E-2491-4F0F-9FC2-ED0688A854D7}" destId="{030E74FD-BB12-40C7-AC15-D4E9463F8E8E}" srcOrd="10" destOrd="0" presId="urn:microsoft.com/office/officeart/2005/8/layout/list1"/>
    <dgm:cxn modelId="{4E8B6AB8-1E57-45E6-8932-FC0C46259580}" type="presParOf" srcId="{0ED29A8E-2491-4F0F-9FC2-ED0688A854D7}" destId="{F6A96E56-B911-41C7-BA49-D45B7E9BF37B}" srcOrd="11" destOrd="0" presId="urn:microsoft.com/office/officeart/2005/8/layout/list1"/>
    <dgm:cxn modelId="{2098A690-A291-45EC-8CF3-80583581A2BF}" type="presParOf" srcId="{0ED29A8E-2491-4F0F-9FC2-ED0688A854D7}" destId="{5786FE42-293F-4526-9CA5-7FAE6D41DB50}" srcOrd="12" destOrd="0" presId="urn:microsoft.com/office/officeart/2005/8/layout/list1"/>
    <dgm:cxn modelId="{DCF1FF71-7B27-44B6-B68E-942FEF078063}" type="presParOf" srcId="{5786FE42-293F-4526-9CA5-7FAE6D41DB50}" destId="{8679D2E3-BCE7-4B0A-8FF8-BE9A87D76CAB}" srcOrd="0" destOrd="0" presId="urn:microsoft.com/office/officeart/2005/8/layout/list1"/>
    <dgm:cxn modelId="{16A29339-0630-4A3A-82BF-457C69FD9BAD}" type="presParOf" srcId="{5786FE42-293F-4526-9CA5-7FAE6D41DB50}" destId="{8CD6BFF6-C61C-4F40-9C2A-49C1D38C56BE}" srcOrd="1" destOrd="0" presId="urn:microsoft.com/office/officeart/2005/8/layout/list1"/>
    <dgm:cxn modelId="{756097BC-06AC-48D5-835F-09C1881EB738}" type="presParOf" srcId="{0ED29A8E-2491-4F0F-9FC2-ED0688A854D7}" destId="{69ADB43C-9EAF-426F-A819-60DC3CE429B1}" srcOrd="13" destOrd="0" presId="urn:microsoft.com/office/officeart/2005/8/layout/list1"/>
    <dgm:cxn modelId="{002AE8ED-0BCD-4347-8314-16B0B406C120}" type="presParOf" srcId="{0ED29A8E-2491-4F0F-9FC2-ED0688A854D7}" destId="{BF3F04BB-AB64-46E6-AA78-0BDB4848E35B}" srcOrd="14" destOrd="0" presId="urn:microsoft.com/office/officeart/2005/8/layout/list1"/>
    <dgm:cxn modelId="{46104E71-255E-4DB2-8970-AF9D43B66E1E}" type="presParOf" srcId="{0ED29A8E-2491-4F0F-9FC2-ED0688A854D7}" destId="{846FF78E-CD7B-4D45-86F7-4949D6D7A4BE}" srcOrd="15" destOrd="0" presId="urn:microsoft.com/office/officeart/2005/8/layout/list1"/>
    <dgm:cxn modelId="{5A60EEED-E59C-4A7A-B09E-A87E5427548A}" type="presParOf" srcId="{0ED29A8E-2491-4F0F-9FC2-ED0688A854D7}" destId="{2787F1F3-EF2E-4150-A2A5-C6957E5B33D9}" srcOrd="16" destOrd="0" presId="urn:microsoft.com/office/officeart/2005/8/layout/list1"/>
    <dgm:cxn modelId="{F047261B-F504-46A9-9CE3-05FD784D005C}" type="presParOf" srcId="{2787F1F3-EF2E-4150-A2A5-C6957E5B33D9}" destId="{7999C358-197C-48DA-89BF-A7C60EE2A853}" srcOrd="0" destOrd="0" presId="urn:microsoft.com/office/officeart/2005/8/layout/list1"/>
    <dgm:cxn modelId="{8A5DB831-AAD1-4EDD-893E-D13FDE234BBF}" type="presParOf" srcId="{2787F1F3-EF2E-4150-A2A5-C6957E5B33D9}" destId="{4F5C467A-FFCE-490F-859C-9AE5EE8DC703}" srcOrd="1" destOrd="0" presId="urn:microsoft.com/office/officeart/2005/8/layout/list1"/>
    <dgm:cxn modelId="{DA92FBB6-D7C5-49D4-B67F-D2CAAE3316EE}" type="presParOf" srcId="{0ED29A8E-2491-4F0F-9FC2-ED0688A854D7}" destId="{C7A4D9B8-6B79-458C-8342-36B7A2E6DA5C}" srcOrd="17" destOrd="0" presId="urn:microsoft.com/office/officeart/2005/8/layout/list1"/>
    <dgm:cxn modelId="{159D7034-55CA-4836-ABB8-0AEA66F1D0A7}" type="presParOf" srcId="{0ED29A8E-2491-4F0F-9FC2-ED0688A854D7}" destId="{7F689F3C-D659-4BE5-AB04-52E59C996833}" srcOrd="18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8CFEC2-6C3E-4B55-A619-206BA392DC91}" type="doc">
      <dgm:prSet loTypeId="urn:microsoft.com/office/officeart/2005/8/layout/radial3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BB4CF532-2CD8-4C96-A0FF-130C26842EAB}">
      <dgm:prSet phldrT="[Текст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u="sng" dirty="0" smtClean="0"/>
            <a:t>Төменгі парафиндер. </a:t>
          </a:r>
          <a:endParaRPr lang="ru-RU" b="1" dirty="0">
            <a:solidFill>
              <a:srgbClr val="C00000"/>
            </a:solidFill>
          </a:endParaRPr>
        </a:p>
      </dgm:t>
    </dgm:pt>
    <dgm:pt modelId="{3B78FBD2-D8CD-4194-99CA-DE02DE3143A6}" type="parTrans" cxnId="{974E268F-3101-4C79-B7D6-5DDEC5ECC197}">
      <dgm:prSet/>
      <dgm:spPr/>
      <dgm:t>
        <a:bodyPr/>
        <a:lstStyle/>
        <a:p>
          <a:endParaRPr lang="ru-RU"/>
        </a:p>
      </dgm:t>
    </dgm:pt>
    <dgm:pt modelId="{EB370413-22E1-4799-88E3-2025DB7AE37E}" type="sibTrans" cxnId="{974E268F-3101-4C79-B7D6-5DDEC5ECC197}">
      <dgm:prSet/>
      <dgm:spPr/>
      <dgm:t>
        <a:bodyPr/>
        <a:lstStyle/>
        <a:p>
          <a:endParaRPr lang="ru-RU"/>
        </a:p>
      </dgm:t>
    </dgm:pt>
    <dgm:pt modelId="{D7DAB28F-DBA1-49E2-A03A-3683E8C122C0}">
      <dgm:prSet phldrT="[Текст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sz="1200" dirty="0" smtClean="0"/>
            <a:t>Метан СН</a:t>
          </a:r>
          <a:r>
            <a:rPr lang="kk-KZ" sz="1200" baseline="-25000" dirty="0" smtClean="0"/>
            <a:t>4</a:t>
          </a:r>
          <a:r>
            <a:rPr lang="kk-KZ" sz="1200" dirty="0" smtClean="0"/>
            <a:t>-тен бутанға дейін С</a:t>
          </a:r>
          <a:r>
            <a:rPr lang="kk-KZ" sz="1200" baseline="-25000" dirty="0" smtClean="0"/>
            <a:t>4</a:t>
          </a:r>
          <a:r>
            <a:rPr lang="kk-KZ" sz="1200" dirty="0" smtClean="0"/>
            <a:t>Н</a:t>
          </a:r>
          <a:r>
            <a:rPr lang="kk-KZ" sz="1200" baseline="-25000" dirty="0" smtClean="0"/>
            <a:t>10</a:t>
          </a:r>
          <a:r>
            <a:rPr lang="kk-KZ" sz="1200" dirty="0" smtClean="0"/>
            <a:t> парафинді көмірсутектер қалыпты жағдайда газ тәрізді заттар, С</a:t>
          </a:r>
          <a:r>
            <a:rPr lang="kk-KZ" sz="1200" baseline="-25000" dirty="0" smtClean="0"/>
            <a:t>5</a:t>
          </a:r>
          <a:r>
            <a:rPr lang="kk-KZ" sz="1200" dirty="0" smtClean="0"/>
            <a:t>Н</a:t>
          </a:r>
          <a:r>
            <a:rPr lang="kk-KZ" sz="1200" baseline="-25000" dirty="0" smtClean="0"/>
            <a:t>12</a:t>
          </a:r>
          <a:r>
            <a:rPr lang="kk-KZ" sz="1200" dirty="0" smtClean="0"/>
            <a:t> пентандары төмен қайнайтын сұйықтықтар. </a:t>
          </a:r>
          <a:endParaRPr lang="ru-RU" sz="1200" i="1" dirty="0"/>
        </a:p>
      </dgm:t>
    </dgm:pt>
    <dgm:pt modelId="{63F436E2-A877-4EA9-A747-5B81E939E03F}" type="parTrans" cxnId="{84E48D7E-72DA-4C6E-BF93-0A697D439D7B}">
      <dgm:prSet/>
      <dgm:spPr/>
      <dgm:t>
        <a:bodyPr/>
        <a:lstStyle/>
        <a:p>
          <a:endParaRPr lang="ru-RU"/>
        </a:p>
      </dgm:t>
    </dgm:pt>
    <dgm:pt modelId="{CF94C1A1-B7EA-416C-BCE1-047663020DCB}" type="sibTrans" cxnId="{84E48D7E-72DA-4C6E-BF93-0A697D439D7B}">
      <dgm:prSet/>
      <dgm:spPr/>
      <dgm:t>
        <a:bodyPr/>
        <a:lstStyle/>
        <a:p>
          <a:endParaRPr lang="ru-RU"/>
        </a:p>
      </dgm:t>
    </dgm:pt>
    <dgm:pt modelId="{F4C841DA-2683-4E2F-AD88-C072D7C29A1F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kk-KZ" sz="1200" dirty="0" smtClean="0"/>
            <a:t>Төменгі парафиндер суда және полярлы сұйықтықтарда (төменгі дәрежедегі спирттерде, кетондарда, альдегидтерде) нашар ериді, бірақ басқа көмірсутектер мен қатты адсорбенттер (белсенді көмір) сіңіреді. </a:t>
          </a:r>
          <a:endParaRPr lang="ru-RU" sz="1200" i="1" dirty="0"/>
        </a:p>
      </dgm:t>
    </dgm:pt>
    <dgm:pt modelId="{C209341E-B314-48F8-9336-74494FC4A0F3}" type="parTrans" cxnId="{830530D2-0A44-4DFB-A943-8E8EB4F830AA}">
      <dgm:prSet/>
      <dgm:spPr/>
      <dgm:t>
        <a:bodyPr/>
        <a:lstStyle/>
        <a:p>
          <a:endParaRPr lang="ru-RU"/>
        </a:p>
      </dgm:t>
    </dgm:pt>
    <dgm:pt modelId="{48E3E17A-2E08-4520-8470-EA56F88E7F3C}" type="sibTrans" cxnId="{830530D2-0A44-4DFB-A943-8E8EB4F830AA}">
      <dgm:prSet/>
      <dgm:spPr/>
      <dgm:t>
        <a:bodyPr/>
        <a:lstStyle/>
        <a:p>
          <a:endParaRPr lang="ru-RU"/>
        </a:p>
      </dgm:t>
    </dgm:pt>
    <dgm:pt modelId="{43FAB916-70B8-4BF6-AA22-F3400C45D5A5}">
      <dgm:prSet phldrT="[Текст]" custT="1">
        <dgm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sz="1200" dirty="0" smtClean="0"/>
            <a:t>Метан, n- және изобутан, изопентан олардың төменгі парафиндерін мұнай-химиялық синтездеу үшін шикізат ретінде көбірек қолданылады.</a:t>
          </a:r>
          <a:endParaRPr lang="ru-RU" sz="1200" i="1" dirty="0"/>
        </a:p>
      </dgm:t>
    </dgm:pt>
    <dgm:pt modelId="{4CF2595D-CAAF-4EDB-A686-602F83CC875F}" type="parTrans" cxnId="{2843C778-3F46-4F80-AF1F-61F6519F78B6}">
      <dgm:prSet/>
      <dgm:spPr/>
      <dgm:t>
        <a:bodyPr/>
        <a:lstStyle/>
        <a:p>
          <a:endParaRPr lang="ru-RU"/>
        </a:p>
      </dgm:t>
    </dgm:pt>
    <dgm:pt modelId="{DC853A0A-B00B-4BB0-AABA-F0E95C26DE77}" type="sibTrans" cxnId="{2843C778-3F46-4F80-AF1F-61F6519F78B6}">
      <dgm:prSet/>
      <dgm:spPr/>
      <dgm:t>
        <a:bodyPr/>
        <a:lstStyle/>
        <a:p>
          <a:endParaRPr lang="ru-RU"/>
        </a:p>
      </dgm:t>
    </dgm:pt>
    <dgm:pt modelId="{3DB1EBD5-81EF-4820-BE22-F697B8F8326E}">
      <dgm:prSet phldrT="[Текст]" custT="1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kk-KZ" sz="1200" dirty="0" smtClean="0"/>
            <a:t>Төменгі парафиндер ауамен жарылғыш қоспалар түзеді, сондықтан осы көмірсутектер өндірілетін немесе тұтынылатын барлық цехтар А санатына жатады. газдар немесе булар бірте-бірте ауыр зардаптарға әкеледі.</a:t>
          </a:r>
          <a:endParaRPr lang="ru-RU" sz="1200" i="1" dirty="0"/>
        </a:p>
      </dgm:t>
    </dgm:pt>
    <dgm:pt modelId="{6E2796D6-D255-4A08-A9F0-E291536A63D8}" type="parTrans" cxnId="{221F3CB8-ED2B-413B-BA7A-144D4EAB4FF3}">
      <dgm:prSet/>
      <dgm:spPr/>
      <dgm:t>
        <a:bodyPr/>
        <a:lstStyle/>
        <a:p>
          <a:endParaRPr lang="ru-RU"/>
        </a:p>
      </dgm:t>
    </dgm:pt>
    <dgm:pt modelId="{4D258005-7FD8-4A16-837A-8AD8CFD58817}" type="sibTrans" cxnId="{221F3CB8-ED2B-413B-BA7A-144D4EAB4FF3}">
      <dgm:prSet/>
      <dgm:spPr/>
      <dgm:t>
        <a:bodyPr/>
        <a:lstStyle/>
        <a:p>
          <a:endParaRPr lang="ru-RU"/>
        </a:p>
      </dgm:t>
    </dgm:pt>
    <dgm:pt modelId="{79540B1C-72BA-4065-91EE-3E73BA149BFF}" type="pres">
      <dgm:prSet presAssocID="{5F8CFEC2-6C3E-4B55-A619-206BA392DC91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8F129DC-393C-4A69-A524-B0EC04744068}" type="pres">
      <dgm:prSet presAssocID="{5F8CFEC2-6C3E-4B55-A619-206BA392DC91}" presName="radial" presStyleCnt="0">
        <dgm:presLayoutVars>
          <dgm:animLvl val="ctr"/>
        </dgm:presLayoutVars>
      </dgm:prSet>
      <dgm:spPr/>
    </dgm:pt>
    <dgm:pt modelId="{424B45F2-469A-4AED-9F90-D533145DDA0A}" type="pres">
      <dgm:prSet presAssocID="{BB4CF532-2CD8-4C96-A0FF-130C26842EAB}" presName="centerShape" presStyleLbl="vennNode1" presStyleIdx="0" presStyleCnt="5"/>
      <dgm:spPr/>
      <dgm:t>
        <a:bodyPr/>
        <a:lstStyle/>
        <a:p>
          <a:endParaRPr lang="ru-RU"/>
        </a:p>
      </dgm:t>
    </dgm:pt>
    <dgm:pt modelId="{F034F936-3839-42DE-AABC-D12A0CB2CFB7}" type="pres">
      <dgm:prSet presAssocID="{D7DAB28F-DBA1-49E2-A03A-3683E8C122C0}" presName="node" presStyleLbl="vennNode1" presStyleIdx="1" presStyleCnt="5" custScaleX="230513" custScaleY="1092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A04BFB-056B-4306-8609-E4054707BD6B}" type="pres">
      <dgm:prSet presAssocID="{F4C841DA-2683-4E2F-AD88-C072D7C29A1F}" presName="node" presStyleLbl="vennNode1" presStyleIdx="2" presStyleCnt="5" custScaleX="188338" custScaleY="138542" custRadScaleRad="145838" custRadScaleInc="-488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12219E-E6C4-4F1C-B4A4-63D33719BA13}" type="pres">
      <dgm:prSet presAssocID="{43FAB916-70B8-4BF6-AA22-F3400C45D5A5}" presName="node" presStyleLbl="vennNode1" presStyleIdx="3" presStyleCnt="5" custScaleX="243252" custRadScaleRad="89154" custRadScaleInc="-54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A83E5F-9EA1-4712-85DD-56901B286D90}" type="pres">
      <dgm:prSet presAssocID="{3DB1EBD5-81EF-4820-BE22-F697B8F8326E}" presName="node" presStyleLbl="vennNode1" presStyleIdx="4" presStyleCnt="5" custScaleX="171582" custScaleY="134902" custRadScaleRad="123755" custRadScaleInc="36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4E48D7E-72DA-4C6E-BF93-0A697D439D7B}" srcId="{BB4CF532-2CD8-4C96-A0FF-130C26842EAB}" destId="{D7DAB28F-DBA1-49E2-A03A-3683E8C122C0}" srcOrd="0" destOrd="0" parTransId="{63F436E2-A877-4EA9-A747-5B81E939E03F}" sibTransId="{CF94C1A1-B7EA-416C-BCE1-047663020DCB}"/>
    <dgm:cxn modelId="{DDA89B3D-74F4-43C9-979C-3FBFCA54087C}" type="presOf" srcId="{5F8CFEC2-6C3E-4B55-A619-206BA392DC91}" destId="{79540B1C-72BA-4065-91EE-3E73BA149BFF}" srcOrd="0" destOrd="0" presId="urn:microsoft.com/office/officeart/2005/8/layout/radial3"/>
    <dgm:cxn modelId="{830530D2-0A44-4DFB-A943-8E8EB4F830AA}" srcId="{BB4CF532-2CD8-4C96-A0FF-130C26842EAB}" destId="{F4C841DA-2683-4E2F-AD88-C072D7C29A1F}" srcOrd="1" destOrd="0" parTransId="{C209341E-B314-48F8-9336-74494FC4A0F3}" sibTransId="{48E3E17A-2E08-4520-8470-EA56F88E7F3C}"/>
    <dgm:cxn modelId="{EBF390D9-61C1-4B2C-8A49-E5D12E59D2B6}" type="presOf" srcId="{F4C841DA-2683-4E2F-AD88-C072D7C29A1F}" destId="{F8A04BFB-056B-4306-8609-E4054707BD6B}" srcOrd="0" destOrd="0" presId="urn:microsoft.com/office/officeart/2005/8/layout/radial3"/>
    <dgm:cxn modelId="{78EE7AD6-5B6A-4A14-BF29-B4C89D693E7F}" type="presOf" srcId="{3DB1EBD5-81EF-4820-BE22-F697B8F8326E}" destId="{6CA83E5F-9EA1-4712-85DD-56901B286D90}" srcOrd="0" destOrd="0" presId="urn:microsoft.com/office/officeart/2005/8/layout/radial3"/>
    <dgm:cxn modelId="{2843C778-3F46-4F80-AF1F-61F6519F78B6}" srcId="{BB4CF532-2CD8-4C96-A0FF-130C26842EAB}" destId="{43FAB916-70B8-4BF6-AA22-F3400C45D5A5}" srcOrd="2" destOrd="0" parTransId="{4CF2595D-CAAF-4EDB-A686-602F83CC875F}" sibTransId="{DC853A0A-B00B-4BB0-AABA-F0E95C26DE77}"/>
    <dgm:cxn modelId="{2FD57FAA-618D-4890-8C58-BAF0D43CD041}" type="presOf" srcId="{BB4CF532-2CD8-4C96-A0FF-130C26842EAB}" destId="{424B45F2-469A-4AED-9F90-D533145DDA0A}" srcOrd="0" destOrd="0" presId="urn:microsoft.com/office/officeart/2005/8/layout/radial3"/>
    <dgm:cxn modelId="{2AC2FB0C-7912-43D1-9469-A0BC130395B4}" type="presOf" srcId="{D7DAB28F-DBA1-49E2-A03A-3683E8C122C0}" destId="{F034F936-3839-42DE-AABC-D12A0CB2CFB7}" srcOrd="0" destOrd="0" presId="urn:microsoft.com/office/officeart/2005/8/layout/radial3"/>
    <dgm:cxn modelId="{5AC48798-F35D-4646-8F7E-DFE7DF022608}" type="presOf" srcId="{43FAB916-70B8-4BF6-AA22-F3400C45D5A5}" destId="{8612219E-E6C4-4F1C-B4A4-63D33719BA13}" srcOrd="0" destOrd="0" presId="urn:microsoft.com/office/officeart/2005/8/layout/radial3"/>
    <dgm:cxn modelId="{221F3CB8-ED2B-413B-BA7A-144D4EAB4FF3}" srcId="{BB4CF532-2CD8-4C96-A0FF-130C26842EAB}" destId="{3DB1EBD5-81EF-4820-BE22-F697B8F8326E}" srcOrd="3" destOrd="0" parTransId="{6E2796D6-D255-4A08-A9F0-E291536A63D8}" sibTransId="{4D258005-7FD8-4A16-837A-8AD8CFD58817}"/>
    <dgm:cxn modelId="{974E268F-3101-4C79-B7D6-5DDEC5ECC197}" srcId="{5F8CFEC2-6C3E-4B55-A619-206BA392DC91}" destId="{BB4CF532-2CD8-4C96-A0FF-130C26842EAB}" srcOrd="0" destOrd="0" parTransId="{3B78FBD2-D8CD-4194-99CA-DE02DE3143A6}" sibTransId="{EB370413-22E1-4799-88E3-2025DB7AE37E}"/>
    <dgm:cxn modelId="{5F2520C5-D2C2-4395-824B-562C94A7C8AF}" type="presParOf" srcId="{79540B1C-72BA-4065-91EE-3E73BA149BFF}" destId="{08F129DC-393C-4A69-A524-B0EC04744068}" srcOrd="0" destOrd="0" presId="urn:microsoft.com/office/officeart/2005/8/layout/radial3"/>
    <dgm:cxn modelId="{50AAA182-B2D5-4034-9E43-741F6AED0F57}" type="presParOf" srcId="{08F129DC-393C-4A69-A524-B0EC04744068}" destId="{424B45F2-469A-4AED-9F90-D533145DDA0A}" srcOrd="0" destOrd="0" presId="urn:microsoft.com/office/officeart/2005/8/layout/radial3"/>
    <dgm:cxn modelId="{CADB2022-08E0-45D6-B239-D7CBE05944FC}" type="presParOf" srcId="{08F129DC-393C-4A69-A524-B0EC04744068}" destId="{F034F936-3839-42DE-AABC-D12A0CB2CFB7}" srcOrd="1" destOrd="0" presId="urn:microsoft.com/office/officeart/2005/8/layout/radial3"/>
    <dgm:cxn modelId="{D50C39F2-6F9B-4181-A8A4-96D37BDACC47}" type="presParOf" srcId="{08F129DC-393C-4A69-A524-B0EC04744068}" destId="{F8A04BFB-056B-4306-8609-E4054707BD6B}" srcOrd="2" destOrd="0" presId="urn:microsoft.com/office/officeart/2005/8/layout/radial3"/>
    <dgm:cxn modelId="{FD3D7EE6-1A62-426B-8E20-D4BF0F490768}" type="presParOf" srcId="{08F129DC-393C-4A69-A524-B0EC04744068}" destId="{8612219E-E6C4-4F1C-B4A4-63D33719BA13}" srcOrd="3" destOrd="0" presId="urn:microsoft.com/office/officeart/2005/8/layout/radial3"/>
    <dgm:cxn modelId="{EFCFD813-7AC5-4222-9890-B3AFDB85F7A4}" type="presParOf" srcId="{08F129DC-393C-4A69-A524-B0EC04744068}" destId="{6CA83E5F-9EA1-4712-85DD-56901B286D90}" srcOrd="4" destOrd="0" presId="urn:microsoft.com/office/officeart/2005/8/layout/radial3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F8CFEC2-6C3E-4B55-A619-206BA392DC91}" type="doc">
      <dgm:prSet loTypeId="urn:microsoft.com/office/officeart/2005/8/layout/radial3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BB4CF532-2CD8-4C96-A0FF-130C26842EAB}">
      <dgm:prSet phldrT="[Текст]">
        <dgm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u="sng" dirty="0" err="1" smtClean="0"/>
            <a:t>Газды</a:t>
          </a:r>
          <a:r>
            <a:rPr lang="ru-RU" u="sng" dirty="0" smtClean="0"/>
            <a:t> </a:t>
          </a:r>
          <a:r>
            <a:rPr lang="ru-RU" u="sng" dirty="0" err="1" smtClean="0"/>
            <a:t>фракциялау</a:t>
          </a:r>
          <a:r>
            <a:rPr lang="ru-RU" u="sng" dirty="0" smtClean="0"/>
            <a:t> </a:t>
          </a:r>
          <a:r>
            <a:rPr lang="ru-RU" u="sng" dirty="0" err="1" smtClean="0"/>
            <a:t>қондырғылары.</a:t>
          </a:r>
          <a:r>
            <a:rPr lang="ru-RU" u="sng" dirty="0" smtClean="0"/>
            <a:t> </a:t>
          </a:r>
          <a:r>
            <a:rPr lang="ru-RU" dirty="0" err="1" smtClean="0"/>
            <a:t>Ілеспе</a:t>
          </a:r>
          <a:r>
            <a:rPr lang="ru-RU" dirty="0" smtClean="0"/>
            <a:t> </a:t>
          </a:r>
          <a:r>
            <a:rPr lang="ru-RU" dirty="0" err="1" smtClean="0"/>
            <a:t>газды</a:t>
          </a:r>
          <a:r>
            <a:rPr lang="ru-RU" dirty="0" smtClean="0"/>
            <a:t> </a:t>
          </a:r>
          <a:r>
            <a:rPr lang="ru-RU" dirty="0" err="1" smtClean="0"/>
            <a:t>бөлу үшін </a:t>
          </a:r>
          <a:r>
            <a:rPr lang="ru-RU" dirty="0" smtClean="0"/>
            <a:t>абсорбция, адсорбция, конденсация </a:t>
          </a:r>
          <a:r>
            <a:rPr lang="ru-RU" dirty="0" err="1" smtClean="0"/>
            <a:t>және </a:t>
          </a:r>
          <a:r>
            <a:rPr lang="ru-RU" dirty="0" smtClean="0"/>
            <a:t>ректификация </a:t>
          </a:r>
          <a:r>
            <a:rPr lang="ru-RU" dirty="0" err="1" smtClean="0"/>
            <a:t>әдістерін қолдануға болады</a:t>
          </a:r>
          <a:r>
            <a:rPr lang="ru-RU" dirty="0" smtClean="0"/>
            <a:t>. </a:t>
          </a:r>
          <a:r>
            <a:rPr lang="ru-RU" dirty="0" err="1" smtClean="0"/>
            <a:t>Ең кең тараған әдіс </a:t>
          </a:r>
          <a:r>
            <a:rPr lang="ru-RU" dirty="0" smtClean="0"/>
            <a:t>ректификация </a:t>
          </a:r>
          <a:r>
            <a:rPr lang="ru-RU" dirty="0" err="1" smtClean="0"/>
            <a:t>әдісі болып</a:t>
          </a:r>
          <a:r>
            <a:rPr lang="ru-RU" dirty="0" smtClean="0"/>
            <a:t> </a:t>
          </a:r>
          <a:r>
            <a:rPr lang="ru-RU" dirty="0" err="1" smtClean="0"/>
            <a:t>табылады</a:t>
          </a:r>
          <a:r>
            <a:rPr lang="ru-RU" dirty="0" smtClean="0"/>
            <a:t>, </a:t>
          </a:r>
          <a:r>
            <a:rPr lang="ru-RU" dirty="0" err="1" smtClean="0"/>
            <a:t>онда</a:t>
          </a:r>
          <a:r>
            <a:rPr lang="ru-RU" dirty="0" smtClean="0"/>
            <a:t> </a:t>
          </a:r>
          <a:r>
            <a:rPr lang="ru-RU" dirty="0" err="1" smtClean="0"/>
            <a:t>конденсациялануы</a:t>
          </a:r>
          <a:r>
            <a:rPr lang="ru-RU" dirty="0" smtClean="0"/>
            <a:t> </a:t>
          </a:r>
          <a:r>
            <a:rPr lang="ru-RU" dirty="0" err="1" smtClean="0"/>
            <a:t>қиын газдарды</a:t>
          </a:r>
          <a:r>
            <a:rPr lang="ru-RU" dirty="0" smtClean="0"/>
            <a:t> </a:t>
          </a:r>
          <a:r>
            <a:rPr lang="ru-RU" dirty="0" err="1" smtClean="0"/>
            <a:t>бөлу үшін жоғары қысымды </a:t>
          </a:r>
          <a:r>
            <a:rPr lang="ru-RU" dirty="0" smtClean="0"/>
            <a:t>(2-4 МПа) </a:t>
          </a:r>
          <a:r>
            <a:rPr lang="ru-RU" dirty="0" err="1" smtClean="0"/>
            <a:t>ғана емес</a:t>
          </a:r>
          <a:r>
            <a:rPr lang="ru-RU" dirty="0" smtClean="0"/>
            <a:t>, </a:t>
          </a:r>
          <a:r>
            <a:rPr lang="ru-RU" dirty="0" err="1" smtClean="0"/>
            <a:t>сонымен</a:t>
          </a:r>
          <a:r>
            <a:rPr lang="ru-RU" dirty="0" smtClean="0"/>
            <a:t> </a:t>
          </a:r>
          <a:r>
            <a:rPr lang="ru-RU" dirty="0" err="1" smtClean="0"/>
            <a:t>қатар жеткілікті</a:t>
          </a:r>
          <a:r>
            <a:rPr lang="ru-RU" dirty="0" smtClean="0"/>
            <a:t> </a:t>
          </a:r>
          <a:r>
            <a:rPr lang="ru-RU" dirty="0" err="1" smtClean="0"/>
            <a:t>терең салқын</a:t>
          </a:r>
          <a:r>
            <a:rPr lang="ru-RU" dirty="0" smtClean="0"/>
            <a:t>, </a:t>
          </a:r>
          <a:r>
            <a:rPr lang="ru-RU" dirty="0" err="1" smtClean="0"/>
            <a:t>мысалы</a:t>
          </a:r>
          <a:r>
            <a:rPr lang="ru-RU" dirty="0" smtClean="0"/>
            <a:t>, </a:t>
          </a:r>
          <a:r>
            <a:rPr lang="ru-RU" dirty="0" err="1" smtClean="0"/>
            <a:t>пропанды</a:t>
          </a:r>
          <a:r>
            <a:rPr lang="ru-RU" dirty="0" smtClean="0"/>
            <a:t> </a:t>
          </a:r>
          <a:r>
            <a:rPr lang="ru-RU" dirty="0" err="1" smtClean="0"/>
            <a:t>тоңазыту циклі</a:t>
          </a:r>
          <a:r>
            <a:rPr lang="ru-RU" dirty="0" smtClean="0"/>
            <a:t> </a:t>
          </a:r>
          <a:r>
            <a:rPr lang="ru-RU" dirty="0" err="1" smtClean="0"/>
            <a:t>қолданылады</a:t>
          </a:r>
          <a:r>
            <a:rPr lang="ru-RU" dirty="0" smtClean="0"/>
            <a:t>. </a:t>
          </a:r>
          <a:r>
            <a:rPr lang="ru-RU" dirty="0" err="1" smtClean="0"/>
            <a:t>Этанды</a:t>
          </a:r>
          <a:r>
            <a:rPr lang="ru-RU" dirty="0" smtClean="0"/>
            <a:t> </a:t>
          </a:r>
          <a:r>
            <a:rPr lang="ru-RU" dirty="0" err="1" smtClean="0"/>
            <a:t>және әсіресе метанды</a:t>
          </a:r>
          <a:r>
            <a:rPr lang="ru-RU" dirty="0" smtClean="0"/>
            <a:t> </a:t>
          </a:r>
          <a:r>
            <a:rPr lang="ru-RU" dirty="0" err="1" smtClean="0"/>
            <a:t>басқа көмірсутектерден бөлу кезінде</a:t>
          </a:r>
          <a:r>
            <a:rPr lang="ru-RU" dirty="0" smtClean="0"/>
            <a:t> </a:t>
          </a:r>
          <a:r>
            <a:rPr lang="ru-RU" dirty="0" err="1" smtClean="0"/>
            <a:t>тым</a:t>
          </a:r>
          <a:r>
            <a:rPr lang="ru-RU" dirty="0" smtClean="0"/>
            <a:t> </a:t>
          </a:r>
          <a:r>
            <a:rPr lang="ru-RU" dirty="0" err="1" smtClean="0"/>
            <a:t>терең және қымбат суықты пайдаланбау</a:t>
          </a:r>
          <a:r>
            <a:rPr lang="ru-RU" dirty="0" smtClean="0"/>
            <a:t> </a:t>
          </a:r>
          <a:r>
            <a:rPr lang="ru-RU" dirty="0" err="1" smtClean="0"/>
            <a:t>үшін төмен температурадағы </a:t>
          </a:r>
          <a:r>
            <a:rPr lang="ru-RU" dirty="0" smtClean="0"/>
            <a:t>ректификация </a:t>
          </a:r>
          <a:r>
            <a:rPr lang="ru-RU" dirty="0" err="1" smtClean="0"/>
            <a:t>сіңірумен біріктіріледі</a:t>
          </a:r>
          <a:r>
            <a:rPr lang="ru-RU" dirty="0" smtClean="0"/>
            <a:t>.</a:t>
          </a:r>
          <a:endParaRPr lang="ru-RU" b="1" dirty="0">
            <a:solidFill>
              <a:srgbClr val="C00000"/>
            </a:solidFill>
          </a:endParaRPr>
        </a:p>
      </dgm:t>
    </dgm:pt>
    <dgm:pt modelId="{3B78FBD2-D8CD-4194-99CA-DE02DE3143A6}" type="parTrans" cxnId="{974E268F-3101-4C79-B7D6-5DDEC5ECC197}">
      <dgm:prSet/>
      <dgm:spPr/>
      <dgm:t>
        <a:bodyPr/>
        <a:lstStyle/>
        <a:p>
          <a:endParaRPr lang="ru-RU"/>
        </a:p>
      </dgm:t>
    </dgm:pt>
    <dgm:pt modelId="{EB370413-22E1-4799-88E3-2025DB7AE37E}" type="sibTrans" cxnId="{974E268F-3101-4C79-B7D6-5DDEC5ECC197}">
      <dgm:prSet/>
      <dgm:spPr/>
      <dgm:t>
        <a:bodyPr/>
        <a:lstStyle/>
        <a:p>
          <a:endParaRPr lang="ru-RU"/>
        </a:p>
      </dgm:t>
    </dgm:pt>
    <dgm:pt modelId="{79540B1C-72BA-4065-91EE-3E73BA149BFF}" type="pres">
      <dgm:prSet presAssocID="{5F8CFEC2-6C3E-4B55-A619-206BA392DC91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8F129DC-393C-4A69-A524-B0EC04744068}" type="pres">
      <dgm:prSet presAssocID="{5F8CFEC2-6C3E-4B55-A619-206BA392DC91}" presName="radial" presStyleCnt="0">
        <dgm:presLayoutVars>
          <dgm:animLvl val="ctr"/>
        </dgm:presLayoutVars>
      </dgm:prSet>
      <dgm:spPr/>
    </dgm:pt>
    <dgm:pt modelId="{424B45F2-469A-4AED-9F90-D533145DDA0A}" type="pres">
      <dgm:prSet presAssocID="{BB4CF532-2CD8-4C96-A0FF-130C26842EAB}" presName="centerShape" presStyleLbl="vennNode1" presStyleIdx="0" presStyleCnt="1" custScaleX="132268"/>
      <dgm:spPr/>
      <dgm:t>
        <a:bodyPr/>
        <a:lstStyle/>
        <a:p>
          <a:endParaRPr lang="ru-RU"/>
        </a:p>
      </dgm:t>
    </dgm:pt>
  </dgm:ptLst>
  <dgm:cxnLst>
    <dgm:cxn modelId="{B34626D4-B580-40AA-8EE6-4889F8D442C7}" type="presOf" srcId="{BB4CF532-2CD8-4C96-A0FF-130C26842EAB}" destId="{424B45F2-469A-4AED-9F90-D533145DDA0A}" srcOrd="0" destOrd="0" presId="urn:microsoft.com/office/officeart/2005/8/layout/radial3"/>
    <dgm:cxn modelId="{0C350D7B-6297-4ABE-ABE5-161AEE28C0AA}" type="presOf" srcId="{5F8CFEC2-6C3E-4B55-A619-206BA392DC91}" destId="{79540B1C-72BA-4065-91EE-3E73BA149BFF}" srcOrd="0" destOrd="0" presId="urn:microsoft.com/office/officeart/2005/8/layout/radial3"/>
    <dgm:cxn modelId="{974E268F-3101-4C79-B7D6-5DDEC5ECC197}" srcId="{5F8CFEC2-6C3E-4B55-A619-206BA392DC91}" destId="{BB4CF532-2CD8-4C96-A0FF-130C26842EAB}" srcOrd="0" destOrd="0" parTransId="{3B78FBD2-D8CD-4194-99CA-DE02DE3143A6}" sibTransId="{EB370413-22E1-4799-88E3-2025DB7AE37E}"/>
    <dgm:cxn modelId="{DBB2E0D1-C09E-46A6-98E8-2062C32EB955}" type="presParOf" srcId="{79540B1C-72BA-4065-91EE-3E73BA149BFF}" destId="{08F129DC-393C-4A69-A524-B0EC04744068}" srcOrd="0" destOrd="0" presId="urn:microsoft.com/office/officeart/2005/8/layout/radial3"/>
    <dgm:cxn modelId="{CB8A0104-BE99-48D1-AD4A-BEE200E0BB37}" type="presParOf" srcId="{08F129DC-393C-4A69-A524-B0EC04744068}" destId="{424B45F2-469A-4AED-9F90-D533145DDA0A}" srcOrd="0" destOrd="0" presId="urn:microsoft.com/office/officeart/2005/8/layout/radial3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F8CFEC2-6C3E-4B55-A619-206BA392DC91}" type="doc">
      <dgm:prSet loTypeId="urn:microsoft.com/office/officeart/2005/8/layout/radial3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BB4CF532-2CD8-4C96-A0FF-130C26842EAB}">
      <dgm:prSet phldrT="[Текст]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/>
            <a:t>С</a:t>
          </a:r>
          <a:r>
            <a:rPr lang="ru-RU" baseline="-25000" dirty="0" smtClean="0"/>
            <a:t>1</a:t>
          </a:r>
          <a:r>
            <a:rPr lang="ru-RU" dirty="0" smtClean="0"/>
            <a:t> – С</a:t>
          </a:r>
          <a:r>
            <a:rPr lang="ru-RU" baseline="-25000" dirty="0" smtClean="0"/>
            <a:t>5</a:t>
          </a:r>
          <a:r>
            <a:rPr lang="ru-RU" dirty="0" smtClean="0"/>
            <a:t> </a:t>
          </a:r>
          <a:r>
            <a:rPr lang="ru-RU" dirty="0" err="1" smtClean="0"/>
            <a:t>көмірсутектерін бөлу схемаларының бірі</a:t>
          </a:r>
          <a:r>
            <a:rPr lang="ru-RU" dirty="0" smtClean="0"/>
            <a:t> (</a:t>
          </a:r>
          <a:r>
            <a:rPr lang="ru-RU" dirty="0" err="1" smtClean="0"/>
            <a:t>механикалық және қышқылдық қоспалардан тазарту</a:t>
          </a:r>
          <a:r>
            <a:rPr lang="ru-RU" dirty="0" smtClean="0"/>
            <a:t> </a:t>
          </a:r>
          <a:r>
            <a:rPr lang="ru-RU" dirty="0" err="1" smtClean="0"/>
            <a:t>кезеңдерін қоспағанда</a:t>
          </a:r>
          <a:r>
            <a:rPr lang="ru-RU" dirty="0" smtClean="0"/>
            <a:t>) </a:t>
          </a:r>
          <a:r>
            <a:rPr lang="ru-RU" dirty="0" err="1" smtClean="0"/>
            <a:t>суретте</a:t>
          </a:r>
          <a:r>
            <a:rPr lang="ru-RU" dirty="0" smtClean="0"/>
            <a:t> </a:t>
          </a:r>
          <a:r>
            <a:rPr lang="ru-RU" dirty="0" err="1" smtClean="0"/>
            <a:t>көрсетілген</a:t>
          </a:r>
          <a:r>
            <a:rPr lang="ru-RU" dirty="0" smtClean="0"/>
            <a:t>. </a:t>
          </a:r>
          <a:r>
            <a:rPr lang="ru-RU" dirty="0" err="1" smtClean="0"/>
            <a:t>Ілеспе</a:t>
          </a:r>
          <a:r>
            <a:rPr lang="ru-RU" dirty="0" smtClean="0"/>
            <a:t> газ компрессор 1-де </a:t>
          </a:r>
          <a:r>
            <a:rPr lang="ru-RU" dirty="0" err="1" smtClean="0"/>
            <a:t>сығымдалады және сумен</a:t>
          </a:r>
          <a:r>
            <a:rPr lang="ru-RU" dirty="0" smtClean="0"/>
            <a:t> </a:t>
          </a:r>
          <a:r>
            <a:rPr lang="ru-RU" dirty="0" err="1" smtClean="0"/>
            <a:t>салқындатылғаннан кейін</a:t>
          </a:r>
          <a:r>
            <a:rPr lang="ru-RU" dirty="0" smtClean="0"/>
            <a:t> </a:t>
          </a:r>
          <a:r>
            <a:rPr lang="ru-RU" dirty="0" err="1" smtClean="0"/>
            <a:t>дистилляциялық колоннаға жіберіледі</a:t>
          </a:r>
          <a:r>
            <a:rPr lang="ru-RU" dirty="0" smtClean="0"/>
            <a:t>. 2, </a:t>
          </a:r>
          <a:r>
            <a:rPr lang="ru-RU" dirty="0" err="1" smtClean="0"/>
            <a:t>онда</a:t>
          </a:r>
          <a:r>
            <a:rPr lang="ru-RU" dirty="0" smtClean="0"/>
            <a:t> С</a:t>
          </a:r>
          <a:r>
            <a:rPr lang="ru-RU" baseline="-25000" dirty="0" smtClean="0"/>
            <a:t>1</a:t>
          </a:r>
          <a:r>
            <a:rPr lang="ru-RU" dirty="0" smtClean="0"/>
            <a:t> – С</a:t>
          </a:r>
          <a:r>
            <a:rPr lang="ru-RU" baseline="-25000" dirty="0" smtClean="0"/>
            <a:t>3</a:t>
          </a:r>
          <a:r>
            <a:rPr lang="ru-RU" dirty="0" smtClean="0"/>
            <a:t> </a:t>
          </a:r>
          <a:r>
            <a:rPr lang="ru-RU" dirty="0" err="1" smtClean="0"/>
            <a:t>көмірсутектер жоғарыдан бөлінеді</a:t>
          </a:r>
          <a:r>
            <a:rPr lang="ru-RU" dirty="0" smtClean="0"/>
            <a:t>. </a:t>
          </a:r>
          <a:r>
            <a:rPr lang="ru-RU" dirty="0" err="1" smtClean="0"/>
            <a:t>Қолданылатын қысымға және газдағы </a:t>
          </a:r>
          <a:r>
            <a:rPr lang="ru-RU" dirty="0" smtClean="0"/>
            <a:t>С</a:t>
          </a:r>
          <a:r>
            <a:rPr lang="ru-RU" baseline="-25000" dirty="0" smtClean="0"/>
            <a:t>1</a:t>
          </a:r>
          <a:r>
            <a:rPr lang="ru-RU" dirty="0" smtClean="0"/>
            <a:t> </a:t>
          </a:r>
          <a:r>
            <a:rPr lang="ru-RU" dirty="0" err="1" smtClean="0"/>
            <a:t>және </a:t>
          </a:r>
          <a:r>
            <a:rPr lang="ru-RU" dirty="0" smtClean="0"/>
            <a:t>С</a:t>
          </a:r>
          <a:r>
            <a:rPr lang="ru-RU" baseline="-25000" dirty="0" smtClean="0"/>
            <a:t>2</a:t>
          </a:r>
          <a:r>
            <a:rPr lang="ru-RU" dirty="0" smtClean="0"/>
            <a:t> </a:t>
          </a:r>
          <a:r>
            <a:rPr lang="ru-RU" dirty="0" err="1" smtClean="0"/>
            <a:t>фракцияларының мазмұнына байланысты</a:t>
          </a:r>
          <a:r>
            <a:rPr lang="ru-RU" dirty="0" smtClean="0"/>
            <a:t>, 3-флюкс </a:t>
          </a:r>
          <a:r>
            <a:rPr lang="ru-RU" dirty="0" err="1" smtClean="0"/>
            <a:t>конденсаторында</a:t>
          </a:r>
          <a:r>
            <a:rPr lang="ru-RU" dirty="0" smtClean="0"/>
            <a:t> </a:t>
          </a:r>
          <a:r>
            <a:rPr lang="ru-RU" dirty="0" err="1" smtClean="0"/>
            <a:t>ағынды жасау</a:t>
          </a:r>
          <a:r>
            <a:rPr lang="ru-RU" dirty="0" smtClean="0"/>
            <a:t> </a:t>
          </a:r>
          <a:r>
            <a:rPr lang="ru-RU" dirty="0" err="1" smtClean="0"/>
            <a:t>үшін</a:t>
          </a:r>
          <a:r>
            <a:rPr lang="ru-RU" dirty="0" smtClean="0"/>
            <a:t>, </a:t>
          </a:r>
          <a:r>
            <a:rPr lang="ru-RU" dirty="0" err="1" smtClean="0"/>
            <a:t>салқындатқыш ретінде</a:t>
          </a:r>
          <a:r>
            <a:rPr lang="ru-RU" dirty="0" smtClean="0"/>
            <a:t> су </a:t>
          </a:r>
          <a:r>
            <a:rPr lang="ru-RU" dirty="0" err="1" smtClean="0"/>
            <a:t>немесе</a:t>
          </a:r>
          <a:r>
            <a:rPr lang="ru-RU" dirty="0" smtClean="0"/>
            <a:t> </a:t>
          </a:r>
          <a:r>
            <a:rPr lang="ru-RU" dirty="0" err="1" smtClean="0"/>
            <a:t>тоңазытқыш циклінен</a:t>
          </a:r>
          <a:r>
            <a:rPr lang="ru-RU" dirty="0" smtClean="0"/>
            <a:t> </a:t>
          </a:r>
          <a:r>
            <a:rPr lang="ru-RU" dirty="0" err="1" smtClean="0"/>
            <a:t>қайнаған </a:t>
          </a:r>
          <a:r>
            <a:rPr lang="ru-RU" dirty="0" smtClean="0"/>
            <a:t>пропан </a:t>
          </a:r>
          <a:r>
            <a:rPr lang="ru-RU" dirty="0" err="1" smtClean="0"/>
            <a:t>қолданылады</a:t>
          </a:r>
          <a:r>
            <a:rPr lang="ru-RU" dirty="0" smtClean="0"/>
            <a:t>. </a:t>
          </a:r>
          <a:r>
            <a:rPr lang="ru-RU" dirty="0" err="1" smtClean="0"/>
            <a:t>Бұл бағанның жоғарғы өнімі құрғақ </a:t>
          </a:r>
          <a:r>
            <a:rPr lang="ru-RU" dirty="0" smtClean="0"/>
            <a:t>газ, ал </a:t>
          </a:r>
          <a:r>
            <a:rPr lang="ru-RU" dirty="0" err="1" smtClean="0"/>
            <a:t>сұйық </a:t>
          </a:r>
          <a:r>
            <a:rPr lang="ru-RU" dirty="0" smtClean="0"/>
            <a:t>пропан </a:t>
          </a:r>
          <a:r>
            <a:rPr lang="ru-RU" dirty="0" err="1" smtClean="0"/>
            <a:t>текшеде</a:t>
          </a:r>
          <a:r>
            <a:rPr lang="ru-RU" dirty="0" smtClean="0"/>
            <a:t> </a:t>
          </a:r>
          <a:r>
            <a:rPr lang="ru-RU" dirty="0" err="1" smtClean="0"/>
            <a:t>қалады</a:t>
          </a:r>
          <a:r>
            <a:rPr lang="ru-RU" dirty="0" smtClean="0"/>
            <a:t>.</a:t>
          </a:r>
          <a:endParaRPr lang="ru-RU" b="1" dirty="0">
            <a:solidFill>
              <a:srgbClr val="C00000"/>
            </a:solidFill>
          </a:endParaRPr>
        </a:p>
      </dgm:t>
    </dgm:pt>
    <dgm:pt modelId="{3B78FBD2-D8CD-4194-99CA-DE02DE3143A6}" type="parTrans" cxnId="{974E268F-3101-4C79-B7D6-5DDEC5ECC197}">
      <dgm:prSet/>
      <dgm:spPr/>
      <dgm:t>
        <a:bodyPr/>
        <a:lstStyle/>
        <a:p>
          <a:endParaRPr lang="ru-RU"/>
        </a:p>
      </dgm:t>
    </dgm:pt>
    <dgm:pt modelId="{EB370413-22E1-4799-88E3-2025DB7AE37E}" type="sibTrans" cxnId="{974E268F-3101-4C79-B7D6-5DDEC5ECC197}">
      <dgm:prSet/>
      <dgm:spPr/>
      <dgm:t>
        <a:bodyPr/>
        <a:lstStyle/>
        <a:p>
          <a:endParaRPr lang="ru-RU"/>
        </a:p>
      </dgm:t>
    </dgm:pt>
    <dgm:pt modelId="{79540B1C-72BA-4065-91EE-3E73BA149BFF}" type="pres">
      <dgm:prSet presAssocID="{5F8CFEC2-6C3E-4B55-A619-206BA392DC91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8F129DC-393C-4A69-A524-B0EC04744068}" type="pres">
      <dgm:prSet presAssocID="{5F8CFEC2-6C3E-4B55-A619-206BA392DC91}" presName="radial" presStyleCnt="0">
        <dgm:presLayoutVars>
          <dgm:animLvl val="ctr"/>
        </dgm:presLayoutVars>
      </dgm:prSet>
      <dgm:spPr/>
    </dgm:pt>
    <dgm:pt modelId="{424B45F2-469A-4AED-9F90-D533145DDA0A}" type="pres">
      <dgm:prSet presAssocID="{BB4CF532-2CD8-4C96-A0FF-130C26842EAB}" presName="centerShape" presStyleLbl="vennNode1" presStyleIdx="0" presStyleCnt="1" custScaleX="132268"/>
      <dgm:spPr/>
      <dgm:t>
        <a:bodyPr/>
        <a:lstStyle/>
        <a:p>
          <a:endParaRPr lang="ru-RU"/>
        </a:p>
      </dgm:t>
    </dgm:pt>
  </dgm:ptLst>
  <dgm:cxnLst>
    <dgm:cxn modelId="{974E268F-3101-4C79-B7D6-5DDEC5ECC197}" srcId="{5F8CFEC2-6C3E-4B55-A619-206BA392DC91}" destId="{BB4CF532-2CD8-4C96-A0FF-130C26842EAB}" srcOrd="0" destOrd="0" parTransId="{3B78FBD2-D8CD-4194-99CA-DE02DE3143A6}" sibTransId="{EB370413-22E1-4799-88E3-2025DB7AE37E}"/>
    <dgm:cxn modelId="{890174C1-64A6-42AC-8CEA-773384B6961A}" type="presOf" srcId="{BB4CF532-2CD8-4C96-A0FF-130C26842EAB}" destId="{424B45F2-469A-4AED-9F90-D533145DDA0A}" srcOrd="0" destOrd="0" presId="urn:microsoft.com/office/officeart/2005/8/layout/radial3"/>
    <dgm:cxn modelId="{812CECFC-00CB-40DF-9117-CDDEE427EC57}" type="presOf" srcId="{5F8CFEC2-6C3E-4B55-A619-206BA392DC91}" destId="{79540B1C-72BA-4065-91EE-3E73BA149BFF}" srcOrd="0" destOrd="0" presId="urn:microsoft.com/office/officeart/2005/8/layout/radial3"/>
    <dgm:cxn modelId="{DB760843-E919-4C94-AF66-E7FF6F305BBF}" type="presParOf" srcId="{79540B1C-72BA-4065-91EE-3E73BA149BFF}" destId="{08F129DC-393C-4A69-A524-B0EC04744068}" srcOrd="0" destOrd="0" presId="urn:microsoft.com/office/officeart/2005/8/layout/radial3"/>
    <dgm:cxn modelId="{5CAC2326-0575-4749-9730-9E220662E6FC}" type="presParOf" srcId="{08F129DC-393C-4A69-A524-B0EC04744068}" destId="{424B45F2-469A-4AED-9F90-D533145DDA0A}" srcOrd="0" destOrd="0" presId="urn:microsoft.com/office/officeart/2005/8/layout/radial3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F8CFEC2-6C3E-4B55-A619-206BA392DC91}" type="doc">
      <dgm:prSet loTypeId="urn:microsoft.com/office/officeart/2005/8/layout/radial3" loCatId="cycle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ru-RU"/>
        </a:p>
      </dgm:t>
    </dgm:pt>
    <dgm:pt modelId="{BB4CF532-2CD8-4C96-A0FF-130C26842EAB}">
      <dgm:prSet phldrT="[Текст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u="sng" dirty="0" err="1" smtClean="0"/>
            <a:t>Жоғары парафиндерді</a:t>
          </a:r>
          <a:r>
            <a:rPr lang="ru-RU" u="sng" dirty="0" smtClean="0"/>
            <a:t> </a:t>
          </a:r>
          <a:r>
            <a:rPr lang="ru-RU" u="sng" dirty="0" err="1" smtClean="0"/>
            <a:t>оқшаулау.</a:t>
          </a:r>
          <a:endParaRPr lang="ru-RU" b="1" dirty="0">
            <a:solidFill>
              <a:srgbClr val="C00000"/>
            </a:solidFill>
          </a:endParaRPr>
        </a:p>
      </dgm:t>
    </dgm:pt>
    <dgm:pt modelId="{3B78FBD2-D8CD-4194-99CA-DE02DE3143A6}" type="parTrans" cxnId="{974E268F-3101-4C79-B7D6-5DDEC5ECC197}">
      <dgm:prSet/>
      <dgm:spPr/>
      <dgm:t>
        <a:bodyPr/>
        <a:lstStyle/>
        <a:p>
          <a:endParaRPr lang="ru-RU"/>
        </a:p>
      </dgm:t>
    </dgm:pt>
    <dgm:pt modelId="{EB370413-22E1-4799-88E3-2025DB7AE37E}" type="sibTrans" cxnId="{974E268F-3101-4C79-B7D6-5DDEC5ECC197}">
      <dgm:prSet/>
      <dgm:spPr/>
      <dgm:t>
        <a:bodyPr/>
        <a:lstStyle/>
        <a:p>
          <a:endParaRPr lang="ru-RU"/>
        </a:p>
      </dgm:t>
    </dgm:pt>
    <dgm:pt modelId="{D7DAB28F-DBA1-49E2-A03A-3683E8C122C0}">
      <dgm:prSet phldrT="[Текст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400" dirty="0" err="1" smtClean="0">
              <a:solidFill>
                <a:schemeClr val="tx1"/>
              </a:solidFill>
            </a:rPr>
            <a:t>Мұнай-химиялық </a:t>
          </a:r>
          <a:r>
            <a:rPr lang="ru-RU" sz="1400" dirty="0" smtClean="0">
              <a:solidFill>
                <a:schemeClr val="tx1"/>
              </a:solidFill>
            </a:rPr>
            <a:t>синтез </a:t>
          </a:r>
          <a:r>
            <a:rPr lang="ru-RU" sz="1400" dirty="0" err="1" smtClean="0">
              <a:solidFill>
                <a:schemeClr val="tx1"/>
              </a:solidFill>
            </a:rPr>
            <a:t>процестерінде</a:t>
          </a:r>
          <a:r>
            <a:rPr lang="ru-RU" sz="1400" dirty="0" smtClean="0">
              <a:solidFill>
                <a:schemeClr val="tx1"/>
              </a:solidFill>
            </a:rPr>
            <a:t> </a:t>
          </a:r>
          <a:r>
            <a:rPr lang="ru-RU" sz="1400" dirty="0" err="1" smtClean="0">
              <a:solidFill>
                <a:schemeClr val="tx1"/>
              </a:solidFill>
            </a:rPr>
            <a:t>қолданылатын сұйық және қатты парафиндердің негізгі</a:t>
          </a:r>
          <a:r>
            <a:rPr lang="ru-RU" sz="1400" dirty="0" smtClean="0">
              <a:solidFill>
                <a:schemeClr val="tx1"/>
              </a:solidFill>
            </a:rPr>
            <a:t> </a:t>
          </a:r>
          <a:r>
            <a:rPr lang="ru-RU" sz="1400" dirty="0" err="1" smtClean="0">
              <a:solidFill>
                <a:schemeClr val="tx1"/>
              </a:solidFill>
            </a:rPr>
            <a:t>көзі мұнай болып</a:t>
          </a:r>
          <a:r>
            <a:rPr lang="ru-RU" sz="1400" dirty="0" smtClean="0">
              <a:solidFill>
                <a:schemeClr val="tx1"/>
              </a:solidFill>
            </a:rPr>
            <a:t> </a:t>
          </a:r>
          <a:r>
            <a:rPr lang="ru-RU" sz="1400" dirty="0" err="1" smtClean="0">
              <a:solidFill>
                <a:schemeClr val="tx1"/>
              </a:solidFill>
            </a:rPr>
            <a:t>табылады</a:t>
          </a:r>
          <a:r>
            <a:rPr lang="ru-RU" sz="1400" dirty="0" smtClean="0">
              <a:solidFill>
                <a:schemeClr val="tx1"/>
              </a:solidFill>
            </a:rPr>
            <a:t>. </a:t>
          </a:r>
          <a:r>
            <a:rPr lang="ru-RU" sz="1400" dirty="0" err="1" smtClean="0">
              <a:solidFill>
                <a:schemeClr val="tx1"/>
              </a:solidFill>
            </a:rPr>
            <a:t>Өздеріңіз білетіндей</a:t>
          </a:r>
          <a:r>
            <a:rPr lang="ru-RU" sz="1400" dirty="0" smtClean="0">
              <a:solidFill>
                <a:schemeClr val="tx1"/>
              </a:solidFill>
            </a:rPr>
            <a:t>, </a:t>
          </a:r>
          <a:r>
            <a:rPr lang="ru-RU" sz="1400" dirty="0" err="1" smtClean="0">
              <a:solidFill>
                <a:schemeClr val="tx1"/>
              </a:solidFill>
            </a:rPr>
            <a:t>мұнай негізінен</a:t>
          </a:r>
          <a:r>
            <a:rPr lang="ru-RU" sz="1400" dirty="0" smtClean="0">
              <a:solidFill>
                <a:schemeClr val="tx1"/>
              </a:solidFill>
            </a:rPr>
            <a:t> </a:t>
          </a:r>
          <a:r>
            <a:rPr lang="ru-RU" sz="1400" dirty="0" err="1" smtClean="0">
              <a:solidFill>
                <a:schemeClr val="tx1"/>
              </a:solidFill>
            </a:rPr>
            <a:t>парафинді</a:t>
          </a:r>
          <a:r>
            <a:rPr lang="ru-RU" sz="1400" dirty="0" smtClean="0">
              <a:solidFill>
                <a:schemeClr val="tx1"/>
              </a:solidFill>
            </a:rPr>
            <a:t>, </a:t>
          </a:r>
          <a:r>
            <a:rPr lang="ru-RU" sz="1400" dirty="0" err="1" smtClean="0">
              <a:solidFill>
                <a:schemeClr val="tx1"/>
              </a:solidFill>
            </a:rPr>
            <a:t>нафтендік</a:t>
          </a:r>
          <a:r>
            <a:rPr lang="ru-RU" sz="1400" dirty="0" smtClean="0">
              <a:solidFill>
                <a:schemeClr val="tx1"/>
              </a:solidFill>
            </a:rPr>
            <a:t> </a:t>
          </a:r>
          <a:r>
            <a:rPr lang="ru-RU" sz="1400" dirty="0" err="1" smtClean="0">
              <a:solidFill>
                <a:schemeClr val="tx1"/>
              </a:solidFill>
            </a:rPr>
            <a:t>және ароматты</a:t>
          </a:r>
          <a:r>
            <a:rPr lang="ru-RU" sz="1400" dirty="0" smtClean="0">
              <a:solidFill>
                <a:schemeClr val="tx1"/>
              </a:solidFill>
            </a:rPr>
            <a:t> </a:t>
          </a:r>
          <a:r>
            <a:rPr lang="ru-RU" sz="1400" dirty="0" err="1" smtClean="0">
              <a:solidFill>
                <a:schemeClr val="tx1"/>
              </a:solidFill>
            </a:rPr>
            <a:t>көмірсутектерден азды-көпті оттегі</a:t>
          </a:r>
          <a:r>
            <a:rPr lang="ru-RU" sz="1400" dirty="0" smtClean="0">
              <a:solidFill>
                <a:schemeClr val="tx1"/>
              </a:solidFill>
            </a:rPr>
            <a:t> мен </a:t>
          </a:r>
          <a:r>
            <a:rPr lang="ru-RU" sz="1400" dirty="0" err="1" smtClean="0">
              <a:solidFill>
                <a:schemeClr val="tx1"/>
              </a:solidFill>
            </a:rPr>
            <a:t>құрамында күкірт </a:t>
          </a:r>
          <a:r>
            <a:rPr lang="ru-RU" sz="1400" dirty="0" smtClean="0">
              <a:solidFill>
                <a:schemeClr val="tx1"/>
              </a:solidFill>
            </a:rPr>
            <a:t>бар </a:t>
          </a:r>
          <a:r>
            <a:rPr lang="ru-RU" sz="1400" dirty="0" err="1" smtClean="0">
              <a:solidFill>
                <a:schemeClr val="tx1"/>
              </a:solidFill>
            </a:rPr>
            <a:t>қосылыстардан тұрады</a:t>
          </a:r>
          <a:r>
            <a:rPr lang="ru-RU" sz="1400" dirty="0" smtClean="0">
              <a:solidFill>
                <a:schemeClr val="tx1"/>
              </a:solidFill>
            </a:rPr>
            <a:t>. Кен </a:t>
          </a:r>
          <a:r>
            <a:rPr lang="ru-RU" sz="1400" dirty="0" err="1" smtClean="0">
              <a:solidFill>
                <a:schemeClr val="tx1"/>
              </a:solidFill>
            </a:rPr>
            <a:t>орнына</a:t>
          </a:r>
          <a:r>
            <a:rPr lang="ru-RU" sz="1400" dirty="0" smtClean="0">
              <a:solidFill>
                <a:schemeClr val="tx1"/>
              </a:solidFill>
            </a:rPr>
            <a:t> </a:t>
          </a:r>
          <a:r>
            <a:rPr lang="ru-RU" sz="1400" dirty="0" err="1" smtClean="0">
              <a:solidFill>
                <a:schemeClr val="tx1"/>
              </a:solidFill>
            </a:rPr>
            <a:t>байланысты</a:t>
          </a:r>
          <a:r>
            <a:rPr lang="ru-RU" sz="1400" dirty="0" smtClean="0">
              <a:solidFill>
                <a:schemeClr val="tx1"/>
              </a:solidFill>
            </a:rPr>
            <a:t> </a:t>
          </a:r>
          <a:r>
            <a:rPr lang="ru-RU" sz="1400" dirty="0" err="1" smtClean="0">
              <a:solidFill>
                <a:schemeClr val="tx1"/>
              </a:solidFill>
            </a:rPr>
            <a:t>бұл көмірсутектердің мұнайдағы қатынасы айтарлықтай өзгереді</a:t>
          </a:r>
          <a:r>
            <a:rPr lang="ru-RU" sz="1400" dirty="0" smtClean="0">
              <a:solidFill>
                <a:schemeClr val="tx1"/>
              </a:solidFill>
            </a:rPr>
            <a:t>.</a:t>
          </a:r>
          <a:endParaRPr lang="ru-RU" sz="1400" i="1" dirty="0">
            <a:solidFill>
              <a:schemeClr val="tx1"/>
            </a:solidFill>
          </a:endParaRPr>
        </a:p>
      </dgm:t>
    </dgm:pt>
    <dgm:pt modelId="{63F436E2-A877-4EA9-A747-5B81E939E03F}" type="parTrans" cxnId="{84E48D7E-72DA-4C6E-BF93-0A697D439D7B}">
      <dgm:prSet/>
      <dgm:spPr/>
      <dgm:t>
        <a:bodyPr/>
        <a:lstStyle/>
        <a:p>
          <a:endParaRPr lang="ru-RU"/>
        </a:p>
      </dgm:t>
    </dgm:pt>
    <dgm:pt modelId="{CF94C1A1-B7EA-416C-BCE1-047663020DCB}" type="sibTrans" cxnId="{84E48D7E-72DA-4C6E-BF93-0A697D439D7B}">
      <dgm:prSet/>
      <dgm:spPr/>
      <dgm:t>
        <a:bodyPr/>
        <a:lstStyle/>
        <a:p>
          <a:endParaRPr lang="ru-RU"/>
        </a:p>
      </dgm:t>
    </dgm:pt>
    <dgm:pt modelId="{F4C841DA-2683-4E2F-AD88-C072D7C29A1F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dirty="0" err="1" smtClean="0"/>
            <a:t>Көмірсутектердің әрбір класы</a:t>
          </a:r>
          <a:r>
            <a:rPr lang="ru-RU" sz="1400" dirty="0" smtClean="0"/>
            <a:t> </a:t>
          </a:r>
          <a:r>
            <a:rPr lang="ru-RU" sz="1400" dirty="0" err="1" smtClean="0"/>
            <a:t>мұнайда көптеген гомологтармен</a:t>
          </a:r>
          <a:r>
            <a:rPr lang="ru-RU" sz="1400" dirty="0" smtClean="0"/>
            <a:t> </a:t>
          </a:r>
          <a:r>
            <a:rPr lang="ru-RU" sz="1400" dirty="0" err="1" smtClean="0"/>
            <a:t>және изомерлермен</a:t>
          </a:r>
          <a:r>
            <a:rPr lang="ru-RU" sz="1400" dirty="0" smtClean="0"/>
            <a:t> </a:t>
          </a:r>
          <a:r>
            <a:rPr lang="ru-RU" sz="1400" dirty="0" err="1" smtClean="0"/>
            <a:t>ұсынылған: парафиндер</a:t>
          </a:r>
          <a:r>
            <a:rPr lang="ru-RU" sz="1400" dirty="0" smtClean="0"/>
            <a:t> </a:t>
          </a:r>
          <a:r>
            <a:rPr lang="ru-RU" sz="1400" dirty="0" err="1" smtClean="0"/>
            <a:t>қалыпты және тармақталған изомерлер</a:t>
          </a:r>
          <a:r>
            <a:rPr lang="ru-RU" sz="1400" dirty="0" smtClean="0"/>
            <a:t> </a:t>
          </a:r>
          <a:r>
            <a:rPr lang="ru-RU" sz="1400" dirty="0" err="1" smtClean="0"/>
            <a:t>түрінде болады</a:t>
          </a:r>
          <a:r>
            <a:rPr lang="ru-RU" sz="1400" dirty="0" smtClean="0"/>
            <a:t>; </a:t>
          </a:r>
          <a:r>
            <a:rPr lang="ru-RU" sz="1400" dirty="0" err="1" smtClean="0"/>
            <a:t>нафтендер</a:t>
          </a:r>
          <a:r>
            <a:rPr lang="ru-RU" sz="1400" dirty="0" smtClean="0"/>
            <a:t> – бес </a:t>
          </a:r>
          <a:r>
            <a:rPr lang="ru-RU" sz="1400" dirty="0" err="1" smtClean="0"/>
            <a:t>және алты</a:t>
          </a:r>
          <a:r>
            <a:rPr lang="ru-RU" sz="1400" dirty="0" smtClean="0"/>
            <a:t> </a:t>
          </a:r>
          <a:r>
            <a:rPr lang="ru-RU" sz="1400" dirty="0" err="1" smtClean="0"/>
            <a:t>мүшелі</a:t>
          </a:r>
          <a:r>
            <a:rPr lang="ru-RU" sz="1400" dirty="0" smtClean="0"/>
            <a:t>, </a:t>
          </a:r>
          <a:r>
            <a:rPr lang="ru-RU" sz="1400" dirty="0" err="1" smtClean="0"/>
            <a:t>ұзындығы әртүрлі бір</a:t>
          </a:r>
          <a:r>
            <a:rPr lang="ru-RU" sz="1400" dirty="0" smtClean="0"/>
            <a:t> </a:t>
          </a:r>
          <a:r>
            <a:rPr lang="ru-RU" sz="1400" dirty="0" err="1" smtClean="0"/>
            <a:t>немесе</a:t>
          </a:r>
          <a:r>
            <a:rPr lang="ru-RU" sz="1400" dirty="0" smtClean="0"/>
            <a:t> </a:t>
          </a:r>
          <a:r>
            <a:rPr lang="ru-RU" sz="1400" dirty="0" err="1" smtClean="0"/>
            <a:t>бірнеше</a:t>
          </a:r>
          <a:r>
            <a:rPr lang="ru-RU" sz="1400" dirty="0" smtClean="0"/>
            <a:t> алкил </a:t>
          </a:r>
          <a:r>
            <a:rPr lang="ru-RU" sz="1400" dirty="0" err="1" smtClean="0"/>
            <a:t>топтары</a:t>
          </a:r>
          <a:r>
            <a:rPr lang="ru-RU" sz="1400" dirty="0" smtClean="0"/>
            <a:t> бар; </a:t>
          </a:r>
          <a:r>
            <a:rPr lang="ru-RU" sz="1400" dirty="0" err="1" smtClean="0"/>
            <a:t>ароматты</a:t>
          </a:r>
          <a:r>
            <a:rPr lang="ru-RU" sz="1400" dirty="0" smtClean="0"/>
            <a:t> </a:t>
          </a:r>
          <a:r>
            <a:rPr lang="ru-RU" sz="1400" dirty="0" err="1" smtClean="0"/>
            <a:t>көмірсутектер </a:t>
          </a:r>
          <a:r>
            <a:rPr lang="ru-RU" sz="1400" dirty="0" smtClean="0"/>
            <a:t>бензол </a:t>
          </a:r>
          <a:r>
            <a:rPr lang="ru-RU" sz="1400" dirty="0" err="1" smtClean="0"/>
            <a:t>және оның гомологтары</a:t>
          </a:r>
          <a:r>
            <a:rPr lang="ru-RU" sz="1400" dirty="0" smtClean="0"/>
            <a:t> (толуол, </a:t>
          </a:r>
          <a:r>
            <a:rPr lang="ru-RU" sz="1400" dirty="0" err="1" smtClean="0"/>
            <a:t>ксилолдар</a:t>
          </a:r>
          <a:r>
            <a:rPr lang="ru-RU" sz="1400" dirty="0" smtClean="0"/>
            <a:t> </a:t>
          </a:r>
          <a:r>
            <a:rPr lang="ru-RU" sz="1400" dirty="0" err="1" smtClean="0"/>
            <a:t>және </a:t>
          </a:r>
          <a:r>
            <a:rPr lang="ru-RU" sz="1400" dirty="0" smtClean="0"/>
            <a:t>т.б.) </a:t>
          </a:r>
          <a:r>
            <a:rPr lang="ru-RU" sz="1400" dirty="0" err="1" smtClean="0"/>
            <a:t>түрінде болады</a:t>
          </a:r>
          <a:r>
            <a:rPr lang="ru-RU" sz="1400" dirty="0" smtClean="0"/>
            <a:t>; </a:t>
          </a:r>
          <a:r>
            <a:rPr lang="ru-RU" sz="1400" dirty="0" err="1" smtClean="0"/>
            <a:t>Сонымен</a:t>
          </a:r>
          <a:r>
            <a:rPr lang="ru-RU" sz="1400" dirty="0" smtClean="0"/>
            <a:t> </a:t>
          </a:r>
          <a:r>
            <a:rPr lang="ru-RU" sz="1400" dirty="0" err="1" smtClean="0"/>
            <a:t>қатар конденсацияланған сақиналары </a:t>
          </a:r>
          <a:r>
            <a:rPr lang="ru-RU" sz="1400" dirty="0" smtClean="0"/>
            <a:t>бар </a:t>
          </a:r>
          <a:r>
            <a:rPr lang="ru-RU" sz="1400" dirty="0" err="1" smtClean="0"/>
            <a:t>әртүрлі ароматты</a:t>
          </a:r>
          <a:r>
            <a:rPr lang="ru-RU" sz="1400" dirty="0" smtClean="0"/>
            <a:t> </a:t>
          </a:r>
          <a:r>
            <a:rPr lang="ru-RU" sz="1400" dirty="0" err="1" smtClean="0"/>
            <a:t>көмірсутектер </a:t>
          </a:r>
          <a:r>
            <a:rPr lang="ru-RU" sz="1400" dirty="0" smtClean="0"/>
            <a:t>(нафталин, антрацен, </a:t>
          </a:r>
          <a:r>
            <a:rPr lang="ru-RU" sz="1400" dirty="0" err="1" smtClean="0"/>
            <a:t>олардың гомологтары</a:t>
          </a:r>
          <a:r>
            <a:rPr lang="ru-RU" sz="1400" dirty="0" smtClean="0"/>
            <a:t>) бар.</a:t>
          </a:r>
          <a:endParaRPr lang="ru-RU" sz="1400" i="1" dirty="0"/>
        </a:p>
      </dgm:t>
    </dgm:pt>
    <dgm:pt modelId="{C209341E-B314-48F8-9336-74494FC4A0F3}" type="parTrans" cxnId="{830530D2-0A44-4DFB-A943-8E8EB4F830AA}">
      <dgm:prSet/>
      <dgm:spPr/>
      <dgm:t>
        <a:bodyPr/>
        <a:lstStyle/>
        <a:p>
          <a:endParaRPr lang="ru-RU"/>
        </a:p>
      </dgm:t>
    </dgm:pt>
    <dgm:pt modelId="{48E3E17A-2E08-4520-8470-EA56F88E7F3C}" type="sibTrans" cxnId="{830530D2-0A44-4DFB-A943-8E8EB4F830AA}">
      <dgm:prSet/>
      <dgm:spPr/>
      <dgm:t>
        <a:bodyPr/>
        <a:lstStyle/>
        <a:p>
          <a:endParaRPr lang="ru-RU"/>
        </a:p>
      </dgm:t>
    </dgm:pt>
    <dgm:pt modelId="{79540B1C-72BA-4065-91EE-3E73BA149BFF}" type="pres">
      <dgm:prSet presAssocID="{5F8CFEC2-6C3E-4B55-A619-206BA392DC91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8F129DC-393C-4A69-A524-B0EC04744068}" type="pres">
      <dgm:prSet presAssocID="{5F8CFEC2-6C3E-4B55-A619-206BA392DC91}" presName="radial" presStyleCnt="0">
        <dgm:presLayoutVars>
          <dgm:animLvl val="ctr"/>
        </dgm:presLayoutVars>
      </dgm:prSet>
      <dgm:spPr/>
    </dgm:pt>
    <dgm:pt modelId="{424B45F2-469A-4AED-9F90-D533145DDA0A}" type="pres">
      <dgm:prSet presAssocID="{BB4CF532-2CD8-4C96-A0FF-130C26842EAB}" presName="centerShape" presStyleLbl="vennNode1" presStyleIdx="0" presStyleCnt="3" custLinFactNeighborX="-68783" custLinFactNeighborY="25632"/>
      <dgm:spPr/>
      <dgm:t>
        <a:bodyPr/>
        <a:lstStyle/>
        <a:p>
          <a:endParaRPr lang="ru-RU"/>
        </a:p>
      </dgm:t>
    </dgm:pt>
    <dgm:pt modelId="{F034F936-3839-42DE-AABC-D12A0CB2CFB7}" type="pres">
      <dgm:prSet presAssocID="{D7DAB28F-DBA1-49E2-A03A-3683E8C122C0}" presName="node" presStyleLbl="vennNode1" presStyleIdx="1" presStyleCnt="3" custScaleX="450710" custScaleY="193423" custRadScaleRad="75138" custRadScaleInc="-1240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A04BFB-056B-4306-8609-E4054707BD6B}" type="pres">
      <dgm:prSet presAssocID="{F4C841DA-2683-4E2F-AD88-C072D7C29A1F}" presName="node" presStyleLbl="vennNode1" presStyleIdx="2" presStyleCnt="3" custScaleX="439823" custScaleY="256297" custRadScaleRad="92748" custRadScaleInc="-318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4E48D7E-72DA-4C6E-BF93-0A697D439D7B}" srcId="{BB4CF532-2CD8-4C96-A0FF-130C26842EAB}" destId="{D7DAB28F-DBA1-49E2-A03A-3683E8C122C0}" srcOrd="0" destOrd="0" parTransId="{63F436E2-A877-4EA9-A747-5B81E939E03F}" sibTransId="{CF94C1A1-B7EA-416C-BCE1-047663020DCB}"/>
    <dgm:cxn modelId="{830530D2-0A44-4DFB-A943-8E8EB4F830AA}" srcId="{BB4CF532-2CD8-4C96-A0FF-130C26842EAB}" destId="{F4C841DA-2683-4E2F-AD88-C072D7C29A1F}" srcOrd="1" destOrd="0" parTransId="{C209341E-B314-48F8-9336-74494FC4A0F3}" sibTransId="{48E3E17A-2E08-4520-8470-EA56F88E7F3C}"/>
    <dgm:cxn modelId="{3CAB4FB0-864A-49CA-87CF-D3A664CAD057}" type="presOf" srcId="{BB4CF532-2CD8-4C96-A0FF-130C26842EAB}" destId="{424B45F2-469A-4AED-9F90-D533145DDA0A}" srcOrd="0" destOrd="0" presId="urn:microsoft.com/office/officeart/2005/8/layout/radial3"/>
    <dgm:cxn modelId="{4E7071EE-6071-4154-AD1C-018E8A88D760}" type="presOf" srcId="{F4C841DA-2683-4E2F-AD88-C072D7C29A1F}" destId="{F8A04BFB-056B-4306-8609-E4054707BD6B}" srcOrd="0" destOrd="0" presId="urn:microsoft.com/office/officeart/2005/8/layout/radial3"/>
    <dgm:cxn modelId="{26507073-E41E-44CD-8EAC-94712A5C2D7A}" type="presOf" srcId="{5F8CFEC2-6C3E-4B55-A619-206BA392DC91}" destId="{79540B1C-72BA-4065-91EE-3E73BA149BFF}" srcOrd="0" destOrd="0" presId="urn:microsoft.com/office/officeart/2005/8/layout/radial3"/>
    <dgm:cxn modelId="{5E48246C-B2BB-4DD4-AA46-B21ACAFF8049}" type="presOf" srcId="{D7DAB28F-DBA1-49E2-A03A-3683E8C122C0}" destId="{F034F936-3839-42DE-AABC-D12A0CB2CFB7}" srcOrd="0" destOrd="0" presId="urn:microsoft.com/office/officeart/2005/8/layout/radial3"/>
    <dgm:cxn modelId="{974E268F-3101-4C79-B7D6-5DDEC5ECC197}" srcId="{5F8CFEC2-6C3E-4B55-A619-206BA392DC91}" destId="{BB4CF532-2CD8-4C96-A0FF-130C26842EAB}" srcOrd="0" destOrd="0" parTransId="{3B78FBD2-D8CD-4194-99CA-DE02DE3143A6}" sibTransId="{EB370413-22E1-4799-88E3-2025DB7AE37E}"/>
    <dgm:cxn modelId="{A84EC352-AC0A-437E-9275-F6C7D5D62A34}" type="presParOf" srcId="{79540B1C-72BA-4065-91EE-3E73BA149BFF}" destId="{08F129DC-393C-4A69-A524-B0EC04744068}" srcOrd="0" destOrd="0" presId="urn:microsoft.com/office/officeart/2005/8/layout/radial3"/>
    <dgm:cxn modelId="{3376592B-12A7-4B1E-99B2-7024840105CB}" type="presParOf" srcId="{08F129DC-393C-4A69-A524-B0EC04744068}" destId="{424B45F2-469A-4AED-9F90-D533145DDA0A}" srcOrd="0" destOrd="0" presId="urn:microsoft.com/office/officeart/2005/8/layout/radial3"/>
    <dgm:cxn modelId="{5C14A047-8CFB-4D66-9416-E21801E7C482}" type="presParOf" srcId="{08F129DC-393C-4A69-A524-B0EC04744068}" destId="{F034F936-3839-42DE-AABC-D12A0CB2CFB7}" srcOrd="1" destOrd="0" presId="urn:microsoft.com/office/officeart/2005/8/layout/radial3"/>
    <dgm:cxn modelId="{D649F7A9-694D-4BDD-99E2-5C24229C49C1}" type="presParOf" srcId="{08F129DC-393C-4A69-A524-B0EC04744068}" destId="{F8A04BFB-056B-4306-8609-E4054707BD6B}" srcOrd="2" destOrd="0" presId="urn:microsoft.com/office/officeart/2005/8/layout/radial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9C778A-3B52-400E-B8B8-FCF0BB0568DE}" type="datetimeFigureOut">
              <a:rPr lang="en-US" smtClean="0"/>
              <a:pPr/>
              <a:t>10/8/2022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CA834-C85D-4321-A26E-942F650E8C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08952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08.10.2022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3431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08.10.2022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48252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08.10.2022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1761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08.10.2022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31804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08.10.2022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4827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08.10.2022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55765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08.10.2022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8516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08.10.2022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37325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08.10.2022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00876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08.10.2022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37308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08CAD-A79B-4FF2-A2AD-8FFCB2A3D2EB}" type="datetimeFigureOut">
              <a:rPr lang="ru-RU" smtClean="0"/>
              <a:pPr/>
              <a:t>08.10.2022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61165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08CAD-A79B-4FF2-A2AD-8FFCB2A3D2EB}" type="datetimeFigureOut">
              <a:rPr lang="ru-RU" smtClean="0"/>
              <a:pPr/>
              <a:t>08.10.2022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96E53A-6968-4272-8BC2-4567D025D9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71555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kerimkulova07@mail.ru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Заголовок 5"/>
          <p:cNvSpPr txBox="1">
            <a:spLocks noGrp="1"/>
          </p:cNvSpPr>
          <p:nvPr>
            <p:ph type="ctrTitle"/>
          </p:nvPr>
        </p:nvSpPr>
        <p:spPr>
          <a:xfrm>
            <a:off x="883509" y="2300975"/>
            <a:ext cx="7766221" cy="16989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44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Мұнайхимиялық синтез негіздері </a:t>
            </a:r>
            <a:r>
              <a:rPr lang="ru-RU" sz="44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/>
            </a:r>
            <a:br>
              <a:rPr lang="ru-RU" sz="4400" dirty="0" smtClean="0">
                <a:solidFill>
                  <a:schemeClr val="bg1"/>
                </a:solidFill>
                <a:cs typeface="Times New Roman" panose="02020603050405020304" pitchFamily="18" charset="0"/>
              </a:rPr>
            </a:br>
            <a:endParaRPr lang="ru-RU" sz="2800" b="1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8460" y="785554"/>
            <a:ext cx="4178893" cy="94781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739899" y="3999902"/>
            <a:ext cx="6205495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Оқытушы: К</a:t>
            </a:r>
            <a:r>
              <a:rPr lang="ru-RU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еримкулова</a:t>
            </a:r>
            <a:r>
              <a:rPr lang="ru-RU" sz="32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Айгуль</a:t>
            </a:r>
            <a:r>
              <a:rPr lang="ru-RU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Жадраевна</a:t>
            </a:r>
            <a:r>
              <a:rPr lang="ru-RU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хим.ғыл.канд., </a:t>
            </a:r>
            <a:r>
              <a:rPr lang="ru-RU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«</a:t>
            </a:r>
            <a:r>
              <a:rPr lang="kk-KZ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Химиялық және биохимиялық инженерия</a:t>
            </a:r>
            <a:r>
              <a:rPr lang="ru-RU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» кафедра </a:t>
            </a:r>
            <a:r>
              <a:rPr lang="ru-RU" dirty="0" err="1" smtClean="0">
                <a:solidFill>
                  <a:schemeClr val="bg1"/>
                </a:solidFill>
                <a:cs typeface="Times New Roman" panose="02020603050405020304" pitchFamily="18" charset="0"/>
              </a:rPr>
              <a:t>қауымдастырылған </a:t>
            </a:r>
            <a:r>
              <a:rPr lang="ru-RU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профессоры</a:t>
            </a:r>
            <a:r>
              <a:rPr lang="en-US" b="1" dirty="0"/>
              <a:t/>
            </a:r>
            <a:br>
              <a:rPr lang="en-US" b="1" dirty="0"/>
            </a:br>
            <a:r>
              <a:rPr lang="ru-RU" b="1" dirty="0"/>
              <a:t/>
            </a:r>
            <a:br>
              <a:rPr lang="ru-RU" b="1" dirty="0"/>
            </a:br>
            <a:r>
              <a:rPr lang="en-US" b="1" dirty="0" smtClean="0">
                <a:hlinkClick r:id="rId4"/>
              </a:rPr>
              <a:t>kerimkulova07@mail.ru</a:t>
            </a:r>
            <a:r>
              <a:rPr lang="en-US" b="1" dirty="0" smtClean="0"/>
              <a:t> </a:t>
            </a:r>
            <a:r>
              <a:rPr lang="en-US" b="1" dirty="0"/>
              <a:t/>
            </a:r>
            <a:br>
              <a:rPr lang="en-US" b="1" dirty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9978401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Объект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434013"/>
          </a:xfrm>
        </p:spPr>
        <p:txBody>
          <a:bodyPr>
            <a:normAutofit fontScale="85000" lnSpcReduction="20000"/>
          </a:bodyPr>
          <a:lstStyle/>
          <a:p>
            <a:r>
              <a:rPr lang="ru-RU" u="sng" dirty="0" err="1" smtClean="0"/>
              <a:t>Парафиннің изомерлену</a:t>
            </a:r>
            <a:r>
              <a:rPr lang="ru-RU" u="sng" dirty="0" smtClean="0"/>
              <a:t> </a:t>
            </a:r>
            <a:r>
              <a:rPr lang="ru-RU" u="sng" dirty="0" err="1" smtClean="0"/>
              <a:t>процесінің теориялық негіздері</a:t>
            </a:r>
            <a:r>
              <a:rPr lang="ru-RU" u="sng" dirty="0" smtClean="0"/>
              <a:t> мен </a:t>
            </a:r>
            <a:r>
              <a:rPr lang="ru-RU" u="sng" dirty="0" err="1" smtClean="0"/>
              <a:t>технологиясы</a:t>
            </a:r>
            <a:r>
              <a:rPr lang="ru-RU" u="sng" dirty="0" smtClean="0"/>
              <a:t>.</a:t>
            </a:r>
            <a:endParaRPr lang="ru-RU" dirty="0" smtClean="0"/>
          </a:p>
          <a:p>
            <a:r>
              <a:rPr lang="ru-RU" dirty="0" err="1" smtClean="0"/>
              <a:t>Көмірсутектердің изомерленуі</a:t>
            </a:r>
            <a:r>
              <a:rPr lang="ru-RU" dirty="0" smtClean="0"/>
              <a:t> – </a:t>
            </a:r>
            <a:r>
              <a:rPr lang="ru-RU" dirty="0" err="1" smtClean="0"/>
              <a:t>молекулалық массасын</a:t>
            </a:r>
            <a:r>
              <a:rPr lang="ru-RU" dirty="0" smtClean="0"/>
              <a:t> </a:t>
            </a:r>
            <a:r>
              <a:rPr lang="ru-RU" dirty="0" err="1" smtClean="0"/>
              <a:t>сақтай отырып</a:t>
            </a:r>
            <a:r>
              <a:rPr lang="ru-RU" dirty="0" smtClean="0"/>
              <a:t>, </a:t>
            </a:r>
            <a:r>
              <a:rPr lang="ru-RU" dirty="0" err="1" smtClean="0"/>
              <a:t>көмірсутектердің құрылымын өзгертетін молекулаішілік</a:t>
            </a:r>
            <a:r>
              <a:rPr lang="ru-RU" dirty="0" smtClean="0"/>
              <a:t> </a:t>
            </a:r>
            <a:r>
              <a:rPr lang="ru-RU" dirty="0" err="1" smtClean="0"/>
              <a:t>химиялық </a:t>
            </a:r>
            <a:r>
              <a:rPr lang="ru-RU" dirty="0" smtClean="0"/>
              <a:t>реакция. </a:t>
            </a:r>
          </a:p>
          <a:p>
            <a:r>
              <a:rPr lang="ru-RU" dirty="0" err="1" smtClean="0"/>
              <a:t>Изомерлеудің өнеркәсіптік </a:t>
            </a:r>
            <a:r>
              <a:rPr lang="ru-RU" dirty="0" smtClean="0"/>
              <a:t>катализаторы </a:t>
            </a:r>
            <a:r>
              <a:rPr lang="ru-RU" dirty="0" err="1" smtClean="0"/>
              <a:t>хлорсутекпен</a:t>
            </a:r>
            <a:r>
              <a:rPr lang="ru-RU" dirty="0" smtClean="0"/>
              <a:t> (</a:t>
            </a:r>
            <a:r>
              <a:rPr lang="ru-RU" dirty="0" err="1" smtClean="0"/>
              <a:t>көмірсутек бойынша</a:t>
            </a:r>
            <a:r>
              <a:rPr lang="ru-RU" dirty="0" smtClean="0"/>
              <a:t> 8–13%) </a:t>
            </a:r>
            <a:r>
              <a:rPr lang="ru-RU" dirty="0" err="1" smtClean="0"/>
              <a:t>жоғарылатылған </a:t>
            </a:r>
            <a:r>
              <a:rPr lang="ru-RU" dirty="0" smtClean="0"/>
              <a:t>алюминий </a:t>
            </a:r>
            <a:r>
              <a:rPr lang="ru-RU" dirty="0" err="1" smtClean="0"/>
              <a:t>хлориді</a:t>
            </a:r>
            <a:r>
              <a:rPr lang="ru-RU" dirty="0" smtClean="0"/>
              <a:t> </a:t>
            </a:r>
            <a:r>
              <a:rPr lang="ru-RU" dirty="0" err="1" smtClean="0"/>
              <a:t>болып</a:t>
            </a:r>
            <a:r>
              <a:rPr lang="ru-RU" dirty="0" smtClean="0"/>
              <a:t> </a:t>
            </a:r>
            <a:r>
              <a:rPr lang="ru-RU" dirty="0" err="1" smtClean="0"/>
              <a:t>табылады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Мұнай өңдеу өнеркәсібі ұзақ уақыт бойы</a:t>
            </a:r>
            <a:r>
              <a:rPr lang="ru-RU" dirty="0" smtClean="0"/>
              <a:t> </a:t>
            </a:r>
            <a:r>
              <a:rPr lang="ru-RU" dirty="0" err="1" smtClean="0"/>
              <a:t>n-бутанды</a:t>
            </a:r>
            <a:r>
              <a:rPr lang="ru-RU" dirty="0" smtClean="0"/>
              <a:t> </a:t>
            </a:r>
            <a:r>
              <a:rPr lang="ru-RU" dirty="0" err="1" smtClean="0"/>
              <a:t>изобутанға, сонымен</a:t>
            </a:r>
            <a:r>
              <a:rPr lang="ru-RU" dirty="0" smtClean="0"/>
              <a:t> </a:t>
            </a:r>
            <a:r>
              <a:rPr lang="ru-RU" dirty="0" err="1" smtClean="0"/>
              <a:t>қатар n-пентанды</a:t>
            </a:r>
            <a:r>
              <a:rPr lang="ru-RU" dirty="0" smtClean="0"/>
              <a:t> </a:t>
            </a:r>
            <a:r>
              <a:rPr lang="ru-RU" dirty="0" err="1" smtClean="0"/>
              <a:t>изопентанға дейін</a:t>
            </a:r>
            <a:r>
              <a:rPr lang="ru-RU" dirty="0" smtClean="0"/>
              <a:t> </a:t>
            </a:r>
            <a:r>
              <a:rPr lang="ru-RU" dirty="0" err="1" smtClean="0"/>
              <a:t>изомерлеуді</a:t>
            </a:r>
            <a:r>
              <a:rPr lang="ru-RU" dirty="0" smtClean="0"/>
              <a:t> </a:t>
            </a:r>
            <a:r>
              <a:rPr lang="ru-RU" dirty="0" err="1" smtClean="0"/>
              <a:t>игерді</a:t>
            </a:r>
            <a:r>
              <a:rPr lang="ru-RU" dirty="0" smtClean="0"/>
              <a:t>. </a:t>
            </a:r>
            <a:r>
              <a:rPr lang="ru-RU" dirty="0" err="1" smtClean="0"/>
              <a:t>Бұл процестердің өнеркәсіптік маңызы өндірілетін </a:t>
            </a:r>
            <a:r>
              <a:rPr lang="ru-RU" dirty="0" smtClean="0"/>
              <a:t>изобутан </a:t>
            </a:r>
            <a:r>
              <a:rPr lang="ru-RU" dirty="0" err="1" smtClean="0"/>
              <a:t>және изопентан</a:t>
            </a:r>
            <a:r>
              <a:rPr lang="ru-RU" dirty="0" smtClean="0"/>
              <a:t> </a:t>
            </a:r>
            <a:r>
              <a:rPr lang="ru-RU" dirty="0" err="1" smtClean="0"/>
              <a:t>көмірсутектерінің бағалы өнім болып</a:t>
            </a:r>
            <a:r>
              <a:rPr lang="ru-RU" dirty="0" smtClean="0"/>
              <a:t> </a:t>
            </a:r>
            <a:r>
              <a:rPr lang="ru-RU" dirty="0" err="1" smtClean="0"/>
              <a:t>табылатындығында</a:t>
            </a:r>
            <a:r>
              <a:rPr lang="ru-RU" dirty="0" smtClean="0"/>
              <a:t>. Изобутан </a:t>
            </a:r>
            <a:r>
              <a:rPr lang="ru-RU" dirty="0" err="1" smtClean="0"/>
              <a:t>изобутиленмен</a:t>
            </a:r>
            <a:r>
              <a:rPr lang="ru-RU" dirty="0" smtClean="0"/>
              <a:t> </a:t>
            </a:r>
            <a:r>
              <a:rPr lang="ru-RU" dirty="0" err="1" smtClean="0"/>
              <a:t>алкилденіп</a:t>
            </a:r>
            <a:r>
              <a:rPr lang="ru-RU" dirty="0" smtClean="0"/>
              <a:t>, </a:t>
            </a:r>
            <a:r>
              <a:rPr lang="ru-RU" dirty="0" err="1" smtClean="0"/>
              <a:t>авиациялық бензиндерге</a:t>
            </a:r>
            <a:r>
              <a:rPr lang="ru-RU" dirty="0" smtClean="0"/>
              <a:t> </a:t>
            </a:r>
            <a:r>
              <a:rPr lang="ru-RU" dirty="0" err="1" smtClean="0"/>
              <a:t>жоғары октанды</a:t>
            </a:r>
            <a:r>
              <a:rPr lang="ru-RU" dirty="0" smtClean="0"/>
              <a:t> </a:t>
            </a:r>
            <a:r>
              <a:rPr lang="ru-RU" dirty="0" err="1" smtClean="0"/>
              <a:t>қоспа болып</a:t>
            </a:r>
            <a:r>
              <a:rPr lang="ru-RU" dirty="0" smtClean="0"/>
              <a:t> </a:t>
            </a:r>
            <a:r>
              <a:rPr lang="ru-RU" dirty="0" err="1" smtClean="0"/>
              <a:t>табылатын</a:t>
            </a:r>
            <a:r>
              <a:rPr lang="ru-RU" dirty="0" smtClean="0"/>
              <a:t> изооктан </a:t>
            </a:r>
            <a:r>
              <a:rPr lang="ru-RU" dirty="0" err="1" smtClean="0"/>
              <a:t>түзеді</a:t>
            </a:r>
            <a:r>
              <a:rPr lang="ru-RU" dirty="0" smtClean="0"/>
              <a:t>. </a:t>
            </a:r>
            <a:r>
              <a:rPr lang="ru-RU" dirty="0" err="1" smtClean="0"/>
              <a:t>Изопентанның өзі жоғары октанды</a:t>
            </a:r>
            <a:r>
              <a:rPr lang="ru-RU" dirty="0" smtClean="0"/>
              <a:t> </a:t>
            </a:r>
            <a:r>
              <a:rPr lang="ru-RU" dirty="0" err="1" smtClean="0"/>
              <a:t>құрамдас болып</a:t>
            </a:r>
            <a:r>
              <a:rPr lang="ru-RU" dirty="0" smtClean="0"/>
              <a:t> </a:t>
            </a:r>
            <a:r>
              <a:rPr lang="ru-RU" dirty="0" err="1" smtClean="0"/>
              <a:t>табылады</a:t>
            </a:r>
            <a:r>
              <a:rPr lang="ru-RU" dirty="0" smtClean="0"/>
              <a:t>, </a:t>
            </a:r>
            <a:r>
              <a:rPr lang="ru-RU" dirty="0" err="1" smtClean="0"/>
              <a:t>бірақ ол</a:t>
            </a:r>
            <a:r>
              <a:rPr lang="ru-RU" dirty="0" smtClean="0"/>
              <a:t> </a:t>
            </a:r>
            <a:r>
              <a:rPr lang="ru-RU" dirty="0" err="1" smtClean="0"/>
              <a:t>сонымен</a:t>
            </a:r>
            <a:r>
              <a:rPr lang="ru-RU" dirty="0" smtClean="0"/>
              <a:t> </a:t>
            </a:r>
            <a:r>
              <a:rPr lang="ru-RU" dirty="0" err="1" smtClean="0"/>
              <a:t>бірге</a:t>
            </a:r>
            <a:r>
              <a:rPr lang="ru-RU" dirty="0" smtClean="0"/>
              <a:t> </a:t>
            </a:r>
            <a:r>
              <a:rPr lang="ru-RU" dirty="0" err="1" smtClean="0"/>
              <a:t>изопренді</a:t>
            </a:r>
            <a:r>
              <a:rPr lang="ru-RU" dirty="0" smtClean="0"/>
              <a:t> </a:t>
            </a:r>
            <a:r>
              <a:rPr lang="ru-RU" dirty="0" err="1" smtClean="0"/>
              <a:t>өндіру үшін шикізат</a:t>
            </a:r>
            <a:r>
              <a:rPr lang="ru-RU" dirty="0" smtClean="0"/>
              <a:t> </a:t>
            </a:r>
            <a:r>
              <a:rPr lang="ru-RU" dirty="0" err="1" smtClean="0"/>
              <a:t>ретінде</a:t>
            </a:r>
            <a:r>
              <a:rPr lang="ru-RU" dirty="0" smtClean="0"/>
              <a:t> </a:t>
            </a:r>
            <a:r>
              <a:rPr lang="ru-RU" dirty="0" err="1" smtClean="0"/>
              <a:t>қызмет етеді</a:t>
            </a:r>
            <a:r>
              <a:rPr lang="ru-RU" dirty="0" smtClean="0"/>
              <a:t>, </a:t>
            </a:r>
            <a:r>
              <a:rPr lang="ru-RU" dirty="0" err="1" smtClean="0"/>
              <a:t>бағалы </a:t>
            </a:r>
            <a:r>
              <a:rPr lang="ru-RU" dirty="0" smtClean="0"/>
              <a:t>изопрен </a:t>
            </a:r>
            <a:r>
              <a:rPr lang="ru-RU" dirty="0" err="1" smtClean="0"/>
              <a:t>каучукін</a:t>
            </a:r>
            <a:r>
              <a:rPr lang="ru-RU" dirty="0" smtClean="0"/>
              <a:t> </a:t>
            </a:r>
            <a:r>
              <a:rPr lang="ru-RU" dirty="0" err="1" smtClean="0"/>
              <a:t>жасау</a:t>
            </a:r>
            <a:r>
              <a:rPr lang="ru-RU" dirty="0" smtClean="0"/>
              <a:t> </a:t>
            </a:r>
            <a:r>
              <a:rPr lang="ru-RU" dirty="0" err="1" smtClean="0"/>
              <a:t>үшін қолданылатын </a:t>
            </a:r>
            <a:r>
              <a:rPr lang="ru-RU" dirty="0" smtClean="0"/>
              <a:t>мономер.</a:t>
            </a:r>
          </a:p>
          <a:p>
            <a:endParaRPr lang="ru-RU" dirty="0" smtClean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885" y="983691"/>
            <a:ext cx="7886700" cy="1325563"/>
          </a:xfrm>
        </p:spPr>
        <p:txBody>
          <a:bodyPr>
            <a:normAutofit/>
          </a:bodyPr>
          <a:lstStyle/>
          <a:p>
            <a:r>
              <a:rPr lang="ru-RU" sz="2000" u="sng" dirty="0" err="1" smtClean="0"/>
              <a:t>Изобутиленге</a:t>
            </a:r>
            <a:r>
              <a:rPr lang="ru-RU" sz="2000" u="sng" dirty="0" smtClean="0"/>
              <a:t> </a:t>
            </a:r>
            <a:r>
              <a:rPr lang="ru-RU" sz="2000" u="sng" dirty="0" err="1" smtClean="0"/>
              <a:t>өсіп келе</a:t>
            </a:r>
            <a:r>
              <a:rPr lang="ru-RU" sz="2000" u="sng" dirty="0" smtClean="0"/>
              <a:t> </a:t>
            </a:r>
            <a:r>
              <a:rPr lang="ru-RU" sz="2000" u="sng" dirty="0" err="1" smtClean="0"/>
              <a:t>жатқан сұранысты n-бутанды</a:t>
            </a:r>
            <a:r>
              <a:rPr lang="ru-RU" sz="2000" u="sng" dirty="0" smtClean="0"/>
              <a:t> </a:t>
            </a:r>
            <a:r>
              <a:rPr lang="ru-RU" sz="2000" u="sng" dirty="0" err="1" smtClean="0"/>
              <a:t>дегидрлеу</a:t>
            </a:r>
            <a:r>
              <a:rPr lang="ru-RU" sz="2000" u="sng" dirty="0" smtClean="0"/>
              <a:t> </a:t>
            </a:r>
            <a:r>
              <a:rPr lang="ru-RU" sz="2000" u="sng" dirty="0" err="1" smtClean="0"/>
              <a:t>нәтижесінде алынған бутиленді</a:t>
            </a:r>
            <a:r>
              <a:rPr lang="ru-RU" sz="2000" u="sng" dirty="0" smtClean="0"/>
              <a:t> </a:t>
            </a:r>
            <a:r>
              <a:rPr lang="ru-RU" sz="2000" u="sng" dirty="0" err="1" smtClean="0"/>
              <a:t>изомерлеу</a:t>
            </a:r>
            <a:r>
              <a:rPr lang="ru-RU" sz="2000" u="sng" dirty="0" smtClean="0"/>
              <a:t> </a:t>
            </a:r>
            <a:r>
              <a:rPr lang="ru-RU" sz="2000" u="sng" dirty="0" err="1" smtClean="0"/>
              <a:t>арқылы қанағаттандыруға болады</a:t>
            </a:r>
            <a:r>
              <a:rPr lang="ru-RU" u="sng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47968" y="2255930"/>
            <a:ext cx="7886700" cy="4351338"/>
          </a:xfrm>
        </p:spPr>
        <p:txBody>
          <a:bodyPr>
            <a:normAutofit fontScale="70000" lnSpcReduction="20000"/>
          </a:bodyPr>
          <a:lstStyle/>
          <a:p>
            <a:r>
              <a:rPr lang="ru-RU" dirty="0" err="1" smtClean="0"/>
              <a:t>n-бутиленнің изобутиленге</a:t>
            </a:r>
            <a:r>
              <a:rPr lang="ru-RU" dirty="0" smtClean="0"/>
              <a:t> </a:t>
            </a:r>
            <a:r>
              <a:rPr lang="ru-RU" dirty="0" err="1" smtClean="0"/>
              <a:t>изомерленуі</a:t>
            </a:r>
            <a:r>
              <a:rPr lang="ru-RU" dirty="0" smtClean="0"/>
              <a:t> 300°С </a:t>
            </a:r>
            <a:r>
              <a:rPr lang="ru-RU" dirty="0" smtClean="0"/>
              <a:t> фосфор </a:t>
            </a:r>
            <a:r>
              <a:rPr lang="ru-RU" dirty="0" err="1" smtClean="0"/>
              <a:t>қышқылында жүргізіледі</a:t>
            </a:r>
            <a:r>
              <a:rPr lang="ru-RU" dirty="0" smtClean="0"/>
              <a:t>. </a:t>
            </a:r>
            <a:r>
              <a:rPr lang="ru-RU" dirty="0" err="1" smtClean="0"/>
              <a:t>Реактордан</a:t>
            </a:r>
            <a:r>
              <a:rPr lang="ru-RU" dirty="0" smtClean="0"/>
              <a:t> </a:t>
            </a:r>
            <a:r>
              <a:rPr lang="ru-RU" dirty="0" err="1" smtClean="0"/>
              <a:t>бір</a:t>
            </a:r>
            <a:r>
              <a:rPr lang="ru-RU" dirty="0" smtClean="0"/>
              <a:t> </a:t>
            </a:r>
            <a:r>
              <a:rPr lang="ru-RU" dirty="0" err="1" smtClean="0"/>
              <a:t>өтуде изобутиленнің шығымы </a:t>
            </a:r>
            <a:r>
              <a:rPr lang="ru-RU" dirty="0" smtClean="0"/>
              <a:t>50% </a:t>
            </a:r>
            <a:r>
              <a:rPr lang="ru-RU" dirty="0" err="1" smtClean="0"/>
              <a:t>жетеді</a:t>
            </a:r>
            <a:r>
              <a:rPr lang="ru-RU" dirty="0" smtClean="0"/>
              <a:t>. </a:t>
            </a:r>
            <a:r>
              <a:rPr lang="ru-RU" dirty="0" err="1" smtClean="0"/>
              <a:t>Изобутиленнің полимерленуін</a:t>
            </a:r>
            <a:r>
              <a:rPr lang="ru-RU" dirty="0" smtClean="0"/>
              <a:t> </a:t>
            </a:r>
            <a:r>
              <a:rPr lang="ru-RU" dirty="0" err="1" smtClean="0"/>
              <a:t>болдырмау</a:t>
            </a:r>
            <a:r>
              <a:rPr lang="ru-RU" dirty="0" smtClean="0"/>
              <a:t> </a:t>
            </a:r>
            <a:r>
              <a:rPr lang="ru-RU" dirty="0" err="1" smtClean="0"/>
              <a:t>үшін изомерлеуді</a:t>
            </a:r>
            <a:r>
              <a:rPr lang="ru-RU" dirty="0" smtClean="0"/>
              <a:t> </a:t>
            </a:r>
            <a:r>
              <a:rPr lang="ru-RU" dirty="0" err="1" smtClean="0"/>
              <a:t>будың қатысуымен жүргізеді.</a:t>
            </a:r>
            <a:endParaRPr lang="ru-RU" dirty="0" smtClean="0"/>
          </a:p>
          <a:p>
            <a:r>
              <a:rPr lang="ru-RU" dirty="0" err="1" smtClean="0"/>
              <a:t>Изомерлеу</a:t>
            </a:r>
            <a:r>
              <a:rPr lang="ru-RU" dirty="0" smtClean="0"/>
              <a:t> </a:t>
            </a:r>
            <a:r>
              <a:rPr lang="ru-RU" dirty="0" err="1" smtClean="0"/>
              <a:t>катализаторлары</a:t>
            </a:r>
            <a:r>
              <a:rPr lang="ru-RU" dirty="0" smtClean="0"/>
              <a:t> </a:t>
            </a:r>
            <a:r>
              <a:rPr lang="ru-RU" dirty="0" err="1" smtClean="0"/>
              <a:t>ретінде</a:t>
            </a:r>
            <a:r>
              <a:rPr lang="ru-RU" dirty="0" smtClean="0"/>
              <a:t> алюминий </a:t>
            </a:r>
            <a:r>
              <a:rPr lang="ru-RU" dirty="0" err="1" smtClean="0"/>
              <a:t>хлоридінен</a:t>
            </a:r>
            <a:r>
              <a:rPr lang="ru-RU" dirty="0" smtClean="0"/>
              <a:t> </a:t>
            </a:r>
            <a:r>
              <a:rPr lang="ru-RU" dirty="0" err="1" smtClean="0"/>
              <a:t>басқа алюминий</a:t>
            </a:r>
            <a:r>
              <a:rPr lang="ru-RU" dirty="0" smtClean="0"/>
              <a:t> </a:t>
            </a:r>
            <a:r>
              <a:rPr lang="ru-RU" dirty="0" err="1" smtClean="0"/>
              <a:t>бромиді</a:t>
            </a:r>
            <a:r>
              <a:rPr lang="ru-RU" dirty="0" smtClean="0"/>
              <a:t>, </a:t>
            </a:r>
            <a:r>
              <a:rPr lang="ru-RU" dirty="0" err="1" smtClean="0"/>
              <a:t>мырыш</a:t>
            </a:r>
            <a:r>
              <a:rPr lang="ru-RU" dirty="0" smtClean="0"/>
              <a:t> </a:t>
            </a:r>
            <a:r>
              <a:rPr lang="ru-RU" dirty="0" err="1" smtClean="0"/>
              <a:t>хлориді</a:t>
            </a:r>
            <a:r>
              <a:rPr lang="ru-RU" dirty="0" smtClean="0"/>
              <a:t>, молибден </a:t>
            </a:r>
            <a:r>
              <a:rPr lang="ru-RU" dirty="0" err="1" smtClean="0"/>
              <a:t>сульфиді</a:t>
            </a:r>
            <a:r>
              <a:rPr lang="ru-RU" dirty="0" smtClean="0"/>
              <a:t>, платина </a:t>
            </a:r>
            <a:r>
              <a:rPr lang="ru-RU" dirty="0" err="1" smtClean="0"/>
              <a:t>қолданылады</a:t>
            </a:r>
            <a:r>
              <a:rPr lang="ru-RU" dirty="0" smtClean="0"/>
              <a:t>. </a:t>
            </a:r>
            <a:r>
              <a:rPr lang="ru-RU" dirty="0" err="1" smtClean="0"/>
              <a:t>Көп жағдайда олефинді</a:t>
            </a:r>
            <a:r>
              <a:rPr lang="ru-RU" dirty="0" smtClean="0"/>
              <a:t> </a:t>
            </a:r>
            <a:r>
              <a:rPr lang="ru-RU" dirty="0" err="1" smtClean="0"/>
              <a:t>көмірсутек қаңқасының изомерленуі</a:t>
            </a:r>
            <a:r>
              <a:rPr lang="ru-RU" dirty="0" smtClean="0"/>
              <a:t> </a:t>
            </a:r>
            <a:r>
              <a:rPr lang="ru-RU" dirty="0" err="1" smtClean="0"/>
              <a:t>қос байланыстың изомерленуімен</a:t>
            </a:r>
            <a:r>
              <a:rPr lang="ru-RU" dirty="0" smtClean="0"/>
              <a:t> </a:t>
            </a:r>
            <a:r>
              <a:rPr lang="ru-RU" dirty="0" err="1" smtClean="0"/>
              <a:t>(қозғалуымен</a:t>
            </a:r>
            <a:r>
              <a:rPr lang="ru-RU" dirty="0" smtClean="0"/>
              <a:t>), </a:t>
            </a:r>
            <a:r>
              <a:rPr lang="ru-RU" dirty="0" err="1" smtClean="0"/>
              <a:t>сонымен</a:t>
            </a:r>
            <a:r>
              <a:rPr lang="ru-RU" dirty="0" smtClean="0"/>
              <a:t> </a:t>
            </a:r>
            <a:r>
              <a:rPr lang="ru-RU" dirty="0" err="1" smtClean="0"/>
              <a:t>қатар басқа жанама</a:t>
            </a:r>
            <a:r>
              <a:rPr lang="ru-RU" dirty="0" smtClean="0"/>
              <a:t> </a:t>
            </a:r>
            <a:r>
              <a:rPr lang="ru-RU" dirty="0" err="1" smtClean="0"/>
              <a:t>реакциялармен</a:t>
            </a:r>
            <a:r>
              <a:rPr lang="ru-RU" dirty="0" smtClean="0"/>
              <a:t> </a:t>
            </a:r>
            <a:r>
              <a:rPr lang="ru-RU" dirty="0" err="1" smtClean="0"/>
              <a:t>бірге</a:t>
            </a:r>
            <a:r>
              <a:rPr lang="ru-RU" dirty="0" smtClean="0"/>
              <a:t> </a:t>
            </a:r>
            <a:r>
              <a:rPr lang="ru-RU" dirty="0" err="1" smtClean="0"/>
              <a:t>жүреді.</a:t>
            </a:r>
            <a:r>
              <a:rPr lang="ru-RU" dirty="0" smtClean="0"/>
              <a:t> Алюминий </a:t>
            </a:r>
            <a:r>
              <a:rPr lang="ru-RU" dirty="0" err="1" smtClean="0"/>
              <a:t>тотығы</a:t>
            </a:r>
            <a:r>
              <a:rPr lang="ru-RU" dirty="0" smtClean="0"/>
              <a:t>, фосфор </a:t>
            </a:r>
            <a:r>
              <a:rPr lang="ru-RU" dirty="0" err="1" smtClean="0"/>
              <a:t>қышқылы</a:t>
            </a:r>
            <a:r>
              <a:rPr lang="ru-RU" dirty="0" smtClean="0"/>
              <a:t>, торий </a:t>
            </a:r>
            <a:r>
              <a:rPr lang="ru-RU" dirty="0" err="1" smtClean="0"/>
              <a:t>оксиді</a:t>
            </a:r>
            <a:r>
              <a:rPr lang="ru-RU" dirty="0" smtClean="0"/>
              <a:t>, </a:t>
            </a:r>
            <a:r>
              <a:rPr lang="ru-RU" dirty="0" err="1" smtClean="0"/>
              <a:t>алюмосиликагель</a:t>
            </a:r>
            <a:r>
              <a:rPr lang="ru-RU" dirty="0" smtClean="0"/>
              <a:t> </a:t>
            </a:r>
            <a:r>
              <a:rPr lang="ru-RU" dirty="0" err="1" smtClean="0"/>
              <a:t>және белсенді</a:t>
            </a:r>
            <a:r>
              <a:rPr lang="ru-RU" dirty="0" smtClean="0"/>
              <a:t> глинозем </a:t>
            </a:r>
            <a:r>
              <a:rPr lang="ru-RU" dirty="0" err="1" smtClean="0"/>
              <a:t>қос байланыстың қозғалысын тудырады</a:t>
            </a:r>
            <a:r>
              <a:rPr lang="ru-RU" dirty="0" smtClean="0"/>
              <a:t>, ал </a:t>
            </a:r>
            <a:r>
              <a:rPr lang="ru-RU" dirty="0" err="1" smtClean="0"/>
              <a:t>күкірт қышқылы</a:t>
            </a:r>
            <a:r>
              <a:rPr lang="ru-RU" dirty="0" smtClean="0"/>
              <a:t>, алюминий </a:t>
            </a:r>
            <a:r>
              <a:rPr lang="ru-RU" dirty="0" err="1" smtClean="0"/>
              <a:t>хлориді</a:t>
            </a:r>
            <a:r>
              <a:rPr lang="ru-RU" dirty="0" smtClean="0"/>
              <a:t> </a:t>
            </a:r>
            <a:r>
              <a:rPr lang="ru-RU" dirty="0" err="1" smtClean="0"/>
              <a:t>және басқа катализаторлар</a:t>
            </a:r>
            <a:r>
              <a:rPr lang="ru-RU" dirty="0" smtClean="0"/>
              <a:t> </a:t>
            </a:r>
            <a:r>
              <a:rPr lang="ru-RU" dirty="0" err="1" smtClean="0"/>
              <a:t>көміртек қаңқасының изомерленуімен</a:t>
            </a:r>
            <a:r>
              <a:rPr lang="ru-RU" dirty="0" smtClean="0"/>
              <a:t> </a:t>
            </a:r>
            <a:r>
              <a:rPr lang="ru-RU" dirty="0" err="1" smtClean="0"/>
              <a:t>бірге</a:t>
            </a:r>
            <a:r>
              <a:rPr lang="ru-RU" dirty="0" smtClean="0"/>
              <a:t> </a:t>
            </a:r>
            <a:r>
              <a:rPr lang="ru-RU" dirty="0" err="1" smtClean="0"/>
              <a:t>олефиннің полимерленуін</a:t>
            </a:r>
            <a:r>
              <a:rPr lang="ru-RU" dirty="0" smtClean="0"/>
              <a:t> де </a:t>
            </a:r>
            <a:r>
              <a:rPr lang="ru-RU" dirty="0" err="1" smtClean="0"/>
              <a:t>тудырады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n-гексеннің изомерленуі</a:t>
            </a:r>
            <a:r>
              <a:rPr lang="ru-RU" dirty="0" smtClean="0"/>
              <a:t> </a:t>
            </a:r>
            <a:r>
              <a:rPr lang="ru-RU" dirty="0" err="1" smtClean="0"/>
              <a:t>кезінде</a:t>
            </a:r>
            <a:r>
              <a:rPr lang="ru-RU" dirty="0" smtClean="0"/>
              <a:t> фосфор </a:t>
            </a:r>
            <a:r>
              <a:rPr lang="ru-RU" dirty="0" err="1" smtClean="0"/>
              <a:t>қышқылы ең белсенді</a:t>
            </a:r>
            <a:r>
              <a:rPr lang="ru-RU" dirty="0" smtClean="0"/>
              <a:t> </a:t>
            </a:r>
            <a:r>
              <a:rPr lang="ru-RU" dirty="0" err="1" smtClean="0"/>
              <a:t>болып</a:t>
            </a:r>
            <a:r>
              <a:rPr lang="ru-RU" dirty="0" smtClean="0"/>
              <a:t> </a:t>
            </a:r>
            <a:r>
              <a:rPr lang="ru-RU" dirty="0" err="1" smtClean="0"/>
              <a:t>шықты</a:t>
            </a:r>
            <a:r>
              <a:rPr lang="ru-RU" dirty="0" smtClean="0"/>
              <a:t>, ал </a:t>
            </a:r>
            <a:r>
              <a:rPr lang="ru-RU" dirty="0" err="1" smtClean="0"/>
              <a:t>өнеркәсіптік </a:t>
            </a:r>
            <a:r>
              <a:rPr lang="ru-RU" dirty="0" smtClean="0"/>
              <a:t>алюмосиликат </a:t>
            </a:r>
            <a:r>
              <a:rPr lang="ru-RU" dirty="0" err="1" smtClean="0"/>
              <a:t>қатысында ең нашар</a:t>
            </a:r>
            <a:r>
              <a:rPr lang="ru-RU" dirty="0" smtClean="0"/>
              <a:t> </a:t>
            </a:r>
            <a:r>
              <a:rPr lang="ru-RU" dirty="0" err="1" smtClean="0"/>
              <a:t>нәтижелер алынды</a:t>
            </a:r>
            <a:r>
              <a:rPr lang="ru-RU" dirty="0" smtClean="0"/>
              <a:t>. </a:t>
            </a:r>
            <a:r>
              <a:rPr lang="ru-RU" dirty="0" err="1" smtClean="0"/>
              <a:t>Катализатордың қышқылдығы үлкен </a:t>
            </a:r>
            <a:r>
              <a:rPr lang="ru-RU" dirty="0" err="1" smtClean="0"/>
              <a:t>мәнге ие</a:t>
            </a:r>
            <a:r>
              <a:rPr lang="ru-RU" dirty="0" smtClean="0"/>
              <a:t> </a:t>
            </a:r>
            <a:r>
              <a:rPr lang="ru-RU" dirty="0" err="1" smtClean="0"/>
              <a:t>болып</a:t>
            </a:r>
            <a:r>
              <a:rPr lang="ru-RU" dirty="0" smtClean="0"/>
              <a:t> </a:t>
            </a:r>
            <a:r>
              <a:rPr lang="ru-RU" dirty="0" err="1" smtClean="0"/>
              <a:t>көрінеді</a:t>
            </a:r>
            <a:r>
              <a:rPr lang="ru-RU" dirty="0" err="1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861" y="1279526"/>
            <a:ext cx="7886700" cy="1325563"/>
          </a:xfrm>
        </p:spPr>
        <p:txBody>
          <a:bodyPr>
            <a:noAutofit/>
          </a:bodyPr>
          <a:lstStyle/>
          <a:p>
            <a:r>
              <a:rPr lang="ru-RU" sz="1600" dirty="0" err="1" smtClean="0"/>
              <a:t>n-бутанның төмен температурада</a:t>
            </a:r>
            <a:r>
              <a:rPr lang="ru-RU" sz="1600" dirty="0" smtClean="0"/>
              <a:t> </a:t>
            </a:r>
            <a:r>
              <a:rPr lang="ru-RU" sz="1600" dirty="0" err="1" smtClean="0"/>
              <a:t>изомерленуі</a:t>
            </a:r>
            <a:r>
              <a:rPr lang="ru-RU" sz="1600" dirty="0" smtClean="0"/>
              <a:t> (n-бутан мен </a:t>
            </a:r>
            <a:r>
              <a:rPr lang="ru-RU" sz="1600" dirty="0" err="1" smtClean="0"/>
              <a:t>сутегінің қайта айналымымен</a:t>
            </a:r>
            <a:r>
              <a:rPr lang="ru-RU" sz="1600" dirty="0" smtClean="0"/>
              <a:t>) </a:t>
            </a:r>
            <a:r>
              <a:rPr lang="ru-RU" sz="1600" dirty="0" err="1" smtClean="0"/>
              <a:t>процесінің принципиалды</a:t>
            </a:r>
            <a:r>
              <a:rPr lang="ru-RU" sz="1600" dirty="0" smtClean="0"/>
              <a:t> </a:t>
            </a:r>
            <a:r>
              <a:rPr lang="ru-RU" sz="1600" dirty="0" err="1" smtClean="0"/>
              <a:t>схемасы</a:t>
            </a:r>
            <a:r>
              <a:rPr lang="ru-RU" sz="1600" dirty="0" smtClean="0"/>
              <a:t>: 1 - </a:t>
            </a:r>
            <a:r>
              <a:rPr lang="ru-RU" sz="1600" dirty="0" err="1" smtClean="0"/>
              <a:t>деизобутанизатор</a:t>
            </a:r>
            <a:r>
              <a:rPr lang="ru-RU" sz="1600" dirty="0" smtClean="0"/>
              <a:t> </a:t>
            </a:r>
            <a:r>
              <a:rPr lang="ru-RU" sz="1600" dirty="0" err="1" smtClean="0"/>
              <a:t>бағанасы</a:t>
            </a:r>
            <a:r>
              <a:rPr lang="ru-RU" sz="1600" dirty="0" smtClean="0"/>
              <a:t>; 2 - реактор; 3 - </a:t>
            </a:r>
            <a:r>
              <a:rPr lang="ru-RU" sz="1600" dirty="0" err="1" smtClean="0"/>
              <a:t>тұрақтандыру бағанасы</a:t>
            </a:r>
            <a:r>
              <a:rPr lang="ru-RU" sz="1600" dirty="0" smtClean="0"/>
              <a:t>; 4 - пеш; 5 - компрессор; 6 - </a:t>
            </a:r>
            <a:r>
              <a:rPr lang="ru-RU" sz="1600" dirty="0" err="1" smtClean="0"/>
              <a:t>бөлгіш</a:t>
            </a:r>
            <a:r>
              <a:rPr lang="ru-RU" sz="1600" dirty="0" smtClean="0"/>
              <a:t>; I – </a:t>
            </a:r>
            <a:r>
              <a:rPr lang="ru-RU" sz="1600" dirty="0" err="1" smtClean="0"/>
              <a:t>бутандар</a:t>
            </a:r>
            <a:r>
              <a:rPr lang="ru-RU" sz="1600" dirty="0" smtClean="0"/>
              <a:t> (</a:t>
            </a:r>
            <a:r>
              <a:rPr lang="ru-RU" sz="1600" dirty="0" err="1" smtClean="0"/>
              <a:t>шикізат</a:t>
            </a:r>
            <a:r>
              <a:rPr lang="ru-RU" sz="1600" dirty="0" smtClean="0"/>
              <a:t>); II – </a:t>
            </a:r>
            <a:r>
              <a:rPr lang="ru-RU" sz="1600" dirty="0" err="1" smtClean="0"/>
              <a:t>сутегі</a:t>
            </a:r>
            <a:r>
              <a:rPr lang="ru-RU" sz="1600" dirty="0" smtClean="0"/>
              <a:t> </a:t>
            </a:r>
            <a:r>
              <a:rPr lang="ru-RU" sz="1600" dirty="0" err="1" smtClean="0"/>
              <a:t>құрамы</a:t>
            </a:r>
            <a:r>
              <a:rPr lang="ru-RU" sz="1600" dirty="0" smtClean="0"/>
              <a:t>; III – </a:t>
            </a:r>
            <a:r>
              <a:rPr lang="ru-RU" sz="1600" dirty="0" err="1" smtClean="0"/>
              <a:t>хлорорганикалық қосылыстармен қоректену</a:t>
            </a:r>
            <a:r>
              <a:rPr lang="ru-RU" sz="1600" dirty="0" smtClean="0"/>
              <a:t>; IV – изобутан </a:t>
            </a:r>
            <a:r>
              <a:rPr lang="ru-RU" sz="1600" dirty="0" err="1" smtClean="0"/>
              <a:t>фракциясы</a:t>
            </a:r>
            <a:r>
              <a:rPr lang="ru-RU" sz="1600" dirty="0" smtClean="0"/>
              <a:t>; V- </a:t>
            </a:r>
            <a:r>
              <a:rPr lang="ru-RU" sz="1600" dirty="0" err="1" smtClean="0"/>
              <a:t>тұрақтандырушы газдар</a:t>
            </a:r>
            <a:r>
              <a:rPr lang="ru-RU" sz="1600" dirty="0" smtClean="0"/>
              <a:t>; VI – </a:t>
            </a:r>
            <a:r>
              <a:rPr lang="ru-RU" sz="1600" dirty="0" err="1" smtClean="0"/>
              <a:t>пентандардың тартылуы</a:t>
            </a:r>
            <a:r>
              <a:rPr lang="ru-RU" sz="1600" dirty="0" smtClean="0"/>
              <a:t>; VII – </a:t>
            </a:r>
            <a:r>
              <a:rPr lang="ru-RU" sz="1600" dirty="0" err="1" smtClean="0"/>
              <a:t>бутанды</a:t>
            </a:r>
            <a:r>
              <a:rPr lang="ru-RU" sz="1600" dirty="0" smtClean="0"/>
              <a:t> </a:t>
            </a:r>
            <a:r>
              <a:rPr lang="ru-RU" sz="1600" dirty="0" err="1" smtClean="0"/>
              <a:t>қайта өңдеу</a:t>
            </a:r>
            <a:endParaRPr lang="ru-RU" sz="1600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537883" y="2877671"/>
            <a:ext cx="7718611" cy="35769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>
          <a:xfrm>
            <a:off x="611188" y="2205038"/>
            <a:ext cx="8353425" cy="1511300"/>
          </a:xfrm>
        </p:spPr>
        <p:txBody>
          <a:bodyPr/>
          <a:lstStyle/>
          <a:p>
            <a:r>
              <a:rPr lang="kk-KZ" b="1" smtClean="0">
                <a:latin typeface="Times New Roman" pitchFamily="18" charset="0"/>
                <a:cs typeface="Times New Roman" pitchFamily="18" charset="0"/>
              </a:rPr>
              <a:t>НАЗАРЛАРЫҢЫЗҒА РАХМЕТ!</a:t>
            </a:r>
            <a:endParaRPr lang="ru-RU" b="1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395288" y="260350"/>
            <a:ext cx="8229600" cy="796925"/>
          </a:xfrm>
        </p:spPr>
        <p:txBody>
          <a:bodyPr/>
          <a:lstStyle/>
          <a:p>
            <a:r>
              <a:rPr lang="kk-KZ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Мазмұны</a:t>
            </a:r>
            <a:endParaRPr lang="ru-RU" sz="2800" dirty="0" smtClean="0"/>
          </a:p>
        </p:txBody>
      </p:sp>
      <p:graphicFrame>
        <p:nvGraphicFramePr>
          <p:cNvPr id="4" name="Схема 3"/>
          <p:cNvGraphicFramePr/>
          <p:nvPr/>
        </p:nvGraphicFramePr>
        <p:xfrm>
          <a:off x="899592" y="1397000"/>
          <a:ext cx="6720408" cy="4840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596994" y="354479"/>
            <a:ext cx="8229600" cy="796925"/>
          </a:xfrm>
        </p:spPr>
        <p:txBody>
          <a:bodyPr/>
          <a:lstStyle/>
          <a:p>
            <a:r>
              <a:rPr lang="ru-RU" sz="2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Дәріс аяқталған соң Сіз</a:t>
            </a:r>
            <a:r>
              <a:rPr lang="ru-RU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ru-RU" sz="2800" b="1" i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білесіз</a:t>
            </a:r>
            <a:r>
              <a:rPr lang="ru-RU" sz="2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anose="02020603050405020304" pitchFamily="18" charset="0"/>
              </a:rPr>
              <a:t>:</a:t>
            </a:r>
            <a:endParaRPr lang="ru-RU" sz="2800" dirty="0" smtClean="0"/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632012" y="1855694"/>
            <a:ext cx="7234518" cy="286232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715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  <a:tab pos="771525" algn="l"/>
              </a:tabLst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Қандай қаныққан көмірсутектер негізгі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органикалық және мұнай-химиялық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синтез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процестерінде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қолданылуы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Олардың сипаты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71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  <a:tab pos="771525" algn="l"/>
              </a:tabLst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Өндірісте төменгі парафиндерді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бөліп алу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әдістері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71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  <a:tab pos="771525" algn="l"/>
              </a:tabLst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Газды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фракциялау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(ГФҚ)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қондырғыларында ілеспе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газды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бөлу.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Төменгі парафиндерді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бөлу процесінің схемасы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71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  <a:tab pos="771525" algn="l"/>
              </a:tabLst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Өндірісте жоғары парафиндерді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бөліп алу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үшін әдістер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571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  <a:tab pos="771525" algn="l"/>
              </a:tabLst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Көмірсутек изомерленуі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5715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85800" algn="l"/>
                <a:tab pos="771525" algn="l"/>
              </a:tabLst>
            </a:pP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Көмірсутектерді изомерлеу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арқылы өнеркәсіпте алынатын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заттар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Изомерлеу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өнімдері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Схема 31"/>
          <p:cNvGraphicFramePr/>
          <p:nvPr/>
        </p:nvGraphicFramePr>
        <p:xfrm>
          <a:off x="179512" y="1196752"/>
          <a:ext cx="8352928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Схема 31"/>
          <p:cNvGraphicFramePr/>
          <p:nvPr/>
        </p:nvGraphicFramePr>
        <p:xfrm>
          <a:off x="179512" y="1196752"/>
          <a:ext cx="8352928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Схема 31"/>
          <p:cNvGraphicFramePr/>
          <p:nvPr/>
        </p:nvGraphicFramePr>
        <p:xfrm>
          <a:off x="179512" y="1196752"/>
          <a:ext cx="8352928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2r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=""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cex="http://schemas.microsoft.com/office/word/2018/wordml/cex" xmlns:w16cid="http://schemas.microsoft.com/office/word/2016/wordml/cid" xmlns:w16="http://schemas.microsoft.com/office/word/2018/wordml" xmlns:w16sdtdh="http://schemas.microsoft.com/office/word/2020/wordml/sdtdatahash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 l="4515" t="3856" r="4297" b="16698"/>
          <a:stretch>
            <a:fillRect/>
          </a:stretch>
        </p:blipFill>
        <p:spPr bwMode="auto">
          <a:xfrm>
            <a:off x="460006" y="2533369"/>
            <a:ext cx="8213347" cy="3719514"/>
          </a:xfrm>
          <a:prstGeom prst="rect">
            <a:avLst/>
          </a:prstGeom>
          <a:noFill/>
          <a:ln>
            <a:noFill/>
          </a:ln>
        </p:spPr>
      </p:pic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954741" y="1210235"/>
            <a:ext cx="673697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С1 – С5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көмірсутектерін бөлудің технологиялық сұлбасы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 1 – компрессор; 2,5, 6-9 –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түзету колонналары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3 -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ағынды конденсаторлар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4 -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қазандықтар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; 10 -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дроссельдік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клапан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Схема 31"/>
          <p:cNvGraphicFramePr/>
          <p:nvPr/>
        </p:nvGraphicFramePr>
        <p:xfrm>
          <a:off x="179512" y="1196752"/>
          <a:ext cx="8352928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Объект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145088"/>
          </a:xfrm>
        </p:spPr>
        <p:txBody>
          <a:bodyPr>
            <a:normAutofit lnSpcReduction="10000"/>
          </a:bodyPr>
          <a:lstStyle/>
          <a:p>
            <a:r>
              <a:rPr lang="ru-RU" u="sng" dirty="0" err="1" smtClean="0"/>
              <a:t>Цеолиттердің көмегімен n-парафиндерді</a:t>
            </a:r>
            <a:r>
              <a:rPr lang="ru-RU" u="sng" dirty="0" smtClean="0"/>
              <a:t> </a:t>
            </a:r>
            <a:r>
              <a:rPr lang="ru-RU" u="sng" dirty="0" err="1" smtClean="0"/>
              <a:t>бөліп алу</a:t>
            </a:r>
            <a:r>
              <a:rPr lang="ru-RU" u="sng" dirty="0" smtClean="0"/>
              <a:t> </a:t>
            </a:r>
            <a:r>
              <a:rPr lang="ru-RU" dirty="0" err="1" smtClean="0"/>
              <a:t>барған сайын</a:t>
            </a:r>
            <a:r>
              <a:rPr lang="ru-RU" dirty="0" smtClean="0"/>
              <a:t> </a:t>
            </a:r>
            <a:r>
              <a:rPr lang="ru-RU" dirty="0" err="1" smtClean="0"/>
              <a:t>кең таралып</a:t>
            </a:r>
            <a:r>
              <a:rPr lang="ru-RU" dirty="0" smtClean="0"/>
              <a:t> </a:t>
            </a:r>
            <a:r>
              <a:rPr lang="ru-RU" dirty="0" err="1" smtClean="0"/>
              <a:t>келе</a:t>
            </a:r>
            <a:r>
              <a:rPr lang="ru-RU" dirty="0" smtClean="0"/>
              <a:t> </a:t>
            </a:r>
            <a:r>
              <a:rPr lang="ru-RU" dirty="0" err="1" smtClean="0"/>
              <a:t>жатқан прогрессивті</a:t>
            </a:r>
            <a:r>
              <a:rPr lang="ru-RU" dirty="0" smtClean="0"/>
              <a:t> </a:t>
            </a:r>
            <a:r>
              <a:rPr lang="ru-RU" dirty="0" err="1" smtClean="0"/>
              <a:t>әдіс.</a:t>
            </a:r>
            <a:r>
              <a:rPr lang="ru-RU" dirty="0" smtClean="0"/>
              <a:t> </a:t>
            </a:r>
            <a:r>
              <a:rPr lang="ru-RU" dirty="0" err="1" smtClean="0"/>
              <a:t>Ол</a:t>
            </a:r>
            <a:r>
              <a:rPr lang="ru-RU" dirty="0" smtClean="0"/>
              <a:t> </a:t>
            </a:r>
            <a:r>
              <a:rPr lang="ru-RU" dirty="0" err="1" smtClean="0"/>
              <a:t>кез</a:t>
            </a:r>
            <a:r>
              <a:rPr lang="ru-RU" dirty="0" smtClean="0"/>
              <a:t> </a:t>
            </a:r>
            <a:r>
              <a:rPr lang="ru-RU" dirty="0" err="1" smtClean="0"/>
              <a:t>келген</a:t>
            </a:r>
            <a:r>
              <a:rPr lang="ru-RU" dirty="0" smtClean="0"/>
              <a:t> </a:t>
            </a:r>
            <a:r>
              <a:rPr lang="ru-RU" dirty="0" err="1" smtClean="0"/>
              <a:t>фракцияларға қолданылады, өте </a:t>
            </a:r>
            <a:r>
              <a:rPr lang="ru-RU" dirty="0" smtClean="0"/>
              <a:t>таза </a:t>
            </a:r>
            <a:r>
              <a:rPr lang="ru-RU" dirty="0" err="1" smtClean="0"/>
              <a:t>түрде </a:t>
            </a:r>
            <a:r>
              <a:rPr lang="ru-RU" dirty="0" smtClean="0"/>
              <a:t>(98,0-99,2%) </a:t>
            </a:r>
            <a:r>
              <a:rPr lang="ru-RU" dirty="0" err="1" smtClean="0"/>
              <a:t>алынатын</a:t>
            </a:r>
            <a:r>
              <a:rPr lang="ru-RU" dirty="0" smtClean="0"/>
              <a:t> </a:t>
            </a:r>
            <a:r>
              <a:rPr lang="ru-RU" dirty="0" err="1" smtClean="0"/>
              <a:t>n-парафиндердің </a:t>
            </a:r>
            <a:r>
              <a:rPr lang="ru-RU" dirty="0" smtClean="0"/>
              <a:t>(80-98%) </a:t>
            </a:r>
            <a:r>
              <a:rPr lang="ru-RU" dirty="0" err="1" smtClean="0"/>
              <a:t>жоғары қалпына келтіру</a:t>
            </a:r>
            <a:r>
              <a:rPr lang="ru-RU" dirty="0" smtClean="0"/>
              <a:t> </a:t>
            </a:r>
            <a:r>
              <a:rPr lang="ru-RU" dirty="0" err="1" smtClean="0"/>
              <a:t>дәрежесін береді</a:t>
            </a:r>
            <a:r>
              <a:rPr lang="ru-RU" dirty="0" smtClean="0"/>
              <a:t>. Процесс </a:t>
            </a:r>
            <a:r>
              <a:rPr lang="ru-RU" dirty="0" err="1" smtClean="0"/>
              <a:t>екі</a:t>
            </a:r>
            <a:r>
              <a:rPr lang="ru-RU" dirty="0" smtClean="0"/>
              <a:t> </a:t>
            </a:r>
            <a:r>
              <a:rPr lang="ru-RU" dirty="0" err="1" smtClean="0"/>
              <a:t>кезеңнен тұрады</a:t>
            </a:r>
            <a:r>
              <a:rPr lang="ru-RU" dirty="0" smtClean="0"/>
              <a:t>: </a:t>
            </a:r>
            <a:r>
              <a:rPr lang="ru-RU" dirty="0" err="1" smtClean="0"/>
              <a:t>n-парафиндердің адсорбциясы</a:t>
            </a:r>
            <a:r>
              <a:rPr lang="ru-RU" dirty="0" smtClean="0"/>
              <a:t> </a:t>
            </a:r>
            <a:r>
              <a:rPr lang="ru-RU" dirty="0" err="1" smtClean="0"/>
              <a:t>және </a:t>
            </a:r>
            <a:r>
              <a:rPr lang="ru-RU" dirty="0" smtClean="0"/>
              <a:t>десорбция, </a:t>
            </a:r>
            <a:r>
              <a:rPr lang="ru-RU" dirty="0" err="1" smtClean="0"/>
              <a:t>ол</a:t>
            </a:r>
            <a:r>
              <a:rPr lang="ru-RU" dirty="0" smtClean="0"/>
              <a:t> газ </a:t>
            </a:r>
            <a:r>
              <a:rPr lang="ru-RU" dirty="0" err="1" smtClean="0"/>
              <a:t>немесе</a:t>
            </a:r>
            <a:r>
              <a:rPr lang="ru-RU" dirty="0" smtClean="0"/>
              <a:t> </a:t>
            </a:r>
            <a:r>
              <a:rPr lang="ru-RU" dirty="0" err="1" smtClean="0"/>
              <a:t>сұйық фазада</a:t>
            </a:r>
            <a:r>
              <a:rPr lang="ru-RU" dirty="0" smtClean="0"/>
              <a:t> 300-350°</a:t>
            </a:r>
            <a:r>
              <a:rPr lang="ru-RU" dirty="0" err="1" smtClean="0"/>
              <a:t>С-қа дейінгі</a:t>
            </a:r>
            <a:r>
              <a:rPr lang="ru-RU" dirty="0" smtClean="0"/>
              <a:t> </a:t>
            </a:r>
            <a:r>
              <a:rPr lang="ru-RU" dirty="0" err="1" smtClean="0"/>
              <a:t>температурада</a:t>
            </a:r>
            <a:r>
              <a:rPr lang="ru-RU" dirty="0" smtClean="0"/>
              <a:t> </a:t>
            </a:r>
            <a:r>
              <a:rPr lang="ru-RU" dirty="0" err="1" smtClean="0"/>
              <a:t>және әртүрлі қысымда жүргізілуі мүмкін</a:t>
            </a:r>
            <a:r>
              <a:rPr lang="ru-RU" dirty="0" smtClean="0"/>
              <a:t>. </a:t>
            </a:r>
            <a:r>
              <a:rPr lang="ru-RU" dirty="0" err="1" smtClean="0"/>
              <a:t>Парафиндерді</a:t>
            </a:r>
            <a:r>
              <a:rPr lang="ru-RU" dirty="0" smtClean="0"/>
              <a:t> </a:t>
            </a:r>
            <a:r>
              <a:rPr lang="ru-RU" dirty="0" err="1" smtClean="0"/>
              <a:t>десорбциялауды</a:t>
            </a:r>
            <a:r>
              <a:rPr lang="ru-RU" dirty="0" smtClean="0"/>
              <a:t> </a:t>
            </a:r>
            <a:r>
              <a:rPr lang="ru-RU" dirty="0" err="1" smtClean="0"/>
              <a:t>қысымды төмендету, температураны</a:t>
            </a:r>
            <a:r>
              <a:rPr lang="ru-RU" dirty="0" smtClean="0"/>
              <a:t> </a:t>
            </a:r>
            <a:r>
              <a:rPr lang="ru-RU" dirty="0" err="1" smtClean="0"/>
              <a:t>жоғарылату, басқа заттармен</a:t>
            </a:r>
            <a:r>
              <a:rPr lang="ru-RU" dirty="0" smtClean="0"/>
              <a:t> (n-пентан, аммиак) </a:t>
            </a:r>
            <a:r>
              <a:rPr lang="ru-RU" dirty="0" err="1" smtClean="0"/>
              <a:t>ығыстыру немесе</a:t>
            </a:r>
            <a:r>
              <a:rPr lang="ru-RU" dirty="0" smtClean="0"/>
              <a:t> осы </a:t>
            </a:r>
            <a:r>
              <a:rPr lang="ru-RU" dirty="0" err="1" smtClean="0"/>
              <a:t>әдістерді біріктіру</a:t>
            </a:r>
            <a:r>
              <a:rPr lang="ru-RU" dirty="0" smtClean="0"/>
              <a:t> </a:t>
            </a:r>
            <a:r>
              <a:rPr lang="ru-RU" dirty="0" err="1" smtClean="0"/>
              <a:t>арқылы жүргізуге болады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2360</TotalTime>
  <Words>926</Words>
  <Application>Microsoft Office PowerPoint</Application>
  <PresentationFormat>Экран (4:3)</PresentationFormat>
  <Paragraphs>37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Мұнайхимиялық синтез негіздері  </vt:lpstr>
      <vt:lpstr>Мазмұны</vt:lpstr>
      <vt:lpstr>Дәріс аяқталған соң Сіз білесіз: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Изобутиленге өсіп келе жатқан сұранысты n-бутанды дегидрлеу нәтижесінде алынған бутиленді изомерлеу арқылы қанағаттандыруға болады.</vt:lpstr>
      <vt:lpstr>n-бутанның төмен температурада изомерленуі (n-бутан мен сутегінің қайта айналымымен) процесінің принципиалды схемасы: 1 - деизобутанизатор бағанасы; 2 - реактор; 3 - тұрақтандыру бағанасы; 4 - пеш; 5 - компрессор; 6 - бөлгіш; I – бутандар (шикізат); II – сутегі құрамы; III – хлорорганикалық қосылыстармен қоректену; IV – изобутан фракциясы; V- тұрақтандырушы газдар; VI – пентандардың тартылуы; VII – бутанды қайта өңдеу</vt:lpstr>
      <vt:lpstr>НАЗАРЛАРЫҢЫЗҒА РАХМЕТ!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Alisher Omar</dc:creator>
  <cp:lastModifiedBy>User2</cp:lastModifiedBy>
  <cp:revision>302</cp:revision>
  <dcterms:created xsi:type="dcterms:W3CDTF">2017-10-09T05:58:02Z</dcterms:created>
  <dcterms:modified xsi:type="dcterms:W3CDTF">2022-10-08T09:50:55Z</dcterms:modified>
</cp:coreProperties>
</file>