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85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29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7E2C3E-7ADC-4CDD-82F7-FAEB1B41C616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6798780-06CB-49BD-A483-C14E7007C98D}">
      <dgm:prSet custT="1"/>
      <dgm:spPr/>
      <dgm:t>
        <a:bodyPr/>
        <a:lstStyle/>
        <a:p>
          <a:r>
            <a:rPr lang="ru-RU" sz="18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Бензолды</a:t>
          </a:r>
          <a:r>
            <a:rPr lang="ru-RU" sz="1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жоғары қысымда гидрлеуді</a:t>
          </a:r>
          <a:endParaRPr lang="ru-RU" sz="18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64EE4A-256B-4BDA-960B-010F9F5A291D}" type="parTrans" cxnId="{EF41DEB3-B23B-4BCF-8C62-6B4FF0176BF9}">
      <dgm:prSet/>
      <dgm:spPr/>
      <dgm:t>
        <a:bodyPr/>
        <a:lstStyle/>
        <a:p>
          <a:endParaRPr lang="ru-RU"/>
        </a:p>
      </dgm:t>
    </dgm:pt>
    <dgm:pt modelId="{9FAF5ADE-A834-4602-816C-D464A6061B24}" type="sibTrans" cxnId="{EF41DEB3-B23B-4BCF-8C62-6B4FF0176BF9}">
      <dgm:prSet/>
      <dgm:spPr/>
      <dgm:t>
        <a:bodyPr/>
        <a:lstStyle/>
        <a:p>
          <a:endParaRPr lang="ru-RU"/>
        </a:p>
      </dgm:t>
    </dgm:pt>
    <dgm:pt modelId="{49FCE0C4-D79D-43C2-8782-85E73D750520}">
      <dgm:prSet custT="1"/>
      <dgm:spPr/>
      <dgm:t>
        <a:bodyPr/>
        <a:lstStyle/>
        <a:p>
          <a:r>
            <a:rPr lang="ru-RU" sz="1800" b="1" dirty="0" err="1" smtClean="0"/>
            <a:t>Төмен қысымда бензолды</a:t>
          </a:r>
          <a:r>
            <a:rPr lang="ru-RU" sz="1800" b="1" dirty="0" smtClean="0"/>
            <a:t> </a:t>
          </a:r>
          <a:r>
            <a:rPr lang="ru-RU" sz="1800" b="1" dirty="0" err="1" smtClean="0"/>
            <a:t>гидрлеуді</a:t>
          </a:r>
          <a:endParaRPr lang="ru-RU" sz="18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2C4D53-0831-4839-A6F0-2D2C8EC60EFA}" type="parTrans" cxnId="{41F3612C-E55B-42BD-B5C4-D4447BDC924E}">
      <dgm:prSet/>
      <dgm:spPr/>
      <dgm:t>
        <a:bodyPr/>
        <a:lstStyle/>
        <a:p>
          <a:endParaRPr lang="ru-RU"/>
        </a:p>
      </dgm:t>
    </dgm:pt>
    <dgm:pt modelId="{4A5BC820-7120-494E-895C-75DB49D74729}" type="sibTrans" cxnId="{41F3612C-E55B-42BD-B5C4-D4447BDC924E}">
      <dgm:prSet/>
      <dgm:spPr/>
      <dgm:t>
        <a:bodyPr/>
        <a:lstStyle/>
        <a:p>
          <a:endParaRPr lang="ru-RU"/>
        </a:p>
      </dgm:t>
    </dgm:pt>
    <dgm:pt modelId="{1F98B6FC-2F44-48E0-B2D5-331EBAAF2BED}" type="pres">
      <dgm:prSet presAssocID="{247E2C3E-7ADC-4CDD-82F7-FAEB1B41C61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5CB828-0D26-4A84-A7A1-3761D1D64AEF}" type="pres">
      <dgm:prSet presAssocID="{49FCE0C4-D79D-43C2-8782-85E73D750520}" presName="parentLin" presStyleCnt="0"/>
      <dgm:spPr/>
    </dgm:pt>
    <dgm:pt modelId="{56C6D959-4C2D-405D-8FF2-E41726566062}" type="pres">
      <dgm:prSet presAssocID="{49FCE0C4-D79D-43C2-8782-85E73D750520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D748A9C4-55E0-4DE2-84E8-DEB28768C529}" type="pres">
      <dgm:prSet presAssocID="{49FCE0C4-D79D-43C2-8782-85E73D75052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9B95F-8E2E-415C-8972-55DD4DFD79AF}" type="pres">
      <dgm:prSet presAssocID="{49FCE0C4-D79D-43C2-8782-85E73D750520}" presName="negativeSpace" presStyleCnt="0"/>
      <dgm:spPr/>
    </dgm:pt>
    <dgm:pt modelId="{7B2A199D-3BB9-435B-915D-8729033E7172}" type="pres">
      <dgm:prSet presAssocID="{49FCE0C4-D79D-43C2-8782-85E73D750520}" presName="childText" presStyleLbl="conFgAcc1" presStyleIdx="0" presStyleCnt="2">
        <dgm:presLayoutVars>
          <dgm:bulletEnabled val="1"/>
        </dgm:presLayoutVars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9E7B0123-04D3-41BC-91E0-54A541BBBF23}" type="pres">
      <dgm:prSet presAssocID="{4A5BC820-7120-494E-895C-75DB49D74729}" presName="spaceBetweenRectangles" presStyleCnt="0"/>
      <dgm:spPr/>
    </dgm:pt>
    <dgm:pt modelId="{62D33C6D-5AA6-4E4B-AD29-90EEACD5480C}" type="pres">
      <dgm:prSet presAssocID="{16798780-06CB-49BD-A483-C14E7007C98D}" presName="parentLin" presStyleCnt="0"/>
      <dgm:spPr/>
      <dgm:t>
        <a:bodyPr/>
        <a:lstStyle/>
        <a:p>
          <a:endParaRPr lang="ru-RU"/>
        </a:p>
      </dgm:t>
    </dgm:pt>
    <dgm:pt modelId="{7976E275-432D-499B-B781-CF6CB1AEF6A9}" type="pres">
      <dgm:prSet presAssocID="{16798780-06CB-49BD-A483-C14E7007C98D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D6974E00-A4BA-4F7E-A891-1C8A02257CAD}" type="pres">
      <dgm:prSet presAssocID="{16798780-06CB-49BD-A483-C14E7007C98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1FB003-6A92-4A46-847A-CC9EAD39C675}" type="pres">
      <dgm:prSet presAssocID="{16798780-06CB-49BD-A483-C14E7007C98D}" presName="negativeSpace" presStyleCnt="0"/>
      <dgm:spPr/>
      <dgm:t>
        <a:bodyPr/>
        <a:lstStyle/>
        <a:p>
          <a:endParaRPr lang="ru-RU"/>
        </a:p>
      </dgm:t>
    </dgm:pt>
    <dgm:pt modelId="{1D017BC3-2BE6-4FAD-8746-6D1CE4D0332B}" type="pres">
      <dgm:prSet presAssocID="{16798780-06CB-49BD-A483-C14E7007C98D}" presName="childText" presStyleLbl="conFgAcc1" presStyleIdx="1" presStyleCnt="2">
        <dgm:presLayoutVars>
          <dgm:bulletEnabled val="1"/>
        </dgm:presLayoutVars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193E9DE4-F950-4A06-88B8-C9CCD28ECBCB}" type="presOf" srcId="{49FCE0C4-D79D-43C2-8782-85E73D750520}" destId="{56C6D959-4C2D-405D-8FF2-E41726566062}" srcOrd="0" destOrd="0" presId="urn:microsoft.com/office/officeart/2005/8/layout/list1"/>
    <dgm:cxn modelId="{A8D4F5FB-568E-423E-95EF-3C1E6E7DB02C}" type="presOf" srcId="{16798780-06CB-49BD-A483-C14E7007C98D}" destId="{D6974E00-A4BA-4F7E-A891-1C8A02257CAD}" srcOrd="1" destOrd="0" presId="urn:microsoft.com/office/officeart/2005/8/layout/list1"/>
    <dgm:cxn modelId="{5BF46135-D107-4218-9D91-E49CAD1BE90B}" type="presOf" srcId="{247E2C3E-7ADC-4CDD-82F7-FAEB1B41C616}" destId="{1F98B6FC-2F44-48E0-B2D5-331EBAAF2BED}" srcOrd="0" destOrd="0" presId="urn:microsoft.com/office/officeart/2005/8/layout/list1"/>
    <dgm:cxn modelId="{321D9098-1C7E-412B-B2CE-F5EBB9A6C035}" type="presOf" srcId="{16798780-06CB-49BD-A483-C14E7007C98D}" destId="{7976E275-432D-499B-B781-CF6CB1AEF6A9}" srcOrd="0" destOrd="0" presId="urn:microsoft.com/office/officeart/2005/8/layout/list1"/>
    <dgm:cxn modelId="{EF41DEB3-B23B-4BCF-8C62-6B4FF0176BF9}" srcId="{247E2C3E-7ADC-4CDD-82F7-FAEB1B41C616}" destId="{16798780-06CB-49BD-A483-C14E7007C98D}" srcOrd="1" destOrd="0" parTransId="{1C64EE4A-256B-4BDA-960B-010F9F5A291D}" sibTransId="{9FAF5ADE-A834-4602-816C-D464A6061B24}"/>
    <dgm:cxn modelId="{46F8B17F-D940-43CE-BF2D-A8AF82F9FE15}" type="presOf" srcId="{49FCE0C4-D79D-43C2-8782-85E73D750520}" destId="{D748A9C4-55E0-4DE2-84E8-DEB28768C529}" srcOrd="1" destOrd="0" presId="urn:microsoft.com/office/officeart/2005/8/layout/list1"/>
    <dgm:cxn modelId="{41F3612C-E55B-42BD-B5C4-D4447BDC924E}" srcId="{247E2C3E-7ADC-4CDD-82F7-FAEB1B41C616}" destId="{49FCE0C4-D79D-43C2-8782-85E73D750520}" srcOrd="0" destOrd="0" parTransId="{E82C4D53-0831-4839-A6F0-2D2C8EC60EFA}" sibTransId="{4A5BC820-7120-494E-895C-75DB49D74729}"/>
    <dgm:cxn modelId="{61181937-4043-4D6A-A4B6-7CEFF5CCC3B1}" type="presParOf" srcId="{1F98B6FC-2F44-48E0-B2D5-331EBAAF2BED}" destId="{A15CB828-0D26-4A84-A7A1-3761D1D64AEF}" srcOrd="0" destOrd="0" presId="urn:microsoft.com/office/officeart/2005/8/layout/list1"/>
    <dgm:cxn modelId="{CCBC2D61-D0B2-4911-9006-2DF173FA84C7}" type="presParOf" srcId="{A15CB828-0D26-4A84-A7A1-3761D1D64AEF}" destId="{56C6D959-4C2D-405D-8FF2-E41726566062}" srcOrd="0" destOrd="0" presId="urn:microsoft.com/office/officeart/2005/8/layout/list1"/>
    <dgm:cxn modelId="{4EBAC13A-3BBA-4C1E-9877-1F7D5316AC2E}" type="presParOf" srcId="{A15CB828-0D26-4A84-A7A1-3761D1D64AEF}" destId="{D748A9C4-55E0-4DE2-84E8-DEB28768C529}" srcOrd="1" destOrd="0" presId="urn:microsoft.com/office/officeart/2005/8/layout/list1"/>
    <dgm:cxn modelId="{F7E59C19-91AE-4DB9-8F41-5ED7468A6132}" type="presParOf" srcId="{1F98B6FC-2F44-48E0-B2D5-331EBAAF2BED}" destId="{7B69B95F-8E2E-415C-8972-55DD4DFD79AF}" srcOrd="1" destOrd="0" presId="urn:microsoft.com/office/officeart/2005/8/layout/list1"/>
    <dgm:cxn modelId="{8DD5E428-27E5-4514-83B8-07C6680AA908}" type="presParOf" srcId="{1F98B6FC-2F44-48E0-B2D5-331EBAAF2BED}" destId="{7B2A199D-3BB9-435B-915D-8729033E7172}" srcOrd="2" destOrd="0" presId="urn:microsoft.com/office/officeart/2005/8/layout/list1"/>
    <dgm:cxn modelId="{4E333091-59B9-467B-81D2-2000EECB53E8}" type="presParOf" srcId="{1F98B6FC-2F44-48E0-B2D5-331EBAAF2BED}" destId="{9E7B0123-04D3-41BC-91E0-54A541BBBF23}" srcOrd="3" destOrd="0" presId="urn:microsoft.com/office/officeart/2005/8/layout/list1"/>
    <dgm:cxn modelId="{5A8848C0-89D9-4815-B292-939A0BF3295A}" type="presParOf" srcId="{1F98B6FC-2F44-48E0-B2D5-331EBAAF2BED}" destId="{62D33C6D-5AA6-4E4B-AD29-90EEACD5480C}" srcOrd="4" destOrd="0" presId="urn:microsoft.com/office/officeart/2005/8/layout/list1"/>
    <dgm:cxn modelId="{EDED95E4-C0D7-44B7-8D36-094EF8A6B0B1}" type="presParOf" srcId="{62D33C6D-5AA6-4E4B-AD29-90EEACD5480C}" destId="{7976E275-432D-499B-B781-CF6CB1AEF6A9}" srcOrd="0" destOrd="0" presId="urn:microsoft.com/office/officeart/2005/8/layout/list1"/>
    <dgm:cxn modelId="{7CF33E83-98BA-49E3-AD31-E8F7892ABAAB}" type="presParOf" srcId="{62D33C6D-5AA6-4E4B-AD29-90EEACD5480C}" destId="{D6974E00-A4BA-4F7E-A891-1C8A02257CAD}" srcOrd="1" destOrd="0" presId="urn:microsoft.com/office/officeart/2005/8/layout/list1"/>
    <dgm:cxn modelId="{B6FF15A4-4514-4320-B2DA-A5B01C2FAA7B}" type="presParOf" srcId="{1F98B6FC-2F44-48E0-B2D5-331EBAAF2BED}" destId="{0D1FB003-6A92-4A46-847A-CC9EAD39C675}" srcOrd="5" destOrd="0" presId="urn:microsoft.com/office/officeart/2005/8/layout/list1"/>
    <dgm:cxn modelId="{ED2F917F-9E85-427F-A451-1AEB5B0955E5}" type="presParOf" srcId="{1F98B6FC-2F44-48E0-B2D5-331EBAAF2BED}" destId="{1D017BC3-2BE6-4FAD-8746-6D1CE4D0332B}" srcOrd="6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B7B1AD-1FE4-4CC6-AF64-4738CC476EAA}" type="doc">
      <dgm:prSet loTypeId="urn:microsoft.com/office/officeart/2005/8/layout/radial4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FB0907D-C6B3-48EF-BC15-F7AAD514BD5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Метилбензолдардың бастапқы заттар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ортасында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тотығуы.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FC4FA8-794B-45C6-A214-A9DEC163E632}" type="parTrans" cxnId="{CC163E65-8735-4152-A0B3-E3584CF2252A}">
      <dgm:prSet/>
      <dgm:spPr/>
      <dgm:t>
        <a:bodyPr/>
        <a:lstStyle/>
        <a:p>
          <a:endParaRPr lang="ru-RU"/>
        </a:p>
      </dgm:t>
    </dgm:pt>
    <dgm:pt modelId="{08F06FC2-A014-45FC-9952-339B1EA7D1B7}" type="sibTrans" cxnId="{CC163E65-8735-4152-A0B3-E3584CF2252A}">
      <dgm:prSet/>
      <dgm:spPr/>
      <dgm:t>
        <a:bodyPr/>
        <a:lstStyle/>
        <a:p>
          <a:endParaRPr lang="ru-RU"/>
        </a:p>
      </dgm:t>
    </dgm:pt>
    <dgm:pt modelId="{6A542E2F-0BA7-4A8C-985D-DEF647FABC20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Бастапқы материалдардың сұйық фазасында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тотығудың дәстүрлі әдісі ароматты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қосылыстар үшін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қолданылады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бұл үшін ең тиімді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катализаторлар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еритін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кобальт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тұздары болып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табылады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Тотығу қоспаны сұйық күйде ұстау үшін қажетті қысыммен ауамен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жүзеге асырылады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138317-A405-436C-9BC9-C4A04703EB13}" type="parTrans" cxnId="{4ACF2E91-1EAA-4CE3-9B58-8DB4D4CAFCE2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A4B5FB77-D18F-4955-B10C-0E5001A4FBD5}" type="sibTrans" cxnId="{4ACF2E91-1EAA-4CE3-9B58-8DB4D4CAFCE2}">
      <dgm:prSet/>
      <dgm:spPr/>
      <dgm:t>
        <a:bodyPr/>
        <a:lstStyle/>
        <a:p>
          <a:endParaRPr lang="ru-RU"/>
        </a:p>
      </dgm:t>
    </dgm:pt>
    <dgm:pt modelId="{E647876D-D6B1-404A-BED3-106A0EBF3EE2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Хош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иісті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қышқылдар әрі қарай тотығуға тұрақты, сондықтан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реакция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жылуын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жоюдың бір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немесе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басқа әдісі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бар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қарапайым көпіршікті баған үздіксіз тотығу үшін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реактор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ретінде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қызмет етеді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1436AA-C3AA-4BE9-A7F9-16344AF3FD7C}" type="parTrans" cxnId="{E7046AF5-59F2-4F3F-9CF9-5C0F5D74ED75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D4CC565F-B92D-4801-9439-FEDE466BFA67}" type="sibTrans" cxnId="{E7046AF5-59F2-4F3F-9CF9-5C0F5D74ED75}">
      <dgm:prSet/>
      <dgm:spPr/>
      <dgm:t>
        <a:bodyPr/>
        <a:lstStyle/>
        <a:p>
          <a:endParaRPr lang="ru-RU"/>
        </a:p>
      </dgm:t>
    </dgm:pt>
    <dgm:pt modelId="{FC8B794E-35C9-452A-866B-11A6B3D87C93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Егер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толуол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өте қарапайым және жұмсақ жағдайда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(100–150°С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және төмен қысымда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бензой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қышқылына дейін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тотығатын болса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онда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ксилолдар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полиметилбензолдардың жалпы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молекулалық оттегімен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тұз катализаторларының қатысуымен тотығуы әдетте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тек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қана түзілумен аяқталады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монокарбон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қышқылы.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BF263B-E947-449E-9D40-549E10D041EF}" type="parTrans" cxnId="{1EFA497E-07A2-41B8-852C-2E5BECC52E73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794142FA-D5ED-427F-BB82-2AD0203AB5CA}" type="sibTrans" cxnId="{1EFA497E-07A2-41B8-852C-2E5BECC52E73}">
      <dgm:prSet/>
      <dgm:spPr/>
      <dgm:t>
        <a:bodyPr/>
        <a:lstStyle/>
        <a:p>
          <a:endParaRPr lang="ru-RU"/>
        </a:p>
      </dgm:t>
    </dgm:pt>
    <dgm:pt modelId="{1320FEAA-D1CA-4198-9295-BAA6FD942697}" type="pres">
      <dgm:prSet presAssocID="{FDB7B1AD-1FE4-4CC6-AF64-4738CC476EA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61BE15-2062-4B72-856B-E1E924C21673}" type="pres">
      <dgm:prSet presAssocID="{DFB0907D-C6B3-48EF-BC15-F7AAD514BD5C}" presName="centerShape" presStyleLbl="node0" presStyleIdx="0" presStyleCnt="1"/>
      <dgm:spPr/>
      <dgm:t>
        <a:bodyPr/>
        <a:lstStyle/>
        <a:p>
          <a:endParaRPr lang="ru-RU"/>
        </a:p>
      </dgm:t>
    </dgm:pt>
    <dgm:pt modelId="{FC52D0C0-4F5F-456B-8CC0-86BCD9A516A6}" type="pres">
      <dgm:prSet presAssocID="{95138317-A405-436C-9BC9-C4A04703EB13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64BFD62E-51BA-4F64-B347-F82A1F5EFC28}" type="pres">
      <dgm:prSet presAssocID="{6A542E2F-0BA7-4A8C-985D-DEF647FABC2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281B1A-05AA-48B3-A73D-0B581CB37418}" type="pres">
      <dgm:prSet presAssocID="{6B1436AA-C3AA-4BE9-A7F9-16344AF3FD7C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9AF06CA9-43B7-4179-9CAB-B47DEC759D56}" type="pres">
      <dgm:prSet presAssocID="{E647876D-D6B1-404A-BED3-106A0EBF3EE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B1D27-F082-4890-A676-60F9F752A5C3}" type="pres">
      <dgm:prSet presAssocID="{6FBF263B-E947-449E-9D40-549E10D041EF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718F94A1-2824-44BA-B9F3-AE0E6E93FA4B}" type="pres">
      <dgm:prSet presAssocID="{FC8B794E-35C9-452A-866B-11A6B3D87C9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FA497E-07A2-41B8-852C-2E5BECC52E73}" srcId="{DFB0907D-C6B3-48EF-BC15-F7AAD514BD5C}" destId="{FC8B794E-35C9-452A-866B-11A6B3D87C93}" srcOrd="2" destOrd="0" parTransId="{6FBF263B-E947-449E-9D40-549E10D041EF}" sibTransId="{794142FA-D5ED-427F-BB82-2AD0203AB5CA}"/>
    <dgm:cxn modelId="{338C4779-4011-4B5E-90A9-F3A8FB4B7BE4}" type="presOf" srcId="{DFB0907D-C6B3-48EF-BC15-F7AAD514BD5C}" destId="{2961BE15-2062-4B72-856B-E1E924C21673}" srcOrd="0" destOrd="0" presId="urn:microsoft.com/office/officeart/2005/8/layout/radial4"/>
    <dgm:cxn modelId="{33F1F06C-884C-41FF-8062-DE0B8638808D}" type="presOf" srcId="{FC8B794E-35C9-452A-866B-11A6B3D87C93}" destId="{718F94A1-2824-44BA-B9F3-AE0E6E93FA4B}" srcOrd="0" destOrd="0" presId="urn:microsoft.com/office/officeart/2005/8/layout/radial4"/>
    <dgm:cxn modelId="{4ACF2E91-1EAA-4CE3-9B58-8DB4D4CAFCE2}" srcId="{DFB0907D-C6B3-48EF-BC15-F7AAD514BD5C}" destId="{6A542E2F-0BA7-4A8C-985D-DEF647FABC20}" srcOrd="0" destOrd="0" parTransId="{95138317-A405-436C-9BC9-C4A04703EB13}" sibTransId="{A4B5FB77-D18F-4955-B10C-0E5001A4FBD5}"/>
    <dgm:cxn modelId="{BFE6E8B2-FE25-48C5-BC18-4E6FB5F8D620}" type="presOf" srcId="{6FBF263B-E947-449E-9D40-549E10D041EF}" destId="{C40B1D27-F082-4890-A676-60F9F752A5C3}" srcOrd="0" destOrd="0" presId="urn:microsoft.com/office/officeart/2005/8/layout/radial4"/>
    <dgm:cxn modelId="{E7046AF5-59F2-4F3F-9CF9-5C0F5D74ED75}" srcId="{DFB0907D-C6B3-48EF-BC15-F7AAD514BD5C}" destId="{E647876D-D6B1-404A-BED3-106A0EBF3EE2}" srcOrd="1" destOrd="0" parTransId="{6B1436AA-C3AA-4BE9-A7F9-16344AF3FD7C}" sibTransId="{D4CC565F-B92D-4801-9439-FEDE466BFA67}"/>
    <dgm:cxn modelId="{31A4BBC1-1C6C-48AB-9662-C9D93EE11E09}" type="presOf" srcId="{95138317-A405-436C-9BC9-C4A04703EB13}" destId="{FC52D0C0-4F5F-456B-8CC0-86BCD9A516A6}" srcOrd="0" destOrd="0" presId="urn:microsoft.com/office/officeart/2005/8/layout/radial4"/>
    <dgm:cxn modelId="{B74EF23C-704A-4B41-A345-9BD6810F7726}" type="presOf" srcId="{6A542E2F-0BA7-4A8C-985D-DEF647FABC20}" destId="{64BFD62E-51BA-4F64-B347-F82A1F5EFC28}" srcOrd="0" destOrd="0" presId="urn:microsoft.com/office/officeart/2005/8/layout/radial4"/>
    <dgm:cxn modelId="{CC163E65-8735-4152-A0B3-E3584CF2252A}" srcId="{FDB7B1AD-1FE4-4CC6-AF64-4738CC476EAA}" destId="{DFB0907D-C6B3-48EF-BC15-F7AAD514BD5C}" srcOrd="0" destOrd="0" parTransId="{CBFC4FA8-794B-45C6-A214-A9DEC163E632}" sibTransId="{08F06FC2-A014-45FC-9952-339B1EA7D1B7}"/>
    <dgm:cxn modelId="{6E94052F-198C-4060-AE0C-4F7AF2F00A5F}" type="presOf" srcId="{FDB7B1AD-1FE4-4CC6-AF64-4738CC476EAA}" destId="{1320FEAA-D1CA-4198-9295-BAA6FD942697}" srcOrd="0" destOrd="0" presId="urn:microsoft.com/office/officeart/2005/8/layout/radial4"/>
    <dgm:cxn modelId="{AE6F29F7-664F-4C0E-AB46-F7FF44BFFC9A}" type="presOf" srcId="{6B1436AA-C3AA-4BE9-A7F9-16344AF3FD7C}" destId="{F1281B1A-05AA-48B3-A73D-0B581CB37418}" srcOrd="0" destOrd="0" presId="urn:microsoft.com/office/officeart/2005/8/layout/radial4"/>
    <dgm:cxn modelId="{F92ED9BC-E0A6-4319-8726-302D51883A73}" type="presOf" srcId="{E647876D-D6B1-404A-BED3-106A0EBF3EE2}" destId="{9AF06CA9-43B7-4179-9CAB-B47DEC759D56}" srcOrd="0" destOrd="0" presId="urn:microsoft.com/office/officeart/2005/8/layout/radial4"/>
    <dgm:cxn modelId="{18AE9DEC-3B37-4BD8-8692-E827AE9DD08A}" type="presParOf" srcId="{1320FEAA-D1CA-4198-9295-BAA6FD942697}" destId="{2961BE15-2062-4B72-856B-E1E924C21673}" srcOrd="0" destOrd="0" presId="urn:microsoft.com/office/officeart/2005/8/layout/radial4"/>
    <dgm:cxn modelId="{B2169632-922C-4B85-BE81-4FAD48F36C3F}" type="presParOf" srcId="{1320FEAA-D1CA-4198-9295-BAA6FD942697}" destId="{FC52D0C0-4F5F-456B-8CC0-86BCD9A516A6}" srcOrd="1" destOrd="0" presId="urn:microsoft.com/office/officeart/2005/8/layout/radial4"/>
    <dgm:cxn modelId="{C2623A5E-46FC-4353-896E-2B9EA844AFD7}" type="presParOf" srcId="{1320FEAA-D1CA-4198-9295-BAA6FD942697}" destId="{64BFD62E-51BA-4F64-B347-F82A1F5EFC28}" srcOrd="2" destOrd="0" presId="urn:microsoft.com/office/officeart/2005/8/layout/radial4"/>
    <dgm:cxn modelId="{2FBE997B-5044-4AF4-8CBC-9AE9F794B585}" type="presParOf" srcId="{1320FEAA-D1CA-4198-9295-BAA6FD942697}" destId="{F1281B1A-05AA-48B3-A73D-0B581CB37418}" srcOrd="3" destOrd="0" presId="urn:microsoft.com/office/officeart/2005/8/layout/radial4"/>
    <dgm:cxn modelId="{C6AFADFE-9FF3-4438-86A8-597F082A4B55}" type="presParOf" srcId="{1320FEAA-D1CA-4198-9295-BAA6FD942697}" destId="{9AF06CA9-43B7-4179-9CAB-B47DEC759D56}" srcOrd="4" destOrd="0" presId="urn:microsoft.com/office/officeart/2005/8/layout/radial4"/>
    <dgm:cxn modelId="{3248A65A-DAA7-40D7-9466-58F04ECB874A}" type="presParOf" srcId="{1320FEAA-D1CA-4198-9295-BAA6FD942697}" destId="{C40B1D27-F082-4890-A676-60F9F752A5C3}" srcOrd="5" destOrd="0" presId="urn:microsoft.com/office/officeart/2005/8/layout/radial4"/>
    <dgm:cxn modelId="{D465DF0E-5555-45A5-B923-E6F6ED8DA4FF}" type="presParOf" srcId="{1320FEAA-D1CA-4198-9295-BAA6FD942697}" destId="{718F94A1-2824-44BA-B9F3-AE0E6E93FA4B}" srcOrd="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erimkulova07@mail.r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300975"/>
            <a:ext cx="7766221" cy="169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Мұнайхимиялық синтез негіздері </a:t>
            </a:r>
            <a: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Оқытушы: К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еримкулова</a:t>
            </a:r>
            <a:r>
              <a:rPr lang="ru-RU" sz="32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Айгуль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Жадраевна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хим.ғыл.канд., 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«</a:t>
            </a:r>
            <a:r>
              <a:rPr lang="kk-KZ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Химиялық және биохимиялық инженерия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» кафедра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қауымдастырылған 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профессоры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>
                <a:hlinkClick r:id="rId4"/>
              </a:rPr>
              <a:t>kerimkulova07@mail.ru</a:t>
            </a:r>
            <a:r>
              <a:rPr lang="en-US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029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26142" y="1237130"/>
            <a:ext cx="7368987" cy="310627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559858" y="4549676"/>
            <a:ext cx="610496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Бензолды</a:t>
            </a:r>
            <a:r>
              <a:rPr lang="ru-RU" dirty="0" smtClean="0"/>
              <a:t> </a:t>
            </a:r>
            <a:r>
              <a:rPr lang="ru-RU" dirty="0" err="1" smtClean="0"/>
              <a:t>бу</a:t>
            </a:r>
            <a:r>
              <a:rPr lang="ru-RU" dirty="0" smtClean="0"/>
              <a:t> </a:t>
            </a:r>
            <a:r>
              <a:rPr lang="ru-RU" dirty="0" err="1" smtClean="0"/>
              <a:t>фазасында</a:t>
            </a:r>
            <a:r>
              <a:rPr lang="ru-RU" dirty="0" smtClean="0"/>
              <a:t> </a:t>
            </a:r>
            <a:r>
              <a:rPr lang="ru-RU" dirty="0" err="1" smtClean="0"/>
              <a:t>гидрлеуге</a:t>
            </a:r>
            <a:r>
              <a:rPr lang="ru-RU" dirty="0" smtClean="0"/>
              <a:t> </a:t>
            </a:r>
            <a:r>
              <a:rPr lang="ru-RU" dirty="0" err="1" smtClean="0"/>
              <a:t>арналған өнеркәсіптік қондырғының схемасы</a:t>
            </a:r>
            <a:r>
              <a:rPr lang="ru-RU" dirty="0" smtClean="0"/>
              <a:t>: 1 - </a:t>
            </a:r>
            <a:r>
              <a:rPr lang="ru-RU" dirty="0" err="1" smtClean="0"/>
              <a:t>құбырлы </a:t>
            </a:r>
            <a:r>
              <a:rPr lang="ru-RU" dirty="0" smtClean="0"/>
              <a:t>реактор; 2 - </a:t>
            </a:r>
            <a:r>
              <a:rPr lang="ru-RU" dirty="0" err="1" smtClean="0"/>
              <a:t>жылу</a:t>
            </a:r>
            <a:r>
              <a:rPr lang="ru-RU" dirty="0" smtClean="0"/>
              <a:t> </a:t>
            </a:r>
            <a:r>
              <a:rPr lang="ru-RU" dirty="0" err="1" smtClean="0"/>
              <a:t>алмастырғыш</a:t>
            </a:r>
            <a:r>
              <a:rPr lang="ru-RU" dirty="0" smtClean="0"/>
              <a:t>; 3 - </a:t>
            </a:r>
            <a:r>
              <a:rPr lang="ru-RU" dirty="0" err="1" smtClean="0"/>
              <a:t>тоңазытқыш</a:t>
            </a:r>
            <a:r>
              <a:rPr lang="ru-RU" dirty="0" smtClean="0"/>
              <a:t>; 4 - газ сепараторы; 5 - </a:t>
            </a:r>
            <a:r>
              <a:rPr lang="ru-RU" dirty="0" err="1" smtClean="0"/>
              <a:t>тұрақтандырғыш</a:t>
            </a:r>
            <a:r>
              <a:rPr lang="ru-RU" dirty="0" smtClean="0"/>
              <a:t>; 6 - </a:t>
            </a:r>
            <a:r>
              <a:rPr lang="ru-RU" dirty="0" err="1" smtClean="0"/>
              <a:t>құрамында сутегі</a:t>
            </a:r>
            <a:r>
              <a:rPr lang="ru-RU" dirty="0" smtClean="0"/>
              <a:t> бар газ </a:t>
            </a:r>
            <a:r>
              <a:rPr lang="ru-RU" dirty="0" err="1" smtClean="0"/>
              <a:t>айналымына</a:t>
            </a:r>
            <a:r>
              <a:rPr lang="ru-RU" dirty="0" smtClean="0"/>
              <a:t> </a:t>
            </a:r>
            <a:r>
              <a:rPr lang="ru-RU" dirty="0" err="1" smtClean="0"/>
              <a:t>арналған </a:t>
            </a:r>
            <a:r>
              <a:rPr lang="ru-RU" dirty="0" smtClean="0"/>
              <a:t>компрессор; </a:t>
            </a:r>
            <a:r>
              <a:rPr lang="en-US" dirty="0" smtClean="0"/>
              <a:t>I - </a:t>
            </a:r>
            <a:r>
              <a:rPr lang="ru-RU" dirty="0" err="1" smtClean="0"/>
              <a:t>сутегі</a:t>
            </a:r>
            <a:r>
              <a:rPr lang="ru-RU" dirty="0" smtClean="0"/>
              <a:t>; </a:t>
            </a:r>
            <a:r>
              <a:rPr lang="en-US" dirty="0" smtClean="0"/>
              <a:t>II - </a:t>
            </a:r>
            <a:r>
              <a:rPr lang="ru-RU" dirty="0" smtClean="0"/>
              <a:t>бензол; </a:t>
            </a:r>
            <a:r>
              <a:rPr lang="en-US" dirty="0" smtClean="0"/>
              <a:t>III - </a:t>
            </a:r>
            <a:r>
              <a:rPr lang="ru-RU" dirty="0" err="1" smtClean="0"/>
              <a:t>пайдаланылған </a:t>
            </a:r>
            <a:r>
              <a:rPr lang="ru-RU" dirty="0" smtClean="0"/>
              <a:t>газ; </a:t>
            </a:r>
            <a:r>
              <a:rPr lang="en-US" dirty="0" smtClean="0"/>
              <a:t>IV - </a:t>
            </a:r>
            <a:r>
              <a:rPr lang="ru-RU" dirty="0" smtClean="0"/>
              <a:t>циклогексан; </a:t>
            </a:r>
            <a:r>
              <a:rPr lang="en-US" dirty="0" smtClean="0"/>
              <a:t>V - </a:t>
            </a:r>
            <a:r>
              <a:rPr lang="ru-RU" dirty="0" smtClean="0"/>
              <a:t>су; </a:t>
            </a:r>
            <a:r>
              <a:rPr lang="en-US" dirty="0" smtClean="0"/>
              <a:t>VI - </a:t>
            </a:r>
            <a:r>
              <a:rPr lang="ru-RU" dirty="0" err="1" smtClean="0"/>
              <a:t>абз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028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102658" y="672353"/>
            <a:ext cx="6468035" cy="325610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712694" y="4118446"/>
            <a:ext cx="74093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Бензолды</a:t>
            </a:r>
            <a:r>
              <a:rPr lang="ru-RU" dirty="0" smtClean="0"/>
              <a:t> </a:t>
            </a:r>
            <a:r>
              <a:rPr lang="ru-RU" dirty="0" err="1" smtClean="0"/>
              <a:t>жоғары қысымда гидрлеуге</a:t>
            </a:r>
            <a:r>
              <a:rPr lang="ru-RU" dirty="0" smtClean="0"/>
              <a:t> </a:t>
            </a:r>
            <a:r>
              <a:rPr lang="ru-RU" dirty="0" err="1" smtClean="0"/>
              <a:t>арналған өнеркәсіптік қондырғының схемасы</a:t>
            </a:r>
            <a:r>
              <a:rPr lang="ru-RU" dirty="0" smtClean="0"/>
              <a:t>: 1 - реактор (</a:t>
            </a:r>
            <a:r>
              <a:rPr lang="ru-RU" dirty="0" err="1" smtClean="0"/>
              <a:t>жылытқышпен және жылу</a:t>
            </a:r>
            <a:r>
              <a:rPr lang="ru-RU" dirty="0" smtClean="0"/>
              <a:t> </a:t>
            </a:r>
            <a:r>
              <a:rPr lang="ru-RU" dirty="0" err="1" smtClean="0"/>
              <a:t>алмастырғышпен біріктірілген</a:t>
            </a:r>
            <a:r>
              <a:rPr lang="ru-RU" dirty="0" smtClean="0"/>
              <a:t>); 2 - </a:t>
            </a:r>
            <a:r>
              <a:rPr lang="ru-RU" dirty="0" err="1" smtClean="0"/>
              <a:t>тоңазытқыш</a:t>
            </a:r>
            <a:r>
              <a:rPr lang="ru-RU" dirty="0" smtClean="0"/>
              <a:t>; 3 - </a:t>
            </a:r>
            <a:r>
              <a:rPr lang="ru-RU" dirty="0" err="1" smtClean="0"/>
              <a:t>жоғары қысымды </a:t>
            </a:r>
            <a:r>
              <a:rPr lang="ru-RU" dirty="0" smtClean="0"/>
              <a:t>газ сепараторы; 4 - </a:t>
            </a:r>
            <a:r>
              <a:rPr lang="ru-RU" dirty="0" err="1" smtClean="0"/>
              <a:t>сутегі</a:t>
            </a:r>
            <a:r>
              <a:rPr lang="ru-RU" dirty="0" smtClean="0"/>
              <a:t> </a:t>
            </a:r>
            <a:r>
              <a:rPr lang="ru-RU" dirty="0" err="1" smtClean="0"/>
              <a:t>айналымына</a:t>
            </a:r>
            <a:r>
              <a:rPr lang="ru-RU" dirty="0" smtClean="0"/>
              <a:t> </a:t>
            </a:r>
            <a:r>
              <a:rPr lang="ru-RU" dirty="0" err="1" smtClean="0"/>
              <a:t>арналған </a:t>
            </a:r>
            <a:r>
              <a:rPr lang="ru-RU" dirty="0" smtClean="0"/>
              <a:t>газ </a:t>
            </a:r>
            <a:r>
              <a:rPr lang="ru-RU" dirty="0" err="1" smtClean="0"/>
              <a:t>сорғысы</a:t>
            </a:r>
            <a:r>
              <a:rPr lang="ru-RU" dirty="0" smtClean="0"/>
              <a:t>; 5 - </a:t>
            </a:r>
            <a:r>
              <a:rPr lang="ru-RU" dirty="0" err="1" smtClean="0"/>
              <a:t>циклогександы</a:t>
            </a:r>
            <a:r>
              <a:rPr lang="ru-RU" dirty="0" smtClean="0"/>
              <a:t> </a:t>
            </a:r>
            <a:r>
              <a:rPr lang="ru-RU" dirty="0" err="1" smtClean="0"/>
              <a:t>жинау</a:t>
            </a:r>
            <a:r>
              <a:rPr lang="ru-RU" dirty="0" smtClean="0"/>
              <a:t>; 6 - </a:t>
            </a:r>
            <a:r>
              <a:rPr lang="ru-RU" dirty="0" err="1" smtClean="0"/>
              <a:t>айдау</a:t>
            </a:r>
            <a:r>
              <a:rPr lang="ru-RU" dirty="0" smtClean="0"/>
              <a:t> </a:t>
            </a:r>
            <a:r>
              <a:rPr lang="ru-RU" dirty="0" err="1" smtClean="0"/>
              <a:t>колонналары</a:t>
            </a:r>
            <a:r>
              <a:rPr lang="ru-RU" dirty="0" smtClean="0"/>
              <a:t>; </a:t>
            </a:r>
            <a:r>
              <a:rPr lang="en-US" dirty="0" smtClean="0"/>
              <a:t>I - </a:t>
            </a:r>
            <a:r>
              <a:rPr lang="ru-RU" dirty="0" err="1" smtClean="0"/>
              <a:t>сутегі</a:t>
            </a:r>
            <a:r>
              <a:rPr lang="ru-RU" dirty="0" smtClean="0"/>
              <a:t>; </a:t>
            </a:r>
            <a:r>
              <a:rPr lang="en-US" dirty="0" smtClean="0"/>
              <a:t>II - </a:t>
            </a:r>
            <a:r>
              <a:rPr lang="ru-RU" dirty="0" smtClean="0"/>
              <a:t>бензол; </a:t>
            </a:r>
            <a:r>
              <a:rPr lang="en-US" dirty="0" smtClean="0"/>
              <a:t>III - </a:t>
            </a:r>
            <a:r>
              <a:rPr lang="ru-RU" dirty="0" smtClean="0"/>
              <a:t>циклогексан; </a:t>
            </a:r>
            <a:r>
              <a:rPr lang="en-US" dirty="0" smtClean="0"/>
              <a:t>IV – </a:t>
            </a:r>
            <a:r>
              <a:rPr lang="ru-RU" dirty="0" err="1" smtClean="0"/>
              <a:t>төмен қайнайтын өнімдер;</a:t>
            </a:r>
            <a:r>
              <a:rPr lang="ru-RU" dirty="0" smtClean="0"/>
              <a:t> </a:t>
            </a:r>
            <a:r>
              <a:rPr lang="en-US" dirty="0" smtClean="0"/>
              <a:t>V – </a:t>
            </a:r>
            <a:r>
              <a:rPr lang="ru-RU" dirty="0" err="1" smtClean="0"/>
              <a:t>қатты қайнайтын өнімдер;</a:t>
            </a:r>
            <a:r>
              <a:rPr lang="ru-RU" dirty="0" smtClean="0"/>
              <a:t> </a:t>
            </a:r>
            <a:r>
              <a:rPr lang="en-US" dirty="0" smtClean="0"/>
              <a:t>VI – </a:t>
            </a:r>
            <a:r>
              <a:rPr lang="ru-RU" dirty="0" err="1" smtClean="0"/>
              <a:t>шығарылған </a:t>
            </a:r>
            <a:r>
              <a:rPr lang="ru-RU" dirty="0" smtClean="0"/>
              <a:t>газ.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611188" y="2205038"/>
            <a:ext cx="8353425" cy="1511300"/>
          </a:xfrm>
        </p:spPr>
        <p:txBody>
          <a:bodyPr/>
          <a:lstStyle/>
          <a:p>
            <a:r>
              <a:rPr lang="kk-KZ" b="1" smtClean="0"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29600" cy="1143000"/>
          </a:xfrm>
        </p:spPr>
        <p:txBody>
          <a:bodyPr/>
          <a:lstStyle/>
          <a:p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Мазмұны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89211" y="1471541"/>
            <a:ext cx="6589059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Arial" charset="0"/>
              <a:buAutoNum type="arabicPeriod"/>
              <a:tabLst>
                <a:tab pos="457200" algn="l"/>
              </a:tabLst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Метилбензолдардың бастапқы заттар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ортасында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тотығуы.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Arial" charset="0"/>
              <a:buAutoNum type="arabicPeriod"/>
              <a:tabLst>
                <a:tab pos="457200" algn="l"/>
              </a:tabLst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Олефиндерді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тура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 күкірт қышқылымен гидратациялау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Arial" charset="0"/>
              <a:buAutoNum type="arabicPeriod"/>
              <a:tabLst>
                <a:tab pos="457200" algn="l"/>
              </a:tabLst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Альдегидтердің тотығуы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Arial" charset="0"/>
              <a:buAutoNum type="arabicPeriod"/>
              <a:tabLst>
                <a:tab pos="457200" algn="l"/>
              </a:tabLst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Бензолды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циклогексанға гидрлеу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342900" indent="-342900" algn="just">
              <a:lnSpc>
                <a:spcPct val="115000"/>
              </a:lnSpc>
              <a:buFont typeface="Arial" charset="0"/>
              <a:buAutoNum type="arabicPeriod"/>
              <a:tabLst>
                <a:tab pos="457200" algn="l"/>
              </a:tabLst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Бензолды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сұйық және бу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фазаларында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гидрлеуге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арналған өнеркәсіптік қондырғылар.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7499350" cy="777875"/>
          </a:xfrm>
        </p:spPr>
        <p:txBody>
          <a:bodyPr>
            <a:normAutofit fontScale="90000"/>
          </a:bodyPr>
          <a:lstStyle/>
          <a:p>
            <a:pPr algn="l"/>
            <a:r>
              <a:rPr lang="kk-KZ" dirty="0" smtClean="0">
                <a:solidFill>
                  <a:schemeClr val="bg1"/>
                </a:solidFill>
              </a:rPr>
              <a:t>Дәріс аяқталған соң Сіз білесіз:</a:t>
            </a:r>
            <a:endParaRPr lang="ru-RU" dirty="0" smtClean="0">
              <a:solidFill>
                <a:schemeClr val="bg1"/>
              </a:solidFill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785786" y="1357298"/>
          <a:ext cx="6864424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323528" y="1340768"/>
          <a:ext cx="763284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Прямоугольник 5"/>
          <p:cNvSpPr>
            <a:spLocks noChangeArrowheads="1"/>
          </p:cNvSpPr>
          <p:nvPr/>
        </p:nvSpPr>
        <p:spPr bwMode="auto">
          <a:xfrm>
            <a:off x="503237" y="1716181"/>
            <a:ext cx="864076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м-толуин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қышқылы бағалы жәндіктерден қорғайтын диэтилтолуамидті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өндіруде шектеулі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түрде қолданылады.</a:t>
            </a:r>
            <a:endParaRPr lang="en-US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6" name="Рисунок 5" descr="image133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918448" y="2688571"/>
            <a:ext cx="4253752" cy="1627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image134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279" y="4833937"/>
            <a:ext cx="5011592" cy="119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135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150396" y="1471331"/>
            <a:ext cx="6003440" cy="190387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image136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823511" y="3874434"/>
            <a:ext cx="6236194" cy="17329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142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561134" y="1565181"/>
            <a:ext cx="5901984" cy="342367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452282" y="5191489"/>
            <a:ext cx="60915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Терефтал</a:t>
            </a:r>
            <a:r>
              <a:rPr lang="ru-RU" dirty="0" smtClean="0"/>
              <a:t> </a:t>
            </a:r>
            <a:r>
              <a:rPr lang="ru-RU" dirty="0" err="1" smtClean="0"/>
              <a:t>қышқылының </a:t>
            </a:r>
            <a:r>
              <a:rPr lang="ru-RU" dirty="0" smtClean="0"/>
              <a:t>(ТҚҚ)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сатылы</a:t>
            </a:r>
            <a:r>
              <a:rPr lang="ru-RU" dirty="0" smtClean="0"/>
              <a:t> </a:t>
            </a:r>
            <a:r>
              <a:rPr lang="ru-RU" dirty="0" err="1" smtClean="0"/>
              <a:t>синтезінің схемасы</a:t>
            </a:r>
            <a:r>
              <a:rPr lang="ru-RU" dirty="0" smtClean="0"/>
              <a:t>: 1 - реактор; 2 - </a:t>
            </a:r>
            <a:r>
              <a:rPr lang="ru-RU" dirty="0" err="1" smtClean="0"/>
              <a:t>тоңазытқыш</a:t>
            </a:r>
            <a:r>
              <a:rPr lang="ru-RU" dirty="0" smtClean="0"/>
              <a:t>; 3 - </a:t>
            </a:r>
            <a:r>
              <a:rPr lang="ru-RU" dirty="0" err="1" smtClean="0"/>
              <a:t>бөлгіш</a:t>
            </a:r>
            <a:r>
              <a:rPr lang="ru-RU" dirty="0" smtClean="0"/>
              <a:t>; 4 - центрифуга; 5 - </a:t>
            </a:r>
            <a:r>
              <a:rPr lang="ru-RU" dirty="0" err="1" smtClean="0"/>
              <a:t>дистилляциялық </a:t>
            </a:r>
            <a:r>
              <a:rPr lang="ru-RU" dirty="0" smtClean="0"/>
              <a:t>колонна; 6 - </a:t>
            </a:r>
            <a:r>
              <a:rPr lang="ru-RU" dirty="0" err="1" smtClean="0"/>
              <a:t>сірке</a:t>
            </a:r>
            <a:r>
              <a:rPr lang="ru-RU" dirty="0" smtClean="0"/>
              <a:t> </a:t>
            </a:r>
            <a:r>
              <a:rPr lang="ru-RU" dirty="0" err="1" smtClean="0"/>
              <a:t>қышқылын регенерациялау</a:t>
            </a:r>
            <a:r>
              <a:rPr lang="ru-RU" dirty="0" smtClean="0"/>
              <a:t> </a:t>
            </a:r>
            <a:r>
              <a:rPr lang="ru-RU" dirty="0" err="1" smtClean="0"/>
              <a:t>колонкасы</a:t>
            </a:r>
            <a:endParaRPr lang="ru-RU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Прямоугольник 4"/>
          <p:cNvSpPr>
            <a:spLocks noChangeArrowheads="1"/>
          </p:cNvSpPr>
          <p:nvPr/>
        </p:nvSpPr>
        <p:spPr bwMode="auto">
          <a:xfrm>
            <a:off x="358402" y="1482819"/>
            <a:ext cx="79930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25438"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Олефиндерді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тура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және күкірт қышқылымен гидратациялау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 l="10164" r="15221" b="42216"/>
          <a:stretch>
            <a:fillRect/>
          </a:stretch>
        </p:blipFill>
        <p:spPr bwMode="auto">
          <a:xfrm>
            <a:off x="591672" y="2299447"/>
            <a:ext cx="7570694" cy="28238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027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16106"/>
            <a:ext cx="7342094" cy="333487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519518" y="4624044"/>
            <a:ext cx="672353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Бензолды</a:t>
            </a:r>
            <a:r>
              <a:rPr lang="ru-RU" dirty="0" smtClean="0"/>
              <a:t> </a:t>
            </a:r>
            <a:r>
              <a:rPr lang="ru-RU" dirty="0" err="1" smtClean="0"/>
              <a:t>сұйық фазада</a:t>
            </a:r>
            <a:r>
              <a:rPr lang="ru-RU" dirty="0" smtClean="0"/>
              <a:t> </a:t>
            </a:r>
            <a:r>
              <a:rPr lang="ru-RU" dirty="0" err="1" smtClean="0"/>
              <a:t>гидрлеуге</a:t>
            </a:r>
            <a:r>
              <a:rPr lang="ru-RU" dirty="0" smtClean="0"/>
              <a:t> </a:t>
            </a:r>
            <a:r>
              <a:rPr lang="ru-RU" dirty="0" err="1" smtClean="0"/>
              <a:t>арналған өнеркәсіптік қондырғының схемасы</a:t>
            </a:r>
            <a:r>
              <a:rPr lang="ru-RU" dirty="0" smtClean="0"/>
              <a:t>: 1 - </a:t>
            </a:r>
            <a:r>
              <a:rPr lang="ru-RU" dirty="0" err="1" smtClean="0"/>
              <a:t>реакторлар</a:t>
            </a:r>
            <a:r>
              <a:rPr lang="ru-RU" dirty="0" smtClean="0"/>
              <a:t>; 2 - </a:t>
            </a:r>
            <a:r>
              <a:rPr lang="ru-RU" dirty="0" err="1" smtClean="0"/>
              <a:t>ілмелі</a:t>
            </a:r>
            <a:r>
              <a:rPr lang="ru-RU" dirty="0" smtClean="0"/>
              <a:t> </a:t>
            </a:r>
            <a:r>
              <a:rPr lang="ru-RU" dirty="0" err="1" smtClean="0"/>
              <a:t>катализатордың циркуляциясына</a:t>
            </a:r>
            <a:r>
              <a:rPr lang="ru-RU" dirty="0" smtClean="0"/>
              <a:t> </a:t>
            </a:r>
            <a:r>
              <a:rPr lang="ru-RU" dirty="0" err="1" smtClean="0"/>
              <a:t>арналған сорғы</a:t>
            </a:r>
            <a:r>
              <a:rPr lang="ru-RU" dirty="0" smtClean="0"/>
              <a:t>; 3 - </a:t>
            </a:r>
            <a:r>
              <a:rPr lang="ru-RU" dirty="0" err="1" smtClean="0"/>
              <a:t>жылу</a:t>
            </a:r>
            <a:r>
              <a:rPr lang="ru-RU" dirty="0" smtClean="0"/>
              <a:t> </a:t>
            </a:r>
            <a:r>
              <a:rPr lang="ru-RU" dirty="0" err="1" smtClean="0"/>
              <a:t>алмастырғыштар</a:t>
            </a:r>
            <a:r>
              <a:rPr lang="ru-RU" dirty="0" smtClean="0"/>
              <a:t>; 4 - газ сепараторы; 5 - </a:t>
            </a:r>
            <a:r>
              <a:rPr lang="ru-RU" dirty="0" err="1" smtClean="0"/>
              <a:t>тұрақтандыру бағанасы</a:t>
            </a:r>
            <a:r>
              <a:rPr lang="ru-RU" dirty="0" smtClean="0"/>
              <a:t>; 6 - </a:t>
            </a:r>
            <a:r>
              <a:rPr lang="ru-RU" dirty="0" err="1" smtClean="0"/>
              <a:t>құрамында сутегі</a:t>
            </a:r>
            <a:r>
              <a:rPr lang="ru-RU" dirty="0" smtClean="0"/>
              <a:t> бар газ </a:t>
            </a:r>
            <a:r>
              <a:rPr lang="ru-RU" dirty="0" err="1" smtClean="0"/>
              <a:t>айналымына</a:t>
            </a:r>
            <a:r>
              <a:rPr lang="ru-RU" dirty="0" smtClean="0"/>
              <a:t> </a:t>
            </a:r>
            <a:r>
              <a:rPr lang="ru-RU" dirty="0" err="1" smtClean="0"/>
              <a:t>арналған </a:t>
            </a:r>
            <a:r>
              <a:rPr lang="ru-RU" dirty="0" smtClean="0"/>
              <a:t>компрессор; </a:t>
            </a:r>
            <a:r>
              <a:rPr lang="en-US" dirty="0" smtClean="0"/>
              <a:t>I - </a:t>
            </a:r>
            <a:r>
              <a:rPr lang="ru-RU" dirty="0" err="1" smtClean="0"/>
              <a:t>сутегі</a:t>
            </a:r>
            <a:r>
              <a:rPr lang="ru-RU" dirty="0" smtClean="0"/>
              <a:t>; </a:t>
            </a:r>
            <a:r>
              <a:rPr lang="en-US" dirty="0" smtClean="0"/>
              <a:t>II - </a:t>
            </a:r>
            <a:r>
              <a:rPr lang="ru-RU" dirty="0" smtClean="0"/>
              <a:t>бензол; </a:t>
            </a:r>
            <a:r>
              <a:rPr lang="en-US" dirty="0" smtClean="0"/>
              <a:t>III - </a:t>
            </a:r>
            <a:r>
              <a:rPr lang="ru-RU" dirty="0" err="1" smtClean="0"/>
              <a:t>пайдаланылған </a:t>
            </a:r>
            <a:r>
              <a:rPr lang="ru-RU" dirty="0" smtClean="0"/>
              <a:t>газ; </a:t>
            </a:r>
            <a:r>
              <a:rPr lang="en-US" dirty="0" smtClean="0"/>
              <a:t>IV – </a:t>
            </a:r>
            <a:r>
              <a:rPr lang="ru-RU" dirty="0" smtClean="0"/>
              <a:t>циклогексан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2380</TotalTime>
  <Words>434</Words>
  <Application>Microsoft Office PowerPoint</Application>
  <PresentationFormat>Экран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Мұнайхимиялық синтез негіздері  </vt:lpstr>
      <vt:lpstr>Мазмұны</vt:lpstr>
      <vt:lpstr>Дәріс аяқталған соң Сіз білесіз: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НАЗАРЛАРЫҢЫЗҒА РАХМЕТ!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User2</cp:lastModifiedBy>
  <cp:revision>308</cp:revision>
  <dcterms:created xsi:type="dcterms:W3CDTF">2017-10-09T05:58:02Z</dcterms:created>
  <dcterms:modified xsi:type="dcterms:W3CDTF">2022-11-06T06:12:46Z</dcterms:modified>
</cp:coreProperties>
</file>