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85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29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02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7E2C3E-7ADC-4CDD-82F7-FAEB1B41C616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16798780-06CB-49BD-A483-C14E7007C98D}">
      <dgm:prSet custT="1"/>
      <dgm:spPr/>
      <dgm:t>
        <a:bodyPr/>
        <a:lstStyle/>
        <a:p>
          <a:r>
            <a:rPr lang="ru-RU" sz="18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Ионогенді</a:t>
          </a:r>
          <a:r>
            <a:rPr lang="ru-RU" sz="18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емес</a:t>
          </a:r>
          <a:r>
            <a:rPr lang="ru-RU" sz="18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ББЗ </a:t>
          </a:r>
          <a:r>
            <a:rPr lang="ru-RU" sz="18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алу</a:t>
          </a:r>
          <a:endParaRPr lang="ru-RU" sz="18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64EE4A-256B-4BDA-960B-010F9F5A291D}" type="parTrans" cxnId="{EF41DEB3-B23B-4BCF-8C62-6B4FF0176BF9}">
      <dgm:prSet/>
      <dgm:spPr/>
      <dgm:t>
        <a:bodyPr/>
        <a:lstStyle/>
        <a:p>
          <a:endParaRPr lang="ru-RU"/>
        </a:p>
      </dgm:t>
    </dgm:pt>
    <dgm:pt modelId="{9FAF5ADE-A834-4602-816C-D464A6061B24}" type="sibTrans" cxnId="{EF41DEB3-B23B-4BCF-8C62-6B4FF0176BF9}">
      <dgm:prSet/>
      <dgm:spPr/>
      <dgm:t>
        <a:bodyPr/>
        <a:lstStyle/>
        <a:p>
          <a:endParaRPr lang="ru-RU"/>
        </a:p>
      </dgm:t>
    </dgm:pt>
    <dgm:pt modelId="{49FCE0C4-D79D-43C2-8782-85E73D750520}">
      <dgm:prSet custT="1"/>
      <dgm:spPr/>
      <dgm:t>
        <a:bodyPr/>
        <a:lstStyle/>
        <a:p>
          <a:r>
            <a:rPr lang="ru-RU" sz="1800" b="1" dirty="0" err="1" smtClean="0"/>
            <a:t>Анионактивті</a:t>
          </a:r>
          <a:r>
            <a:rPr lang="ru-RU" sz="1800" b="1" dirty="0" smtClean="0"/>
            <a:t> </a:t>
          </a:r>
          <a:r>
            <a:rPr lang="ru-RU" sz="1800" b="1" dirty="0" err="1" smtClean="0"/>
            <a:t>жуғыш заттар</a:t>
          </a:r>
          <a:r>
            <a:rPr lang="ru-RU" sz="1800" b="1" dirty="0" smtClean="0"/>
            <a:t> </a:t>
          </a:r>
          <a:r>
            <a:rPr lang="ru-RU" sz="1800" b="1" dirty="0" err="1" smtClean="0"/>
            <a:t>алу</a:t>
          </a:r>
          <a:endParaRPr lang="ru-RU" sz="18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2C4D53-0831-4839-A6F0-2D2C8EC60EFA}" type="parTrans" cxnId="{41F3612C-E55B-42BD-B5C4-D4447BDC924E}">
      <dgm:prSet/>
      <dgm:spPr/>
      <dgm:t>
        <a:bodyPr/>
        <a:lstStyle/>
        <a:p>
          <a:endParaRPr lang="ru-RU"/>
        </a:p>
      </dgm:t>
    </dgm:pt>
    <dgm:pt modelId="{4A5BC820-7120-494E-895C-75DB49D74729}" type="sibTrans" cxnId="{41F3612C-E55B-42BD-B5C4-D4447BDC924E}">
      <dgm:prSet/>
      <dgm:spPr/>
      <dgm:t>
        <a:bodyPr/>
        <a:lstStyle/>
        <a:p>
          <a:endParaRPr lang="ru-RU"/>
        </a:p>
      </dgm:t>
    </dgm:pt>
    <dgm:pt modelId="{1F98B6FC-2F44-48E0-B2D5-331EBAAF2BED}" type="pres">
      <dgm:prSet presAssocID="{247E2C3E-7ADC-4CDD-82F7-FAEB1B41C61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5CB828-0D26-4A84-A7A1-3761D1D64AEF}" type="pres">
      <dgm:prSet presAssocID="{49FCE0C4-D79D-43C2-8782-85E73D750520}" presName="parentLin" presStyleCnt="0"/>
      <dgm:spPr/>
    </dgm:pt>
    <dgm:pt modelId="{56C6D959-4C2D-405D-8FF2-E41726566062}" type="pres">
      <dgm:prSet presAssocID="{49FCE0C4-D79D-43C2-8782-85E73D750520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D748A9C4-55E0-4DE2-84E8-DEB28768C529}" type="pres">
      <dgm:prSet presAssocID="{49FCE0C4-D79D-43C2-8782-85E73D75052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69B95F-8E2E-415C-8972-55DD4DFD79AF}" type="pres">
      <dgm:prSet presAssocID="{49FCE0C4-D79D-43C2-8782-85E73D750520}" presName="negativeSpace" presStyleCnt="0"/>
      <dgm:spPr/>
    </dgm:pt>
    <dgm:pt modelId="{7B2A199D-3BB9-435B-915D-8729033E7172}" type="pres">
      <dgm:prSet presAssocID="{49FCE0C4-D79D-43C2-8782-85E73D750520}" presName="childText" presStyleLbl="conFgAcc1" presStyleIdx="0" presStyleCnt="2">
        <dgm:presLayoutVars>
          <dgm:bulletEnabled val="1"/>
        </dgm:presLayoutVars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9E7B0123-04D3-41BC-91E0-54A541BBBF23}" type="pres">
      <dgm:prSet presAssocID="{4A5BC820-7120-494E-895C-75DB49D74729}" presName="spaceBetweenRectangles" presStyleCnt="0"/>
      <dgm:spPr/>
    </dgm:pt>
    <dgm:pt modelId="{62D33C6D-5AA6-4E4B-AD29-90EEACD5480C}" type="pres">
      <dgm:prSet presAssocID="{16798780-06CB-49BD-A483-C14E7007C98D}" presName="parentLin" presStyleCnt="0"/>
      <dgm:spPr/>
      <dgm:t>
        <a:bodyPr/>
        <a:lstStyle/>
        <a:p>
          <a:endParaRPr lang="ru-RU"/>
        </a:p>
      </dgm:t>
    </dgm:pt>
    <dgm:pt modelId="{7976E275-432D-499B-B781-CF6CB1AEF6A9}" type="pres">
      <dgm:prSet presAssocID="{16798780-06CB-49BD-A483-C14E7007C98D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D6974E00-A4BA-4F7E-A891-1C8A02257CAD}" type="pres">
      <dgm:prSet presAssocID="{16798780-06CB-49BD-A483-C14E7007C98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1FB003-6A92-4A46-847A-CC9EAD39C675}" type="pres">
      <dgm:prSet presAssocID="{16798780-06CB-49BD-A483-C14E7007C98D}" presName="negativeSpace" presStyleCnt="0"/>
      <dgm:spPr/>
      <dgm:t>
        <a:bodyPr/>
        <a:lstStyle/>
        <a:p>
          <a:endParaRPr lang="ru-RU"/>
        </a:p>
      </dgm:t>
    </dgm:pt>
    <dgm:pt modelId="{1D017BC3-2BE6-4FAD-8746-6D1CE4D0332B}" type="pres">
      <dgm:prSet presAssocID="{16798780-06CB-49BD-A483-C14E7007C98D}" presName="childText" presStyleLbl="conFgAcc1" presStyleIdx="1" presStyleCnt="2">
        <dgm:presLayoutVars>
          <dgm:bulletEnabled val="1"/>
        </dgm:presLayoutVars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</dgm:ptLst>
  <dgm:cxnLst>
    <dgm:cxn modelId="{193E9DE4-F950-4A06-88B8-C9CCD28ECBCB}" type="presOf" srcId="{49FCE0C4-D79D-43C2-8782-85E73D750520}" destId="{56C6D959-4C2D-405D-8FF2-E41726566062}" srcOrd="0" destOrd="0" presId="urn:microsoft.com/office/officeart/2005/8/layout/list1"/>
    <dgm:cxn modelId="{A8D4F5FB-568E-423E-95EF-3C1E6E7DB02C}" type="presOf" srcId="{16798780-06CB-49BD-A483-C14E7007C98D}" destId="{D6974E00-A4BA-4F7E-A891-1C8A02257CAD}" srcOrd="1" destOrd="0" presId="urn:microsoft.com/office/officeart/2005/8/layout/list1"/>
    <dgm:cxn modelId="{5BF46135-D107-4218-9D91-E49CAD1BE90B}" type="presOf" srcId="{247E2C3E-7ADC-4CDD-82F7-FAEB1B41C616}" destId="{1F98B6FC-2F44-48E0-B2D5-331EBAAF2BED}" srcOrd="0" destOrd="0" presId="urn:microsoft.com/office/officeart/2005/8/layout/list1"/>
    <dgm:cxn modelId="{321D9098-1C7E-412B-B2CE-F5EBB9A6C035}" type="presOf" srcId="{16798780-06CB-49BD-A483-C14E7007C98D}" destId="{7976E275-432D-499B-B781-CF6CB1AEF6A9}" srcOrd="0" destOrd="0" presId="urn:microsoft.com/office/officeart/2005/8/layout/list1"/>
    <dgm:cxn modelId="{EF41DEB3-B23B-4BCF-8C62-6B4FF0176BF9}" srcId="{247E2C3E-7ADC-4CDD-82F7-FAEB1B41C616}" destId="{16798780-06CB-49BD-A483-C14E7007C98D}" srcOrd="1" destOrd="0" parTransId="{1C64EE4A-256B-4BDA-960B-010F9F5A291D}" sibTransId="{9FAF5ADE-A834-4602-816C-D464A6061B24}"/>
    <dgm:cxn modelId="{46F8B17F-D940-43CE-BF2D-A8AF82F9FE15}" type="presOf" srcId="{49FCE0C4-D79D-43C2-8782-85E73D750520}" destId="{D748A9C4-55E0-4DE2-84E8-DEB28768C529}" srcOrd="1" destOrd="0" presId="urn:microsoft.com/office/officeart/2005/8/layout/list1"/>
    <dgm:cxn modelId="{41F3612C-E55B-42BD-B5C4-D4447BDC924E}" srcId="{247E2C3E-7ADC-4CDD-82F7-FAEB1B41C616}" destId="{49FCE0C4-D79D-43C2-8782-85E73D750520}" srcOrd="0" destOrd="0" parTransId="{E82C4D53-0831-4839-A6F0-2D2C8EC60EFA}" sibTransId="{4A5BC820-7120-494E-895C-75DB49D74729}"/>
    <dgm:cxn modelId="{61181937-4043-4D6A-A4B6-7CEFF5CCC3B1}" type="presParOf" srcId="{1F98B6FC-2F44-48E0-B2D5-331EBAAF2BED}" destId="{A15CB828-0D26-4A84-A7A1-3761D1D64AEF}" srcOrd="0" destOrd="0" presId="urn:microsoft.com/office/officeart/2005/8/layout/list1"/>
    <dgm:cxn modelId="{CCBC2D61-D0B2-4911-9006-2DF173FA84C7}" type="presParOf" srcId="{A15CB828-0D26-4A84-A7A1-3761D1D64AEF}" destId="{56C6D959-4C2D-405D-8FF2-E41726566062}" srcOrd="0" destOrd="0" presId="urn:microsoft.com/office/officeart/2005/8/layout/list1"/>
    <dgm:cxn modelId="{4EBAC13A-3BBA-4C1E-9877-1F7D5316AC2E}" type="presParOf" srcId="{A15CB828-0D26-4A84-A7A1-3761D1D64AEF}" destId="{D748A9C4-55E0-4DE2-84E8-DEB28768C529}" srcOrd="1" destOrd="0" presId="urn:microsoft.com/office/officeart/2005/8/layout/list1"/>
    <dgm:cxn modelId="{F7E59C19-91AE-4DB9-8F41-5ED7468A6132}" type="presParOf" srcId="{1F98B6FC-2F44-48E0-B2D5-331EBAAF2BED}" destId="{7B69B95F-8E2E-415C-8972-55DD4DFD79AF}" srcOrd="1" destOrd="0" presId="urn:microsoft.com/office/officeart/2005/8/layout/list1"/>
    <dgm:cxn modelId="{8DD5E428-27E5-4514-83B8-07C6680AA908}" type="presParOf" srcId="{1F98B6FC-2F44-48E0-B2D5-331EBAAF2BED}" destId="{7B2A199D-3BB9-435B-915D-8729033E7172}" srcOrd="2" destOrd="0" presId="urn:microsoft.com/office/officeart/2005/8/layout/list1"/>
    <dgm:cxn modelId="{4E333091-59B9-467B-81D2-2000EECB53E8}" type="presParOf" srcId="{1F98B6FC-2F44-48E0-B2D5-331EBAAF2BED}" destId="{9E7B0123-04D3-41BC-91E0-54A541BBBF23}" srcOrd="3" destOrd="0" presId="urn:microsoft.com/office/officeart/2005/8/layout/list1"/>
    <dgm:cxn modelId="{5A8848C0-89D9-4815-B292-939A0BF3295A}" type="presParOf" srcId="{1F98B6FC-2F44-48E0-B2D5-331EBAAF2BED}" destId="{62D33C6D-5AA6-4E4B-AD29-90EEACD5480C}" srcOrd="4" destOrd="0" presId="urn:microsoft.com/office/officeart/2005/8/layout/list1"/>
    <dgm:cxn modelId="{EDED95E4-C0D7-44B7-8D36-094EF8A6B0B1}" type="presParOf" srcId="{62D33C6D-5AA6-4E4B-AD29-90EEACD5480C}" destId="{7976E275-432D-499B-B781-CF6CB1AEF6A9}" srcOrd="0" destOrd="0" presId="urn:microsoft.com/office/officeart/2005/8/layout/list1"/>
    <dgm:cxn modelId="{7CF33E83-98BA-49E3-AD31-E8F7892ABAAB}" type="presParOf" srcId="{62D33C6D-5AA6-4E4B-AD29-90EEACD5480C}" destId="{D6974E00-A4BA-4F7E-A891-1C8A02257CAD}" srcOrd="1" destOrd="0" presId="urn:microsoft.com/office/officeart/2005/8/layout/list1"/>
    <dgm:cxn modelId="{B6FF15A4-4514-4320-B2DA-A5B01C2FAA7B}" type="presParOf" srcId="{1F98B6FC-2F44-48E0-B2D5-331EBAAF2BED}" destId="{0D1FB003-6A92-4A46-847A-CC9EAD39C675}" srcOrd="5" destOrd="0" presId="urn:microsoft.com/office/officeart/2005/8/layout/list1"/>
    <dgm:cxn modelId="{ED2F917F-9E85-427F-A451-1AEB5B0955E5}" type="presParOf" srcId="{1F98B6FC-2F44-48E0-B2D5-331EBAAF2BED}" destId="{1D017BC3-2BE6-4FAD-8746-6D1CE4D0332B}" srcOrd="6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kerimkulova07@mail.r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2300975"/>
            <a:ext cx="7766221" cy="169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4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Мұнайхимиялық синтез негіздері </a:t>
            </a:r>
            <a:r>
              <a:rPr lang="ru-RU" sz="44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solidFill>
                  <a:schemeClr val="bg1"/>
                </a:solidFill>
                <a:cs typeface="Times New Roman" panose="02020603050405020304" pitchFamily="18" charset="0"/>
              </a:rPr>
            </a:br>
            <a:endParaRPr lang="ru-RU" sz="28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460" y="785554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39899" y="3999902"/>
            <a:ext cx="6205495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Оқытушы: К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еримкулова</a:t>
            </a:r>
            <a:r>
              <a:rPr lang="ru-RU" sz="32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Айгуль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Жадраевна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хим.ғыл.канд., 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«</a:t>
            </a:r>
            <a:r>
              <a:rPr lang="kk-KZ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Химиялық және биохимиялық инженерия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» кафедра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қауымдастырылған 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профессоры</a:t>
            </a:r>
            <a:r>
              <a:rPr lang="en-US" b="1" dirty="0"/>
              <a:t/>
            </a:r>
            <a:br>
              <a:rPr lang="en-US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en-US" b="1" dirty="0" smtClean="0">
                <a:hlinkClick r:id="rId4"/>
              </a:rPr>
              <a:t>kerimkulova07@mail.ru</a:t>
            </a:r>
            <a:r>
              <a:rPr lang="en-US" b="1" dirty="0" smtClean="0"/>
              <a:t> </a:t>
            </a: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97840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Амфолитикалық беттік</a:t>
            </a:r>
            <a:r>
              <a:rPr lang="ru-RU" dirty="0" smtClean="0"/>
              <a:t> </a:t>
            </a:r>
            <a:r>
              <a:rPr lang="ru-RU" dirty="0" err="1" smtClean="0"/>
              <a:t>белсенді</a:t>
            </a:r>
            <a:r>
              <a:rPr lang="ru-RU" dirty="0" smtClean="0"/>
              <a:t> </a:t>
            </a:r>
            <a:r>
              <a:rPr lang="ru-RU" dirty="0" err="1" smtClean="0"/>
              <a:t>заттар</a:t>
            </a:r>
            <a:r>
              <a:rPr lang="ru-RU" dirty="0" smtClean="0"/>
              <a:t> </a:t>
            </a:r>
            <a:r>
              <a:rPr lang="ru-RU" dirty="0" err="1" smtClean="0"/>
              <a:t>сулы</a:t>
            </a:r>
            <a:r>
              <a:rPr lang="ru-RU" dirty="0" smtClean="0"/>
              <a:t> </a:t>
            </a:r>
            <a:r>
              <a:rPr lang="ru-RU" dirty="0" err="1" smtClean="0"/>
              <a:t>ортаның табиғатына байланысты</a:t>
            </a:r>
            <a:r>
              <a:rPr lang="ru-RU" dirty="0" smtClean="0"/>
              <a:t> </a:t>
            </a:r>
            <a:r>
              <a:rPr lang="ru-RU" dirty="0" err="1" smtClean="0"/>
              <a:t>(қышқылдық немесе</a:t>
            </a:r>
            <a:r>
              <a:rPr lang="ru-RU" dirty="0" smtClean="0"/>
              <a:t> </a:t>
            </a:r>
            <a:r>
              <a:rPr lang="ru-RU" dirty="0" err="1" smtClean="0"/>
              <a:t>негіздік</a:t>
            </a:r>
            <a:r>
              <a:rPr lang="ru-RU" dirty="0" smtClean="0"/>
              <a:t>) </a:t>
            </a:r>
            <a:r>
              <a:rPr lang="ru-RU" dirty="0" err="1" smtClean="0"/>
              <a:t>сәйкес иондарға диссоциацияланады</a:t>
            </a:r>
            <a:r>
              <a:rPr lang="ru-RU" dirty="0" smtClean="0"/>
              <a:t>: </a:t>
            </a:r>
            <a:r>
              <a:rPr lang="ru-RU" dirty="0" err="1" smtClean="0"/>
              <a:t>қышқылдық ортада</a:t>
            </a:r>
            <a:r>
              <a:rPr lang="ru-RU" dirty="0" smtClean="0"/>
              <a:t> катион </a:t>
            </a:r>
            <a:r>
              <a:rPr lang="ru-RU" dirty="0" err="1" smtClean="0"/>
              <a:t>беттік</a:t>
            </a:r>
            <a:r>
              <a:rPr lang="ru-RU" dirty="0" smtClean="0"/>
              <a:t> </a:t>
            </a:r>
            <a:r>
              <a:rPr lang="ru-RU" dirty="0" err="1" smtClean="0"/>
              <a:t>қасиетке ие</a:t>
            </a:r>
            <a:r>
              <a:rPr lang="ru-RU" dirty="0" smtClean="0"/>
              <a:t> </a:t>
            </a:r>
            <a:r>
              <a:rPr lang="ru-RU" dirty="0" err="1" smtClean="0"/>
              <a:t>болады</a:t>
            </a:r>
            <a:r>
              <a:rPr lang="ru-RU" dirty="0" smtClean="0"/>
              <a:t>, </a:t>
            </a:r>
            <a:r>
              <a:rPr lang="ru-RU" dirty="0" err="1" smtClean="0"/>
              <a:t>негіздік</a:t>
            </a:r>
            <a:r>
              <a:rPr lang="ru-RU" dirty="0" smtClean="0"/>
              <a:t> </a:t>
            </a:r>
            <a:r>
              <a:rPr lang="ru-RU" dirty="0" err="1" smtClean="0"/>
              <a:t>ортада</a:t>
            </a:r>
            <a:r>
              <a:rPr lang="ru-RU" dirty="0" smtClean="0"/>
              <a:t> анион.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611188" y="2205038"/>
            <a:ext cx="8353425" cy="1511300"/>
          </a:xfrm>
        </p:spPr>
        <p:txBody>
          <a:bodyPr/>
          <a:lstStyle/>
          <a:p>
            <a:r>
              <a:rPr lang="kk-KZ" b="1" smtClean="0">
                <a:latin typeface="Times New Roman" pitchFamily="18" charset="0"/>
                <a:cs typeface="Times New Roman" pitchFamily="18" charset="0"/>
              </a:rPr>
              <a:t>НАЗАРЛАРЫҢЫЗҒА РАХМЕТ!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68313" y="44450"/>
            <a:ext cx="8229600" cy="1143000"/>
          </a:xfrm>
        </p:spPr>
        <p:txBody>
          <a:bodyPr/>
          <a:lstStyle/>
          <a:p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Мазмұны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89211" y="1471541"/>
            <a:ext cx="658905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kk-KZ" sz="2400" b="1" dirty="0" smtClean="0"/>
              <a:t>Жасанды глицерин өндірісі</a:t>
            </a:r>
          </a:p>
          <a:p>
            <a:r>
              <a:rPr lang="ru-RU" sz="2400" dirty="0" smtClean="0"/>
              <a:t>2. </a:t>
            </a:r>
            <a:r>
              <a:rPr lang="ru-RU" sz="2400" dirty="0" err="1" smtClean="0"/>
              <a:t>Екінші</a:t>
            </a:r>
            <a:r>
              <a:rPr lang="ru-RU" sz="2400" dirty="0" smtClean="0"/>
              <a:t> </a:t>
            </a:r>
            <a:r>
              <a:rPr lang="ru-RU" sz="2400" dirty="0" err="1" smtClean="0"/>
              <a:t>спирттердің тотығу процестерін</a:t>
            </a:r>
            <a:r>
              <a:rPr lang="ru-RU" sz="2400" dirty="0" smtClean="0"/>
              <a:t> </a:t>
            </a:r>
            <a:r>
              <a:rPr lang="ru-RU" sz="2400" dirty="0" err="1" smtClean="0"/>
              <a:t>сипаттау</a:t>
            </a:r>
            <a:r>
              <a:rPr lang="ru-RU" sz="2400" dirty="0" smtClean="0"/>
              <a:t>.</a:t>
            </a:r>
          </a:p>
          <a:p>
            <a:pPr marL="457200" indent="-457200">
              <a:buAutoNum type="arabicPeriod" startAt="3"/>
            </a:pPr>
            <a:r>
              <a:rPr lang="ru-RU" sz="2400" dirty="0" smtClean="0"/>
              <a:t>Глицерин </a:t>
            </a:r>
            <a:r>
              <a:rPr lang="ru-RU" sz="2400" dirty="0" err="1" smtClean="0"/>
              <a:t>алу</a:t>
            </a:r>
            <a:r>
              <a:rPr lang="ru-RU" sz="2400" dirty="0" smtClean="0"/>
              <a:t> </a:t>
            </a:r>
            <a:r>
              <a:rPr lang="ru-RU" sz="2400" dirty="0" err="1" smtClean="0"/>
              <a:t>әдістері</a:t>
            </a:r>
            <a:endParaRPr lang="ru-RU" sz="2400" dirty="0" smtClean="0"/>
          </a:p>
          <a:p>
            <a:pPr marL="457200" indent="-457200">
              <a:buAutoNum type="arabicPeriod" startAt="3"/>
            </a:pPr>
            <a:r>
              <a:rPr lang="kk-KZ" sz="2400" b="1" smtClean="0"/>
              <a:t>ББЗ өндірісі</a:t>
            </a:r>
          </a:p>
          <a:p>
            <a:pPr marL="457200" indent="-457200">
              <a:buAutoNum type="arabicPeriod" startAt="3"/>
            </a:pPr>
            <a:r>
              <a:rPr lang="ru-RU" sz="2400" smtClean="0"/>
              <a:t>Беттік</a:t>
            </a:r>
            <a:r>
              <a:rPr lang="ru-RU" sz="2400" dirty="0" smtClean="0"/>
              <a:t> </a:t>
            </a:r>
            <a:r>
              <a:rPr lang="ru-RU" sz="2400" dirty="0" err="1" smtClean="0"/>
              <a:t>белсенді</a:t>
            </a:r>
            <a:r>
              <a:rPr lang="ru-RU" sz="2400" dirty="0" smtClean="0"/>
              <a:t> </a:t>
            </a:r>
            <a:r>
              <a:rPr lang="ru-RU" sz="2400" dirty="0" err="1" smtClean="0"/>
              <a:t>заттардың жуғыш заттың әсер ету</a:t>
            </a:r>
            <a:r>
              <a:rPr lang="ru-RU" sz="2400" dirty="0" smtClean="0"/>
              <a:t> </a:t>
            </a:r>
            <a:r>
              <a:rPr lang="ru-RU" sz="2400" dirty="0" err="1" smtClean="0"/>
              <a:t>механизмі</a:t>
            </a:r>
            <a:endParaRPr lang="ru-RU" sz="24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187450" y="274638"/>
            <a:ext cx="7499350" cy="777875"/>
          </a:xfrm>
        </p:spPr>
        <p:txBody>
          <a:bodyPr>
            <a:normAutofit fontScale="90000"/>
          </a:bodyPr>
          <a:lstStyle/>
          <a:p>
            <a:pPr algn="l"/>
            <a:r>
              <a:rPr lang="kk-KZ" dirty="0" smtClean="0">
                <a:solidFill>
                  <a:schemeClr val="bg1"/>
                </a:solidFill>
              </a:rPr>
              <a:t>Дәріс аяқталған соң Сіз білесіз:</a:t>
            </a:r>
            <a:endParaRPr lang="ru-RU" dirty="0" smtClean="0">
              <a:solidFill>
                <a:schemeClr val="bg1"/>
              </a:solidFill>
            </a:endParaRPr>
          </a:p>
        </p:txBody>
      </p:sp>
      <p:graphicFrame>
        <p:nvGraphicFramePr>
          <p:cNvPr id="11" name="Схема 10"/>
          <p:cNvGraphicFramePr/>
          <p:nvPr/>
        </p:nvGraphicFramePr>
        <p:xfrm>
          <a:off x="785786" y="1357298"/>
          <a:ext cx="6864424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Глицерин (пропантриол-1,2,3) СН</a:t>
            </a:r>
            <a:r>
              <a:rPr lang="kk-KZ" baseline="-25000" dirty="0" smtClean="0"/>
              <a:t>2</a:t>
            </a:r>
            <a:r>
              <a:rPr lang="kk-KZ" dirty="0" smtClean="0"/>
              <a:t>ОН-СНОН-СН</a:t>
            </a:r>
            <a:r>
              <a:rPr lang="kk-KZ" baseline="-25000" dirty="0" smtClean="0"/>
              <a:t>2</a:t>
            </a:r>
            <a:r>
              <a:rPr lang="kk-KZ" dirty="0" smtClean="0"/>
              <a:t>OН –тұтқыр гигроскопиялық улы емес сұйықтық (қт 290</a:t>
            </a:r>
            <a:r>
              <a:rPr lang="kk-KZ" baseline="30000" dirty="0" smtClean="0"/>
              <a:t>0</a:t>
            </a:r>
            <a:r>
              <a:rPr lang="kk-KZ" dirty="0" smtClean="0"/>
              <a:t>С), дәмі тәтті. Сумен барлық арақатынаста араласады. Жарылғышзаттар, антифриздер және полиэфир полимерлерін өндіру үшін қолданылады. Тамақ өнеркәсібінде (кондитерлік өнімдер, ликерлер жәнет.б. өндіру үшін), тоқыма, былғары және химия өнеркәсібінде, парфюмерияда қолданылады.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944" y="1481232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kk-KZ" sz="2700" dirty="0" smtClean="0"/>
              <a:t>Глицерин мен сабынды бір мезгілде алу арқылы олардың гидролизі глицерин өндірудің алғашқы әдісі болып қала берді: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74861" y="3206338"/>
            <a:ext cx="8085044" cy="18094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5203" y="1346761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Э</a:t>
            </a:r>
            <a:r>
              <a:rPr lang="ru-RU" dirty="0" err="1" smtClean="0"/>
              <a:t>пихлоргидрин</a:t>
            </a:r>
            <a:r>
              <a:rPr lang="kk-KZ" dirty="0" smtClean="0"/>
              <a:t>нен глицерин синтезі мына суретте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401177" y="2540653"/>
            <a:ext cx="6384670" cy="34836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Беттік-активті</a:t>
            </a:r>
            <a:r>
              <a:rPr lang="ru-RU" dirty="0" smtClean="0"/>
              <a:t> </a:t>
            </a:r>
            <a:r>
              <a:rPr lang="ru-RU" dirty="0" err="1" smtClean="0"/>
              <a:t>заттардың негізгі</a:t>
            </a:r>
            <a:r>
              <a:rPr lang="ru-RU" dirty="0" smtClean="0"/>
              <a:t> </a:t>
            </a:r>
            <a:r>
              <a:rPr lang="ru-RU" dirty="0" err="1" smtClean="0"/>
              <a:t>қасиеттері олардың молекулаларының адсорбциялану</a:t>
            </a:r>
            <a:r>
              <a:rPr lang="ru-RU" dirty="0" smtClean="0"/>
              <a:t> </a:t>
            </a:r>
            <a:r>
              <a:rPr lang="ru-RU" dirty="0" err="1" smtClean="0"/>
              <a:t>қабілеті, яғни.</a:t>
            </a:r>
            <a:r>
              <a:rPr lang="ru-RU" dirty="0" smtClean="0"/>
              <a:t> </a:t>
            </a:r>
            <a:r>
              <a:rPr lang="ru-RU" dirty="0" err="1" smtClean="0"/>
              <a:t>іргелес</a:t>
            </a:r>
            <a:r>
              <a:rPr lang="ru-RU" dirty="0" smtClean="0"/>
              <a:t> </a:t>
            </a:r>
            <a:r>
              <a:rPr lang="ru-RU" dirty="0" err="1" smtClean="0"/>
              <a:t>фазалардың көлемдеріндегі олардың концентрациясынан</a:t>
            </a:r>
            <a:r>
              <a:rPr lang="ru-RU" dirty="0" smtClean="0"/>
              <a:t> </a:t>
            </a:r>
            <a:r>
              <a:rPr lang="ru-RU" dirty="0" err="1" smtClean="0"/>
              <a:t>бірнеше</a:t>
            </a:r>
            <a:r>
              <a:rPr lang="ru-RU" dirty="0" smtClean="0"/>
              <a:t> </a:t>
            </a:r>
            <a:r>
              <a:rPr lang="ru-RU" dirty="0" err="1" smtClean="0"/>
              <a:t>есе</a:t>
            </a:r>
            <a:r>
              <a:rPr lang="ru-RU" dirty="0" smtClean="0"/>
              <a:t> </a:t>
            </a:r>
            <a:r>
              <a:rPr lang="ru-RU" dirty="0" err="1" smtClean="0"/>
              <a:t>жоғары концентрацияларда</a:t>
            </a:r>
            <a:r>
              <a:rPr lang="ru-RU" dirty="0" smtClean="0"/>
              <a:t> фаза </a:t>
            </a:r>
            <a:r>
              <a:rPr lang="ru-RU" dirty="0" err="1" smtClean="0"/>
              <a:t>аралық беттегі</a:t>
            </a:r>
            <a:r>
              <a:rPr lang="ru-RU" dirty="0" smtClean="0"/>
              <a:t> </a:t>
            </a:r>
            <a:r>
              <a:rPr lang="ru-RU" dirty="0" err="1" smtClean="0"/>
              <a:t>концентрациясы</a:t>
            </a:r>
            <a:r>
              <a:rPr lang="ru-RU" dirty="0" smtClean="0"/>
              <a:t> </a:t>
            </a:r>
            <a:r>
              <a:rPr lang="ru-RU" dirty="0" err="1" smtClean="0"/>
              <a:t>және нәтижесінде фазааралық беттің физика-химиялық сипаттамаларын</a:t>
            </a:r>
            <a:r>
              <a:rPr lang="ru-RU" dirty="0" smtClean="0"/>
              <a:t> </a:t>
            </a:r>
            <a:r>
              <a:rPr lang="ru-RU" dirty="0" err="1" smtClean="0"/>
              <a:t>өзгерту мүмкіндігі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Беттік-белсенді</a:t>
            </a:r>
            <a:r>
              <a:rPr lang="ru-RU" dirty="0" smtClean="0"/>
              <a:t> </a:t>
            </a:r>
            <a:r>
              <a:rPr lang="ru-RU" dirty="0" err="1" smtClean="0"/>
              <a:t>қосылыстарды екі</a:t>
            </a:r>
            <a:r>
              <a:rPr lang="ru-RU" dirty="0" smtClean="0"/>
              <a:t> </a:t>
            </a:r>
            <a:r>
              <a:rPr lang="ru-RU" dirty="0" err="1" smtClean="0"/>
              <a:t>үлкен топқа бөлуге болады</a:t>
            </a:r>
            <a:r>
              <a:rPr lang="ru-RU" dirty="0" smtClean="0"/>
              <a:t>:  </a:t>
            </a:r>
            <a:endParaRPr lang="ru-RU" dirty="0" smtClean="0"/>
          </a:p>
          <a:p>
            <a:r>
              <a:rPr lang="ru-RU" dirty="0" smtClean="0"/>
              <a:t>■ </a:t>
            </a:r>
            <a:r>
              <a:rPr lang="ru-RU" dirty="0" smtClean="0"/>
              <a:t>суда </a:t>
            </a:r>
            <a:r>
              <a:rPr lang="ru-RU" dirty="0" err="1" smtClean="0"/>
              <a:t>еріген</a:t>
            </a:r>
            <a:r>
              <a:rPr lang="ru-RU" dirty="0" smtClean="0"/>
              <a:t> </a:t>
            </a:r>
            <a:r>
              <a:rPr lang="ru-RU" dirty="0" err="1" smtClean="0"/>
              <a:t>кезде</a:t>
            </a:r>
            <a:r>
              <a:rPr lang="ru-RU" dirty="0" smtClean="0"/>
              <a:t> </a:t>
            </a:r>
            <a:r>
              <a:rPr lang="ru-RU" dirty="0" err="1" smtClean="0"/>
              <a:t>иондарға диссоциацияланатын</a:t>
            </a:r>
            <a:r>
              <a:rPr lang="ru-RU" dirty="0" smtClean="0"/>
              <a:t> </a:t>
            </a:r>
            <a:r>
              <a:rPr lang="ru-RU" dirty="0" err="1" smtClean="0"/>
              <a:t>иондық қосылыстар</a:t>
            </a:r>
            <a:r>
              <a:rPr lang="ru-RU" dirty="0" smtClean="0"/>
              <a:t>,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■ </a:t>
            </a:r>
            <a:r>
              <a:rPr lang="ru-RU" dirty="0" err="1" smtClean="0"/>
              <a:t>иондарға диссоциацияланбайтын</a:t>
            </a:r>
            <a:r>
              <a:rPr lang="ru-RU" dirty="0" smtClean="0"/>
              <a:t> </a:t>
            </a:r>
            <a:r>
              <a:rPr lang="ru-RU" dirty="0" err="1" smtClean="0"/>
              <a:t>иондық емес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Катионды</a:t>
            </a:r>
            <a:r>
              <a:rPr lang="ru-RU" dirty="0" smtClean="0"/>
              <a:t> </a:t>
            </a:r>
            <a:r>
              <a:rPr lang="ru-RU" dirty="0" err="1" smtClean="0"/>
              <a:t>заттардың жуғыш зат</a:t>
            </a:r>
            <a:r>
              <a:rPr lang="ru-RU" dirty="0" smtClean="0"/>
              <a:t> </a:t>
            </a:r>
            <a:r>
              <a:rPr lang="ru-RU" dirty="0" err="1" smtClean="0"/>
              <a:t>қасиеттері іс</a:t>
            </a:r>
            <a:r>
              <a:rPr lang="ru-RU" dirty="0" smtClean="0"/>
              <a:t> </a:t>
            </a:r>
            <a:r>
              <a:rPr lang="ru-RU" dirty="0" err="1" smtClean="0"/>
              <a:t>жүзінде жоқ және олар</a:t>
            </a:r>
            <a:r>
              <a:rPr lang="ru-RU" dirty="0" smtClean="0"/>
              <a:t> </a:t>
            </a:r>
            <a:r>
              <a:rPr lang="ru-RU" dirty="0" err="1" smtClean="0"/>
              <a:t>негізінен</a:t>
            </a:r>
            <a:r>
              <a:rPr lang="ru-RU" dirty="0" smtClean="0"/>
              <a:t> </a:t>
            </a:r>
            <a:r>
              <a:rPr lang="ru-RU" dirty="0" err="1" smtClean="0"/>
              <a:t>өте күшті бактерицидтік</a:t>
            </a:r>
            <a:r>
              <a:rPr lang="ru-RU" dirty="0" smtClean="0"/>
              <a:t> </a:t>
            </a:r>
            <a:r>
              <a:rPr lang="ru-RU" dirty="0" err="1" smtClean="0"/>
              <a:t>қоспалар ретінде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анионды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ионды</a:t>
            </a:r>
            <a:r>
              <a:rPr lang="ru-RU" dirty="0" smtClean="0"/>
              <a:t> </a:t>
            </a:r>
            <a:r>
              <a:rPr lang="ru-RU" dirty="0" err="1" smtClean="0"/>
              <a:t>емес</a:t>
            </a:r>
            <a:r>
              <a:rPr lang="ru-RU" dirty="0" smtClean="0"/>
              <a:t> </a:t>
            </a:r>
            <a:r>
              <a:rPr lang="ru-RU" dirty="0" err="1" smtClean="0"/>
              <a:t>заттармен</a:t>
            </a:r>
            <a:r>
              <a:rPr lang="ru-RU" dirty="0" smtClean="0"/>
              <a:t> </a:t>
            </a:r>
            <a:r>
              <a:rPr lang="ru-RU" dirty="0" err="1" smtClean="0"/>
              <a:t>бірге</a:t>
            </a:r>
            <a:r>
              <a:rPr lang="ru-RU" dirty="0" smtClean="0"/>
              <a:t> </a:t>
            </a:r>
            <a:r>
              <a:rPr lang="ru-RU" dirty="0" err="1" smtClean="0"/>
              <a:t>қолданылады.</a:t>
            </a:r>
            <a:r>
              <a:rPr lang="ru-RU" dirty="0" smtClean="0"/>
              <a:t> Су </a:t>
            </a:r>
            <a:r>
              <a:rPr lang="ru-RU" dirty="0" err="1" smtClean="0"/>
              <a:t>ерітінділеріндегі</a:t>
            </a:r>
            <a:r>
              <a:rPr lang="ru-RU" dirty="0" smtClean="0"/>
              <a:t> </a:t>
            </a:r>
            <a:r>
              <a:rPr lang="ru-RU" dirty="0" err="1" smtClean="0"/>
              <a:t>катиондық заттар</a:t>
            </a:r>
            <a:r>
              <a:rPr lang="ru-RU" dirty="0" smtClean="0"/>
              <a:t> </a:t>
            </a:r>
            <a:r>
              <a:rPr lang="ru-RU" dirty="0" err="1" smtClean="0"/>
              <a:t>төрттік </a:t>
            </a:r>
            <a:r>
              <a:rPr lang="ru-RU" dirty="0" smtClean="0"/>
              <a:t>аммоний </a:t>
            </a:r>
            <a:r>
              <a:rPr lang="ru-RU" dirty="0" err="1" smtClean="0"/>
              <a:t>катионына</a:t>
            </a:r>
            <a:r>
              <a:rPr lang="ru-RU" dirty="0" smtClean="0"/>
              <a:t> [</a:t>
            </a:r>
            <a:r>
              <a:rPr lang="en-US" dirty="0" smtClean="0"/>
              <a:t>R </a:t>
            </a:r>
            <a:r>
              <a:rPr lang="en-US" dirty="0" err="1" smtClean="0"/>
              <a:t>R</a:t>
            </a:r>
            <a:r>
              <a:rPr lang="en-US" dirty="0" smtClean="0"/>
              <a:t>' R "R'" N] + </a:t>
            </a:r>
            <a:r>
              <a:rPr lang="ru-RU" dirty="0" err="1" smtClean="0"/>
              <a:t>және галогенді</a:t>
            </a:r>
            <a:r>
              <a:rPr lang="ru-RU" dirty="0" smtClean="0"/>
              <a:t> </a:t>
            </a:r>
            <a:r>
              <a:rPr lang="ru-RU" dirty="0" err="1" smtClean="0"/>
              <a:t>анионға</a:t>
            </a:r>
            <a:r>
              <a:rPr lang="ru-RU" dirty="0" smtClean="0"/>
              <a:t> </a:t>
            </a:r>
            <a:r>
              <a:rPr lang="en-US" dirty="0" smtClean="0"/>
              <a:t>X- (</a:t>
            </a:r>
            <a:r>
              <a:rPr lang="ru-RU" dirty="0" err="1" smtClean="0"/>
              <a:t>көбінесе </a:t>
            </a:r>
            <a:r>
              <a:rPr lang="ru-RU" dirty="0" smtClean="0"/>
              <a:t>хлор) </a:t>
            </a:r>
            <a:r>
              <a:rPr lang="ru-RU" dirty="0" err="1" smtClean="0"/>
              <a:t>диссоциацияланады</a:t>
            </a:r>
            <a:r>
              <a:rPr lang="ru-RU" dirty="0" smtClean="0"/>
              <a:t>, </a:t>
            </a:r>
            <a:r>
              <a:rPr lang="ru-RU" dirty="0" err="1" smtClean="0"/>
              <a:t>катионның беттік</a:t>
            </a:r>
            <a:r>
              <a:rPr lang="ru-RU" dirty="0" smtClean="0"/>
              <a:t> </a:t>
            </a:r>
            <a:r>
              <a:rPr lang="ru-RU" dirty="0" err="1" smtClean="0"/>
              <a:t>қасиеттері </a:t>
            </a:r>
            <a:r>
              <a:rPr lang="ru-RU" dirty="0" smtClean="0"/>
              <a:t>бар.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2391</TotalTime>
  <Words>285</Words>
  <Application>Microsoft Office PowerPoint</Application>
  <PresentationFormat>Экран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Мұнайхимиялық синтез негіздері  </vt:lpstr>
      <vt:lpstr>Мазмұны</vt:lpstr>
      <vt:lpstr>Дәріс аяқталған соң Сіз білесіз:</vt:lpstr>
      <vt:lpstr>Слайд 4</vt:lpstr>
      <vt:lpstr>Глицерин мен сабынды бір мезгілде алу арқылы олардың гидролизі глицерин өндірудің алғашқы әдісі болып қала берді: </vt:lpstr>
      <vt:lpstr>Эпихлоргидриннен глицерин синтезі мына суретте.  </vt:lpstr>
      <vt:lpstr>Слайд 7</vt:lpstr>
      <vt:lpstr>Слайд 8</vt:lpstr>
      <vt:lpstr>Слайд 9</vt:lpstr>
      <vt:lpstr>Слайд 10</vt:lpstr>
      <vt:lpstr>НАЗАРЛАРЫҢЫЗҒА РАХМЕТ!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User2</cp:lastModifiedBy>
  <cp:revision>310</cp:revision>
  <dcterms:created xsi:type="dcterms:W3CDTF">2017-10-09T05:58:02Z</dcterms:created>
  <dcterms:modified xsi:type="dcterms:W3CDTF">2022-11-06T04:46:13Z</dcterms:modified>
</cp:coreProperties>
</file>