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8" r:id="rId3"/>
    <p:sldId id="310" r:id="rId4"/>
    <p:sldId id="314" r:id="rId5"/>
    <p:sldId id="315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881D-C87E-44F1-B945-4B1E4F7F53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B5DED-8450-4CE6-BE57-96C3BB10A798}">
      <dgm:prSet phldrT="[Текст]" custT="1"/>
      <dgm:spPr/>
      <dgm:t>
        <a:bodyPr/>
        <a:lstStyle/>
        <a:p>
          <a:r>
            <a:rPr lang="ru-RU" sz="1400" b="1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Кіріспе</a:t>
          </a:r>
          <a:r>
            <a:rPr lang="ru-RU" sz="1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</a:p>
        <a:p>
          <a:r>
            <a:rPr lang="kk-KZ" sz="1400" b="1" dirty="0" smtClean="0"/>
            <a:t> </a:t>
          </a:r>
        </a:p>
        <a:p>
          <a:r>
            <a:rPr lang="kk-KZ" sz="1400" b="1" dirty="0" smtClean="0"/>
            <a:t>Ароматты қосылыстарды алу көздері.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F6AE75B0-827F-497A-95DB-3823B9C9B1C0}" type="parTrans" cxnId="{1A3D12EA-8FF5-4B76-8824-6D82CA7EF0B3}">
      <dgm:prSet/>
      <dgm:spPr/>
      <dgm:t>
        <a:bodyPr/>
        <a:lstStyle/>
        <a:p>
          <a:endParaRPr lang="ru-RU"/>
        </a:p>
      </dgm:t>
    </dgm:pt>
    <dgm:pt modelId="{A1660F16-57CD-4410-8594-96DFD0830010}" type="sibTrans" cxnId="{1A3D12EA-8FF5-4B76-8824-6D82CA7EF0B3}">
      <dgm:prSet/>
      <dgm:spPr/>
      <dgm:t>
        <a:bodyPr/>
        <a:lstStyle/>
        <a:p>
          <a:endParaRPr lang="ru-RU"/>
        </a:p>
      </dgm:t>
    </dgm:pt>
    <dgm:pt modelId="{EF0D2AB1-924D-404D-8340-E18FC0885F1E}">
      <dgm:prSet phldrT="[Текст]" custT="1"/>
      <dgm:spPr/>
      <dgm:t>
        <a:bodyPr/>
        <a:lstStyle/>
        <a:p>
          <a:r>
            <a:rPr lang="kk-KZ" sz="1400" b="1" dirty="0" smtClean="0"/>
            <a:t>Қазақстандағы мұнайхимиялық өндірістің даму жолдары</a:t>
          </a:r>
          <a:endParaRPr lang="ru-RU" sz="1400" b="1" i="1" dirty="0">
            <a:solidFill>
              <a:srgbClr val="002060"/>
            </a:solidFill>
          </a:endParaRPr>
        </a:p>
      </dgm:t>
    </dgm:pt>
    <dgm:pt modelId="{29098B89-D3F7-4C12-A705-A5FAAE6DF5EF}" type="parTrans" cxnId="{25BEABD0-F44D-4C1E-BE05-F8BCAD59B0FC}">
      <dgm:prSet/>
      <dgm:spPr/>
      <dgm:t>
        <a:bodyPr/>
        <a:lstStyle/>
        <a:p>
          <a:endParaRPr lang="ru-RU"/>
        </a:p>
      </dgm:t>
    </dgm:pt>
    <dgm:pt modelId="{7DB934D1-7F7E-4320-9281-08B6A6C2B56C}" type="sibTrans" cxnId="{25BEABD0-F44D-4C1E-BE05-F8BCAD59B0FC}">
      <dgm:prSet/>
      <dgm:spPr/>
      <dgm:t>
        <a:bodyPr/>
        <a:lstStyle/>
        <a:p>
          <a:endParaRPr lang="ru-RU"/>
        </a:p>
      </dgm:t>
    </dgm:pt>
    <dgm:pt modelId="{32BA8DCC-BEAB-4E96-9702-A03A4D5953A3}">
      <dgm:prSet phldrT="[Текст]" custT="1"/>
      <dgm:spPr/>
      <dgm:t>
        <a:bodyPr/>
        <a:lstStyle/>
        <a:p>
          <a:r>
            <a:rPr lang="kk-KZ" sz="1400" b="1" dirty="0" smtClean="0"/>
            <a:t>Әлемдік мұнайхимиялық өнеркәсіптегі ароматты көмірсутектердің рөлі.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36C2E7D4-B38B-497F-8769-32B19AE5BEA6}" type="parTrans" cxnId="{D5ADAB84-E728-4753-B2E4-3609C0AAE343}">
      <dgm:prSet/>
      <dgm:spPr/>
      <dgm:t>
        <a:bodyPr/>
        <a:lstStyle/>
        <a:p>
          <a:endParaRPr lang="ru-RU"/>
        </a:p>
      </dgm:t>
    </dgm:pt>
    <dgm:pt modelId="{D6910DFA-CD7F-49E9-A116-0992EC903BF8}" type="sibTrans" cxnId="{D5ADAB84-E728-4753-B2E4-3609C0AAE343}">
      <dgm:prSet/>
      <dgm:spPr/>
      <dgm:t>
        <a:bodyPr/>
        <a:lstStyle/>
        <a:p>
          <a:endParaRPr lang="ru-RU"/>
        </a:p>
      </dgm:t>
    </dgm:pt>
    <dgm:pt modelId="{44D38AF4-04BA-4BBE-835E-B8035C21D0F9}" type="pres">
      <dgm:prSet presAssocID="{8CCF881D-C87E-44F1-B945-4B1E4F7F53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09021-5B54-4B0F-B6D3-27E146CFADCA}" type="pres">
      <dgm:prSet presAssocID="{453B5DED-8450-4CE6-BE57-96C3BB10A798}" presName="parentLin" presStyleCnt="0"/>
      <dgm:spPr/>
    </dgm:pt>
    <dgm:pt modelId="{23C68D33-9365-474E-B3D9-F5D7B3E70FE1}" type="pres">
      <dgm:prSet presAssocID="{453B5DED-8450-4CE6-BE57-96C3BB10A7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A9E25-4E74-414D-80F3-72D2BE5F71FE}" type="pres">
      <dgm:prSet presAssocID="{453B5DED-8450-4CE6-BE57-96C3BB10A798}" presName="parentText" presStyleLbl="node1" presStyleIdx="0" presStyleCnt="3" custLinFactNeighborX="-2913" custLinFactNeighborY="-1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52BE8-CD18-4626-B6CF-18BD449ECEAF}" type="pres">
      <dgm:prSet presAssocID="{453B5DED-8450-4CE6-BE57-96C3BB10A798}" presName="negativeSpace" presStyleCnt="0"/>
      <dgm:spPr/>
    </dgm:pt>
    <dgm:pt modelId="{10C01995-1349-4E0E-B73F-07020829960F}" type="pres">
      <dgm:prSet presAssocID="{453B5DED-8450-4CE6-BE57-96C3BB10A798}" presName="childText" presStyleLbl="conFgAcc1" presStyleIdx="0" presStyleCnt="3">
        <dgm:presLayoutVars>
          <dgm:bulletEnabled val="1"/>
        </dgm:presLayoutVars>
      </dgm:prSet>
      <dgm:spPr/>
    </dgm:pt>
    <dgm:pt modelId="{2614FC91-FBC9-4EE6-81F9-B87CE3234C29}" type="pres">
      <dgm:prSet presAssocID="{A1660F16-57CD-4410-8594-96DFD0830010}" presName="spaceBetweenRectangles" presStyleCnt="0"/>
      <dgm:spPr/>
    </dgm:pt>
    <dgm:pt modelId="{F678B966-6488-442C-A760-E0625C966EE3}" type="pres">
      <dgm:prSet presAssocID="{32BA8DCC-BEAB-4E96-9702-A03A4D5953A3}" presName="parentLin" presStyleCnt="0"/>
      <dgm:spPr/>
    </dgm:pt>
    <dgm:pt modelId="{DDDBC0E6-E094-45C3-95F9-6528D69F0C5C}" type="pres">
      <dgm:prSet presAssocID="{32BA8DCC-BEAB-4E96-9702-A03A4D5953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81D323-2BCD-40B9-9ABF-0C4034FE5971}" type="pres">
      <dgm:prSet presAssocID="{32BA8DCC-BEAB-4E96-9702-A03A4D5953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C2BB7-87E4-4886-A093-05BEA0081FE0}" type="pres">
      <dgm:prSet presAssocID="{32BA8DCC-BEAB-4E96-9702-A03A4D5953A3}" presName="negativeSpace" presStyleCnt="0"/>
      <dgm:spPr/>
    </dgm:pt>
    <dgm:pt modelId="{289BB05E-1DCE-4EA3-9A62-DDEFA2078811}" type="pres">
      <dgm:prSet presAssocID="{32BA8DCC-BEAB-4E96-9702-A03A4D5953A3}" presName="childText" presStyleLbl="conFgAcc1" presStyleIdx="1" presStyleCnt="3">
        <dgm:presLayoutVars>
          <dgm:bulletEnabled val="1"/>
        </dgm:presLayoutVars>
      </dgm:prSet>
      <dgm:spPr/>
    </dgm:pt>
    <dgm:pt modelId="{0977795B-0D49-4223-859E-E89DE5E42949}" type="pres">
      <dgm:prSet presAssocID="{D6910DFA-CD7F-49E9-A116-0992EC903BF8}" presName="spaceBetweenRectangles" presStyleCnt="0"/>
      <dgm:spPr/>
    </dgm:pt>
    <dgm:pt modelId="{ECBE1E91-0020-4669-A570-5E4BF3349868}" type="pres">
      <dgm:prSet presAssocID="{EF0D2AB1-924D-404D-8340-E18FC0885F1E}" presName="parentLin" presStyleCnt="0"/>
      <dgm:spPr/>
    </dgm:pt>
    <dgm:pt modelId="{A9F9B79C-A175-4FAD-91AC-52C03284F8DE}" type="pres">
      <dgm:prSet presAssocID="{EF0D2AB1-924D-404D-8340-E18FC0885F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9C169B-0C5D-4057-91A1-C1342BD36E07}" type="pres">
      <dgm:prSet presAssocID="{EF0D2AB1-924D-404D-8340-E18FC0885F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7E972-8BFD-4A97-9B2D-699F96A382C3}" type="pres">
      <dgm:prSet presAssocID="{EF0D2AB1-924D-404D-8340-E18FC0885F1E}" presName="negativeSpace" presStyleCnt="0"/>
      <dgm:spPr/>
    </dgm:pt>
    <dgm:pt modelId="{DA645170-A3F7-4CC2-8652-3BA812B7DAF3}" type="pres">
      <dgm:prSet presAssocID="{EF0D2AB1-924D-404D-8340-E18FC0885F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ADAB84-E728-4753-B2E4-3609C0AAE343}" srcId="{8CCF881D-C87E-44F1-B945-4B1E4F7F533A}" destId="{32BA8DCC-BEAB-4E96-9702-A03A4D5953A3}" srcOrd="1" destOrd="0" parTransId="{36C2E7D4-B38B-497F-8769-32B19AE5BEA6}" sibTransId="{D6910DFA-CD7F-49E9-A116-0992EC903BF8}"/>
    <dgm:cxn modelId="{1A3D12EA-8FF5-4B76-8824-6D82CA7EF0B3}" srcId="{8CCF881D-C87E-44F1-B945-4B1E4F7F533A}" destId="{453B5DED-8450-4CE6-BE57-96C3BB10A798}" srcOrd="0" destOrd="0" parTransId="{F6AE75B0-827F-497A-95DB-3823B9C9B1C0}" sibTransId="{A1660F16-57CD-4410-8594-96DFD0830010}"/>
    <dgm:cxn modelId="{AC628631-3440-4516-8B9F-EBB375DC5156}" type="presOf" srcId="{32BA8DCC-BEAB-4E96-9702-A03A4D5953A3}" destId="{C981D323-2BCD-40B9-9ABF-0C4034FE5971}" srcOrd="1" destOrd="0" presId="urn:microsoft.com/office/officeart/2005/8/layout/list1"/>
    <dgm:cxn modelId="{89B8FF43-F32D-48E4-B368-EABDDDD94DB2}" type="presOf" srcId="{8CCF881D-C87E-44F1-B945-4B1E4F7F533A}" destId="{44D38AF4-04BA-4BBE-835E-B8035C21D0F9}" srcOrd="0" destOrd="0" presId="urn:microsoft.com/office/officeart/2005/8/layout/list1"/>
    <dgm:cxn modelId="{4DC5AE32-01DF-433F-8E68-ACE783AFA3E9}" type="presOf" srcId="{32BA8DCC-BEAB-4E96-9702-A03A4D5953A3}" destId="{DDDBC0E6-E094-45C3-95F9-6528D69F0C5C}" srcOrd="0" destOrd="0" presId="urn:microsoft.com/office/officeart/2005/8/layout/list1"/>
    <dgm:cxn modelId="{928B379E-D7BE-4FE0-8472-6B8C637FB2DA}" type="presOf" srcId="{453B5DED-8450-4CE6-BE57-96C3BB10A798}" destId="{23C68D33-9365-474E-B3D9-F5D7B3E70FE1}" srcOrd="0" destOrd="0" presId="urn:microsoft.com/office/officeart/2005/8/layout/list1"/>
    <dgm:cxn modelId="{E294A88A-5939-4EDD-80C4-F02DAAE27B77}" type="presOf" srcId="{453B5DED-8450-4CE6-BE57-96C3BB10A798}" destId="{AF1A9E25-4E74-414D-80F3-72D2BE5F71FE}" srcOrd="1" destOrd="0" presId="urn:microsoft.com/office/officeart/2005/8/layout/list1"/>
    <dgm:cxn modelId="{25BEABD0-F44D-4C1E-BE05-F8BCAD59B0FC}" srcId="{8CCF881D-C87E-44F1-B945-4B1E4F7F533A}" destId="{EF0D2AB1-924D-404D-8340-E18FC0885F1E}" srcOrd="2" destOrd="0" parTransId="{29098B89-D3F7-4C12-A705-A5FAAE6DF5EF}" sibTransId="{7DB934D1-7F7E-4320-9281-08B6A6C2B56C}"/>
    <dgm:cxn modelId="{7FF65E08-6307-4934-A3DA-F63F15E1DFD1}" type="presOf" srcId="{EF0D2AB1-924D-404D-8340-E18FC0885F1E}" destId="{A9F9B79C-A175-4FAD-91AC-52C03284F8DE}" srcOrd="0" destOrd="0" presId="urn:microsoft.com/office/officeart/2005/8/layout/list1"/>
    <dgm:cxn modelId="{2669123A-2ED2-4EE7-83E0-4C3DE80B5A98}" type="presOf" srcId="{EF0D2AB1-924D-404D-8340-E18FC0885F1E}" destId="{4C9C169B-0C5D-4057-91A1-C1342BD36E07}" srcOrd="1" destOrd="0" presId="urn:microsoft.com/office/officeart/2005/8/layout/list1"/>
    <dgm:cxn modelId="{3A2B4E09-EB78-490D-BD0D-5BD833889EF9}" type="presParOf" srcId="{44D38AF4-04BA-4BBE-835E-B8035C21D0F9}" destId="{D1109021-5B54-4B0F-B6D3-27E146CFADCA}" srcOrd="0" destOrd="0" presId="urn:microsoft.com/office/officeart/2005/8/layout/list1"/>
    <dgm:cxn modelId="{235B566A-101F-47A1-9558-F84EE0447838}" type="presParOf" srcId="{D1109021-5B54-4B0F-B6D3-27E146CFADCA}" destId="{23C68D33-9365-474E-B3D9-F5D7B3E70FE1}" srcOrd="0" destOrd="0" presId="urn:microsoft.com/office/officeart/2005/8/layout/list1"/>
    <dgm:cxn modelId="{FE8EE28F-B6EF-4ED8-954A-1800A1D0A5FC}" type="presParOf" srcId="{D1109021-5B54-4B0F-B6D3-27E146CFADCA}" destId="{AF1A9E25-4E74-414D-80F3-72D2BE5F71FE}" srcOrd="1" destOrd="0" presId="urn:microsoft.com/office/officeart/2005/8/layout/list1"/>
    <dgm:cxn modelId="{5DB9B6F4-B891-402F-9595-46D3D5CB6B81}" type="presParOf" srcId="{44D38AF4-04BA-4BBE-835E-B8035C21D0F9}" destId="{A9852BE8-CD18-4626-B6CF-18BD449ECEAF}" srcOrd="1" destOrd="0" presId="urn:microsoft.com/office/officeart/2005/8/layout/list1"/>
    <dgm:cxn modelId="{FEE9B8AE-59F0-48F6-9CE2-A7F1FC8E833C}" type="presParOf" srcId="{44D38AF4-04BA-4BBE-835E-B8035C21D0F9}" destId="{10C01995-1349-4E0E-B73F-07020829960F}" srcOrd="2" destOrd="0" presId="urn:microsoft.com/office/officeart/2005/8/layout/list1"/>
    <dgm:cxn modelId="{2CFFF3AA-28BF-4CBF-8DCF-1D94854B0665}" type="presParOf" srcId="{44D38AF4-04BA-4BBE-835E-B8035C21D0F9}" destId="{2614FC91-FBC9-4EE6-81F9-B87CE3234C29}" srcOrd="3" destOrd="0" presId="urn:microsoft.com/office/officeart/2005/8/layout/list1"/>
    <dgm:cxn modelId="{D6C33BB6-AFB5-4F66-9B15-1CE005E1218C}" type="presParOf" srcId="{44D38AF4-04BA-4BBE-835E-B8035C21D0F9}" destId="{F678B966-6488-442C-A760-E0625C966EE3}" srcOrd="4" destOrd="0" presId="urn:microsoft.com/office/officeart/2005/8/layout/list1"/>
    <dgm:cxn modelId="{FCCE150E-7BF1-469A-B31F-16DABD66BBF6}" type="presParOf" srcId="{F678B966-6488-442C-A760-E0625C966EE3}" destId="{DDDBC0E6-E094-45C3-95F9-6528D69F0C5C}" srcOrd="0" destOrd="0" presId="urn:microsoft.com/office/officeart/2005/8/layout/list1"/>
    <dgm:cxn modelId="{3EA706D7-DA0B-48F4-9158-0CFEEE30CA5B}" type="presParOf" srcId="{F678B966-6488-442C-A760-E0625C966EE3}" destId="{C981D323-2BCD-40B9-9ABF-0C4034FE5971}" srcOrd="1" destOrd="0" presId="urn:microsoft.com/office/officeart/2005/8/layout/list1"/>
    <dgm:cxn modelId="{D3A4D083-C08F-44E7-85E8-E73D5D26FB5E}" type="presParOf" srcId="{44D38AF4-04BA-4BBE-835E-B8035C21D0F9}" destId="{EB6C2BB7-87E4-4886-A093-05BEA0081FE0}" srcOrd="5" destOrd="0" presId="urn:microsoft.com/office/officeart/2005/8/layout/list1"/>
    <dgm:cxn modelId="{30C9427A-58D1-478E-9BCE-EAB5EA7E11FE}" type="presParOf" srcId="{44D38AF4-04BA-4BBE-835E-B8035C21D0F9}" destId="{289BB05E-1DCE-4EA3-9A62-DDEFA2078811}" srcOrd="6" destOrd="0" presId="urn:microsoft.com/office/officeart/2005/8/layout/list1"/>
    <dgm:cxn modelId="{45D20137-EB92-4823-84A4-FF7E518B2156}" type="presParOf" srcId="{44D38AF4-04BA-4BBE-835E-B8035C21D0F9}" destId="{0977795B-0D49-4223-859E-E89DE5E42949}" srcOrd="7" destOrd="0" presId="urn:microsoft.com/office/officeart/2005/8/layout/list1"/>
    <dgm:cxn modelId="{810A0BE6-3861-4E33-AFAD-969EEF046CA0}" type="presParOf" srcId="{44D38AF4-04BA-4BBE-835E-B8035C21D0F9}" destId="{ECBE1E91-0020-4669-A570-5E4BF3349868}" srcOrd="8" destOrd="0" presId="urn:microsoft.com/office/officeart/2005/8/layout/list1"/>
    <dgm:cxn modelId="{8BFC77F6-25C1-4273-968B-2440D5052F83}" type="presParOf" srcId="{ECBE1E91-0020-4669-A570-5E4BF3349868}" destId="{A9F9B79C-A175-4FAD-91AC-52C03284F8DE}" srcOrd="0" destOrd="0" presId="urn:microsoft.com/office/officeart/2005/8/layout/list1"/>
    <dgm:cxn modelId="{F0E4C280-864A-48E6-853C-D975085FED10}" type="presParOf" srcId="{ECBE1E91-0020-4669-A570-5E4BF3349868}" destId="{4C9C169B-0C5D-4057-91A1-C1342BD36E07}" srcOrd="1" destOrd="0" presId="urn:microsoft.com/office/officeart/2005/8/layout/list1"/>
    <dgm:cxn modelId="{A4959C2B-AAD4-4571-91DE-2DF0458F2A90}" type="presParOf" srcId="{44D38AF4-04BA-4BBE-835E-B8035C21D0F9}" destId="{A487E972-8BFD-4A97-9B2D-699F96A382C3}" srcOrd="9" destOrd="0" presId="urn:microsoft.com/office/officeart/2005/8/layout/list1"/>
    <dgm:cxn modelId="{C80A0943-C16F-4637-BFA3-960298F246FF}" type="presParOf" srcId="{44D38AF4-04BA-4BBE-835E-B8035C21D0F9}" destId="{DA645170-A3F7-4CC2-8652-3BA812B7DAF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F8EEC-F14B-4A94-B019-190AD9D72634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521F0E-7479-400C-A16F-B385F3E6B0FB}">
      <dgm:prSet phldrT="[Текст]" custT="1"/>
      <dgm:spPr/>
      <dgm:t>
        <a:bodyPr/>
        <a:lstStyle/>
        <a:p>
          <a:pPr algn="ctr"/>
          <a:r>
            <a:rPr lang="kk-KZ" sz="2000" dirty="0" smtClean="0"/>
            <a:t>1. Энергия мен органикалық синтез </a:t>
          </a:r>
        </a:p>
        <a:p>
          <a:pPr algn="ctr"/>
          <a:r>
            <a:rPr lang="kk-KZ" sz="2000" dirty="0" smtClean="0"/>
            <a:t>Энергия мен органикалық синтез шикізатының негізгі көздері туралы мәліметтерді</a:t>
          </a:r>
        </a:p>
        <a:p>
          <a:pPr algn="ctr"/>
          <a:r>
            <a:rPr lang="kk-KZ" sz="2000" dirty="0" smtClean="0"/>
            <a:t>3мағлұматтарды.</a:t>
          </a:r>
          <a:endParaRPr lang="ru-RU" sz="2000" dirty="0">
            <a:solidFill>
              <a:schemeClr val="tx1"/>
            </a:solidFill>
          </a:endParaRPr>
        </a:p>
      </dgm:t>
    </dgm:pt>
    <dgm:pt modelId="{D8FC11BC-4730-4DCE-9D07-5EC487D090BA}" type="parTrans" cxnId="{67294897-280D-4168-BFBD-A929B062630A}">
      <dgm:prSet/>
      <dgm:spPr/>
      <dgm:t>
        <a:bodyPr/>
        <a:lstStyle/>
        <a:p>
          <a:endParaRPr lang="ru-RU"/>
        </a:p>
      </dgm:t>
    </dgm:pt>
    <dgm:pt modelId="{7F677C2F-D60F-4D9D-BBE3-51329C91F9A0}" type="sibTrans" cxnId="{67294897-280D-4168-BFBD-A929B062630A}">
      <dgm:prSet/>
      <dgm:spPr/>
      <dgm:t>
        <a:bodyPr/>
        <a:lstStyle/>
        <a:p>
          <a:endParaRPr lang="ru-RU"/>
        </a:p>
      </dgm:t>
    </dgm:pt>
    <dgm:pt modelId="{39A15001-74FB-47AA-AA84-D5CA9B02D6A2}">
      <dgm:prSet custT="1"/>
      <dgm:spPr/>
      <dgm:t>
        <a:bodyPr/>
        <a:lstStyle/>
        <a:p>
          <a:pPr algn="ctr"/>
          <a:r>
            <a:rPr lang="kk-KZ" sz="2000" dirty="0" smtClean="0"/>
            <a:t>Органикалық заттар өндірісінде қолданылатын көмірсутек шикізатының негізгі түрлері туралы </a:t>
          </a:r>
          <a:endParaRPr lang="ru-RU" sz="2000" dirty="0">
            <a:solidFill>
              <a:schemeClr val="tx1"/>
            </a:solidFill>
          </a:endParaRPr>
        </a:p>
      </dgm:t>
    </dgm:pt>
    <dgm:pt modelId="{3FF766CE-A268-458C-B075-BDCE28AE8BA4}" type="parTrans" cxnId="{30A1B9D4-E2CB-4183-90C0-268E7377A182}">
      <dgm:prSet/>
      <dgm:spPr/>
      <dgm:t>
        <a:bodyPr/>
        <a:lstStyle/>
        <a:p>
          <a:endParaRPr lang="ru-RU"/>
        </a:p>
      </dgm:t>
    </dgm:pt>
    <dgm:pt modelId="{B6B49E0E-A06E-4C8A-9B91-63886035A3C1}" type="sibTrans" cxnId="{30A1B9D4-E2CB-4183-90C0-268E7377A182}">
      <dgm:prSet/>
      <dgm:spPr/>
      <dgm:t>
        <a:bodyPr/>
        <a:lstStyle/>
        <a:p>
          <a:endParaRPr lang="ru-RU"/>
        </a:p>
      </dgm:t>
    </dgm:pt>
    <dgm:pt modelId="{6620E844-0A62-4EDF-A45F-248EB642B12B}">
      <dgm:prSet custT="1"/>
      <dgm:spPr/>
      <dgm:t>
        <a:bodyPr/>
        <a:lstStyle/>
        <a:p>
          <a:pPr algn="ctr"/>
          <a:r>
            <a:rPr lang="kk-KZ" sz="2000" dirty="0" smtClean="0"/>
            <a:t>Отын-энергетикалық кешеннің рөлі мен мақсатын.</a:t>
          </a:r>
          <a:endParaRPr lang="ru-RU" sz="2000" dirty="0">
            <a:solidFill>
              <a:schemeClr val="tx1"/>
            </a:solidFill>
          </a:endParaRPr>
        </a:p>
      </dgm:t>
    </dgm:pt>
    <dgm:pt modelId="{615A05BF-5D2B-4B2F-8483-169ECB8FCA5B}" type="sibTrans" cxnId="{556B57FD-5219-497B-A9A5-F9FA37F5D919}">
      <dgm:prSet/>
      <dgm:spPr/>
      <dgm:t>
        <a:bodyPr/>
        <a:lstStyle/>
        <a:p>
          <a:endParaRPr lang="ru-RU"/>
        </a:p>
      </dgm:t>
    </dgm:pt>
    <dgm:pt modelId="{1DD0FB92-588D-4530-9118-DA6CEEC3077B}" type="parTrans" cxnId="{556B57FD-5219-497B-A9A5-F9FA37F5D919}">
      <dgm:prSet/>
      <dgm:spPr/>
      <dgm:t>
        <a:bodyPr/>
        <a:lstStyle/>
        <a:p>
          <a:endParaRPr lang="ru-RU"/>
        </a:p>
      </dgm:t>
    </dgm:pt>
    <dgm:pt modelId="{7F432FCC-A45C-47FE-B8EF-5ABC95D98AFB}" type="pres">
      <dgm:prSet presAssocID="{6D2F8EEC-F14B-4A94-B019-190AD9D72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CAE99-889B-41D8-A1A0-CBD0146D3E45}" type="pres">
      <dgm:prSet presAssocID="{6D2F8EEC-F14B-4A94-B019-190AD9D72634}" presName="dummyMaxCanvas" presStyleCnt="0">
        <dgm:presLayoutVars/>
      </dgm:prSet>
      <dgm:spPr/>
    </dgm:pt>
    <dgm:pt modelId="{A07716A3-BA29-4E55-A1A1-1A730B4E71A0}" type="pres">
      <dgm:prSet presAssocID="{6D2F8EEC-F14B-4A94-B019-190AD9D726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48CF-59A0-45E2-BAC4-3F1E0C1EA860}" type="pres">
      <dgm:prSet presAssocID="{6D2F8EEC-F14B-4A94-B019-190AD9D726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F2CBD-1081-4163-8F00-32637CFA430C}" type="pres">
      <dgm:prSet presAssocID="{6D2F8EEC-F14B-4A94-B019-190AD9D726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59F27-9B4D-45C6-BA6D-816F6E1678BC}" type="pres">
      <dgm:prSet presAssocID="{6D2F8EEC-F14B-4A94-B019-190AD9D726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3BD32-FF37-494A-9749-A9C07B2E0F89}" type="pres">
      <dgm:prSet presAssocID="{6D2F8EEC-F14B-4A94-B019-190AD9D726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4AF77-4D71-4B43-938F-5ADA3ED7AD55}" type="pres">
      <dgm:prSet presAssocID="{6D2F8EEC-F14B-4A94-B019-190AD9D726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D5051-4702-437A-BAB8-56FB84B029A7}" type="pres">
      <dgm:prSet presAssocID="{6D2F8EEC-F14B-4A94-B019-190AD9D726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03E85-5BAF-4099-AC2D-674356CC381D}" type="pres">
      <dgm:prSet presAssocID="{6D2F8EEC-F14B-4A94-B019-190AD9D726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B57FD-5219-497B-A9A5-F9FA37F5D919}" srcId="{6D2F8EEC-F14B-4A94-B019-190AD9D72634}" destId="{6620E844-0A62-4EDF-A45F-248EB642B12B}" srcOrd="1" destOrd="0" parTransId="{1DD0FB92-588D-4530-9118-DA6CEEC3077B}" sibTransId="{615A05BF-5D2B-4B2F-8483-169ECB8FCA5B}"/>
    <dgm:cxn modelId="{5F0016DD-56B8-4AC3-B418-11D37B56BE8D}" type="presOf" srcId="{6D2F8EEC-F14B-4A94-B019-190AD9D72634}" destId="{7F432FCC-A45C-47FE-B8EF-5ABC95D98AFB}" srcOrd="0" destOrd="0" presId="urn:microsoft.com/office/officeart/2005/8/layout/vProcess5"/>
    <dgm:cxn modelId="{1133634B-433C-4994-9341-23A8FAB3CF96}" type="presOf" srcId="{6620E844-0A62-4EDF-A45F-248EB642B12B}" destId="{5FF048CF-59A0-45E2-BAC4-3F1E0C1EA860}" srcOrd="0" destOrd="0" presId="urn:microsoft.com/office/officeart/2005/8/layout/vProcess5"/>
    <dgm:cxn modelId="{2A4FAC50-7179-4236-AD20-91890BB7DA4B}" type="presOf" srcId="{39A15001-74FB-47AA-AA84-D5CA9B02D6A2}" destId="{985F2CBD-1081-4163-8F00-32637CFA430C}" srcOrd="0" destOrd="0" presId="urn:microsoft.com/office/officeart/2005/8/layout/vProcess5"/>
    <dgm:cxn modelId="{A6F59462-7578-4F7F-A62E-DD84B82E0F44}" type="presOf" srcId="{6620E844-0A62-4EDF-A45F-248EB642B12B}" destId="{3D6D5051-4702-437A-BAB8-56FB84B029A7}" srcOrd="1" destOrd="0" presId="urn:microsoft.com/office/officeart/2005/8/layout/vProcess5"/>
    <dgm:cxn modelId="{052D1D5D-287D-4F4E-8CAA-9067F3A0A0E9}" type="presOf" srcId="{615A05BF-5D2B-4B2F-8483-169ECB8FCA5B}" destId="{1703BD32-FF37-494A-9749-A9C07B2E0F89}" srcOrd="0" destOrd="0" presId="urn:microsoft.com/office/officeart/2005/8/layout/vProcess5"/>
    <dgm:cxn modelId="{5CE178F9-CB02-4F94-8C97-4818E684B34C}" type="presOf" srcId="{BC521F0E-7479-400C-A16F-B385F3E6B0FB}" destId="{3454AF77-4D71-4B43-938F-5ADA3ED7AD55}" srcOrd="1" destOrd="0" presId="urn:microsoft.com/office/officeart/2005/8/layout/vProcess5"/>
    <dgm:cxn modelId="{4CF488D4-6888-4810-9453-11CF9775D49B}" type="presOf" srcId="{7F677C2F-D60F-4D9D-BBE3-51329C91F9A0}" destId="{6C959F27-9B4D-45C6-BA6D-816F6E1678BC}" srcOrd="0" destOrd="0" presId="urn:microsoft.com/office/officeart/2005/8/layout/vProcess5"/>
    <dgm:cxn modelId="{30A1B9D4-E2CB-4183-90C0-268E7377A182}" srcId="{6D2F8EEC-F14B-4A94-B019-190AD9D72634}" destId="{39A15001-74FB-47AA-AA84-D5CA9B02D6A2}" srcOrd="2" destOrd="0" parTransId="{3FF766CE-A268-458C-B075-BDCE28AE8BA4}" sibTransId="{B6B49E0E-A06E-4C8A-9B91-63886035A3C1}"/>
    <dgm:cxn modelId="{40E6ED40-7D54-4708-8820-F564397D3379}" type="presOf" srcId="{BC521F0E-7479-400C-A16F-B385F3E6B0FB}" destId="{A07716A3-BA29-4E55-A1A1-1A730B4E71A0}" srcOrd="0" destOrd="0" presId="urn:microsoft.com/office/officeart/2005/8/layout/vProcess5"/>
    <dgm:cxn modelId="{67294897-280D-4168-BFBD-A929B062630A}" srcId="{6D2F8EEC-F14B-4A94-B019-190AD9D72634}" destId="{BC521F0E-7479-400C-A16F-B385F3E6B0FB}" srcOrd="0" destOrd="0" parTransId="{D8FC11BC-4730-4DCE-9D07-5EC487D090BA}" sibTransId="{7F677C2F-D60F-4D9D-BBE3-51329C91F9A0}"/>
    <dgm:cxn modelId="{D9062431-AEA5-4B0D-B2C3-F12AF1466BBD}" type="presOf" srcId="{39A15001-74FB-47AA-AA84-D5CA9B02D6A2}" destId="{4BC03E85-5BAF-4099-AC2D-674356CC381D}" srcOrd="1" destOrd="0" presId="urn:microsoft.com/office/officeart/2005/8/layout/vProcess5"/>
    <dgm:cxn modelId="{071F79D8-AB07-41E3-9B0B-DA250D89F07A}" type="presParOf" srcId="{7F432FCC-A45C-47FE-B8EF-5ABC95D98AFB}" destId="{8FDCAE99-889B-41D8-A1A0-CBD0146D3E45}" srcOrd="0" destOrd="0" presId="urn:microsoft.com/office/officeart/2005/8/layout/vProcess5"/>
    <dgm:cxn modelId="{6EB90987-4D19-4EC9-A1E2-A774B01434B0}" type="presParOf" srcId="{7F432FCC-A45C-47FE-B8EF-5ABC95D98AFB}" destId="{A07716A3-BA29-4E55-A1A1-1A730B4E71A0}" srcOrd="1" destOrd="0" presId="urn:microsoft.com/office/officeart/2005/8/layout/vProcess5"/>
    <dgm:cxn modelId="{5AA14EDA-DA1F-48CC-A35F-8944FC48695F}" type="presParOf" srcId="{7F432FCC-A45C-47FE-B8EF-5ABC95D98AFB}" destId="{5FF048CF-59A0-45E2-BAC4-3F1E0C1EA860}" srcOrd="2" destOrd="0" presId="urn:microsoft.com/office/officeart/2005/8/layout/vProcess5"/>
    <dgm:cxn modelId="{BF83A6AC-26C1-454D-A212-CA2102BFE292}" type="presParOf" srcId="{7F432FCC-A45C-47FE-B8EF-5ABC95D98AFB}" destId="{985F2CBD-1081-4163-8F00-32637CFA430C}" srcOrd="3" destOrd="0" presId="urn:microsoft.com/office/officeart/2005/8/layout/vProcess5"/>
    <dgm:cxn modelId="{12F6141E-AD21-459A-A540-D0EE600A1B0F}" type="presParOf" srcId="{7F432FCC-A45C-47FE-B8EF-5ABC95D98AFB}" destId="{6C959F27-9B4D-45C6-BA6D-816F6E1678BC}" srcOrd="4" destOrd="0" presId="urn:microsoft.com/office/officeart/2005/8/layout/vProcess5"/>
    <dgm:cxn modelId="{CF21017E-F4A3-42E9-BCE5-119FD38BAA70}" type="presParOf" srcId="{7F432FCC-A45C-47FE-B8EF-5ABC95D98AFB}" destId="{1703BD32-FF37-494A-9749-A9C07B2E0F89}" srcOrd="5" destOrd="0" presId="urn:microsoft.com/office/officeart/2005/8/layout/vProcess5"/>
    <dgm:cxn modelId="{257B95DD-0368-4E90-8552-8DBDF783BB1C}" type="presParOf" srcId="{7F432FCC-A45C-47FE-B8EF-5ABC95D98AFB}" destId="{3454AF77-4D71-4B43-938F-5ADA3ED7AD55}" srcOrd="6" destOrd="0" presId="urn:microsoft.com/office/officeart/2005/8/layout/vProcess5"/>
    <dgm:cxn modelId="{C6255793-07E1-4A94-A091-9122EDB88EF7}" type="presParOf" srcId="{7F432FCC-A45C-47FE-B8EF-5ABC95D98AFB}" destId="{3D6D5051-4702-437A-BAB8-56FB84B029A7}" srcOrd="7" destOrd="0" presId="urn:microsoft.com/office/officeart/2005/8/layout/vProcess5"/>
    <dgm:cxn modelId="{F1CE2AA1-0571-4EC5-B272-877DF5279054}" type="presParOf" srcId="{7F432FCC-A45C-47FE-B8EF-5ABC95D98AFB}" destId="{4BC03E85-5BAF-4099-AC2D-674356CC381D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A94DE-8A4D-4ACA-B991-B190EFB73CC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A0598AE-7730-405D-85B8-CE0A1F2EF311}">
      <dgm:prSet phldrT="[Текст]" custT="1"/>
      <dgm:spPr/>
      <dgm:t>
        <a:bodyPr/>
        <a:lstStyle/>
        <a:p>
          <a:r>
            <a:rPr lang="ru-RU" sz="1600" b="1" i="1" dirty="0" err="1" smtClean="0">
              <a:cs typeface="Times New Roman" pitchFamily="18" charset="0"/>
            </a:rPr>
            <a:t>Мұнай-химия кәсіпорындарының рентабельділігі</a:t>
          </a:r>
          <a:r>
            <a:rPr lang="ru-RU" sz="1600" b="1" i="1" dirty="0" smtClean="0">
              <a:cs typeface="Times New Roman" pitchFamily="18" charset="0"/>
            </a:rPr>
            <a:t>, </a:t>
          </a:r>
          <a:r>
            <a:rPr lang="ru-RU" sz="1600" b="1" i="1" dirty="0" err="1" smtClean="0">
              <a:cs typeface="Times New Roman" pitchFamily="18" charset="0"/>
            </a:rPr>
            <a:t>әдетте, шикізатпен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қамтамасыз ететін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салаларға (мұнай </a:t>
          </a:r>
          <a:r>
            <a:rPr lang="ru-RU" sz="1600" b="1" i="1" dirty="0" smtClean="0">
              <a:cs typeface="Times New Roman" pitchFamily="18" charset="0"/>
            </a:rPr>
            <a:t>мен </a:t>
          </a:r>
          <a:r>
            <a:rPr lang="ru-RU" sz="1600" b="1" i="1" dirty="0" err="1" smtClean="0">
              <a:cs typeface="Times New Roman" pitchFamily="18" charset="0"/>
            </a:rPr>
            <a:t>газды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өңдеу</a:t>
          </a:r>
          <a:r>
            <a:rPr lang="ru-RU" sz="1600" b="1" i="1" dirty="0" smtClean="0">
              <a:cs typeface="Times New Roman" pitchFamily="18" charset="0"/>
            </a:rPr>
            <a:t>) </a:t>
          </a:r>
          <a:r>
            <a:rPr lang="ru-RU" sz="1600" b="1" i="1" dirty="0" err="1" smtClean="0">
              <a:cs typeface="Times New Roman" pitchFamily="18" charset="0"/>
            </a:rPr>
            <a:t>және </a:t>
          </a:r>
          <a:r>
            <a:rPr lang="ru-RU" sz="1600" b="1" i="1" dirty="0" smtClean="0">
              <a:cs typeface="Times New Roman" pitchFamily="18" charset="0"/>
            </a:rPr>
            <a:t>химия </a:t>
          </a:r>
          <a:r>
            <a:rPr lang="ru-RU" sz="1600" b="1" i="1" dirty="0" err="1" smtClean="0">
              <a:cs typeface="Times New Roman" pitchFamily="18" charset="0"/>
            </a:rPr>
            <a:t>өнеркәсібінің басқа салаларына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қарағанда жоғары</a:t>
          </a:r>
          <a:r>
            <a:rPr lang="ru-RU" sz="1600" b="1" i="1" dirty="0" smtClean="0">
              <a:cs typeface="Times New Roman" pitchFamily="18" charset="0"/>
            </a:rPr>
            <a:t>.</a:t>
          </a:r>
          <a:r>
            <a:rPr lang="ru-RU" sz="1600" b="1" i="1" dirty="0" err="1" smtClean="0">
              <a:cs typeface="Times New Roman" pitchFamily="18" charset="0"/>
            </a:rPr>
            <a:t>Тауарлы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мұнай-химия өнімдері отын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мақсатындағы мұнай өнімдеріне қарағанда </a:t>
          </a:r>
          <a:r>
            <a:rPr lang="ru-RU" sz="1600" b="1" i="1" dirty="0" smtClean="0">
              <a:cs typeface="Times New Roman" pitchFamily="18" charset="0"/>
            </a:rPr>
            <a:t>8-10 </a:t>
          </a:r>
          <a:r>
            <a:rPr lang="ru-RU" sz="1600" b="1" i="1" dirty="0" err="1" smtClean="0">
              <a:cs typeface="Times New Roman" pitchFamily="18" charset="0"/>
            </a:rPr>
            <a:t>есе</a:t>
          </a:r>
          <a:r>
            <a:rPr lang="ru-RU" sz="1600" b="1" i="1" dirty="0" smtClean="0">
              <a:cs typeface="Times New Roman" pitchFamily="18" charset="0"/>
            </a:rPr>
            <a:t> </a:t>
          </a:r>
          <a:r>
            <a:rPr lang="ru-RU" sz="1600" b="1" i="1" dirty="0" err="1" smtClean="0">
              <a:cs typeface="Times New Roman" pitchFamily="18" charset="0"/>
            </a:rPr>
            <a:t>қымбат</a:t>
          </a:r>
          <a:r>
            <a:rPr lang="ru-RU" sz="1600" b="1" i="1" dirty="0" smtClean="0">
              <a:cs typeface="Times New Roman" pitchFamily="18" charset="0"/>
            </a:rPr>
            <a:t>.</a:t>
          </a:r>
        </a:p>
        <a:p>
          <a:endParaRPr lang="ru-RU" sz="1200" b="1" i="1" dirty="0" smtClean="0">
            <a:cs typeface="Times New Roman" pitchFamily="18" charset="0"/>
          </a:endParaRPr>
        </a:p>
      </dgm:t>
    </dgm:pt>
    <dgm:pt modelId="{0B51D0D4-2688-4C07-B27D-65B3149AB0F7}" type="parTrans" cxnId="{206DD65B-CBB7-426F-ACBE-AA2D65630F42}">
      <dgm:prSet/>
      <dgm:spPr/>
      <dgm:t>
        <a:bodyPr/>
        <a:lstStyle/>
        <a:p>
          <a:endParaRPr lang="ru-RU"/>
        </a:p>
      </dgm:t>
    </dgm:pt>
    <dgm:pt modelId="{ABDA4C80-451C-4D1B-8D50-2F8015A64474}" type="sibTrans" cxnId="{206DD65B-CBB7-426F-ACBE-AA2D65630F42}">
      <dgm:prSet/>
      <dgm:spPr/>
      <dgm:t>
        <a:bodyPr/>
        <a:lstStyle/>
        <a:p>
          <a:endParaRPr lang="ru-RU"/>
        </a:p>
      </dgm:t>
    </dgm:pt>
    <dgm:pt modelId="{A1AAC644-CBFA-49CB-BBCE-EE4C52A4ECB0}">
      <dgm:prSet phldrT="[Текст]" custT="1"/>
      <dgm:spPr/>
      <dgm:t>
        <a:bodyPr/>
        <a:lstStyle/>
        <a:p>
          <a:r>
            <a:rPr lang="ru-RU" sz="1800" b="1" i="1" dirty="0" err="1" smtClean="0">
              <a:cs typeface="Times New Roman" pitchFamily="18" charset="0"/>
            </a:rPr>
            <a:t>Мұнай өңдеу және мұнай-химия секторлары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өзара байланысты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және өзара тәуелді салалар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болып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табылады</a:t>
          </a:r>
          <a:r>
            <a:rPr lang="ru-RU" sz="1800" b="1" i="1" dirty="0" smtClean="0">
              <a:cs typeface="Times New Roman" pitchFamily="18" charset="0"/>
            </a:rPr>
            <a:t>. </a:t>
          </a:r>
          <a:r>
            <a:rPr lang="ru-RU" sz="1800" b="1" i="1" dirty="0" err="1" smtClean="0">
              <a:cs typeface="Times New Roman" pitchFamily="18" charset="0"/>
            </a:rPr>
            <a:t>Мұнай өңдеу өз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н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ң </a:t>
          </a:r>
          <a:r>
            <a:rPr lang="ru-RU" sz="1800" b="1" i="1" dirty="0" smtClean="0">
              <a:cs typeface="Times New Roman" pitchFamily="18" charset="0"/>
            </a:rPr>
            <a:t>нег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зг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en-US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өн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мдер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н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өнд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румен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қатар, мұнай-химия кешен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н</a:t>
          </a:r>
          <a:r>
            <a:rPr lang="ru-RU" sz="1800" b="1" i="1" dirty="0" smtClean="0">
              <a:cs typeface="Times New Roman" pitchFamily="18" charset="0"/>
            </a:rPr>
            <a:t> нег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зг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en-US" sz="1800" b="1" i="1" dirty="0" smtClean="0">
              <a:cs typeface="Times New Roman" pitchFamily="18" charset="0"/>
            </a:rPr>
            <a:t> </a:t>
          </a:r>
          <a:r>
            <a:rPr lang="ru-RU" sz="1800" b="1" i="1" dirty="0" smtClean="0">
              <a:cs typeface="Times New Roman" pitchFamily="18" charset="0"/>
            </a:rPr>
            <a:t>шик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ru-RU" sz="1800" b="1" i="1" dirty="0" err="1" smtClean="0">
              <a:cs typeface="Times New Roman" pitchFamily="18" charset="0"/>
            </a:rPr>
            <a:t>затпен</a:t>
          </a:r>
          <a:r>
            <a:rPr lang="ru-RU" sz="1800" b="1" i="1" dirty="0" smtClean="0">
              <a:cs typeface="Times New Roman" pitchFamily="18" charset="0"/>
            </a:rPr>
            <a:t> </a:t>
          </a:r>
          <a:r>
            <a:rPr lang="ru-RU" sz="1800" b="1" i="1" dirty="0" err="1" smtClean="0">
              <a:cs typeface="Times New Roman" pitchFamily="18" charset="0"/>
            </a:rPr>
            <a:t>қамтамасыз етед</a:t>
          </a:r>
          <a:r>
            <a:rPr lang="en-US" sz="1800" b="1" i="1" dirty="0" err="1" smtClean="0">
              <a:cs typeface="Times New Roman" pitchFamily="18" charset="0"/>
            </a:rPr>
            <a:t>i</a:t>
          </a:r>
          <a:r>
            <a:rPr lang="en-US" sz="1800" b="1" i="1" dirty="0" smtClean="0">
              <a:cs typeface="Times New Roman" pitchFamily="18" charset="0"/>
            </a:rPr>
            <a:t>.</a:t>
          </a:r>
          <a:endParaRPr lang="ru-RU" sz="1800" b="1" dirty="0"/>
        </a:p>
      </dgm:t>
    </dgm:pt>
    <dgm:pt modelId="{A2693511-EBB8-4D8D-94FA-89678348B8B2}" type="parTrans" cxnId="{58EE57CE-0C51-4849-96A2-292148C7761C}">
      <dgm:prSet/>
      <dgm:spPr/>
      <dgm:t>
        <a:bodyPr/>
        <a:lstStyle/>
        <a:p>
          <a:endParaRPr lang="ru-RU"/>
        </a:p>
      </dgm:t>
    </dgm:pt>
    <dgm:pt modelId="{C48C030C-2C83-4008-942E-687DEEBFA2C7}" type="sibTrans" cxnId="{58EE57CE-0C51-4849-96A2-292148C7761C}">
      <dgm:prSet/>
      <dgm:spPr/>
      <dgm:t>
        <a:bodyPr/>
        <a:lstStyle/>
        <a:p>
          <a:endParaRPr lang="ru-RU"/>
        </a:p>
      </dgm:t>
    </dgm:pt>
    <dgm:pt modelId="{15EDBEB7-E1E1-4DE5-9983-D4779BAC4DB9}" type="pres">
      <dgm:prSet presAssocID="{F90A94DE-8A4D-4ACA-B991-B190EFB73C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9625A-439F-407D-B703-47B62BD68A7E}" type="pres">
      <dgm:prSet presAssocID="{6A0598AE-7730-405D-85B8-CE0A1F2EF311}" presName="parentLin" presStyleCnt="0"/>
      <dgm:spPr/>
    </dgm:pt>
    <dgm:pt modelId="{E8A81F85-7005-4342-95D3-AF9356DBD3CD}" type="pres">
      <dgm:prSet presAssocID="{6A0598AE-7730-405D-85B8-CE0A1F2EF3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776DF70-6EF6-40D0-B75A-C3F9743C9428}" type="pres">
      <dgm:prSet presAssocID="{6A0598AE-7730-405D-85B8-CE0A1F2EF3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B314B-5CCE-4E18-8404-3B4A7DBADDD6}" type="pres">
      <dgm:prSet presAssocID="{6A0598AE-7730-405D-85B8-CE0A1F2EF311}" presName="negativeSpace" presStyleCnt="0"/>
      <dgm:spPr/>
    </dgm:pt>
    <dgm:pt modelId="{42C662CF-FD30-47AF-A08E-1F0D091F18A4}" type="pres">
      <dgm:prSet presAssocID="{6A0598AE-7730-405D-85B8-CE0A1F2EF311}" presName="childText" presStyleLbl="conFgAcc1" presStyleIdx="0" presStyleCnt="2">
        <dgm:presLayoutVars>
          <dgm:bulletEnabled val="1"/>
        </dgm:presLayoutVars>
      </dgm:prSet>
      <dgm:spPr/>
    </dgm:pt>
    <dgm:pt modelId="{12A0221F-F1C5-452C-B35B-0CE522DA3162}" type="pres">
      <dgm:prSet presAssocID="{ABDA4C80-451C-4D1B-8D50-2F8015A64474}" presName="spaceBetweenRectangles" presStyleCnt="0"/>
      <dgm:spPr/>
    </dgm:pt>
    <dgm:pt modelId="{CEA0F8A4-1BF0-4485-B447-D721801F4C69}" type="pres">
      <dgm:prSet presAssocID="{A1AAC644-CBFA-49CB-BBCE-EE4C52A4ECB0}" presName="parentLin" presStyleCnt="0"/>
      <dgm:spPr/>
    </dgm:pt>
    <dgm:pt modelId="{DD547E8B-74C5-4364-B407-5F6F6D0B3042}" type="pres">
      <dgm:prSet presAssocID="{A1AAC644-CBFA-49CB-BBCE-EE4C52A4ECB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198675A-60C2-481B-AA6C-2C362617CFC1}" type="pres">
      <dgm:prSet presAssocID="{A1AAC644-CBFA-49CB-BBCE-EE4C52A4EC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0F3FA-62CE-460A-A807-F1190C5B9FC3}" type="pres">
      <dgm:prSet presAssocID="{A1AAC644-CBFA-49CB-BBCE-EE4C52A4ECB0}" presName="negativeSpace" presStyleCnt="0"/>
      <dgm:spPr/>
    </dgm:pt>
    <dgm:pt modelId="{0A101301-06BF-4BA0-82B9-E705F47A175D}" type="pres">
      <dgm:prSet presAssocID="{A1AAC644-CBFA-49CB-BBCE-EE4C52A4ECB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2C5B4F-CEE4-4B68-92BD-798716BB7BB9}" type="presOf" srcId="{6A0598AE-7730-405D-85B8-CE0A1F2EF311}" destId="{0776DF70-6EF6-40D0-B75A-C3F9743C9428}" srcOrd="1" destOrd="0" presId="urn:microsoft.com/office/officeart/2005/8/layout/list1"/>
    <dgm:cxn modelId="{206DD65B-CBB7-426F-ACBE-AA2D65630F42}" srcId="{F90A94DE-8A4D-4ACA-B991-B190EFB73CC4}" destId="{6A0598AE-7730-405D-85B8-CE0A1F2EF311}" srcOrd="0" destOrd="0" parTransId="{0B51D0D4-2688-4C07-B27D-65B3149AB0F7}" sibTransId="{ABDA4C80-451C-4D1B-8D50-2F8015A64474}"/>
    <dgm:cxn modelId="{775E24DB-BF0C-4821-BF9A-BF3490BB24DB}" type="presOf" srcId="{A1AAC644-CBFA-49CB-BBCE-EE4C52A4ECB0}" destId="{F198675A-60C2-481B-AA6C-2C362617CFC1}" srcOrd="1" destOrd="0" presId="urn:microsoft.com/office/officeart/2005/8/layout/list1"/>
    <dgm:cxn modelId="{39B428D3-9C3F-4724-ABB8-C7BE70998079}" type="presOf" srcId="{A1AAC644-CBFA-49CB-BBCE-EE4C52A4ECB0}" destId="{DD547E8B-74C5-4364-B407-5F6F6D0B3042}" srcOrd="0" destOrd="0" presId="urn:microsoft.com/office/officeart/2005/8/layout/list1"/>
    <dgm:cxn modelId="{58EE57CE-0C51-4849-96A2-292148C7761C}" srcId="{F90A94DE-8A4D-4ACA-B991-B190EFB73CC4}" destId="{A1AAC644-CBFA-49CB-BBCE-EE4C52A4ECB0}" srcOrd="1" destOrd="0" parTransId="{A2693511-EBB8-4D8D-94FA-89678348B8B2}" sibTransId="{C48C030C-2C83-4008-942E-687DEEBFA2C7}"/>
    <dgm:cxn modelId="{7ED10030-5B16-4791-BAC2-F50D25C345D2}" type="presOf" srcId="{6A0598AE-7730-405D-85B8-CE0A1F2EF311}" destId="{E8A81F85-7005-4342-95D3-AF9356DBD3CD}" srcOrd="0" destOrd="0" presId="urn:microsoft.com/office/officeart/2005/8/layout/list1"/>
    <dgm:cxn modelId="{A3F6EF8E-68E1-41B0-98D0-6813E7555ED6}" type="presOf" srcId="{F90A94DE-8A4D-4ACA-B991-B190EFB73CC4}" destId="{15EDBEB7-E1E1-4DE5-9983-D4779BAC4DB9}" srcOrd="0" destOrd="0" presId="urn:microsoft.com/office/officeart/2005/8/layout/list1"/>
    <dgm:cxn modelId="{DE7DC77E-C938-4650-9D8F-D96032B6756B}" type="presParOf" srcId="{15EDBEB7-E1E1-4DE5-9983-D4779BAC4DB9}" destId="{DF79625A-439F-407D-B703-47B62BD68A7E}" srcOrd="0" destOrd="0" presId="urn:microsoft.com/office/officeart/2005/8/layout/list1"/>
    <dgm:cxn modelId="{4DB5D43B-60DE-4B2E-B45F-4F5630733E6A}" type="presParOf" srcId="{DF79625A-439F-407D-B703-47B62BD68A7E}" destId="{E8A81F85-7005-4342-95D3-AF9356DBD3CD}" srcOrd="0" destOrd="0" presId="urn:microsoft.com/office/officeart/2005/8/layout/list1"/>
    <dgm:cxn modelId="{BE0BA2AD-0397-4003-8998-F7B31DDB481D}" type="presParOf" srcId="{DF79625A-439F-407D-B703-47B62BD68A7E}" destId="{0776DF70-6EF6-40D0-B75A-C3F9743C9428}" srcOrd="1" destOrd="0" presId="urn:microsoft.com/office/officeart/2005/8/layout/list1"/>
    <dgm:cxn modelId="{2F20F348-16BD-467C-8D1F-1B192CF9DB48}" type="presParOf" srcId="{15EDBEB7-E1E1-4DE5-9983-D4779BAC4DB9}" destId="{4EEB314B-5CCE-4E18-8404-3B4A7DBADDD6}" srcOrd="1" destOrd="0" presId="urn:microsoft.com/office/officeart/2005/8/layout/list1"/>
    <dgm:cxn modelId="{85FF7505-FA07-4CBA-853E-C026221A7C5A}" type="presParOf" srcId="{15EDBEB7-E1E1-4DE5-9983-D4779BAC4DB9}" destId="{42C662CF-FD30-47AF-A08E-1F0D091F18A4}" srcOrd="2" destOrd="0" presId="urn:microsoft.com/office/officeart/2005/8/layout/list1"/>
    <dgm:cxn modelId="{8A1D3BF6-336C-42DA-A1AA-48EB3FB78DA4}" type="presParOf" srcId="{15EDBEB7-E1E1-4DE5-9983-D4779BAC4DB9}" destId="{12A0221F-F1C5-452C-B35B-0CE522DA3162}" srcOrd="3" destOrd="0" presId="urn:microsoft.com/office/officeart/2005/8/layout/list1"/>
    <dgm:cxn modelId="{A3461DCF-C0FA-46B0-9830-256E34DCCC76}" type="presParOf" srcId="{15EDBEB7-E1E1-4DE5-9983-D4779BAC4DB9}" destId="{CEA0F8A4-1BF0-4485-B447-D721801F4C69}" srcOrd="4" destOrd="0" presId="urn:microsoft.com/office/officeart/2005/8/layout/list1"/>
    <dgm:cxn modelId="{C43C4094-78AB-4592-80DE-1F9B73424127}" type="presParOf" srcId="{CEA0F8A4-1BF0-4485-B447-D721801F4C69}" destId="{DD547E8B-74C5-4364-B407-5F6F6D0B3042}" srcOrd="0" destOrd="0" presId="urn:microsoft.com/office/officeart/2005/8/layout/list1"/>
    <dgm:cxn modelId="{A3EA189D-3B9D-4CD9-867D-F9E1617A3CEF}" type="presParOf" srcId="{CEA0F8A4-1BF0-4485-B447-D721801F4C69}" destId="{F198675A-60C2-481B-AA6C-2C362617CFC1}" srcOrd="1" destOrd="0" presId="urn:microsoft.com/office/officeart/2005/8/layout/list1"/>
    <dgm:cxn modelId="{8626C443-DF26-49B8-95EE-5236B403E814}" type="presParOf" srcId="{15EDBEB7-E1E1-4DE5-9983-D4779BAC4DB9}" destId="{2A90F3FA-62CE-460A-A807-F1190C5B9FC3}" srcOrd="5" destOrd="0" presId="urn:microsoft.com/office/officeart/2005/8/layout/list1"/>
    <dgm:cxn modelId="{5937FAFC-462A-459F-A97E-1641799195B7}" type="presParOf" srcId="{15EDBEB7-E1E1-4DE5-9983-D4779BAC4DB9}" destId="{0A101301-06BF-4BA0-82B9-E705F47A175D}" srcOrd="6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BAD3C8-0EC3-49CE-AD63-9F80003A15E4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2D14F5-B82B-46C1-9CC8-B7775D379EBA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ДҮНИЕЖҮЗІЛІК МҰНАЙ-ХИМИЯ ӨНДІРІСІНДЕГІ АРОМАТТЫ КӨМІРСУТЕКТЕРДІҢ РӨЛІ</a:t>
          </a:r>
          <a:endParaRPr lang="ru-RU" sz="1400" dirty="0"/>
        </a:p>
      </dgm:t>
    </dgm:pt>
    <dgm:pt modelId="{DA01ECB8-B567-47A0-BB48-F2A932B7BAAD}" type="parTrans" cxnId="{7AB4DED4-0973-463E-8965-E0BEFACA297D}">
      <dgm:prSet/>
      <dgm:spPr/>
      <dgm:t>
        <a:bodyPr/>
        <a:lstStyle/>
        <a:p>
          <a:endParaRPr lang="ru-RU"/>
        </a:p>
      </dgm:t>
    </dgm:pt>
    <dgm:pt modelId="{A66533B7-F456-49CD-B354-38DD97DA7BFD}" type="sibTrans" cxnId="{7AB4DED4-0973-463E-8965-E0BEFACA297D}">
      <dgm:prSet/>
      <dgm:spPr/>
      <dgm:t>
        <a:bodyPr/>
        <a:lstStyle/>
        <a:p>
          <a:endParaRPr lang="ru-RU"/>
        </a:p>
      </dgm:t>
    </dgm:pt>
    <dgm:pt modelId="{DDE6118A-EB07-4CE3-924D-76A8ADBFF91F}">
      <dgm:prSet phldrT="[Текст]" custT="1"/>
      <dgm:spPr/>
      <dgm:t>
        <a:bodyPr/>
        <a:lstStyle/>
        <a:p>
          <a:r>
            <a:rPr lang="ru-RU" sz="1800" i="1" dirty="0" err="1" smtClean="0"/>
            <a:t>Қазіргі уақытта органикалық және мұнай-химиялық синтездің негізгі</a:t>
          </a:r>
          <a:r>
            <a:rPr lang="ru-RU" sz="1800" i="1" dirty="0" smtClean="0"/>
            <a:t> </a:t>
          </a:r>
          <a:r>
            <a:rPr lang="ru-RU" sz="1800" i="1" dirty="0" err="1" smtClean="0"/>
            <a:t>саласы</a:t>
          </a:r>
          <a:r>
            <a:rPr lang="ru-RU" sz="1800" i="1" dirty="0" smtClean="0"/>
            <a:t> </a:t>
          </a:r>
          <a:r>
            <a:rPr lang="ru-RU" sz="1800" i="1" dirty="0" err="1" smtClean="0"/>
            <a:t>мұнай </a:t>
          </a:r>
          <a:r>
            <a:rPr lang="ru-RU" sz="1800" i="1" dirty="0" smtClean="0"/>
            <a:t>мен газ </a:t>
          </a:r>
          <a:r>
            <a:rPr lang="ru-RU" sz="1800" i="1" dirty="0" err="1" smtClean="0"/>
            <a:t>көмірсутектеріне негізделген</a:t>
          </a:r>
          <a:r>
            <a:rPr lang="ru-RU" sz="1800" i="1" dirty="0" smtClean="0"/>
            <a:t>.  </a:t>
          </a:r>
          <a:r>
            <a:rPr lang="ru-RU" sz="1800" i="1" dirty="0" err="1" smtClean="0"/>
            <a:t>Көмірсутек шикізаты</a:t>
          </a:r>
          <a:r>
            <a:rPr lang="ru-RU" sz="1800" i="1" dirty="0" smtClean="0"/>
            <a:t> </a:t>
          </a:r>
          <a:r>
            <a:rPr lang="ru-RU" sz="1800" i="1" dirty="0" err="1" smtClean="0"/>
            <a:t>ретінде</a:t>
          </a:r>
          <a:r>
            <a:rPr lang="ru-RU" sz="1800" i="1" dirty="0" smtClean="0"/>
            <a:t> </a:t>
          </a:r>
          <a:r>
            <a:rPr lang="ru-RU" sz="1800" i="1" dirty="0" err="1" smtClean="0"/>
            <a:t>пайдаланылады</a:t>
          </a:r>
          <a:r>
            <a:rPr lang="ru-RU" sz="1800" i="1" dirty="0" smtClean="0"/>
            <a:t>:</a:t>
          </a:r>
          <a:endParaRPr lang="ru-RU" sz="1800" dirty="0"/>
        </a:p>
      </dgm:t>
    </dgm:pt>
    <dgm:pt modelId="{D7665AB5-2874-4C17-9EF7-00DF7F901C1B}" type="parTrans" cxnId="{8450F449-EF0A-4A47-9113-7FA7F683E3F8}">
      <dgm:prSet/>
      <dgm:spPr/>
      <dgm:t>
        <a:bodyPr/>
        <a:lstStyle/>
        <a:p>
          <a:endParaRPr lang="ru-RU"/>
        </a:p>
      </dgm:t>
    </dgm:pt>
    <dgm:pt modelId="{858AE0EE-788B-4C67-AF32-4D112005F7AA}" type="sibTrans" cxnId="{8450F449-EF0A-4A47-9113-7FA7F683E3F8}">
      <dgm:prSet/>
      <dgm:spPr/>
      <dgm:t>
        <a:bodyPr/>
        <a:lstStyle/>
        <a:p>
          <a:endParaRPr lang="ru-RU"/>
        </a:p>
      </dgm:t>
    </dgm:pt>
    <dgm:pt modelId="{CA768754-3C1B-4182-BB2B-8176896E928F}">
      <dgm:prSet phldrT="[Текст]" custT="1"/>
      <dgm:spPr/>
      <dgm:t>
        <a:bodyPr/>
        <a:lstStyle/>
        <a:p>
          <a:r>
            <a:rPr lang="ru-RU" sz="1800" i="1" dirty="0" err="1" smtClean="0"/>
            <a:t>қаныққан көмірсутектер </a:t>
          </a:r>
          <a:r>
            <a:rPr lang="ru-RU" sz="1800" i="1" dirty="0" smtClean="0"/>
            <a:t>(газ </a:t>
          </a:r>
          <a:r>
            <a:rPr lang="ru-RU" sz="1800" i="1" dirty="0" err="1" smtClean="0"/>
            <a:t>тәрізді</a:t>
          </a:r>
          <a:r>
            <a:rPr lang="ru-RU" sz="1800" i="1" dirty="0" smtClean="0"/>
            <a:t>, </a:t>
          </a:r>
          <a:r>
            <a:rPr lang="ru-RU" sz="1800" i="1" dirty="0" err="1" smtClean="0"/>
            <a:t>сұйық және қатты</a:t>
          </a:r>
          <a:r>
            <a:rPr lang="ru-RU" sz="1800" i="1" dirty="0" smtClean="0"/>
            <a:t>);</a:t>
          </a:r>
        </a:p>
        <a:p>
          <a:r>
            <a:rPr lang="ru-RU" sz="1800" i="1" dirty="0" err="1" smtClean="0"/>
            <a:t>қанықпаған көмірсутектер </a:t>
          </a:r>
          <a:r>
            <a:rPr lang="ru-RU" sz="1800" i="1" dirty="0" smtClean="0"/>
            <a:t>(</a:t>
          </a:r>
          <a:r>
            <a:rPr lang="ru-RU" sz="1800" i="1" dirty="0" err="1" smtClean="0"/>
            <a:t>олефиндер</a:t>
          </a:r>
          <a:r>
            <a:rPr lang="ru-RU" sz="1800" i="1" dirty="0" smtClean="0"/>
            <a:t>, </a:t>
          </a:r>
          <a:r>
            <a:rPr lang="ru-RU" sz="1800" i="1" dirty="0" err="1" smtClean="0"/>
            <a:t>диендер</a:t>
          </a:r>
          <a:r>
            <a:rPr lang="ru-RU" sz="1800" i="1" dirty="0" smtClean="0"/>
            <a:t> </a:t>
          </a:r>
          <a:r>
            <a:rPr lang="ru-RU" sz="1800" i="1" dirty="0" err="1" smtClean="0"/>
            <a:t>және </a:t>
          </a:r>
          <a:r>
            <a:rPr lang="ru-RU" sz="1800" i="1" dirty="0" smtClean="0"/>
            <a:t>ацетилен);</a:t>
          </a:r>
        </a:p>
        <a:p>
          <a:r>
            <a:rPr lang="ru-RU" sz="1800" i="1" dirty="0" err="1" smtClean="0"/>
            <a:t>ароматты</a:t>
          </a:r>
          <a:r>
            <a:rPr lang="ru-RU" sz="1800" i="1" dirty="0" smtClean="0"/>
            <a:t> </a:t>
          </a:r>
          <a:r>
            <a:rPr lang="ru-RU" sz="1800" i="1" dirty="0" err="1" smtClean="0"/>
            <a:t>көмірсутектер;</a:t>
          </a:r>
          <a:endParaRPr lang="ru-RU" sz="1800" i="1" dirty="0" smtClean="0"/>
        </a:p>
        <a:p>
          <a:r>
            <a:rPr lang="ru-RU" sz="1800" i="1" dirty="0" err="1" smtClean="0"/>
            <a:t>циклдік</a:t>
          </a:r>
          <a:r>
            <a:rPr lang="ru-RU" sz="1800" i="1" dirty="0" smtClean="0"/>
            <a:t> </a:t>
          </a:r>
          <a:r>
            <a:rPr lang="ru-RU" sz="1800" i="1" dirty="0" err="1" smtClean="0"/>
            <a:t>көмірсутектер </a:t>
          </a:r>
          <a:r>
            <a:rPr lang="ru-RU" sz="1800" i="1" dirty="0" smtClean="0"/>
            <a:t>(</a:t>
          </a:r>
          <a:r>
            <a:rPr lang="ru-RU" sz="1800" i="1" dirty="0" err="1" smtClean="0"/>
            <a:t>нафтендік</a:t>
          </a:r>
          <a:r>
            <a:rPr lang="ru-RU" sz="1800" i="1" dirty="0" smtClean="0"/>
            <a:t>, </a:t>
          </a:r>
          <a:r>
            <a:rPr lang="ru-RU" sz="1800" i="1" dirty="0" err="1" smtClean="0"/>
            <a:t>циклолефиндер</a:t>
          </a:r>
          <a:r>
            <a:rPr lang="ru-RU" sz="1800" i="1" dirty="0" smtClean="0"/>
            <a:t> </a:t>
          </a:r>
          <a:r>
            <a:rPr lang="ru-RU" sz="1800" i="1" dirty="0" err="1" smtClean="0"/>
            <a:t>және циклодиендер</a:t>
          </a:r>
          <a:r>
            <a:rPr lang="ru-RU" sz="1800" i="1" dirty="0" smtClean="0"/>
            <a:t>).</a:t>
          </a:r>
          <a:endParaRPr lang="ru-RU" sz="1800" dirty="0"/>
        </a:p>
      </dgm:t>
    </dgm:pt>
    <dgm:pt modelId="{3501DEDB-E9B5-4CBA-847A-88FD6E0F65E1}" type="parTrans" cxnId="{7D61F245-95E7-4F53-828E-1C742BA0D272}">
      <dgm:prSet/>
      <dgm:spPr/>
      <dgm:t>
        <a:bodyPr/>
        <a:lstStyle/>
        <a:p>
          <a:endParaRPr lang="ru-RU"/>
        </a:p>
      </dgm:t>
    </dgm:pt>
    <dgm:pt modelId="{7B7C7319-5AE1-479E-BA98-622BE9AD655B}" type="sibTrans" cxnId="{7D61F245-95E7-4F53-828E-1C742BA0D272}">
      <dgm:prSet/>
      <dgm:spPr/>
      <dgm:t>
        <a:bodyPr/>
        <a:lstStyle/>
        <a:p>
          <a:endParaRPr lang="ru-RU"/>
        </a:p>
      </dgm:t>
    </dgm:pt>
    <dgm:pt modelId="{C557C1A0-46E8-47BD-9D62-679F351FB22C}" type="pres">
      <dgm:prSet presAssocID="{56BAD3C8-0EC3-49CE-AD63-9F80003A15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3CE99-CB80-4C41-987B-4700C2DF088B}" type="pres">
      <dgm:prSet presAssocID="{952D14F5-B82B-46C1-9CC8-B7775D379EBA}" presName="root" presStyleCnt="0"/>
      <dgm:spPr/>
    </dgm:pt>
    <dgm:pt modelId="{A1EFCC0C-41C5-4386-BAD2-32E788D2A474}" type="pres">
      <dgm:prSet presAssocID="{952D14F5-B82B-46C1-9CC8-B7775D379EBA}" presName="rootComposite" presStyleCnt="0"/>
      <dgm:spPr/>
    </dgm:pt>
    <dgm:pt modelId="{B67F00C4-0279-4BFA-A8F1-F8F5A616C8C2}" type="pres">
      <dgm:prSet presAssocID="{952D14F5-B82B-46C1-9CC8-B7775D379EBA}" presName="rootText" presStyleLbl="node1" presStyleIdx="0" presStyleCnt="2" custScaleX="296922" custLinFactNeighborX="28686" custLinFactNeighborY="-78719"/>
      <dgm:spPr/>
      <dgm:t>
        <a:bodyPr/>
        <a:lstStyle/>
        <a:p>
          <a:endParaRPr lang="ru-RU"/>
        </a:p>
      </dgm:t>
    </dgm:pt>
    <dgm:pt modelId="{42D30EDC-218B-4AE7-8998-4122724E2552}" type="pres">
      <dgm:prSet presAssocID="{952D14F5-B82B-46C1-9CC8-B7775D379EBA}" presName="rootConnector" presStyleLbl="node1" presStyleIdx="0" presStyleCnt="2"/>
      <dgm:spPr/>
      <dgm:t>
        <a:bodyPr/>
        <a:lstStyle/>
        <a:p>
          <a:endParaRPr lang="ru-RU"/>
        </a:p>
      </dgm:t>
    </dgm:pt>
    <dgm:pt modelId="{DA15070A-E902-4154-96CD-A5670B3DDF8E}" type="pres">
      <dgm:prSet presAssocID="{952D14F5-B82B-46C1-9CC8-B7775D379EBA}" presName="childShape" presStyleCnt="0"/>
      <dgm:spPr/>
    </dgm:pt>
    <dgm:pt modelId="{44FE427D-BFF1-4E6B-B91E-99B08F4E7C90}" type="pres">
      <dgm:prSet presAssocID="{D7665AB5-2874-4C17-9EF7-00DF7F901C1B}" presName="Name13" presStyleLbl="parChTrans1D2" presStyleIdx="0" presStyleCnt="1"/>
      <dgm:spPr/>
      <dgm:t>
        <a:bodyPr/>
        <a:lstStyle/>
        <a:p>
          <a:endParaRPr lang="ru-RU"/>
        </a:p>
      </dgm:t>
    </dgm:pt>
    <dgm:pt modelId="{962AD311-FD88-42C1-8B2A-71FF2D74F3C1}" type="pres">
      <dgm:prSet presAssocID="{DDE6118A-EB07-4CE3-924D-76A8ADBFF91F}" presName="childText" presStyleLbl="bgAcc1" presStyleIdx="0" presStyleCnt="1" custScaleX="225460" custScaleY="36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B1650-264B-444A-9C0E-EDFEEBEBA220}" type="pres">
      <dgm:prSet presAssocID="{CA768754-3C1B-4182-BB2B-8176896E928F}" presName="root" presStyleCnt="0"/>
      <dgm:spPr/>
    </dgm:pt>
    <dgm:pt modelId="{B6826AB1-4201-4009-8C19-A7B8C7FEE731}" type="pres">
      <dgm:prSet presAssocID="{CA768754-3C1B-4182-BB2B-8176896E928F}" presName="rootComposite" presStyleCnt="0"/>
      <dgm:spPr/>
    </dgm:pt>
    <dgm:pt modelId="{78E34B16-8906-4AB5-BDBC-D11B0B1EC4D7}" type="pres">
      <dgm:prSet presAssocID="{CA768754-3C1B-4182-BB2B-8176896E928F}" presName="rootText" presStyleLbl="node1" presStyleIdx="1" presStyleCnt="2" custScaleX="187543" custScaleY="590382" custLinFactY="14615" custLinFactNeighborX="-21070" custLinFactNeighborY="100000"/>
      <dgm:spPr/>
      <dgm:t>
        <a:bodyPr/>
        <a:lstStyle/>
        <a:p>
          <a:endParaRPr lang="ru-RU"/>
        </a:p>
      </dgm:t>
    </dgm:pt>
    <dgm:pt modelId="{A2934B35-BFC7-488E-AD9F-F37587087F26}" type="pres">
      <dgm:prSet presAssocID="{CA768754-3C1B-4182-BB2B-8176896E928F}" presName="rootConnector" presStyleLbl="node1" presStyleIdx="1" presStyleCnt="2"/>
      <dgm:spPr/>
      <dgm:t>
        <a:bodyPr/>
        <a:lstStyle/>
        <a:p>
          <a:endParaRPr lang="ru-RU"/>
        </a:p>
      </dgm:t>
    </dgm:pt>
    <dgm:pt modelId="{56714E7D-B839-46C1-96F6-98F17B0A98CE}" type="pres">
      <dgm:prSet presAssocID="{CA768754-3C1B-4182-BB2B-8176896E928F}" presName="childShape" presStyleCnt="0"/>
      <dgm:spPr/>
    </dgm:pt>
  </dgm:ptLst>
  <dgm:cxnLst>
    <dgm:cxn modelId="{F9ED83B7-E7D7-4BC6-80B5-DB08D7D5AE99}" type="presOf" srcId="{952D14F5-B82B-46C1-9CC8-B7775D379EBA}" destId="{42D30EDC-218B-4AE7-8998-4122724E2552}" srcOrd="1" destOrd="0" presId="urn:microsoft.com/office/officeart/2005/8/layout/hierarchy3"/>
    <dgm:cxn modelId="{D40BD47C-91D5-4E14-A21E-42F2468D9DEB}" type="presOf" srcId="{DDE6118A-EB07-4CE3-924D-76A8ADBFF91F}" destId="{962AD311-FD88-42C1-8B2A-71FF2D74F3C1}" srcOrd="0" destOrd="0" presId="urn:microsoft.com/office/officeart/2005/8/layout/hierarchy3"/>
    <dgm:cxn modelId="{8450F449-EF0A-4A47-9113-7FA7F683E3F8}" srcId="{952D14F5-B82B-46C1-9CC8-B7775D379EBA}" destId="{DDE6118A-EB07-4CE3-924D-76A8ADBFF91F}" srcOrd="0" destOrd="0" parTransId="{D7665AB5-2874-4C17-9EF7-00DF7F901C1B}" sibTransId="{858AE0EE-788B-4C67-AF32-4D112005F7AA}"/>
    <dgm:cxn modelId="{90226A30-AF6D-4A48-8FBA-95A07C8DB04B}" type="presOf" srcId="{56BAD3C8-0EC3-49CE-AD63-9F80003A15E4}" destId="{C557C1A0-46E8-47BD-9D62-679F351FB22C}" srcOrd="0" destOrd="0" presId="urn:microsoft.com/office/officeart/2005/8/layout/hierarchy3"/>
    <dgm:cxn modelId="{7D61F245-95E7-4F53-828E-1C742BA0D272}" srcId="{56BAD3C8-0EC3-49CE-AD63-9F80003A15E4}" destId="{CA768754-3C1B-4182-BB2B-8176896E928F}" srcOrd="1" destOrd="0" parTransId="{3501DEDB-E9B5-4CBA-847A-88FD6E0F65E1}" sibTransId="{7B7C7319-5AE1-479E-BA98-622BE9AD655B}"/>
    <dgm:cxn modelId="{E553B915-44A3-4563-B2A6-CA906642E8AE}" type="presOf" srcId="{CA768754-3C1B-4182-BB2B-8176896E928F}" destId="{78E34B16-8906-4AB5-BDBC-D11B0B1EC4D7}" srcOrd="0" destOrd="0" presId="urn:microsoft.com/office/officeart/2005/8/layout/hierarchy3"/>
    <dgm:cxn modelId="{17313BF3-29E6-4333-BCDB-B27049BF9C46}" type="presOf" srcId="{CA768754-3C1B-4182-BB2B-8176896E928F}" destId="{A2934B35-BFC7-488E-AD9F-F37587087F26}" srcOrd="1" destOrd="0" presId="urn:microsoft.com/office/officeart/2005/8/layout/hierarchy3"/>
    <dgm:cxn modelId="{C13185F1-57B4-40F3-A28E-638322CAC7D3}" type="presOf" srcId="{952D14F5-B82B-46C1-9CC8-B7775D379EBA}" destId="{B67F00C4-0279-4BFA-A8F1-F8F5A616C8C2}" srcOrd="0" destOrd="0" presId="urn:microsoft.com/office/officeart/2005/8/layout/hierarchy3"/>
    <dgm:cxn modelId="{7AB4DED4-0973-463E-8965-E0BEFACA297D}" srcId="{56BAD3C8-0EC3-49CE-AD63-9F80003A15E4}" destId="{952D14F5-B82B-46C1-9CC8-B7775D379EBA}" srcOrd="0" destOrd="0" parTransId="{DA01ECB8-B567-47A0-BB48-F2A932B7BAAD}" sibTransId="{A66533B7-F456-49CD-B354-38DD97DA7BFD}"/>
    <dgm:cxn modelId="{458FDAC4-FE73-40B1-A106-B6B3497FD6E5}" type="presOf" srcId="{D7665AB5-2874-4C17-9EF7-00DF7F901C1B}" destId="{44FE427D-BFF1-4E6B-B91E-99B08F4E7C90}" srcOrd="0" destOrd="0" presId="urn:microsoft.com/office/officeart/2005/8/layout/hierarchy3"/>
    <dgm:cxn modelId="{2EC25A07-9A54-4D7E-B47A-2E2CDEEF68A9}" type="presParOf" srcId="{C557C1A0-46E8-47BD-9D62-679F351FB22C}" destId="{35A3CE99-CB80-4C41-987B-4700C2DF088B}" srcOrd="0" destOrd="0" presId="urn:microsoft.com/office/officeart/2005/8/layout/hierarchy3"/>
    <dgm:cxn modelId="{769F47A5-7CF2-472F-8627-DE3470985233}" type="presParOf" srcId="{35A3CE99-CB80-4C41-987B-4700C2DF088B}" destId="{A1EFCC0C-41C5-4386-BAD2-32E788D2A474}" srcOrd="0" destOrd="0" presId="urn:microsoft.com/office/officeart/2005/8/layout/hierarchy3"/>
    <dgm:cxn modelId="{7B2A7AF2-AF2D-471D-810B-01508B44090E}" type="presParOf" srcId="{A1EFCC0C-41C5-4386-BAD2-32E788D2A474}" destId="{B67F00C4-0279-4BFA-A8F1-F8F5A616C8C2}" srcOrd="0" destOrd="0" presId="urn:microsoft.com/office/officeart/2005/8/layout/hierarchy3"/>
    <dgm:cxn modelId="{1B6E9513-7712-40D5-B654-DB67BEBBE487}" type="presParOf" srcId="{A1EFCC0C-41C5-4386-BAD2-32E788D2A474}" destId="{42D30EDC-218B-4AE7-8998-4122724E2552}" srcOrd="1" destOrd="0" presId="urn:microsoft.com/office/officeart/2005/8/layout/hierarchy3"/>
    <dgm:cxn modelId="{E260805D-418A-4459-9B0E-6DD6E8455A5A}" type="presParOf" srcId="{35A3CE99-CB80-4C41-987B-4700C2DF088B}" destId="{DA15070A-E902-4154-96CD-A5670B3DDF8E}" srcOrd="1" destOrd="0" presId="urn:microsoft.com/office/officeart/2005/8/layout/hierarchy3"/>
    <dgm:cxn modelId="{4F2221D9-930A-49A7-949B-52F9DA147755}" type="presParOf" srcId="{DA15070A-E902-4154-96CD-A5670B3DDF8E}" destId="{44FE427D-BFF1-4E6B-B91E-99B08F4E7C90}" srcOrd="0" destOrd="0" presId="urn:microsoft.com/office/officeart/2005/8/layout/hierarchy3"/>
    <dgm:cxn modelId="{2A77AAF2-444D-480C-8036-13F7A443A6C0}" type="presParOf" srcId="{DA15070A-E902-4154-96CD-A5670B3DDF8E}" destId="{962AD311-FD88-42C1-8B2A-71FF2D74F3C1}" srcOrd="1" destOrd="0" presId="urn:microsoft.com/office/officeart/2005/8/layout/hierarchy3"/>
    <dgm:cxn modelId="{CD541F83-552C-4AFB-B2BC-8ABC38EDFC24}" type="presParOf" srcId="{C557C1A0-46E8-47BD-9D62-679F351FB22C}" destId="{993B1650-264B-444A-9C0E-EDFEEBEBA220}" srcOrd="1" destOrd="0" presId="urn:microsoft.com/office/officeart/2005/8/layout/hierarchy3"/>
    <dgm:cxn modelId="{A5AF8BF2-58EB-4C1C-AAB5-A6AF92D61F6F}" type="presParOf" srcId="{993B1650-264B-444A-9C0E-EDFEEBEBA220}" destId="{B6826AB1-4201-4009-8C19-A7B8C7FEE731}" srcOrd="0" destOrd="0" presId="urn:microsoft.com/office/officeart/2005/8/layout/hierarchy3"/>
    <dgm:cxn modelId="{30216B86-801F-486F-A31C-5D254F532E1D}" type="presParOf" srcId="{B6826AB1-4201-4009-8C19-A7B8C7FEE731}" destId="{78E34B16-8906-4AB5-BDBC-D11B0B1EC4D7}" srcOrd="0" destOrd="0" presId="urn:microsoft.com/office/officeart/2005/8/layout/hierarchy3"/>
    <dgm:cxn modelId="{49EECB3D-0012-4720-AB36-837B088D0984}" type="presParOf" srcId="{B6826AB1-4201-4009-8C19-A7B8C7FEE731}" destId="{A2934B35-BFC7-488E-AD9F-F37587087F26}" srcOrd="1" destOrd="0" presId="urn:microsoft.com/office/officeart/2005/8/layout/hierarchy3"/>
    <dgm:cxn modelId="{03FCEDEE-E94F-40F8-B6DC-5FA512233775}" type="presParOf" srcId="{993B1650-264B-444A-9C0E-EDFEEBEBA220}" destId="{56714E7D-B839-46C1-96F6-98F17B0A98CE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4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СНЕ6101 Ароматты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көмірсутектерді өндіру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2276475"/>
          <a:ext cx="8137525" cy="3716246"/>
        </p:xfrm>
        <a:graphic>
          <a:graphicData uri="http://schemas.openxmlformats.org/drawingml/2006/table">
            <a:tbl>
              <a:tblPr/>
              <a:tblGrid>
                <a:gridCol w="2448520"/>
                <a:gridCol w="1620242"/>
                <a:gridCol w="2033588"/>
                <a:gridCol w="2035175"/>
              </a:tblGrid>
              <a:tr h="4038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Солтүстік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Америка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Батыс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Европа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Азия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Латын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Америка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Таяу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және орталық Шығыс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Шығыс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Европа мен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бұрынғы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КСРО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Барлығы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3070" y="0"/>
            <a:ext cx="8283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Ең ірі</a:t>
            </a:r>
            <a:r>
              <a:rPr lang="ru-RU" sz="2400" dirty="0" smtClean="0"/>
              <a:t> бензол </a:t>
            </a:r>
            <a:r>
              <a:rPr lang="ru-RU" sz="2400" dirty="0" err="1" smtClean="0"/>
              <a:t>өндірушілері трансұлттық 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интеграцияланған мұнай компаниялары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болып</a:t>
            </a:r>
            <a:r>
              <a:rPr lang="ru-RU" sz="2400" dirty="0" smtClean="0"/>
              <a:t> </a:t>
            </a:r>
            <a:r>
              <a:rPr lang="ru-RU" sz="2400" dirty="0" err="1" smtClean="0"/>
              <a:t>табылады</a:t>
            </a:r>
            <a:r>
              <a:rPr lang="ru-RU" sz="2400" dirty="0" smtClean="0"/>
              <a:t>: </a:t>
            </a:r>
            <a:r>
              <a:rPr lang="en-US" sz="2400" dirty="0" smtClean="0"/>
              <a:t>Exxon Mobil, Chevron Phillips, BP Amoco, Shell.</a:t>
            </a:r>
            <a:r>
              <a:rPr lang="ru-RU" sz="2400" b="1" dirty="0" smtClean="0"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Бензол </a:t>
            </a:r>
            <a:r>
              <a:rPr lang="ru-RU" sz="2400" b="1" dirty="0" err="1" smtClean="0">
                <a:cs typeface="Times New Roman" pitchFamily="18" charset="0"/>
              </a:rPr>
              <a:t>өндірісінің аймақтық құрылымының динамикасы</a:t>
            </a:r>
            <a:r>
              <a:rPr lang="ru-RU" sz="2400" b="1" dirty="0" smtClean="0">
                <a:cs typeface="Times New Roman" pitchFamily="18" charset="0"/>
              </a:rPr>
              <a:t>, (%)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859" y="1028343"/>
            <a:ext cx="82027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/>
              <a:t>Хош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иісті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көмірсутектерді қазіргі заманғы тұтынудың айқындаушы ерекшелігі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олардың үлкен тоннажды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полимерлік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материалдарды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пластификаторларды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және синтетикалық талшықтарды өндіруде қолданылатын салыстырмалы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түрде </a:t>
            </a:r>
            <a:r>
              <a:rPr lang="ru-RU" sz="2400" i="1" dirty="0" smtClean="0"/>
              <a:t>аз </a:t>
            </a:r>
            <a:r>
              <a:rPr lang="ru-RU" sz="2400" i="1" dirty="0" err="1" smtClean="0"/>
              <a:t>мономерлерді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өндіру үшін басым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қолданылуы болып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табылады</a:t>
            </a:r>
            <a:r>
              <a:rPr lang="ru-RU" sz="2400" i="1" dirty="0" smtClean="0"/>
              <a:t>.</a:t>
            </a:r>
          </a:p>
          <a:p>
            <a:pPr algn="just"/>
            <a:r>
              <a:rPr lang="ru-RU" sz="2400" i="1" dirty="0" err="1" smtClean="0"/>
              <a:t>Оларды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өндіру үшін шикізат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ретінде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бірнеше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көмірсутектер қолданылады: </a:t>
            </a:r>
            <a:r>
              <a:rPr lang="ru-RU" sz="2400" i="1" dirty="0" smtClean="0"/>
              <a:t>бензол, о-, м- </a:t>
            </a:r>
            <a:r>
              <a:rPr lang="ru-RU" sz="2400" i="1" dirty="0" err="1" smtClean="0"/>
              <a:t>және р-ксилолдар</a:t>
            </a:r>
            <a:r>
              <a:rPr lang="ru-RU" sz="2400" i="1" dirty="0" smtClean="0"/>
              <a:t>, толуол, нафталин.</a:t>
            </a:r>
          </a:p>
          <a:p>
            <a:pPr algn="just"/>
            <a:r>
              <a:rPr lang="ru-RU" sz="2400" i="1" dirty="0" smtClean="0"/>
              <a:t>Бензол-толуол-ксилол </a:t>
            </a:r>
            <a:r>
              <a:rPr lang="ru-RU" sz="2400" i="1" dirty="0" err="1" smtClean="0"/>
              <a:t>фракцияларының </a:t>
            </a:r>
            <a:r>
              <a:rPr lang="ru-RU" sz="2400" i="1" dirty="0" smtClean="0"/>
              <a:t>(БТХ) </a:t>
            </a:r>
            <a:r>
              <a:rPr lang="ru-RU" sz="2400" i="1" dirty="0" err="1" smtClean="0"/>
              <a:t>негізгі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көздері</a:t>
            </a:r>
            <a:r>
              <a:rPr lang="ru-RU" sz="2400" i="1" dirty="0" smtClean="0"/>
              <a:t>: </a:t>
            </a:r>
            <a:r>
              <a:rPr lang="ru-RU" sz="2400" i="1" dirty="0" err="1" smtClean="0"/>
              <a:t>каталитикалық риформингтік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риформат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бумен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крекингтелген</a:t>
            </a:r>
            <a:r>
              <a:rPr lang="ru-RU" sz="2400" i="1" dirty="0" smtClean="0"/>
              <a:t> пиролиз </a:t>
            </a:r>
            <a:r>
              <a:rPr lang="ru-RU" sz="2400" i="1" dirty="0" err="1" smtClean="0"/>
              <a:t>бензині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және кокстеу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зауыттарының шикі</a:t>
            </a:r>
            <a:r>
              <a:rPr lang="ru-RU" sz="2400" i="1" dirty="0" smtClean="0"/>
              <a:t> бензолы.</a:t>
            </a:r>
            <a:endParaRPr lang="ru-RU" sz="2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53" y="1166843"/>
            <a:ext cx="77992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/>
            <a:r>
              <a:rPr lang="ru-RU" sz="2400" i="1" dirty="0" err="1" smtClean="0"/>
              <a:t>Жыл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сайын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дүние жүзінде жалпы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ксилолдардың </a:t>
            </a:r>
            <a:r>
              <a:rPr lang="ru-RU" sz="2400" i="1" dirty="0" smtClean="0"/>
              <a:t>77%-ы </a:t>
            </a:r>
            <a:r>
              <a:rPr lang="ru-RU" sz="2400" i="1" dirty="0" err="1" smtClean="0"/>
              <a:t>пара-ксилолға өңделеді</a:t>
            </a:r>
            <a:r>
              <a:rPr lang="ru-RU" sz="2400" i="1" dirty="0" smtClean="0"/>
              <a:t>, 13%-ы </a:t>
            </a:r>
            <a:r>
              <a:rPr lang="ru-RU" sz="2400" i="1" dirty="0" err="1" smtClean="0"/>
              <a:t>орто-ксилолға</a:t>
            </a:r>
            <a:r>
              <a:rPr lang="ru-RU" sz="2400" i="1" dirty="0" smtClean="0"/>
              <a:t>, 7%-ы </a:t>
            </a:r>
            <a:r>
              <a:rPr lang="ru-RU" sz="2400" i="1" dirty="0" err="1" smtClean="0"/>
              <a:t>еріткіш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ретінде</a:t>
            </a:r>
            <a:r>
              <a:rPr lang="ru-RU" sz="2400" i="1" dirty="0" smtClean="0"/>
              <a:t>, 3%-ы </a:t>
            </a:r>
            <a:r>
              <a:rPr lang="ru-RU" sz="2400" i="1" dirty="0" err="1" smtClean="0"/>
              <a:t>басқа мақсаттарға пайдаланылады</a:t>
            </a:r>
            <a:r>
              <a:rPr lang="ru-RU" sz="2400" i="1" dirty="0" smtClean="0"/>
              <a:t>.</a:t>
            </a:r>
          </a:p>
          <a:p>
            <a:pPr indent="449263" algn="just" eaLnBrk="0" hangingPunct="0"/>
            <a:r>
              <a:rPr lang="ru-RU" sz="2400" i="1" dirty="0" err="1" smtClean="0"/>
              <a:t>Дүние жүзінде жалпы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ксилолдарға сұраныс </a:t>
            </a:r>
            <a:r>
              <a:rPr lang="ru-RU" sz="2400" i="1" dirty="0" smtClean="0"/>
              <a:t>1990 </a:t>
            </a:r>
            <a:r>
              <a:rPr lang="ru-RU" sz="2400" i="1" dirty="0" err="1" smtClean="0"/>
              <a:t>жылы</a:t>
            </a:r>
            <a:r>
              <a:rPr lang="ru-RU" sz="2400" i="1" dirty="0" smtClean="0"/>
              <a:t> 13 миллион </a:t>
            </a:r>
            <a:r>
              <a:rPr lang="ru-RU" sz="2400" i="1" dirty="0" err="1" smtClean="0"/>
              <a:t>тоннадан</a:t>
            </a:r>
            <a:r>
              <a:rPr lang="ru-RU" sz="2400" i="1" dirty="0" smtClean="0"/>
              <a:t> 2000 </a:t>
            </a:r>
            <a:r>
              <a:rPr lang="ru-RU" sz="2400" i="1" dirty="0" err="1" smtClean="0"/>
              <a:t>жылы</a:t>
            </a:r>
            <a:r>
              <a:rPr lang="ru-RU" sz="2400" i="1" dirty="0" smtClean="0"/>
              <a:t> 24 миллион </a:t>
            </a:r>
            <a:r>
              <a:rPr lang="ru-RU" sz="2400" i="1" dirty="0" err="1" smtClean="0"/>
              <a:t>тоннаға дейін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өсті</a:t>
            </a:r>
            <a:r>
              <a:rPr lang="ru-RU" sz="2400" i="1" dirty="0" smtClean="0"/>
              <a:t>.</a:t>
            </a:r>
          </a:p>
          <a:p>
            <a:pPr indent="449263" algn="just" eaLnBrk="0" hangingPunct="0"/>
            <a:r>
              <a:rPr lang="ru-RU" sz="2400" i="1" dirty="0" err="1" smtClean="0"/>
              <a:t>Ксилолдардың жалпы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бағасы әдетте </a:t>
            </a:r>
            <a:r>
              <a:rPr lang="ru-RU" sz="2400" i="1" dirty="0" smtClean="0"/>
              <a:t>бензол </a:t>
            </a:r>
            <a:r>
              <a:rPr lang="ru-RU" sz="2400" i="1" dirty="0" err="1" smtClean="0"/>
              <a:t>бағасынан төмен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бірақ </a:t>
            </a:r>
            <a:r>
              <a:rPr lang="ru-RU" sz="2400" i="1" dirty="0" smtClean="0"/>
              <a:t>толуол </a:t>
            </a:r>
            <a:r>
              <a:rPr lang="ru-RU" sz="2400" i="1" dirty="0" err="1" smtClean="0"/>
              <a:t>бағасынан жоғары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Кейде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бұл арақатынас бұзылады.</a:t>
            </a:r>
            <a:r>
              <a:rPr lang="ru-RU" sz="2400" i="1" dirty="0" smtClean="0"/>
              <a:t> </a:t>
            </a:r>
          </a:p>
          <a:p>
            <a:pPr indent="449263" algn="just" eaLnBrk="0" hangingPunct="0"/>
            <a:r>
              <a:rPr lang="ru-RU" sz="2400" i="1" dirty="0" err="1" smtClean="0"/>
              <a:t>Атап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айтқанда, </a:t>
            </a:r>
            <a:r>
              <a:rPr lang="ru-RU" sz="2400" i="1" dirty="0" smtClean="0"/>
              <a:t>2000 </a:t>
            </a:r>
            <a:r>
              <a:rPr lang="ru-RU" sz="2400" i="1" dirty="0" err="1" smtClean="0"/>
              <a:t>жылы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ксилолдарға сұраныстың өсуіне байланысты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бұл жартылай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өнім бағасы </a:t>
            </a:r>
            <a:r>
              <a:rPr lang="ru-RU" sz="2400" i="1" dirty="0" smtClean="0"/>
              <a:t>($450/т) бензол </a:t>
            </a:r>
            <a:r>
              <a:rPr lang="ru-RU" sz="2400" i="1" dirty="0" err="1" smtClean="0"/>
              <a:t>бағасынан жоғары болды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500063" y="1968313"/>
          <a:ext cx="8207375" cy="4392613"/>
        </p:xfrm>
        <a:graphic>
          <a:graphicData uri="http://schemas.openxmlformats.org/presentationml/2006/ole">
            <p:oleObj spid="_x0000_s1026" name="Диаграмма" r:id="rId3" imgW="8305771" imgH="434336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3035" y="417783"/>
            <a:ext cx="7705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Хош</a:t>
            </a:r>
            <a:r>
              <a:rPr lang="ru-RU" dirty="0" smtClean="0"/>
              <a:t> </a:t>
            </a:r>
            <a:r>
              <a:rPr lang="ru-RU" dirty="0" err="1" smtClean="0"/>
              <a:t>иісті</a:t>
            </a:r>
            <a:r>
              <a:rPr lang="ru-RU" dirty="0" smtClean="0"/>
              <a:t> </a:t>
            </a:r>
            <a:r>
              <a:rPr lang="ru-RU" dirty="0" err="1" smtClean="0"/>
              <a:t>көмірсутектерді алудың негізгі</a:t>
            </a:r>
            <a:r>
              <a:rPr lang="ru-RU" dirty="0" smtClean="0"/>
              <a:t> </a:t>
            </a:r>
            <a:r>
              <a:rPr lang="ru-RU" dirty="0" err="1" smtClean="0"/>
              <a:t>көзі қазба шикізатын</a:t>
            </a:r>
            <a:r>
              <a:rPr lang="ru-RU" dirty="0" smtClean="0"/>
              <a:t> </a:t>
            </a:r>
            <a:r>
              <a:rPr lang="ru-RU" dirty="0" err="1" smtClean="0"/>
              <a:t>ароматизациялау</a:t>
            </a:r>
            <a:r>
              <a:rPr lang="ru-RU" dirty="0" smtClean="0"/>
              <a:t>, </a:t>
            </a:r>
            <a:r>
              <a:rPr lang="ru-RU" dirty="0" err="1" smtClean="0"/>
              <a:t>атап</a:t>
            </a:r>
            <a:r>
              <a:rPr lang="ru-RU" dirty="0" smtClean="0"/>
              <a:t> </a:t>
            </a:r>
            <a:r>
              <a:rPr lang="ru-RU" dirty="0" err="1" smtClean="0"/>
              <a:t>айтқанда мұнай өнімдерін </a:t>
            </a:r>
            <a:r>
              <a:rPr lang="ru-RU" dirty="0" smtClean="0"/>
              <a:t>пиролиз </a:t>
            </a:r>
            <a:r>
              <a:rPr lang="ru-RU" dirty="0" err="1" smtClean="0"/>
              <a:t>және риформинг</a:t>
            </a:r>
            <a:r>
              <a:rPr lang="ru-RU" dirty="0" smtClean="0"/>
              <a:t> </a:t>
            </a:r>
            <a:r>
              <a:rPr lang="ru-RU" dirty="0" err="1" smtClean="0"/>
              <a:t>және көмірді кокстеу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755650" y="673008"/>
          <a:ext cx="7273925" cy="5545137"/>
        </p:xfrm>
        <a:graphic>
          <a:graphicData uri="http://schemas.openxmlformats.org/presentationml/2006/ole">
            <p:oleObj spid="_x0000_s2050" r:id="rId3" imgW="7273158" imgH="554174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214438"/>
          <a:ext cx="7848600" cy="4772489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  <a:gridCol w="1962150"/>
              </a:tblGrid>
              <a:tr h="534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Құрамы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(%салм.)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Пиролизді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бензин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Риформат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Шикі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бензол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Бензол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Толуол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Ксилолы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Этилбензол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Арены С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Барлық арендер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Нафтены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Олефины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Төмен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Парафины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Төмен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Төмен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күкірт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ppm</a:t>
                      </a: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дейін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‹1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 салм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дейін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17058" y="308846"/>
            <a:ext cx="623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Пиролиздік</a:t>
            </a:r>
            <a:r>
              <a:rPr lang="ru-RU" dirty="0" smtClean="0"/>
              <a:t> бензин, </a:t>
            </a:r>
            <a:r>
              <a:rPr lang="ru-RU" dirty="0" err="1" smtClean="0"/>
              <a:t>риформат</a:t>
            </a:r>
            <a:r>
              <a:rPr lang="ru-RU" dirty="0" smtClean="0"/>
              <a:t> </a:t>
            </a:r>
            <a:r>
              <a:rPr lang="ru-RU" dirty="0" err="1" smtClean="0"/>
              <a:t>және шикі</a:t>
            </a:r>
            <a:r>
              <a:rPr lang="ru-RU" dirty="0" smtClean="0"/>
              <a:t> </a:t>
            </a:r>
            <a:r>
              <a:rPr lang="ru-RU" dirty="0" err="1" smtClean="0"/>
              <a:t>бензолдың типтік</a:t>
            </a:r>
            <a:r>
              <a:rPr lang="ru-RU" dirty="0" smtClean="0"/>
              <a:t> </a:t>
            </a:r>
            <a:r>
              <a:rPr lang="ru-RU" dirty="0" err="1" smtClean="0"/>
              <a:t>өнім құрамы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106" y="1610596"/>
            <a:ext cx="40341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Қазақстандағы мұнай-химия өндірісінің </a:t>
            </a:r>
            <a:r>
              <a:rPr lang="ru-RU" sz="1600" dirty="0" smtClean="0"/>
              <a:t>даму </a:t>
            </a:r>
            <a:r>
              <a:rPr lang="ru-RU" sz="1600" dirty="0" err="1" smtClean="0"/>
              <a:t>болашағыҚазақстан Республикасы</a:t>
            </a:r>
            <a:r>
              <a:rPr lang="ru-RU" sz="1600" dirty="0" smtClean="0"/>
              <a:t> </a:t>
            </a:r>
            <a:r>
              <a:rPr lang="ru-RU" sz="1600" dirty="0" err="1" smtClean="0"/>
              <a:t>Үкіметінің </a:t>
            </a:r>
            <a:r>
              <a:rPr lang="ru-RU" sz="1600" dirty="0" smtClean="0"/>
              <a:t>2004 </a:t>
            </a:r>
            <a:r>
              <a:rPr lang="ru-RU" sz="1600" dirty="0" err="1" smtClean="0"/>
              <a:t>жылғы </a:t>
            </a:r>
            <a:r>
              <a:rPr lang="ru-RU" sz="1600" dirty="0" smtClean="0"/>
              <a:t>29 </a:t>
            </a:r>
            <a:r>
              <a:rPr lang="ru-RU" sz="1600" dirty="0" err="1" smtClean="0"/>
              <a:t>қаңтардағы</a:t>
            </a:r>
            <a:r>
              <a:rPr lang="ru-RU" sz="1600" dirty="0" smtClean="0"/>
              <a:t> </a:t>
            </a:r>
            <a:r>
              <a:rPr lang="en-US" sz="1600" dirty="0" smtClean="0"/>
              <a:t>N 101 </a:t>
            </a:r>
            <a:r>
              <a:rPr lang="ru-RU" sz="1600" dirty="0" err="1" smtClean="0"/>
              <a:t>қаулысымен «Қазақстан Республикасының мұнай-химия өнеркәсібін дамытудың </a:t>
            </a:r>
            <a:r>
              <a:rPr lang="ru-RU" sz="1600" dirty="0" smtClean="0"/>
              <a:t>2004-2010 </a:t>
            </a:r>
            <a:r>
              <a:rPr lang="ru-RU" sz="1600" dirty="0" err="1" smtClean="0"/>
              <a:t>жылдарға арналған бағдарламасы</a:t>
            </a:r>
            <a:r>
              <a:rPr lang="ru-RU" sz="1600" dirty="0" smtClean="0"/>
              <a:t>» </a:t>
            </a:r>
            <a:r>
              <a:rPr lang="ru-RU" sz="1600" dirty="0" err="1" smtClean="0"/>
              <a:t>бекітілді</a:t>
            </a:r>
            <a:r>
              <a:rPr lang="ru-RU" sz="1600" dirty="0" smtClean="0"/>
              <a:t>.    </a:t>
            </a:r>
            <a:r>
              <a:rPr lang="ru-RU" sz="1600" dirty="0" err="1" smtClean="0"/>
              <a:t>Кейіннен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 Республикасы</a:t>
            </a:r>
            <a:r>
              <a:rPr lang="ru-RU" sz="1600" dirty="0" smtClean="0"/>
              <a:t> </a:t>
            </a:r>
            <a:r>
              <a:rPr lang="ru-RU" sz="1600" dirty="0" err="1" smtClean="0"/>
              <a:t>Үкіметінің </a:t>
            </a:r>
            <a:r>
              <a:rPr lang="ru-RU" sz="1600" dirty="0" smtClean="0"/>
              <a:t>06 </a:t>
            </a:r>
            <a:r>
              <a:rPr lang="ru-RU" sz="1600" dirty="0" err="1" smtClean="0"/>
              <a:t>қазандағы </a:t>
            </a:r>
            <a:r>
              <a:rPr lang="ru-RU" sz="1600" dirty="0" smtClean="0"/>
              <a:t>13 </a:t>
            </a:r>
            <a:r>
              <a:rPr lang="ru-RU" sz="1600" dirty="0" err="1" smtClean="0"/>
              <a:t>қазандағы </a:t>
            </a:r>
            <a:r>
              <a:rPr lang="ru-RU" sz="1600" dirty="0" smtClean="0"/>
              <a:t>№ 989 </a:t>
            </a:r>
            <a:r>
              <a:rPr lang="ru-RU" sz="1600" dirty="0" err="1" smtClean="0"/>
              <a:t>қаулысымен </a:t>
            </a:r>
            <a:r>
              <a:rPr lang="ru-RU" sz="1600" dirty="0" smtClean="0"/>
              <a:t>«</a:t>
            </a:r>
            <a:r>
              <a:rPr lang="ru-RU" sz="1600" dirty="0" err="1" smtClean="0"/>
              <a:t>Қазақстанда әлемдік деңгейдегі мұнай-химия кешендерін</a:t>
            </a:r>
            <a:r>
              <a:rPr lang="ru-RU" sz="1600" dirty="0" smtClean="0"/>
              <a:t> </a:t>
            </a:r>
            <a:r>
              <a:rPr lang="ru-RU" sz="1600" dirty="0" err="1" smtClean="0"/>
              <a:t>қалыптастыру және алғашқы қазақстандық мұнай-химия кешенін</a:t>
            </a:r>
            <a:r>
              <a:rPr lang="ru-RU" sz="1600" dirty="0" smtClean="0"/>
              <a:t> </a:t>
            </a:r>
            <a:r>
              <a:rPr lang="ru-RU" sz="1600" dirty="0" err="1" smtClean="0"/>
              <a:t>құру жөніндегі іс-шаралар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жоспары</a:t>
            </a:r>
            <a:r>
              <a:rPr lang="ru-RU" sz="1600" dirty="0" smtClean="0"/>
              <a:t>» </a:t>
            </a:r>
            <a:r>
              <a:rPr lang="ru-RU" sz="1600" dirty="0" err="1" smtClean="0"/>
              <a:t>бекітілді</a:t>
            </a:r>
            <a:r>
              <a:rPr lang="ru-RU" sz="1600" dirty="0" smtClean="0"/>
              <a:t>. Атырау </a:t>
            </a:r>
            <a:r>
              <a:rPr lang="ru-RU" sz="1600" dirty="0" err="1" smtClean="0"/>
              <a:t>мұнай өңдеу зауытында</a:t>
            </a:r>
            <a:r>
              <a:rPr lang="ru-RU" sz="1600" dirty="0" smtClean="0"/>
              <a:t> бензол </a:t>
            </a:r>
            <a:r>
              <a:rPr lang="ru-RU" sz="1600" dirty="0" err="1" smtClean="0"/>
              <a:t>өндіру нысанын</a:t>
            </a:r>
            <a:r>
              <a:rPr lang="ru-RU" sz="1600" dirty="0" smtClean="0"/>
              <a:t> салу </a:t>
            </a:r>
            <a:r>
              <a:rPr lang="ru-RU" sz="1600" dirty="0" err="1" smtClean="0"/>
              <a:t>жобасын</a:t>
            </a:r>
            <a:r>
              <a:rPr lang="ru-RU" sz="1600" dirty="0" smtClean="0"/>
              <a:t> </a:t>
            </a:r>
            <a:r>
              <a:rPr lang="ru-RU" sz="1600" dirty="0" err="1" smtClean="0"/>
              <a:t>іске</a:t>
            </a:r>
            <a:r>
              <a:rPr lang="ru-RU" sz="1600" dirty="0" smtClean="0"/>
              <a:t> </a:t>
            </a:r>
            <a:r>
              <a:rPr lang="ru-RU" sz="1600" dirty="0" err="1" smtClean="0"/>
              <a:t>асыру</a:t>
            </a:r>
            <a:r>
              <a:rPr lang="ru-RU" sz="1600" dirty="0" smtClean="0"/>
              <a:t> </a:t>
            </a:r>
            <a:r>
              <a:rPr lang="ru-RU" sz="1600" dirty="0" err="1" smtClean="0"/>
              <a:t>жоспарын</a:t>
            </a:r>
            <a:r>
              <a:rPr lang="ru-RU" sz="1600" dirty="0" smtClean="0"/>
              <a:t> </a:t>
            </a:r>
            <a:r>
              <a:rPr lang="ru-RU" sz="1600" dirty="0" err="1" smtClean="0"/>
              <a:t>енгізді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906" y="1891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«Капитал» </a:t>
            </a:r>
            <a:r>
              <a:rPr lang="ru-RU" dirty="0" err="1" smtClean="0"/>
              <a:t>газеті</a:t>
            </a:r>
            <a:r>
              <a:rPr lang="ru-RU" dirty="0" smtClean="0"/>
              <a:t>. 10.05.2015 ж.</a:t>
            </a:r>
            <a:r>
              <a:rPr lang="ru-RU" dirty="0" err="1" smtClean="0"/>
              <a:t>Қазақстанда терең өңдеудің мұнай химиясының бастауы</a:t>
            </a:r>
            <a:r>
              <a:rPr lang="ru-RU" dirty="0" smtClean="0"/>
              <a:t> </a:t>
            </a:r>
            <a:r>
              <a:rPr lang="ru-RU" dirty="0" err="1" smtClean="0"/>
              <a:t>қаланды</a:t>
            </a:r>
            <a:r>
              <a:rPr lang="ru-RU" dirty="0" smtClean="0"/>
              <a:t>. </a:t>
            </a:r>
            <a:r>
              <a:rPr lang="ru-RU" dirty="0" err="1" smtClean="0"/>
              <a:t>Атырауда</a:t>
            </a:r>
            <a:r>
              <a:rPr lang="ru-RU" dirty="0" smtClean="0"/>
              <a:t> </a:t>
            </a:r>
            <a:r>
              <a:rPr lang="ru-RU" dirty="0" err="1" smtClean="0"/>
              <a:t>хош</a:t>
            </a:r>
            <a:r>
              <a:rPr lang="ru-RU" dirty="0" smtClean="0"/>
              <a:t> </a:t>
            </a:r>
            <a:r>
              <a:rPr lang="ru-RU" dirty="0" err="1" smtClean="0"/>
              <a:t>иісті</a:t>
            </a:r>
            <a:r>
              <a:rPr lang="ru-RU" dirty="0" smtClean="0"/>
              <a:t> </a:t>
            </a:r>
            <a:r>
              <a:rPr lang="ru-RU" dirty="0" err="1" smtClean="0"/>
              <a:t>көмірсутектерді өндіретін кешен</a:t>
            </a:r>
            <a:r>
              <a:rPr lang="ru-RU" dirty="0" smtClean="0"/>
              <a:t> </a:t>
            </a:r>
            <a:r>
              <a:rPr lang="ru-RU" dirty="0" err="1" smtClean="0"/>
              <a:t>пайдалануға берілді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164" y="2095967"/>
            <a:ext cx="3478212" cy="367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6882" y="452840"/>
            <a:ext cx="4908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Мәселен, </a:t>
            </a:r>
            <a:r>
              <a:rPr lang="ru-RU" dirty="0" smtClean="0"/>
              <a:t>Атырау </a:t>
            </a:r>
            <a:r>
              <a:rPr lang="ru-RU" dirty="0" err="1" smtClean="0"/>
              <a:t>мұнай өңдеу зауытын</a:t>
            </a:r>
            <a:r>
              <a:rPr lang="ru-RU" dirty="0" smtClean="0"/>
              <a:t> </a:t>
            </a:r>
            <a:r>
              <a:rPr lang="ru-RU" dirty="0" err="1" smtClean="0"/>
              <a:t>жаңғыртудың екінші</a:t>
            </a:r>
            <a:r>
              <a:rPr lang="ru-RU" dirty="0" smtClean="0"/>
              <a:t> </a:t>
            </a:r>
            <a:r>
              <a:rPr lang="ru-RU" dirty="0" err="1" smtClean="0"/>
              <a:t>кезеңі аясында</a:t>
            </a:r>
            <a:r>
              <a:rPr lang="ru-RU" dirty="0" smtClean="0"/>
              <a:t> </a:t>
            </a:r>
            <a:r>
              <a:rPr lang="ru-RU" dirty="0" err="1" smtClean="0"/>
              <a:t>хош</a:t>
            </a:r>
            <a:r>
              <a:rPr lang="ru-RU" dirty="0" smtClean="0"/>
              <a:t> </a:t>
            </a:r>
            <a:r>
              <a:rPr lang="ru-RU" dirty="0" err="1" smtClean="0"/>
              <a:t>иісті</a:t>
            </a:r>
            <a:r>
              <a:rPr lang="ru-RU" dirty="0" smtClean="0"/>
              <a:t> </a:t>
            </a:r>
            <a:r>
              <a:rPr lang="ru-RU" dirty="0" err="1" smtClean="0"/>
              <a:t>көмірсутектерді өндіру кешені</a:t>
            </a:r>
            <a:r>
              <a:rPr lang="ru-RU" dirty="0" smtClean="0"/>
              <a:t> </a:t>
            </a:r>
            <a:r>
              <a:rPr lang="ru-RU" dirty="0" err="1" smtClean="0"/>
              <a:t>іске</a:t>
            </a:r>
            <a:r>
              <a:rPr lang="ru-RU" dirty="0" smtClean="0"/>
              <a:t> </a:t>
            </a:r>
            <a:r>
              <a:rPr lang="ru-RU" dirty="0" err="1" smtClean="0"/>
              <a:t>қосылды</a:t>
            </a:r>
            <a:r>
              <a:rPr lang="ru-RU" dirty="0" smtClean="0"/>
              <a:t>.</a:t>
            </a:r>
            <a:r>
              <a:rPr lang="ru-RU" dirty="0" err="1" smtClean="0"/>
              <a:t>Мәселен</a:t>
            </a:r>
            <a:r>
              <a:rPr lang="ru-RU" dirty="0" smtClean="0"/>
              <a:t>, </a:t>
            </a:r>
            <a:r>
              <a:rPr lang="ru-RU" dirty="0" err="1" smtClean="0"/>
              <a:t>ағымдағы жылдың шілде</a:t>
            </a:r>
            <a:r>
              <a:rPr lang="ru-RU" dirty="0" smtClean="0"/>
              <a:t> </a:t>
            </a:r>
            <a:r>
              <a:rPr lang="ru-RU" dirty="0" err="1" smtClean="0"/>
              <a:t>айында</a:t>
            </a:r>
            <a:r>
              <a:rPr lang="ru-RU" dirty="0" smtClean="0"/>
              <a:t> </a:t>
            </a:r>
            <a:r>
              <a:rPr lang="ru-RU" dirty="0" err="1" smtClean="0"/>
              <a:t>хош</a:t>
            </a:r>
            <a:r>
              <a:rPr lang="ru-RU" dirty="0" smtClean="0"/>
              <a:t> </a:t>
            </a:r>
            <a:r>
              <a:rPr lang="ru-RU" dirty="0" err="1" smtClean="0"/>
              <a:t>иісті</a:t>
            </a:r>
            <a:r>
              <a:rPr lang="ru-RU" dirty="0" smtClean="0"/>
              <a:t> </a:t>
            </a:r>
            <a:r>
              <a:rPr lang="ru-RU" dirty="0" err="1" smtClean="0"/>
              <a:t>көмірсутек кешенінде</a:t>
            </a:r>
            <a:r>
              <a:rPr lang="ru-RU" dirty="0" smtClean="0"/>
              <a:t> </a:t>
            </a:r>
            <a:r>
              <a:rPr lang="ru-RU" dirty="0" err="1" smtClean="0"/>
              <a:t>бензолдың бірінші</a:t>
            </a:r>
            <a:r>
              <a:rPr lang="ru-RU" dirty="0" smtClean="0"/>
              <a:t> </a:t>
            </a:r>
            <a:r>
              <a:rPr lang="ru-RU" dirty="0" err="1" smtClean="0"/>
              <a:t>партиясы</a:t>
            </a:r>
            <a:r>
              <a:rPr lang="ru-RU" dirty="0" smtClean="0"/>
              <a:t> </a:t>
            </a:r>
            <a:r>
              <a:rPr lang="ru-RU" dirty="0" err="1" smtClean="0"/>
              <a:t>өндірілді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бензиннің құрамдас және ажырамас</a:t>
            </a:r>
            <a:r>
              <a:rPr lang="ru-RU" dirty="0" smtClean="0"/>
              <a:t> </a:t>
            </a:r>
            <a:r>
              <a:rPr lang="ru-RU" dirty="0" err="1" smtClean="0"/>
              <a:t>бөлігі, сонымен</a:t>
            </a:r>
            <a:r>
              <a:rPr lang="ru-RU" dirty="0" smtClean="0"/>
              <a:t> </a:t>
            </a:r>
            <a:r>
              <a:rPr lang="ru-RU" dirty="0" err="1" smtClean="0"/>
              <a:t>қатар дәрі-дәрмек, </a:t>
            </a:r>
            <a:r>
              <a:rPr lang="ru-RU" dirty="0" smtClean="0"/>
              <a:t>пластмасса, </a:t>
            </a:r>
            <a:r>
              <a:rPr lang="ru-RU" dirty="0" err="1" smtClean="0"/>
              <a:t>синтетикалық </a:t>
            </a:r>
            <a:r>
              <a:rPr lang="ru-RU" dirty="0" smtClean="0"/>
              <a:t>каучук </a:t>
            </a:r>
            <a:r>
              <a:rPr lang="ru-RU" dirty="0" err="1" smtClean="0"/>
              <a:t>және бояғыштар өндіруге арналған тікелей</a:t>
            </a:r>
            <a:r>
              <a:rPr lang="ru-RU" dirty="0" smtClean="0"/>
              <a:t> </a:t>
            </a:r>
            <a:r>
              <a:rPr lang="ru-RU" dirty="0" err="1" smtClean="0"/>
              <a:t>шикізат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 smtClean="0"/>
              <a:t>Бұл ретте</a:t>
            </a:r>
            <a:r>
              <a:rPr lang="ru-RU" dirty="0" smtClean="0"/>
              <a:t> Атырау </a:t>
            </a:r>
            <a:r>
              <a:rPr lang="ru-RU" dirty="0" err="1" smtClean="0"/>
              <a:t>мұнай өңдеу зауытының жаңа кешенінен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күн бұрын </a:t>
            </a:r>
            <a:r>
              <a:rPr lang="ru-RU" dirty="0" smtClean="0"/>
              <a:t>параксилол </a:t>
            </a:r>
            <a:r>
              <a:rPr lang="ru-RU" dirty="0" err="1" smtClean="0"/>
              <a:t>сияқты заттың алғашқы партиясы</a:t>
            </a:r>
            <a:r>
              <a:rPr lang="ru-RU" dirty="0" smtClean="0"/>
              <a:t> </a:t>
            </a:r>
            <a:r>
              <a:rPr lang="ru-RU" dirty="0" err="1" smtClean="0"/>
              <a:t>шығарылды</a:t>
            </a:r>
            <a:r>
              <a:rPr lang="ru-RU" dirty="0" smtClean="0"/>
              <a:t>. </a:t>
            </a:r>
            <a:r>
              <a:rPr lang="ru-RU" dirty="0" err="1" smtClean="0"/>
              <a:t>Бұл хош</a:t>
            </a:r>
            <a:r>
              <a:rPr lang="ru-RU" dirty="0" smtClean="0"/>
              <a:t> </a:t>
            </a:r>
            <a:r>
              <a:rPr lang="ru-RU" dirty="0" err="1" smtClean="0"/>
              <a:t>иісті</a:t>
            </a:r>
            <a:r>
              <a:rPr lang="ru-RU" dirty="0" smtClean="0"/>
              <a:t> </a:t>
            </a:r>
            <a:r>
              <a:rPr lang="ru-RU" dirty="0" err="1" smtClean="0"/>
              <a:t>көмірсутек ауылшаруашылық қызметінде қолданылатын пестицидтер</a:t>
            </a:r>
            <a:r>
              <a:rPr lang="ru-RU" dirty="0" smtClean="0"/>
              <a:t>, </a:t>
            </a:r>
            <a:r>
              <a:rPr lang="ru-RU" dirty="0" err="1" smtClean="0"/>
              <a:t>сондай-ақ құрылыс бизнесі</a:t>
            </a:r>
            <a:r>
              <a:rPr lang="ru-RU" dirty="0" smtClean="0"/>
              <a:t> мен </a:t>
            </a:r>
            <a:r>
              <a:rPr lang="ru-RU" dirty="0" err="1" smtClean="0"/>
              <a:t>жиһаз өнеркәсібі үшін шайырлар</a:t>
            </a:r>
            <a:r>
              <a:rPr lang="ru-RU" dirty="0" smtClean="0"/>
              <a:t> </a:t>
            </a:r>
            <a:r>
              <a:rPr lang="ru-RU" dirty="0" err="1" smtClean="0"/>
              <a:t>үшін негіз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r>
              <a:rPr lang="ru-RU" dirty="0" err="1" smtClean="0"/>
              <a:t>Қытайлық</a:t>
            </a:r>
            <a:r>
              <a:rPr lang="ru-RU" dirty="0" smtClean="0"/>
              <a:t> </a:t>
            </a:r>
            <a:r>
              <a:rPr lang="en-US" dirty="0" smtClean="0"/>
              <a:t>Sinopec Engineering Group </a:t>
            </a:r>
            <a:r>
              <a:rPr lang="ru-RU" dirty="0" err="1" smtClean="0"/>
              <a:t>компаниясы</a:t>
            </a:r>
            <a:r>
              <a:rPr lang="ru-RU" dirty="0" smtClean="0"/>
              <a:t> </a:t>
            </a:r>
            <a:r>
              <a:rPr lang="ru-RU" dirty="0" err="1" smtClean="0"/>
              <a:t>көмірсутектер кешенін</a:t>
            </a:r>
            <a:r>
              <a:rPr lang="ru-RU" dirty="0" smtClean="0"/>
              <a:t> </a:t>
            </a:r>
            <a:r>
              <a:rPr lang="ru-RU" dirty="0" err="1" smtClean="0"/>
              <a:t>кілт</a:t>
            </a:r>
            <a:r>
              <a:rPr lang="ru-RU" dirty="0" smtClean="0"/>
              <a:t> </a:t>
            </a:r>
            <a:r>
              <a:rPr lang="ru-RU" dirty="0" err="1" smtClean="0"/>
              <a:t>тапсыру</a:t>
            </a:r>
            <a:r>
              <a:rPr lang="ru-RU" dirty="0" smtClean="0"/>
              <a:t>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салған, </a:t>
            </a:r>
            <a:r>
              <a:rPr lang="ru-RU" dirty="0" smtClean="0"/>
              <a:t>ал </a:t>
            </a:r>
            <a:r>
              <a:rPr lang="ru-RU" dirty="0" err="1" smtClean="0"/>
              <a:t>француздық</a:t>
            </a:r>
            <a:r>
              <a:rPr lang="ru-RU" dirty="0" smtClean="0"/>
              <a:t> </a:t>
            </a:r>
            <a:r>
              <a:rPr lang="en-US" dirty="0" err="1" smtClean="0"/>
              <a:t>Axens</a:t>
            </a:r>
            <a:r>
              <a:rPr lang="en-US" dirty="0" smtClean="0"/>
              <a:t> Group Technologies </a:t>
            </a:r>
            <a:r>
              <a:rPr lang="ru-RU" dirty="0" err="1" smtClean="0"/>
              <a:t>технологияның </a:t>
            </a:r>
            <a:r>
              <a:rPr lang="ru-RU" dirty="0" smtClean="0"/>
              <a:t>лицензиаты </a:t>
            </a:r>
            <a:r>
              <a:rPr lang="ru-RU" dirty="0" err="1" smtClean="0"/>
              <a:t>болды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91" y="852021"/>
            <a:ext cx="3546788" cy="53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8353425" cy="1511300"/>
          </a:xfrm>
        </p:spPr>
        <p:txBody>
          <a:bodyPr/>
          <a:lstStyle/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268760"/>
          <a:ext cx="74168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96925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Дәріс аяқталған соң Сіз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білесіз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1700808"/>
          <a:ext cx="64087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12474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99592" y="1340768"/>
          <a:ext cx="70567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Мұнай-химия өнеркәсібінің шикізатының, жартылай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фабрикаттарының және соңғы өнімдерінің негізгі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түрлері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1052513"/>
          <a:ext cx="8208913" cy="5272352"/>
        </p:xfrm>
        <a:graphic>
          <a:graphicData uri="http://schemas.openxmlformats.org/drawingml/2006/table">
            <a:tbl>
              <a:tblPr/>
              <a:tblGrid>
                <a:gridCol w="2051810"/>
                <a:gridCol w="2051810"/>
                <a:gridCol w="2053483"/>
                <a:gridCol w="2051810"/>
              </a:tblGrid>
              <a:tr h="654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Шикізаттар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Базалық жартылайөнім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Нефтехимикаттар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Соңғы өнім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Табиғи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Пропан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Мұнай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 газ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конденсатының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жүретін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бензин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фракциялары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Этилен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Пропилен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Бензол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Толуол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Ксилолдар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осынды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Орто-ксилол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Пара-ксилол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Бутадиен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Изопрен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метанол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Спирттер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Оксиды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Гликоли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Альдегиды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Ангидриды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Кислоты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Кетоны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Синтетические смолы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Пластмассы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Синтетические волокна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Синтетический каучук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Синтетические моющие средства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Лакокрасочные материалы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более 10 видов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Около 10 видов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100 видов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1000 видов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2060575"/>
          <a:ext cx="7993063" cy="4412298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5413"/>
              </a:tblGrid>
              <a:tr h="573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Өнім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Мерзімі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1987-1997жж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1997-2007жж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Олефиндер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Ароматика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Полимерлер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Метанол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Талшықтар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Эластомерлер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Аралық өнімдер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8223" y="646384"/>
            <a:ext cx="7718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Әлемдік </a:t>
            </a:r>
            <a:r>
              <a:rPr lang="ru-RU" b="1" dirty="0" smtClean="0"/>
              <a:t>химия </a:t>
            </a:r>
            <a:r>
              <a:rPr lang="ru-RU" b="1" dirty="0" err="1" smtClean="0"/>
              <a:t>өнеркәсібі өнімдеріне сұраныстың өсу қарқыны </a:t>
            </a:r>
            <a:r>
              <a:rPr lang="ru-RU" b="1" dirty="0" smtClean="0"/>
              <a:t>(%)  </a:t>
            </a:r>
          </a:p>
          <a:p>
            <a:pPr algn="just"/>
            <a:endParaRPr lang="ru-RU" b="1" dirty="0" smtClean="0"/>
          </a:p>
          <a:p>
            <a:pPr algn="just"/>
            <a:r>
              <a:rPr lang="en-US" b="1" dirty="0" err="1" smtClean="0"/>
              <a:t>Chem</a:t>
            </a:r>
            <a:r>
              <a:rPr lang="en-US" b="1" dirty="0" smtClean="0"/>
              <a:t> Systems (</a:t>
            </a:r>
            <a:r>
              <a:rPr lang="ru-RU" b="1" dirty="0" smtClean="0"/>
              <a:t>АҚШ) </a:t>
            </a:r>
            <a:r>
              <a:rPr lang="ru-RU" b="1" dirty="0" err="1" smtClean="0"/>
              <a:t>консалтингтік</a:t>
            </a:r>
            <a:r>
              <a:rPr lang="ru-RU" b="1" dirty="0" smtClean="0"/>
              <a:t> </a:t>
            </a:r>
            <a:r>
              <a:rPr lang="ru-RU" b="1" dirty="0" err="1" smtClean="0"/>
              <a:t>фирмасының талдауы</a:t>
            </a:r>
            <a:r>
              <a:rPr lang="ru-RU" b="1" dirty="0" smtClean="0"/>
              <a:t> (55 </a:t>
            </a:r>
            <a:r>
              <a:rPr lang="ru-RU" b="1" dirty="0" err="1" smtClean="0"/>
              <a:t>маңызды өнімді қамтиды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679139"/>
            <a:ext cx="7557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i="1" dirty="0" err="1" smtClean="0"/>
              <a:t>Ароматты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көмірсутектер мұнай-химиялық синтездің бастапқы </a:t>
            </a:r>
            <a:r>
              <a:rPr lang="ru-RU" sz="2400" i="1" dirty="0" smtClean="0"/>
              <a:t>материалы </a:t>
            </a:r>
            <a:r>
              <a:rPr lang="ru-RU" sz="2400" i="1" dirty="0" err="1" smtClean="0"/>
              <a:t>ретіндегі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құндылығы бойынша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олефиндерден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кейін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екінші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орында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Қазба шикізатынан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алынатын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заттардың ішінде</a:t>
            </a:r>
            <a:r>
              <a:rPr lang="ru-RU" sz="2400" i="1" dirty="0" smtClean="0"/>
              <a:t> бензол </a:t>
            </a:r>
            <a:r>
              <a:rPr lang="ru-RU" sz="2400" i="1" dirty="0" err="1" smtClean="0"/>
              <a:t>және ксилолдар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ең үлкен маңызға ие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олардың өндірісі АҚШ-та жылына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сәйкесінше </a:t>
            </a:r>
            <a:r>
              <a:rPr lang="ru-RU" sz="2400" i="1" dirty="0" smtClean="0"/>
              <a:t>5 </a:t>
            </a:r>
            <a:r>
              <a:rPr lang="ru-RU" sz="2400" i="1" dirty="0" err="1" smtClean="0"/>
              <a:t>және </a:t>
            </a:r>
            <a:r>
              <a:rPr lang="ru-RU" sz="2400" i="1" dirty="0" smtClean="0"/>
              <a:t>3 миллион </a:t>
            </a:r>
            <a:r>
              <a:rPr lang="ru-RU" sz="2400" i="1" dirty="0" err="1" smtClean="0"/>
              <a:t>тоннаға жетеді</a:t>
            </a:r>
            <a:r>
              <a:rPr lang="ru-RU" sz="2400" i="1" dirty="0" smtClean="0"/>
              <a:t>.</a:t>
            </a:r>
            <a:r>
              <a:rPr lang="ru-RU" sz="2400" i="1" dirty="0" smtClean="0"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2400" i="1" dirty="0" err="1" smtClean="0">
                <a:cs typeface="Times New Roman" pitchFamily="18" charset="0"/>
              </a:rPr>
              <a:t>Өндірілуі орасан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зор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пропорцияларға жеткен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және одан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әрі артып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келе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жатқан хош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иісті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қатардағы ең маңызды қосылыстардың бірі</a:t>
            </a:r>
            <a:r>
              <a:rPr lang="ru-RU" sz="2400" i="1" dirty="0" smtClean="0">
                <a:cs typeface="Times New Roman" pitchFamily="18" charset="0"/>
              </a:rPr>
              <a:t> - бензол. Бензол </a:t>
            </a:r>
            <a:r>
              <a:rPr lang="ru-RU" sz="2400" i="1" dirty="0" err="1" smtClean="0">
                <a:cs typeface="Times New Roman" pitchFamily="18" charset="0"/>
              </a:rPr>
              <a:t>өндірісінің көлемі ароматты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көмірсутектердің жалпы</a:t>
            </a: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2400" i="1" dirty="0" err="1" smtClean="0">
                <a:cs typeface="Times New Roman" pitchFamily="18" charset="0"/>
              </a:rPr>
              <a:t>өндірісінің </a:t>
            </a:r>
            <a:r>
              <a:rPr lang="ru-RU" sz="2400" i="1" dirty="0" smtClean="0">
                <a:cs typeface="Times New Roman" pitchFamily="18" charset="0"/>
              </a:rPr>
              <a:t>60% </a:t>
            </a:r>
            <a:r>
              <a:rPr lang="ru-RU" sz="2400" i="1" dirty="0" err="1" smtClean="0">
                <a:cs typeface="Times New Roman" pitchFamily="18" charset="0"/>
              </a:rPr>
              <a:t>құрайды</a:t>
            </a:r>
            <a:r>
              <a:rPr lang="ru-RU" sz="2400" i="1" dirty="0" smtClean="0">
                <a:cs typeface="Times New Roman" pitchFamily="18" charset="0"/>
              </a:rPr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/>
          <a:srcRect l="3568" t="11571" r="1601" b="48759"/>
          <a:stretch>
            <a:fillRect/>
          </a:stretch>
        </p:blipFill>
        <p:spPr bwMode="auto">
          <a:xfrm>
            <a:off x="827088" y="1412875"/>
            <a:ext cx="74533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75012" y="362635"/>
            <a:ext cx="622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/>
              <a:t>Бензолдың негізгі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өнеркәсіптік қолданылуы</a:t>
            </a:r>
            <a:endParaRPr lang="ru-RU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2352</TotalTime>
  <Words>960</Words>
  <Application>Microsoft Office PowerPoint</Application>
  <PresentationFormat>Экран (4:3)</PresentationFormat>
  <Paragraphs>196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Диаграмма</vt:lpstr>
      <vt:lpstr>Лист Microsoft Office Excel 97-2003</vt:lpstr>
      <vt:lpstr>СНЕ6101 Ароматты көмірсутектерді өндіру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НАЗАРЛАРЫҢЫЗҒА РАХМЕТ!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304</cp:revision>
  <dcterms:created xsi:type="dcterms:W3CDTF">2017-10-09T05:58:02Z</dcterms:created>
  <dcterms:modified xsi:type="dcterms:W3CDTF">2022-11-07T10:11:51Z</dcterms:modified>
</cp:coreProperties>
</file>