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76" r:id="rId4"/>
    <p:sldId id="277" r:id="rId5"/>
    <p:sldId id="278" r:id="rId6"/>
    <p:sldId id="279" r:id="rId7"/>
    <p:sldId id="280" r:id="rId8"/>
    <p:sldId id="281" r:id="rId9"/>
    <p:sldId id="299" r:id="rId10"/>
    <p:sldId id="282" r:id="rId11"/>
    <p:sldId id="283" r:id="rId12"/>
    <p:sldId id="284" r:id="rId13"/>
    <p:sldId id="300"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71" d="100"/>
          <a:sy n="71" d="100"/>
        </p:scale>
        <p:origin x="-102" y="-19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9C778A-3B52-400E-B8B8-FCF0BB0568DE}" type="datetimeFigureOut">
              <a:rPr lang="en-US" smtClean="0"/>
              <a:pPr/>
              <a:t>11/6/2022</a:t>
            </a:fld>
            <a:endParaRPr lang="en-US"/>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CA834-C85D-4321-A26E-942F650E8C8B}" type="slidenum">
              <a:rPr lang="en-US" smtClean="0"/>
              <a:pPr/>
              <a:t>‹#›</a:t>
            </a:fld>
            <a:endParaRPr lang="en-US"/>
          </a:p>
        </p:txBody>
      </p:sp>
    </p:spTree>
    <p:extLst>
      <p:ext uri="{BB962C8B-B14F-4D97-AF65-F5344CB8AC3E}">
        <p14:creationId xmlns:p14="http://schemas.microsoft.com/office/powerpoint/2010/main" xmlns="" val="1808952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B708CAD-A79B-4FF2-A2AD-8FFCB2A3D2EB}" type="datetimeFigureOut">
              <a:rPr lang="ru-RU" smtClean="0"/>
              <a:pPr/>
              <a:t>06.11.2022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96E53A-6968-4272-8BC2-4567D025D9BB}" type="slidenum">
              <a:rPr lang="ru-RU" smtClean="0"/>
              <a:pPr/>
              <a:t>‹#›</a:t>
            </a:fld>
            <a:endParaRPr lang="ru-RU"/>
          </a:p>
        </p:txBody>
      </p:sp>
    </p:spTree>
    <p:extLst>
      <p:ext uri="{BB962C8B-B14F-4D97-AF65-F5344CB8AC3E}">
        <p14:creationId xmlns:p14="http://schemas.microsoft.com/office/powerpoint/2010/main" xmlns="" val="3834314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708CAD-A79B-4FF2-A2AD-8FFCB2A3D2EB}" type="datetimeFigureOut">
              <a:rPr lang="ru-RU" smtClean="0"/>
              <a:pPr/>
              <a:t>06.11.2022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96E53A-6968-4272-8BC2-4567D025D9BB}" type="slidenum">
              <a:rPr lang="ru-RU" smtClean="0"/>
              <a:pPr/>
              <a:t>‹#›</a:t>
            </a:fld>
            <a:endParaRPr lang="ru-RU"/>
          </a:p>
        </p:txBody>
      </p:sp>
    </p:spTree>
    <p:extLst>
      <p:ext uri="{BB962C8B-B14F-4D97-AF65-F5344CB8AC3E}">
        <p14:creationId xmlns:p14="http://schemas.microsoft.com/office/powerpoint/2010/main" xmlns="" val="214825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708CAD-A79B-4FF2-A2AD-8FFCB2A3D2EB}" type="datetimeFigureOut">
              <a:rPr lang="ru-RU" smtClean="0"/>
              <a:pPr/>
              <a:t>06.11.2022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96E53A-6968-4272-8BC2-4567D025D9BB}" type="slidenum">
              <a:rPr lang="ru-RU" smtClean="0"/>
              <a:pPr/>
              <a:t>‹#›</a:t>
            </a:fld>
            <a:endParaRPr lang="ru-RU"/>
          </a:p>
        </p:txBody>
      </p:sp>
    </p:spTree>
    <p:extLst>
      <p:ext uri="{BB962C8B-B14F-4D97-AF65-F5344CB8AC3E}">
        <p14:creationId xmlns:p14="http://schemas.microsoft.com/office/powerpoint/2010/main" xmlns="" val="27176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708CAD-A79B-4FF2-A2AD-8FFCB2A3D2EB}" type="datetimeFigureOut">
              <a:rPr lang="ru-RU" smtClean="0"/>
              <a:pPr/>
              <a:t>06.11.2022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96E53A-6968-4272-8BC2-4567D025D9BB}" type="slidenum">
              <a:rPr lang="ru-RU" smtClean="0"/>
              <a:pPr/>
              <a:t>‹#›</a:t>
            </a:fld>
            <a:endParaRPr lang="ru-RU"/>
          </a:p>
        </p:txBody>
      </p:sp>
    </p:spTree>
    <p:extLst>
      <p:ext uri="{BB962C8B-B14F-4D97-AF65-F5344CB8AC3E}">
        <p14:creationId xmlns:p14="http://schemas.microsoft.com/office/powerpoint/2010/main" xmlns="" val="2531804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708CAD-A79B-4FF2-A2AD-8FFCB2A3D2EB}" type="datetimeFigureOut">
              <a:rPr lang="ru-RU" smtClean="0"/>
              <a:pPr/>
              <a:t>06.11.2022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696E53A-6968-4272-8BC2-4567D025D9BB}" type="slidenum">
              <a:rPr lang="ru-RU" smtClean="0"/>
              <a:pPr/>
              <a:t>‹#›</a:t>
            </a:fld>
            <a:endParaRPr lang="ru-RU"/>
          </a:p>
        </p:txBody>
      </p:sp>
    </p:spTree>
    <p:extLst>
      <p:ext uri="{BB962C8B-B14F-4D97-AF65-F5344CB8AC3E}">
        <p14:creationId xmlns:p14="http://schemas.microsoft.com/office/powerpoint/2010/main" xmlns="" val="2548279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B708CAD-A79B-4FF2-A2AD-8FFCB2A3D2EB}" type="datetimeFigureOut">
              <a:rPr lang="ru-RU" smtClean="0"/>
              <a:pPr/>
              <a:t>06.11.2022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96E53A-6968-4272-8BC2-4567D025D9BB}" type="slidenum">
              <a:rPr lang="ru-RU" smtClean="0"/>
              <a:pPr/>
              <a:t>‹#›</a:t>
            </a:fld>
            <a:endParaRPr lang="ru-RU"/>
          </a:p>
        </p:txBody>
      </p:sp>
    </p:spTree>
    <p:extLst>
      <p:ext uri="{BB962C8B-B14F-4D97-AF65-F5344CB8AC3E}">
        <p14:creationId xmlns:p14="http://schemas.microsoft.com/office/powerpoint/2010/main" xmlns="" val="335576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B708CAD-A79B-4FF2-A2AD-8FFCB2A3D2EB}" type="datetimeFigureOut">
              <a:rPr lang="ru-RU" smtClean="0"/>
              <a:pPr/>
              <a:t>06.11.2022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696E53A-6968-4272-8BC2-4567D025D9BB}" type="slidenum">
              <a:rPr lang="ru-RU" smtClean="0"/>
              <a:pPr/>
              <a:t>‹#›</a:t>
            </a:fld>
            <a:endParaRPr lang="ru-RU"/>
          </a:p>
        </p:txBody>
      </p:sp>
    </p:spTree>
    <p:extLst>
      <p:ext uri="{BB962C8B-B14F-4D97-AF65-F5344CB8AC3E}">
        <p14:creationId xmlns:p14="http://schemas.microsoft.com/office/powerpoint/2010/main" xmlns="" val="188516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B708CAD-A79B-4FF2-A2AD-8FFCB2A3D2EB}" type="datetimeFigureOut">
              <a:rPr lang="ru-RU" smtClean="0"/>
              <a:pPr/>
              <a:t>06.11.2022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696E53A-6968-4272-8BC2-4567D025D9BB}" type="slidenum">
              <a:rPr lang="ru-RU" smtClean="0"/>
              <a:pPr/>
              <a:t>‹#›</a:t>
            </a:fld>
            <a:endParaRPr lang="ru-RU"/>
          </a:p>
        </p:txBody>
      </p:sp>
    </p:spTree>
    <p:extLst>
      <p:ext uri="{BB962C8B-B14F-4D97-AF65-F5344CB8AC3E}">
        <p14:creationId xmlns:p14="http://schemas.microsoft.com/office/powerpoint/2010/main" xmlns="" val="437325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08CAD-A79B-4FF2-A2AD-8FFCB2A3D2EB}" type="datetimeFigureOut">
              <a:rPr lang="ru-RU" smtClean="0"/>
              <a:pPr/>
              <a:t>06.11.2022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696E53A-6968-4272-8BC2-4567D025D9BB}" type="slidenum">
              <a:rPr lang="ru-RU" smtClean="0"/>
              <a:pPr/>
              <a:t>‹#›</a:t>
            </a:fld>
            <a:endParaRPr lang="ru-RU"/>
          </a:p>
        </p:txBody>
      </p:sp>
    </p:spTree>
    <p:extLst>
      <p:ext uri="{BB962C8B-B14F-4D97-AF65-F5344CB8AC3E}">
        <p14:creationId xmlns:p14="http://schemas.microsoft.com/office/powerpoint/2010/main" xmlns="" val="1500876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B708CAD-A79B-4FF2-A2AD-8FFCB2A3D2EB}" type="datetimeFigureOut">
              <a:rPr lang="ru-RU" smtClean="0"/>
              <a:pPr/>
              <a:t>06.11.2022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96E53A-6968-4272-8BC2-4567D025D9BB}" type="slidenum">
              <a:rPr lang="ru-RU" smtClean="0"/>
              <a:pPr/>
              <a:t>‹#›</a:t>
            </a:fld>
            <a:endParaRPr lang="ru-RU"/>
          </a:p>
        </p:txBody>
      </p:sp>
    </p:spTree>
    <p:extLst>
      <p:ext uri="{BB962C8B-B14F-4D97-AF65-F5344CB8AC3E}">
        <p14:creationId xmlns:p14="http://schemas.microsoft.com/office/powerpoint/2010/main" xmlns="" val="343730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B708CAD-A79B-4FF2-A2AD-8FFCB2A3D2EB}" type="datetimeFigureOut">
              <a:rPr lang="ru-RU" smtClean="0"/>
              <a:pPr/>
              <a:t>06.11.2022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696E53A-6968-4272-8BC2-4567D025D9BB}" type="slidenum">
              <a:rPr lang="ru-RU" smtClean="0"/>
              <a:pPr/>
              <a:t>‹#›</a:t>
            </a:fld>
            <a:endParaRPr lang="ru-RU"/>
          </a:p>
        </p:txBody>
      </p:sp>
    </p:spTree>
    <p:extLst>
      <p:ext uri="{BB962C8B-B14F-4D97-AF65-F5344CB8AC3E}">
        <p14:creationId xmlns:p14="http://schemas.microsoft.com/office/powerpoint/2010/main" xmlns="" val="46116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08CAD-A79B-4FF2-A2AD-8FFCB2A3D2EB}" type="datetimeFigureOut">
              <a:rPr lang="ru-RU" smtClean="0"/>
              <a:pPr/>
              <a:t>06.11.2022</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6E53A-6968-4272-8BC2-4567D025D9BB}" type="slidenum">
              <a:rPr lang="ru-RU" smtClean="0"/>
              <a:pPr/>
              <a:t>‹#›</a:t>
            </a:fld>
            <a:endParaRPr lang="ru-RU"/>
          </a:p>
        </p:txBody>
      </p:sp>
    </p:spTree>
    <p:extLst>
      <p:ext uri="{BB962C8B-B14F-4D97-AF65-F5344CB8AC3E}">
        <p14:creationId xmlns:p14="http://schemas.microsoft.com/office/powerpoint/2010/main" xmlns="" val="2471555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mailto:kerimkulova07@mail.r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u.wikipedia.org/wiki/%D0%9F%D0%B5%D0%BA" TargetMode="External"/><Relationship Id="rId2" Type="http://schemas.openxmlformats.org/officeDocument/2006/relationships/hyperlink" Target="https://ru.wikipedia.org/wiki/%D0%9A%D0%B0%D0%BC%D0%B5%D0%BD%D0%BD%D0%BE%D1%83%D0%B3%D0%BE%D0%BB%D1%8C%D0%BD%D1%8B%D0%B9_%D0%BA%D0%BE%D0%BA%D1%8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Заголовок 5"/>
          <p:cNvSpPr txBox="1">
            <a:spLocks noGrp="1"/>
          </p:cNvSpPr>
          <p:nvPr>
            <p:ph type="ctrTitle"/>
          </p:nvPr>
        </p:nvSpPr>
        <p:spPr>
          <a:xfrm>
            <a:off x="883509" y="2300975"/>
            <a:ext cx="7766221" cy="2308324"/>
          </a:xfrm>
          <a:prstGeom prst="rect">
            <a:avLst/>
          </a:prstGeom>
          <a:noFill/>
        </p:spPr>
        <p:txBody>
          <a:bodyPr wrap="square" rtlCol="0">
            <a:spAutoFit/>
          </a:bodyPr>
          <a:lstStyle/>
          <a:p>
            <a:r>
              <a:rPr lang="en-US" sz="4400" b="1" i="1" dirty="0" smtClean="0">
                <a:solidFill>
                  <a:schemeClr val="bg1"/>
                </a:solidFill>
                <a:effectLst>
                  <a:outerShdw blurRad="38100" dist="38100" dir="2700000" algn="tl">
                    <a:srgbClr val="000000">
                      <a:alpha val="43137"/>
                    </a:srgbClr>
                  </a:outerShdw>
                </a:effectLst>
                <a:cs typeface="Times New Roman" panose="02020603050405020304" pitchFamily="18" charset="0"/>
              </a:rPr>
              <a:t>CHE6111 </a:t>
            </a:r>
            <a:r>
              <a:rPr lang="kk-KZ" sz="4400" b="1" i="1" dirty="0" smtClean="0">
                <a:solidFill>
                  <a:schemeClr val="bg1"/>
                </a:solidFill>
                <a:effectLst>
                  <a:outerShdw blurRad="38100" dist="38100" dir="2700000" algn="tl">
                    <a:srgbClr val="000000">
                      <a:alpha val="43137"/>
                    </a:srgbClr>
                  </a:outerShdw>
                </a:effectLst>
                <a:cs typeface="Times New Roman" panose="02020603050405020304" pitchFamily="18" charset="0"/>
              </a:rPr>
              <a:t>Қатты жанғыш қазбалардың химиялық технологиясы</a:t>
            </a:r>
            <a:r>
              <a:rPr lang="ru-RU" sz="4400" dirty="0" smtClean="0">
                <a:solidFill>
                  <a:schemeClr val="bg1"/>
                </a:solidFill>
                <a:cs typeface="Times New Roman" panose="02020603050405020304" pitchFamily="18" charset="0"/>
              </a:rPr>
              <a:t/>
            </a:r>
            <a:br>
              <a:rPr lang="ru-RU" sz="4400" dirty="0" smtClean="0">
                <a:solidFill>
                  <a:schemeClr val="bg1"/>
                </a:solidFill>
                <a:cs typeface="Times New Roman" panose="02020603050405020304" pitchFamily="18" charset="0"/>
              </a:rPr>
            </a:br>
            <a:endParaRPr lang="ru-RU" sz="2800" b="1"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18460" y="785554"/>
            <a:ext cx="4178893" cy="947814"/>
          </a:xfrm>
          <a:prstGeom prst="rect">
            <a:avLst/>
          </a:prstGeom>
        </p:spPr>
      </p:pic>
      <p:sp>
        <p:nvSpPr>
          <p:cNvPr id="2" name="TextBox 1"/>
          <p:cNvSpPr txBox="1"/>
          <p:nvPr/>
        </p:nvSpPr>
        <p:spPr>
          <a:xfrm>
            <a:off x="1739899" y="4255396"/>
            <a:ext cx="6205495" cy="1969770"/>
          </a:xfrm>
          <a:prstGeom prst="rect">
            <a:avLst/>
          </a:prstGeom>
          <a:noFill/>
        </p:spPr>
        <p:txBody>
          <a:bodyPr wrap="square" rtlCol="0">
            <a:spAutoFit/>
          </a:bodyPr>
          <a:lstStyle/>
          <a:p>
            <a:pPr algn="ctr"/>
            <a:r>
              <a:rPr lang="ru-RU" sz="3200" dirty="0" err="1" smtClean="0">
                <a:solidFill>
                  <a:schemeClr val="bg1"/>
                </a:solidFill>
                <a:cs typeface="Times New Roman" panose="02020603050405020304" pitchFamily="18" charset="0"/>
              </a:rPr>
              <a:t>Оқытушы: К</a:t>
            </a:r>
            <a:r>
              <a:rPr lang="ru-RU" dirty="0" err="1" smtClean="0">
                <a:solidFill>
                  <a:schemeClr val="bg1"/>
                </a:solidFill>
                <a:cs typeface="Times New Roman" panose="02020603050405020304" pitchFamily="18" charset="0"/>
              </a:rPr>
              <a:t>еримкулова</a:t>
            </a:r>
            <a:r>
              <a:rPr lang="ru-RU" sz="3200" dirty="0" smtClean="0">
                <a:solidFill>
                  <a:schemeClr val="bg1"/>
                </a:solidFill>
                <a:cs typeface="Times New Roman" panose="02020603050405020304" pitchFamily="18" charset="0"/>
              </a:rPr>
              <a:t> </a:t>
            </a:r>
            <a:r>
              <a:rPr lang="ru-RU" dirty="0" err="1" smtClean="0">
                <a:solidFill>
                  <a:schemeClr val="bg1"/>
                </a:solidFill>
                <a:cs typeface="Times New Roman" panose="02020603050405020304" pitchFamily="18" charset="0"/>
              </a:rPr>
              <a:t>Айгуль</a:t>
            </a:r>
            <a:r>
              <a:rPr lang="ru-RU" dirty="0" smtClean="0">
                <a:solidFill>
                  <a:schemeClr val="bg1"/>
                </a:solidFill>
                <a:cs typeface="Times New Roman" panose="02020603050405020304" pitchFamily="18" charset="0"/>
              </a:rPr>
              <a:t> </a:t>
            </a:r>
            <a:r>
              <a:rPr lang="ru-RU" dirty="0" err="1" smtClean="0">
                <a:solidFill>
                  <a:schemeClr val="bg1"/>
                </a:solidFill>
                <a:cs typeface="Times New Roman" panose="02020603050405020304" pitchFamily="18" charset="0"/>
              </a:rPr>
              <a:t>Жадраевна</a:t>
            </a:r>
            <a:r>
              <a:rPr lang="ru-RU" dirty="0" smtClean="0">
                <a:solidFill>
                  <a:schemeClr val="bg1"/>
                </a:solidFill>
                <a:cs typeface="Times New Roman" panose="02020603050405020304" pitchFamily="18" charset="0"/>
              </a:rPr>
              <a:t> </a:t>
            </a:r>
            <a:r>
              <a:rPr lang="ru-RU" dirty="0" err="1" smtClean="0">
                <a:solidFill>
                  <a:schemeClr val="bg1"/>
                </a:solidFill>
                <a:cs typeface="Times New Roman" panose="02020603050405020304" pitchFamily="18" charset="0"/>
              </a:rPr>
              <a:t>хим.ғыл.канд., </a:t>
            </a:r>
            <a:r>
              <a:rPr lang="ru-RU" dirty="0" smtClean="0">
                <a:solidFill>
                  <a:schemeClr val="bg1"/>
                </a:solidFill>
                <a:cs typeface="Times New Roman" panose="02020603050405020304" pitchFamily="18" charset="0"/>
              </a:rPr>
              <a:t>«</a:t>
            </a:r>
            <a:r>
              <a:rPr lang="kk-KZ" dirty="0" smtClean="0">
                <a:solidFill>
                  <a:schemeClr val="bg1"/>
                </a:solidFill>
                <a:cs typeface="Times New Roman" panose="02020603050405020304" pitchFamily="18" charset="0"/>
              </a:rPr>
              <a:t>Химиялық және биохимиялық инженерия</a:t>
            </a:r>
            <a:r>
              <a:rPr lang="ru-RU" dirty="0" smtClean="0">
                <a:solidFill>
                  <a:schemeClr val="bg1"/>
                </a:solidFill>
                <a:cs typeface="Times New Roman" panose="02020603050405020304" pitchFamily="18" charset="0"/>
              </a:rPr>
              <a:t>» кафедра </a:t>
            </a:r>
            <a:r>
              <a:rPr lang="ru-RU" dirty="0" err="1" smtClean="0">
                <a:solidFill>
                  <a:schemeClr val="bg1"/>
                </a:solidFill>
                <a:cs typeface="Times New Roman" panose="02020603050405020304" pitchFamily="18" charset="0"/>
              </a:rPr>
              <a:t>қауымдастырылған </a:t>
            </a:r>
            <a:r>
              <a:rPr lang="ru-RU" dirty="0" smtClean="0">
                <a:solidFill>
                  <a:schemeClr val="bg1"/>
                </a:solidFill>
                <a:cs typeface="Times New Roman" panose="02020603050405020304" pitchFamily="18" charset="0"/>
              </a:rPr>
              <a:t>профессоры</a:t>
            </a:r>
            <a:r>
              <a:rPr lang="en-US" b="1" dirty="0"/>
              <a:t/>
            </a:r>
            <a:br>
              <a:rPr lang="en-US" b="1" dirty="0"/>
            </a:br>
            <a:r>
              <a:rPr lang="ru-RU" b="1" dirty="0"/>
              <a:t/>
            </a:r>
            <a:br>
              <a:rPr lang="ru-RU" b="1" dirty="0"/>
            </a:br>
            <a:r>
              <a:rPr lang="en-US" b="1" dirty="0" smtClean="0">
                <a:hlinkClick r:id="rId4"/>
              </a:rPr>
              <a:t>kerimkulova07@mail.ru</a:t>
            </a:r>
            <a:r>
              <a:rPr lang="en-US" b="1" dirty="0" smtClean="0"/>
              <a:t> </a:t>
            </a:r>
            <a:r>
              <a:rPr lang="en-US" b="1" dirty="0"/>
              <a:t/>
            </a:r>
            <a:br>
              <a:rPr lang="en-US" b="1" dirty="0"/>
            </a:br>
            <a:endParaRPr lang="ru-RU" dirty="0"/>
          </a:p>
        </p:txBody>
      </p:sp>
    </p:spTree>
    <p:extLst>
      <p:ext uri="{BB962C8B-B14F-4D97-AF65-F5344CB8AC3E}">
        <p14:creationId xmlns:p14="http://schemas.microsoft.com/office/powerpoint/2010/main" xmlns="" val="399784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8F33FB46-5938-4928-872F-6E8BFA0EF97C}"/>
              </a:ext>
            </a:extLst>
          </p:cNvPr>
          <p:cNvSpPr/>
          <p:nvPr/>
        </p:nvSpPr>
        <p:spPr>
          <a:xfrm>
            <a:off x="4900749" y="948690"/>
            <a:ext cx="3875314" cy="5909310"/>
          </a:xfrm>
          <a:prstGeom prst="rect">
            <a:avLst/>
          </a:prstGeom>
        </p:spPr>
        <p:txBody>
          <a:bodyPr wrap="square">
            <a:spAutoFit/>
          </a:bodyPr>
          <a:lstStyle/>
          <a:p>
            <a:pPr indent="254000" algn="just" rtl="0"/>
            <a:r>
              <a:rPr lang="ru-RU" dirty="0">
                <a:solidFill>
                  <a:srgbClr val="000000"/>
                </a:solidFill>
                <a:latin typeface="Times New Roman" panose="02020603050405020304" pitchFamily="18" charset="0"/>
                <a:cs typeface="Times New Roman" panose="02020603050405020304" pitchFamily="18" charset="0"/>
              </a:rPr>
              <a:t>Қазба отынды жартылай кокстеу кезінде олардың органикалық массасының оттегі есебінен пирогендік су түзіледі, отынның ылғалдылығымен бірге конденсацияланып, шайыр немесе шайыр түзеді.</a:t>
            </a:r>
            <a:r>
              <a:rPr lang="ru-RU" dirty="0" err="1">
                <a:solidFill>
                  <a:srgbClr val="000000"/>
                </a:solidFill>
                <a:latin typeface="Times New Roman" panose="02020603050405020304" pitchFamily="18" charset="0"/>
                <a:cs typeface="Times New Roman" panose="02020603050405020304" pitchFamily="18" charset="0"/>
              </a:rPr>
              <a:t>шайырдың үстінде</a:t>
            </a:r>
            <a:r>
              <a:rPr lang="ru-RU" dirty="0">
                <a:solidFill>
                  <a:srgbClr val="000000"/>
                </a:solidFill>
                <a:latin typeface="Times New Roman" panose="02020603050405020304" pitchFamily="18" charset="0"/>
                <a:cs typeface="Times New Roman" panose="02020603050405020304" pitchFamily="18" charset="0"/>
              </a:rPr>
              <a:t>су. Оның атауы бастапқы шайырдың түзілетін тығыздығымен анықталады. Егер шайырдың тығыздығы судың тығыздығынан аз болса, онда соңғысы шайырлы деп аталады, ал керісінше, шайырдың тығыздығы бірден үлкен болса, онда су болады.</a:t>
            </a:r>
            <a:r>
              <a:rPr lang="ru-RU" dirty="0" err="1">
                <a:solidFill>
                  <a:srgbClr val="000000"/>
                </a:solidFill>
                <a:latin typeface="Times New Roman" panose="02020603050405020304" pitchFamily="18" charset="0"/>
                <a:cs typeface="Times New Roman" panose="02020603050405020304" pitchFamily="18" charset="0"/>
              </a:rPr>
              <a:t>шайыр үсті</a:t>
            </a:r>
            <a:r>
              <a:rPr lang="ru-RU" dirty="0">
                <a:solidFill>
                  <a:srgbClr val="000000"/>
                </a:solidFill>
                <a:latin typeface="Times New Roman" panose="02020603050405020304" pitchFamily="18" charset="0"/>
                <a:cs typeface="Times New Roman" panose="02020603050405020304" pitchFamily="18" charset="0"/>
              </a:rPr>
              <a:t>. Пирогенетикалық су ТГИ оттегі мен сутегі есебінен іс жүзінде 600-800°С дейін түзіледі. Пирогенетикалық судың құрамында төменгі спирттер, құмырсқа және басқа суда еритін қышқылдар, фенолдар болуы мүмкін.</a:t>
            </a:r>
          </a:p>
        </p:txBody>
      </p:sp>
      <p:sp>
        <p:nvSpPr>
          <p:cNvPr id="5" name="Прямоугольник 4">
            <a:extLst>
              <a:ext uri="{FF2B5EF4-FFF2-40B4-BE49-F238E27FC236}">
                <a16:creationId xmlns="" xmlns:a16="http://schemas.microsoft.com/office/drawing/2014/main" id="{92081A19-C6CC-483F-A880-5187D04A39DF}"/>
              </a:ext>
            </a:extLst>
          </p:cNvPr>
          <p:cNvSpPr/>
          <p:nvPr/>
        </p:nvSpPr>
        <p:spPr>
          <a:xfrm>
            <a:off x="160262" y="1186100"/>
            <a:ext cx="4572000" cy="5078313"/>
          </a:xfrm>
          <a:prstGeom prst="rect">
            <a:avLst/>
          </a:prstGeom>
        </p:spPr>
        <p:txBody>
          <a:bodyPr>
            <a:spAutoFit/>
          </a:bodyPr>
          <a:lstStyle/>
          <a:p>
            <a:pPr indent="254000" algn="just" rtl="0"/>
            <a:r>
              <a:rPr lang="ru-RU" dirty="0">
                <a:solidFill>
                  <a:srgbClr val="000000"/>
                </a:solidFill>
                <a:latin typeface="Times New Roman" panose="02020603050405020304" pitchFamily="18" charset="0"/>
                <a:cs typeface="Times New Roman" panose="02020603050405020304" pitchFamily="18" charset="0"/>
              </a:rPr>
              <a:t>Біріншілік газ – жартылай кокстеу кезінде түзілетін газ тәрізді өнімдердің қоспасы. Одан бу шайырлы өнімдер мен табиғи бензинді бөліп алғаннан кейін ол негізінен метаннан, оның гомологтарынан және басқа көмірсутектер мен сутектен тұрады. Құрамы жартылай кокстелетін ТГИ түріне де байланысты. Бастапқы газ құрамының ерекшелігі - жоғары жану температурасына ықпал ететін метан мен оның гомологтарының жоғары мөлшері. Жартылай коксты газдың негізгі көлемі жартылай кокстеу жүргізілетін кәсіпорынның өзінде отынды жылытуға және басқа да қажеттіліктерге жұмсалады. Артық жартылай кокс газын тұрмыстық отын ретінде де, органикалық синтез үшін де пайдалануға болады.</a:t>
            </a:r>
          </a:p>
        </p:txBody>
      </p:sp>
      <p:sp>
        <p:nvSpPr>
          <p:cNvPr id="7" name="Прямоугольник 6">
            <a:extLst>
              <a:ext uri="{FF2B5EF4-FFF2-40B4-BE49-F238E27FC236}">
                <a16:creationId xmlns="" xmlns:a16="http://schemas.microsoft.com/office/drawing/2014/main" id="{D1AE2FD9-6246-4616-A523-781D94D9F47E}"/>
              </a:ext>
            </a:extLst>
          </p:cNvPr>
          <p:cNvSpPr/>
          <p:nvPr/>
        </p:nvSpPr>
        <p:spPr>
          <a:xfrm>
            <a:off x="1083546" y="250037"/>
            <a:ext cx="6809877" cy="954107"/>
          </a:xfrm>
          <a:prstGeom prst="rect">
            <a:avLst/>
          </a:prstGeom>
        </p:spPr>
        <p:txBody>
          <a:bodyPr wrap="square">
            <a:spAutoFit/>
          </a:bodyPr>
          <a:lstStyle/>
          <a:p>
            <a:pPr algn="ctr" rtl="0"/>
            <a:r>
              <a:rPr lang="ru-RU" sz="2800" b="1" dirty="0">
                <a:latin typeface="Times New Roman" panose="02020603050405020304" pitchFamily="18" charset="0"/>
                <a:cs typeface="Times New Roman" panose="02020603050405020304" pitchFamily="18" charset="0"/>
              </a:rPr>
              <a:t>Жартылай кокстеу </a:t>
            </a:r>
            <a:r>
              <a:rPr lang="ru-RU" sz="2800" b="1" dirty="0" err="1">
                <a:latin typeface="Times New Roman" panose="02020603050405020304" pitchFamily="18" charset="0"/>
                <a:cs typeface="Times New Roman" panose="02020603050405020304" pitchFamily="18" charset="0"/>
              </a:rPr>
              <a:t>өнімдерінің</a:t>
            </a:r>
            <a:r>
              <a:rPr lang="ru-RU" sz="2800" b="1" dirty="0">
                <a:latin typeface="Times New Roman" panose="02020603050405020304" pitchFamily="18" charset="0"/>
                <a:cs typeface="Times New Roman" panose="02020603050405020304" pitchFamily="18" charset="0"/>
              </a:rPr>
              <a:t> </a:t>
            </a:r>
            <a:endParaRPr lang="ru-RU" sz="2800" b="1" dirty="0" smtClean="0">
              <a:latin typeface="Times New Roman" panose="02020603050405020304" pitchFamily="18" charset="0"/>
              <a:cs typeface="Times New Roman" panose="02020603050405020304" pitchFamily="18" charset="0"/>
            </a:endParaRPr>
          </a:p>
          <a:p>
            <a:pPr algn="ctr" rtl="0"/>
            <a:r>
              <a:rPr lang="ru-RU" sz="2800" b="1" dirty="0" err="1" smtClean="0">
                <a:latin typeface="Times New Roman" panose="02020603050405020304" pitchFamily="18" charset="0"/>
                <a:cs typeface="Times New Roman" panose="02020603050405020304" pitchFamily="18" charset="0"/>
              </a:rPr>
              <a:t>сипаттамасы</a:t>
            </a:r>
            <a:r>
              <a:rPr lang="ru-RU" sz="2800" b="1" dirty="0" smtClean="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және қолданылуы</a:t>
            </a:r>
          </a:p>
        </p:txBody>
      </p:sp>
    </p:spTree>
    <p:extLst>
      <p:ext uri="{BB962C8B-B14F-4D97-AF65-F5344CB8AC3E}">
        <p14:creationId xmlns="" xmlns:p14="http://schemas.microsoft.com/office/powerpoint/2010/main" val="352165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41E4E73F-1A7D-43C4-AA24-35676AD7A889}"/>
              </a:ext>
            </a:extLst>
          </p:cNvPr>
          <p:cNvSpPr/>
          <p:nvPr/>
        </p:nvSpPr>
        <p:spPr>
          <a:xfrm>
            <a:off x="534488" y="1381488"/>
            <a:ext cx="7957457" cy="4401205"/>
          </a:xfrm>
          <a:prstGeom prst="rect">
            <a:avLst/>
          </a:prstGeom>
        </p:spPr>
        <p:txBody>
          <a:bodyPr wrap="square">
            <a:spAutoFit/>
          </a:bodyPr>
          <a:lstStyle/>
          <a:p>
            <a:pPr algn="just" rtl="0"/>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Жартылай</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a:solidFill>
                  <a:srgbClr val="000000"/>
                </a:solidFill>
                <a:latin typeface="Times New Roman" panose="02020603050405020304" pitchFamily="18" charset="0"/>
                <a:cs typeface="Times New Roman" panose="02020603050405020304" pitchFamily="18" charset="0"/>
              </a:rPr>
              <a:t>кокстеу өнімдерінің шығымы мен сапасы өңделетін отынның қасиеттеріне, қыздыру жағдайларына, атап айтқанда, жылу беру жылдамдығына, соңғы қыздыру температурасына және қысымға байланысты. Сондай-ақ қолданылатын пештердің түрі, қыздыру әдісі, ұшқыш заттардың жоғары температуралы аймақтарда тұру уақыты және температуралық өрістің біркелкілігін анықтайтын және соңғы өнімнің пайда болуына әсер ететін басқа факторлардың маңызы зор. Әртүрлі типтегі қоңыр көмірлерді жартылай кокстеу кезінде шайырлардың шығымы әртүрлі болуы мүмкін - 4,5-тен 15-17% -ға дейін, көмірді жартылай кокстеу кезінде түзілетін шайырдың шығымы да олардың құрылымының ерекшеліктеріне байланысты және өзгереді. 1,5-20% және одан жоғары. Метаморфизм өскен сайын (газ көмірінен майсыз көмірге дейін) жартылай коксты шайырдың шығымы төмендейді. Жалғыз ерекшелік - майлы көмір,</a:t>
            </a:r>
            <a:endParaRPr lang="ru-RU" sz="2000" dirty="0">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 xmlns:a16="http://schemas.microsoft.com/office/drawing/2014/main" id="{5BB3685D-C575-414C-9F88-580B876D47D1}"/>
              </a:ext>
            </a:extLst>
          </p:cNvPr>
          <p:cNvSpPr/>
          <p:nvPr/>
        </p:nvSpPr>
        <p:spPr>
          <a:xfrm>
            <a:off x="960120" y="234911"/>
            <a:ext cx="7223760" cy="1384995"/>
          </a:xfrm>
          <a:prstGeom prst="rect">
            <a:avLst/>
          </a:prstGeom>
        </p:spPr>
        <p:txBody>
          <a:bodyPr wrap="square">
            <a:spAutoFit/>
          </a:bodyPr>
          <a:lstStyle/>
          <a:p>
            <a:pPr algn="ctr" rtl="0"/>
            <a:r>
              <a:rPr lang="ru-RU" sz="2800" b="1" dirty="0">
                <a:latin typeface="Times New Roman" panose="02020603050405020304" pitchFamily="18" charset="0"/>
                <a:cs typeface="Times New Roman" panose="02020603050405020304" pitchFamily="18" charset="0"/>
              </a:rPr>
              <a:t>Жартылай кокстелетін өнімдердің шығымы мен сапасына әсер ететін факторлар</a:t>
            </a:r>
          </a:p>
        </p:txBody>
      </p:sp>
    </p:spTree>
    <p:extLst>
      <p:ext uri="{BB962C8B-B14F-4D97-AF65-F5344CB8AC3E}">
        <p14:creationId xmlns="" xmlns:p14="http://schemas.microsoft.com/office/powerpoint/2010/main" val="2852611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EAD6705A-E4A6-460D-AE70-141794BACBFE}"/>
              </a:ext>
            </a:extLst>
          </p:cNvPr>
          <p:cNvSpPr/>
          <p:nvPr/>
        </p:nvSpPr>
        <p:spPr>
          <a:xfrm>
            <a:off x="435237" y="1922929"/>
            <a:ext cx="8267700" cy="2862322"/>
          </a:xfrm>
          <a:prstGeom prst="rect">
            <a:avLst/>
          </a:prstGeom>
        </p:spPr>
        <p:txBody>
          <a:bodyPr wrap="square">
            <a:spAutoFit/>
          </a:bodyPr>
          <a:lstStyle/>
          <a:p>
            <a:pPr algn="just" rtl="0"/>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Отынның </a:t>
            </a:r>
            <a:r>
              <a:rPr lang="ru-RU" sz="2000" dirty="0">
                <a:solidFill>
                  <a:srgbClr val="000000"/>
                </a:solidFill>
                <a:latin typeface="Times New Roman" panose="02020603050405020304" pitchFamily="18" charset="0"/>
                <a:cs typeface="Times New Roman" panose="02020603050405020304" pitchFamily="18" charset="0"/>
              </a:rPr>
              <a:t>соңғы қыздыру температурасы жартылай кокстелетін өнімдердің шығымы мен қасиеттеріне айтарлықтай әсер етеді, өйткені жылу беру кезінде жоғары температуралық өзгерістер орын алады. Әдетте карбонизацияның соңғы температурасы 600 °C болады. Бұл температурада шайыр түзілу процестері іс жүзінде аяқталады. Жартылай кокстың коксқа өту сатысына тән жоғары температуралық өзгерістер (</a:t>
            </a:r>
            <a:r>
              <a:rPr lang="ru-RU" sz="2000" dirty="0" err="1">
                <a:solidFill>
                  <a:srgbClr val="000000"/>
                </a:solidFill>
                <a:latin typeface="Times New Roman" panose="02020603050405020304" pitchFamily="18" charset="0"/>
                <a:cs typeface="Times New Roman" panose="02020603050405020304" pitchFamily="18" charset="0"/>
              </a:rPr>
              <a:t>дегидрлеу,дилкилдену</a:t>
            </a:r>
            <a:r>
              <a:rPr lang="ru-RU" sz="2000" dirty="0">
                <a:solidFill>
                  <a:srgbClr val="000000"/>
                </a:solidFill>
                <a:latin typeface="Times New Roman" panose="02020603050405020304" pitchFamily="18" charset="0"/>
                <a:cs typeface="Times New Roman" panose="02020603050405020304" pitchFamily="18" charset="0"/>
              </a:rPr>
              <a:t>, сутектің құрамында азот бар гетероциклдермен әрекеттесуі, олардың кейіннен ыдырауы және аммиак пен молекулалық азоттың түзілуі), температура 600°С жоғарылаған сайын артады. </a:t>
            </a:r>
            <a:endParaRPr lang="ru-RU" sz="2000" dirty="0">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 xmlns:a16="http://schemas.microsoft.com/office/drawing/2014/main" id="{1E9E78E6-4B65-4CDB-838F-513853C52EFB}"/>
              </a:ext>
            </a:extLst>
          </p:cNvPr>
          <p:cNvSpPr/>
          <p:nvPr/>
        </p:nvSpPr>
        <p:spPr>
          <a:xfrm>
            <a:off x="960120" y="234911"/>
            <a:ext cx="7223760" cy="1384995"/>
          </a:xfrm>
          <a:prstGeom prst="rect">
            <a:avLst/>
          </a:prstGeom>
        </p:spPr>
        <p:txBody>
          <a:bodyPr wrap="square">
            <a:spAutoFit/>
          </a:bodyPr>
          <a:lstStyle/>
          <a:p>
            <a:pPr algn="ctr" rtl="0"/>
            <a:r>
              <a:rPr lang="ru-RU" sz="2800" b="1" dirty="0">
                <a:latin typeface="Times New Roman" panose="02020603050405020304" pitchFamily="18" charset="0"/>
                <a:cs typeface="Times New Roman" panose="02020603050405020304" pitchFamily="18" charset="0"/>
              </a:rPr>
              <a:t>Жартылай кокстелетін өнімдердің шығымы мен сапасына әсер ететін факторлар</a:t>
            </a:r>
          </a:p>
        </p:txBody>
      </p:sp>
    </p:spTree>
    <p:extLst>
      <p:ext uri="{BB962C8B-B14F-4D97-AF65-F5344CB8AC3E}">
        <p14:creationId xmlns="" xmlns:p14="http://schemas.microsoft.com/office/powerpoint/2010/main" val="1045150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EAD6705A-E4A6-460D-AE70-141794BACBFE}"/>
              </a:ext>
            </a:extLst>
          </p:cNvPr>
          <p:cNvSpPr/>
          <p:nvPr/>
        </p:nvSpPr>
        <p:spPr>
          <a:xfrm>
            <a:off x="556260" y="1601177"/>
            <a:ext cx="8267700" cy="3170099"/>
          </a:xfrm>
          <a:prstGeom prst="rect">
            <a:avLst/>
          </a:prstGeom>
        </p:spPr>
        <p:txBody>
          <a:bodyPr wrap="square">
            <a:spAutoFit/>
          </a:bodyPr>
          <a:lstStyle/>
          <a:p>
            <a:pPr algn="just" rtl="0"/>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Газдардың </a:t>
            </a:r>
            <a:r>
              <a:rPr lang="ru-RU" sz="2000" dirty="0">
                <a:solidFill>
                  <a:srgbClr val="000000"/>
                </a:solidFill>
                <a:latin typeface="Times New Roman" panose="02020603050405020304" pitchFamily="18" charset="0"/>
                <a:cs typeface="Times New Roman" panose="02020603050405020304" pitchFamily="18" charset="0"/>
              </a:rPr>
              <a:t>қосымша мөлшері (сутегі, метан, аммиак, азот және т.б.) түзіліп, қатты қалдық шығымы төмендеп, сапасы өзгереді. Температураның жоғарылауымен өнімнің реактивтілігі төмендейді, ал құрылымдық беріктігі артады. Нақты процесте соңғы қыздыру температурасын жоғарылату шайырлардың шығымы мен құрамына әсер етеді. Жүктемедегі температураны арттыру үшін ішкі жылумен қамтамасыз етілген пештердегі газ - жылу тасымалдағыштың температурасын немесе сыртқы жылыту пештеріндегі қыздыру қабырғаларының температурасын арттыру қажет. Бұл ұшпа заттардың қосымша пиролизін тудырады.</a:t>
            </a:r>
            <a:endParaRPr lang="ru-RU" sz="2000" dirty="0">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 xmlns:a16="http://schemas.microsoft.com/office/drawing/2014/main" id="{A4BA213A-FF35-4BC1-BF42-2055269BE127}"/>
              </a:ext>
            </a:extLst>
          </p:cNvPr>
          <p:cNvSpPr/>
          <p:nvPr/>
        </p:nvSpPr>
        <p:spPr>
          <a:xfrm>
            <a:off x="605950" y="5209005"/>
            <a:ext cx="8267700" cy="1015663"/>
          </a:xfrm>
          <a:prstGeom prst="rect">
            <a:avLst/>
          </a:prstGeom>
        </p:spPr>
        <p:txBody>
          <a:bodyPr wrap="square">
            <a:spAutoFit/>
          </a:bodyPr>
          <a:lstStyle/>
          <a:p>
            <a:pPr algn="l" rtl="0"/>
            <a:r>
              <a:rPr lang="ru-RU" sz="2000" dirty="0">
                <a:solidFill>
                  <a:srgbClr val="000000"/>
                </a:solidFill>
                <a:latin typeface="Times New Roman" panose="02020603050405020304" pitchFamily="18" charset="0"/>
                <a:cs typeface="Times New Roman" panose="02020603050405020304" pitchFamily="18" charset="0"/>
              </a:rPr>
              <a:t>Осылайша, температураның 600 ° C-тан жоғары көтерілуі қатты өнім мен шайырлардың шығымының төмендеуіне және газдар мөлшерінің артуына әкеледі.</a:t>
            </a:r>
            <a:endParaRPr lang="ru-RU" sz="2000" dirty="0">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 xmlns:a16="http://schemas.microsoft.com/office/drawing/2014/main" id="{1E9E78E6-4B65-4CDB-838F-513853C52EFB}"/>
              </a:ext>
            </a:extLst>
          </p:cNvPr>
          <p:cNvSpPr/>
          <p:nvPr/>
        </p:nvSpPr>
        <p:spPr>
          <a:xfrm>
            <a:off x="960120" y="234911"/>
            <a:ext cx="7223760" cy="1384995"/>
          </a:xfrm>
          <a:prstGeom prst="rect">
            <a:avLst/>
          </a:prstGeom>
        </p:spPr>
        <p:txBody>
          <a:bodyPr wrap="square">
            <a:spAutoFit/>
          </a:bodyPr>
          <a:lstStyle/>
          <a:p>
            <a:pPr algn="ctr" rtl="0"/>
            <a:r>
              <a:rPr lang="ru-RU" sz="2800" b="1" dirty="0">
                <a:latin typeface="Times New Roman" panose="02020603050405020304" pitchFamily="18" charset="0"/>
                <a:cs typeface="Times New Roman" panose="02020603050405020304" pitchFamily="18" charset="0"/>
              </a:rPr>
              <a:t>Жартылай кокстелетін өнімдердің шығымы мен сапасына әсер ететін факторлар</a:t>
            </a:r>
          </a:p>
        </p:txBody>
      </p:sp>
    </p:spTree>
    <p:extLst>
      <p:ext uri="{BB962C8B-B14F-4D97-AF65-F5344CB8AC3E}">
        <p14:creationId xmlns="" xmlns:p14="http://schemas.microsoft.com/office/powerpoint/2010/main" val="1045150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854422C0-FAE3-4D74-8D70-C69B8617A59E}"/>
              </a:ext>
            </a:extLst>
          </p:cNvPr>
          <p:cNvSpPr/>
          <p:nvPr/>
        </p:nvSpPr>
        <p:spPr>
          <a:xfrm>
            <a:off x="464820" y="1440383"/>
            <a:ext cx="8420101" cy="4832092"/>
          </a:xfrm>
          <a:prstGeom prst="rect">
            <a:avLst/>
          </a:prstGeom>
        </p:spPr>
        <p:txBody>
          <a:bodyPr wrap="square">
            <a:spAutoFit/>
          </a:bodyPr>
          <a:lstStyle/>
          <a:p>
            <a:pPr algn="just" rtl="0"/>
            <a:r>
              <a:rPr lang="ru-RU" sz="2000" dirty="0">
                <a:solidFill>
                  <a:srgbClr val="000000"/>
                </a:solidFill>
                <a:latin typeface="Times New Roman" panose="02020603050405020304" pitchFamily="18" charset="0"/>
                <a:cs typeface="Times New Roman" panose="02020603050405020304" pitchFamily="18" charset="0"/>
              </a:rPr>
              <a:t> </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Маңызды </a:t>
            </a:r>
            <a:r>
              <a:rPr lang="ru-RU" sz="2200" dirty="0">
                <a:solidFill>
                  <a:srgbClr val="000000"/>
                </a:solidFill>
                <a:latin typeface="Times New Roman" panose="02020603050405020304" pitchFamily="18" charset="0"/>
                <a:cs typeface="Times New Roman" panose="02020603050405020304" pitchFamily="18" charset="0"/>
              </a:rPr>
              <a:t>фактор - жылыту жылдамдығы. Неғұрлым қарқынды жылу беру кезінде жартылай кокстың шығымы төмендейді, ал шайырдың шығымы артады. Жартылай кокстеу өнімдерінің шығымына қыздыру жылдамдығының әсерін қарастыра отырып, жанармайдың үлкен массалары өңделетін белгілі бір аппараттағы процестің ерекшеліктерін ескеретін келесі пікірді есте сақтау қажет. Баяу қыздыру кезінде отынға жылу беру біркелкі жүреді және нәтижесінде пайда болатын ұшпа өнімдер қыздырылған отын қабаты арқылы өтеді, екінші реттік пиролизден аз мөлшерде өтеді. Салқындату сұйықтығының немесе жылыту қабырғаларының температурасы көтерілетін қыздыру жылдамдығының жоғарылауымен отын қабаттары арқылы өтетін ұшпа компоненттер отын массасында да, қыздырылған салқындатқышпен араласып, үлкен пиролизге ұшырайды. жылыту қабырғалары.</a:t>
            </a:r>
            <a:endParaRPr lang="ru-RU" sz="2200" dirty="0">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 xmlns:a16="http://schemas.microsoft.com/office/drawing/2014/main" id="{8A7F9F1A-8DD9-466F-A033-BC3E3B24A4F1}"/>
              </a:ext>
            </a:extLst>
          </p:cNvPr>
          <p:cNvSpPr/>
          <p:nvPr/>
        </p:nvSpPr>
        <p:spPr>
          <a:xfrm>
            <a:off x="960120" y="234911"/>
            <a:ext cx="7223760" cy="1384995"/>
          </a:xfrm>
          <a:prstGeom prst="rect">
            <a:avLst/>
          </a:prstGeom>
        </p:spPr>
        <p:txBody>
          <a:bodyPr wrap="square">
            <a:spAutoFit/>
          </a:bodyPr>
          <a:lstStyle/>
          <a:p>
            <a:pPr algn="ctr" rtl="0"/>
            <a:r>
              <a:rPr lang="ru-RU" sz="2800" b="1" dirty="0">
                <a:latin typeface="Times New Roman" panose="02020603050405020304" pitchFamily="18" charset="0"/>
                <a:cs typeface="Times New Roman" panose="02020603050405020304" pitchFamily="18" charset="0"/>
              </a:rPr>
              <a:t>Жартылай кокстелетін өнімдердің шығымы мен сапасына әсер ететін факторлар</a:t>
            </a:r>
          </a:p>
        </p:txBody>
      </p:sp>
    </p:spTree>
    <p:extLst>
      <p:ext uri="{BB962C8B-B14F-4D97-AF65-F5344CB8AC3E}">
        <p14:creationId xmlns="" xmlns:p14="http://schemas.microsoft.com/office/powerpoint/2010/main" val="1086415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6CA36454-0644-4404-A4BF-E13F6FFBF0B1}"/>
              </a:ext>
            </a:extLst>
          </p:cNvPr>
          <p:cNvSpPr/>
          <p:nvPr/>
        </p:nvSpPr>
        <p:spPr>
          <a:xfrm>
            <a:off x="136071" y="1504801"/>
            <a:ext cx="8621486" cy="4154984"/>
          </a:xfrm>
          <a:prstGeom prst="rect">
            <a:avLst/>
          </a:prstGeom>
        </p:spPr>
        <p:txBody>
          <a:bodyPr wrap="square">
            <a:spAutoFit/>
          </a:bodyPr>
          <a:lstStyle/>
          <a:p>
            <a:pPr indent="254000" algn="l" rtl="0"/>
            <a:r>
              <a:rPr lang="ru-RU" dirty="0">
                <a:solidFill>
                  <a:srgbClr val="000000"/>
                </a:solidFill>
                <a:latin typeface="Times New Roman" panose="02020603050405020304" pitchFamily="18" charset="0"/>
                <a:cs typeface="Times New Roman" panose="02020603050405020304" pitchFamily="18" charset="0"/>
              </a:rPr>
              <a:t> </a:t>
            </a:r>
            <a:r>
              <a:rPr lang="ru-RU" sz="2400" dirty="0">
                <a:solidFill>
                  <a:srgbClr val="000000"/>
                </a:solidFill>
                <a:latin typeface="Times New Roman" panose="02020603050405020304" pitchFamily="18" charset="0"/>
                <a:cs typeface="Times New Roman" panose="02020603050405020304" pitchFamily="18" charset="0"/>
              </a:rPr>
              <a:t>Өңделген отынның бөлшектерінің мөлшері жартылай кокстелетін өнімдердің шығымына айтарлықтай әсер етеді. Әдетте, кесектердің өлшемі неғұрлым үлкен болса, соғұрлым аз шайыр түзіледі, бірақ көп көмір.</a:t>
            </a:r>
          </a:p>
          <a:p>
            <a:pPr indent="254000" algn="l" rtl="0"/>
            <a:r>
              <a:rPr lang="ru-RU" sz="2400" dirty="0">
                <a:solidFill>
                  <a:srgbClr val="000000"/>
                </a:solidFill>
                <a:latin typeface="Times New Roman" panose="02020603050405020304" pitchFamily="18" charset="0"/>
                <a:cs typeface="Times New Roman" panose="02020603050405020304" pitchFamily="18" charset="0"/>
              </a:rPr>
              <a:t>Қысымның жоғарылауы көмірлеу процесіне де осындай әсер етеді: шайырдың шығымы төмендейді, бірақ көмір мен газ тәрізді өнімдердің қосымша мөлшері түзіледі. Қысымның жоғарылауымен жартылай кокстың шығымы жоғарылап қана қоймайды, сонымен бірге оның беріктігі де артады, бұл ұшпа заттарды бөлудің қиындығымен, олардың қатты және ұшпасыз сұйық фазалық өнімдермен әсерін күшейтуімен түсіндіріледі.</a:t>
            </a:r>
          </a:p>
        </p:txBody>
      </p:sp>
      <p:sp>
        <p:nvSpPr>
          <p:cNvPr id="6" name="Прямоугольник 5">
            <a:extLst>
              <a:ext uri="{FF2B5EF4-FFF2-40B4-BE49-F238E27FC236}">
                <a16:creationId xmlns="" xmlns:a16="http://schemas.microsoft.com/office/drawing/2014/main" id="{B4E7BB7A-BEEE-4C11-8AE1-506A610DB6E1}"/>
              </a:ext>
            </a:extLst>
          </p:cNvPr>
          <p:cNvSpPr/>
          <p:nvPr/>
        </p:nvSpPr>
        <p:spPr>
          <a:xfrm>
            <a:off x="960120" y="234911"/>
            <a:ext cx="7223760" cy="1384995"/>
          </a:xfrm>
          <a:prstGeom prst="rect">
            <a:avLst/>
          </a:prstGeom>
        </p:spPr>
        <p:txBody>
          <a:bodyPr wrap="square">
            <a:spAutoFit/>
          </a:bodyPr>
          <a:lstStyle/>
          <a:p>
            <a:pPr algn="ctr" rtl="0"/>
            <a:r>
              <a:rPr lang="ru-RU" sz="2800" b="1" dirty="0">
                <a:latin typeface="Times New Roman" panose="02020603050405020304" pitchFamily="18" charset="0"/>
                <a:cs typeface="Times New Roman" panose="02020603050405020304" pitchFamily="18" charset="0"/>
              </a:rPr>
              <a:t>Жартылай кокстелетін өнімдердің шығымы мен сапасына әсер ететін факторлар</a:t>
            </a:r>
          </a:p>
        </p:txBody>
      </p:sp>
    </p:spTree>
    <p:extLst>
      <p:ext uri="{BB962C8B-B14F-4D97-AF65-F5344CB8AC3E}">
        <p14:creationId xmlns="" xmlns:p14="http://schemas.microsoft.com/office/powerpoint/2010/main" val="2860913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0E249EAD-B15A-4520-A0CC-7A25B6556C41}"/>
              </a:ext>
            </a:extLst>
          </p:cNvPr>
          <p:cNvSpPr>
            <a:spLocks noGrp="1"/>
          </p:cNvSpPr>
          <p:nvPr>
            <p:ph idx="1"/>
          </p:nvPr>
        </p:nvSpPr>
        <p:spPr>
          <a:xfrm>
            <a:off x="628650" y="1253331"/>
            <a:ext cx="7886700" cy="4351338"/>
          </a:xfrm>
        </p:spPr>
        <p:txBody>
          <a:bodyPr/>
          <a:lstStyle/>
          <a:p>
            <a:pPr marL="0" indent="0" algn="l" rtl="0">
              <a:buNone/>
            </a:pPr>
            <a:r>
              <a:rPr lang="ru-RU" sz="2400" dirty="0">
                <a:latin typeface="Times New Roman" panose="02020603050405020304" pitchFamily="18" charset="0"/>
                <a:cs typeface="Times New Roman" panose="02020603050405020304" pitchFamily="18" charset="0"/>
              </a:rPr>
              <a:t>Жылыту пештері жартылай кокс өндірісінің схемасындағы негізгі аппарат болып табылады. Олар жартылай кокстеу процесінің жеткілікті тиімділігін, пайдаланудағы ыңғайлылық пен сенімділікті қамтамасыз етуі керек.</a:t>
            </a:r>
          </a:p>
          <a:p>
            <a:pPr marL="0" indent="0" algn="l" rtl="0">
              <a:buNone/>
            </a:pPr>
            <a:r>
              <a:rPr lang="ru-RU" sz="2400" dirty="0">
                <a:latin typeface="Times New Roman" panose="02020603050405020304" pitchFamily="18" charset="0"/>
                <a:cs typeface="Times New Roman" panose="02020603050405020304" pitchFamily="18" charset="0"/>
              </a:rPr>
              <a:t>Пешке қойылатын талаптар:</a:t>
            </a:r>
          </a:p>
          <a:p>
            <a:pPr algn="l" rtl="0"/>
            <a:r>
              <a:rPr lang="ru-RU" sz="2400" dirty="0">
                <a:latin typeface="Times New Roman" panose="02020603050405020304" pitchFamily="18" charset="0"/>
                <a:cs typeface="Times New Roman" panose="02020603050405020304" pitchFamily="18" charset="0"/>
              </a:rPr>
              <a:t>Жылыту біркелкілігі</a:t>
            </a:r>
          </a:p>
          <a:p>
            <a:pPr algn="l" rtl="0"/>
            <a:r>
              <a:rPr lang="ru-RU" sz="2400" dirty="0">
                <a:latin typeface="Times New Roman" panose="02020603050405020304" pitchFamily="18" charset="0"/>
                <a:cs typeface="Times New Roman" panose="02020603050405020304" pitchFamily="18" charset="0"/>
              </a:rPr>
              <a:t>Процесті бақылау мүмкіндігі</a:t>
            </a:r>
          </a:p>
          <a:p>
            <a:pPr algn="l" rtl="0"/>
            <a:r>
              <a:rPr lang="ru-RU" sz="2400" dirty="0">
                <a:latin typeface="Times New Roman" panose="02020603050405020304" pitchFamily="18" charset="0"/>
                <a:cs typeface="Times New Roman" panose="02020603050405020304" pitchFamily="18" charset="0"/>
              </a:rPr>
              <a:t>Әртүрлі TGI шикізаты ретінде қолдану</a:t>
            </a:r>
          </a:p>
          <a:p>
            <a:pPr algn="l" rtl="0"/>
            <a:r>
              <a:rPr lang="ru-RU" sz="2400" dirty="0">
                <a:latin typeface="Times New Roman" panose="02020603050405020304" pitchFamily="18" charset="0"/>
                <a:cs typeface="Times New Roman" panose="02020603050405020304" pitchFamily="18" charset="0"/>
              </a:rPr>
              <a:t>Ұшқыш өнімдерді эвакуациялауды қамтамасыз ету</a:t>
            </a:r>
            <a:endParaRPr lang="ru-RU" dirty="0">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 xmlns:a16="http://schemas.microsoft.com/office/drawing/2014/main" id="{28B91DD4-A306-4495-AFC2-E55CABE3B111}"/>
              </a:ext>
            </a:extLst>
          </p:cNvPr>
          <p:cNvSpPr/>
          <p:nvPr/>
        </p:nvSpPr>
        <p:spPr>
          <a:xfrm>
            <a:off x="1685307" y="296483"/>
            <a:ext cx="8155502" cy="523220"/>
          </a:xfrm>
          <a:prstGeom prst="rect">
            <a:avLst/>
          </a:prstGeom>
        </p:spPr>
        <p:txBody>
          <a:bodyPr wrap="none">
            <a:spAutoFit/>
          </a:bodyPr>
          <a:lstStyle/>
          <a:p>
            <a:pPr algn="l" rtl="0"/>
            <a:r>
              <a:rPr lang="ru-RU" sz="2800" b="1" dirty="0">
                <a:latin typeface="Times New Roman" panose="02020603050405020304" pitchFamily="18" charset="0"/>
                <a:cs typeface="Times New Roman" panose="02020603050405020304" pitchFamily="18" charset="0"/>
              </a:rPr>
              <a:t>Жартылай кокстелетін пештердің негізгі түрлері</a:t>
            </a:r>
          </a:p>
        </p:txBody>
      </p:sp>
    </p:spTree>
    <p:extLst>
      <p:ext uri="{BB962C8B-B14F-4D97-AF65-F5344CB8AC3E}">
        <p14:creationId xmlns="" xmlns:p14="http://schemas.microsoft.com/office/powerpoint/2010/main" val="3225869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E9E95E01-E0C4-43D6-BD56-621631845860}"/>
              </a:ext>
            </a:extLst>
          </p:cNvPr>
          <p:cNvSpPr/>
          <p:nvPr/>
        </p:nvSpPr>
        <p:spPr>
          <a:xfrm>
            <a:off x="168729" y="1166843"/>
            <a:ext cx="8806542" cy="6555641"/>
          </a:xfrm>
          <a:prstGeom prst="rect">
            <a:avLst/>
          </a:prstGeom>
        </p:spPr>
        <p:txBody>
          <a:bodyPr wrap="square">
            <a:spAutoFit/>
          </a:bodyPr>
          <a:lstStyle/>
          <a:p>
            <a:pPr algn="l" rtl="0"/>
            <a:r>
              <a:rPr lang="ru-RU" sz="2000" dirty="0">
                <a:solidFill>
                  <a:srgbClr val="000000"/>
                </a:solidFill>
                <a:latin typeface="Times New Roman" panose="02020603050405020304" pitchFamily="18" charset="0"/>
                <a:cs typeface="Times New Roman" panose="02020603050405020304" pitchFamily="18" charset="0"/>
              </a:rPr>
              <a:t>Жартылай кокстелетін пештерді қыздыру әдісіне сәйкес жартылай кокстеудің екі негізгі әдісі бар және алынған өнімдер сандық және сапалық жағынан ерекшеленеді. Пештерді жылыту жүреді: ішкі және сыртқы. Жартылай кокстеудің қарапайым түрі тік (білік) пеште жартылай кокстеу болып табылады, оған отын жоғарыдан беріледі, ал арнайы аппараттарда алдын ала қыздырылған жылу тасымалдағыш газ пештің барлық қимасы бойынша төменнен біркелкі беріледі. Жанармай жүктемесінің қалыңдығынан өтіп, газ оған физикалық жылуды береді, соның арқасында жартылай кокстеу процесі жүреді және пештен сұйық және газ тәрізді жартылай кокстелетін өнімдерді алып, жоғарғы жағында жойылады.</a:t>
            </a:r>
          </a:p>
          <a:p>
            <a:pPr algn="l" rtl="0"/>
            <a:r>
              <a:rPr lang="ru-RU" sz="2000" dirty="0">
                <a:solidFill>
                  <a:srgbClr val="000000"/>
                </a:solidFill>
                <a:latin typeface="Times New Roman" panose="02020603050405020304" pitchFamily="18" charset="0"/>
                <a:cs typeface="Times New Roman" panose="02020603050405020304" pitchFamily="18" charset="0"/>
              </a:rPr>
              <a:t>Дистилляцияның ұшпа бөліктерін мұндай салыстырмалы түрде тез жою бастапқы өнімдерді алу үшін қолайлы жағдай жасайды. Пештегі газ жылдамдығы неғұрлым жоғары болса, соғұрлым бастапқы өнімдерді алу үшін қолайлы жағдайлар болады. Пешті жылу тасымалдағыш газдың көп мөлшерімен қамтамасыз ету әрқашан мүмкін емес, өйткені газ жылдамдығының жоғарылауымен отын қабатының кедергісі жылдамдықтың квадратына пропорционалды түрде артады және бұл процесті айтарлықтай қиындатады. Өндірістік жағдайларда, сіз отынмен айналысуыңыз керек, өлшемдері әртүрлі. Үлкен режимдегідей режимді сақтау. Бұл бірдей себептермен шағын отындар үшін де мүмкін емес. Ең көп таралған жылу тасымалдағышы - сол жартылай кокс зауытында өндірілетін газ.</a:t>
            </a:r>
            <a:endParaRPr lang="ru-RU" sz="2000" dirty="0">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 xmlns:a16="http://schemas.microsoft.com/office/drawing/2014/main" id="{B868998D-60C4-446A-92B1-656ABBAB70D9}"/>
              </a:ext>
            </a:extLst>
          </p:cNvPr>
          <p:cNvSpPr/>
          <p:nvPr/>
        </p:nvSpPr>
        <p:spPr>
          <a:xfrm>
            <a:off x="1685307" y="296483"/>
            <a:ext cx="8155502" cy="523220"/>
          </a:xfrm>
          <a:prstGeom prst="rect">
            <a:avLst/>
          </a:prstGeom>
        </p:spPr>
        <p:txBody>
          <a:bodyPr wrap="none">
            <a:spAutoFit/>
          </a:bodyPr>
          <a:lstStyle/>
          <a:p>
            <a:pPr algn="l" rtl="0"/>
            <a:r>
              <a:rPr lang="ru-RU" sz="2800" b="1" dirty="0">
                <a:latin typeface="Times New Roman" panose="02020603050405020304" pitchFamily="18" charset="0"/>
                <a:cs typeface="Times New Roman" panose="02020603050405020304" pitchFamily="18" charset="0"/>
              </a:rPr>
              <a:t>Жартылай кокстелетін пештердің негізгі түрлері</a:t>
            </a:r>
          </a:p>
        </p:txBody>
      </p:sp>
    </p:spTree>
    <p:extLst>
      <p:ext uri="{BB962C8B-B14F-4D97-AF65-F5344CB8AC3E}">
        <p14:creationId xmlns="" xmlns:p14="http://schemas.microsoft.com/office/powerpoint/2010/main" val="2832789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DBD84678-979E-4913-87AF-1774A86060D4}"/>
              </a:ext>
            </a:extLst>
          </p:cNvPr>
          <p:cNvPicPr/>
          <p:nvPr/>
        </p:nvPicPr>
        <p:blipFill rotWithShape="1">
          <a:blip r:embed="rId2"/>
          <a:srcRect l="60765" t="45667" r="4926" b="25770"/>
          <a:stretch/>
        </p:blipFill>
        <p:spPr bwMode="auto">
          <a:xfrm>
            <a:off x="1685307" y="1109662"/>
            <a:ext cx="5984830" cy="4638677"/>
          </a:xfrm>
          <a:prstGeom prst="rect">
            <a:avLst/>
          </a:prstGeom>
          <a:ln>
            <a:noFill/>
          </a:ln>
          <a:extLst>
            <a:ext uri="{53640926-AAD7-44D8-BBD7-CCE9431645EC}">
              <a14:shadowObscured xmlns="" xmlns:a14="http://schemas.microsoft.com/office/drawing/2010/main"/>
            </a:ext>
          </a:extLst>
        </p:spPr>
      </p:pic>
      <p:sp>
        <p:nvSpPr>
          <p:cNvPr id="6" name="Прямоугольник 5">
            <a:extLst>
              <a:ext uri="{FF2B5EF4-FFF2-40B4-BE49-F238E27FC236}">
                <a16:creationId xmlns="" xmlns:a16="http://schemas.microsoft.com/office/drawing/2014/main" id="{C39987CB-AB17-499A-8221-60DD50282898}"/>
              </a:ext>
            </a:extLst>
          </p:cNvPr>
          <p:cNvSpPr/>
          <p:nvPr/>
        </p:nvSpPr>
        <p:spPr>
          <a:xfrm>
            <a:off x="1685307" y="296483"/>
            <a:ext cx="8155502" cy="523220"/>
          </a:xfrm>
          <a:prstGeom prst="rect">
            <a:avLst/>
          </a:prstGeom>
        </p:spPr>
        <p:txBody>
          <a:bodyPr wrap="none">
            <a:spAutoFit/>
          </a:bodyPr>
          <a:lstStyle/>
          <a:p>
            <a:pPr algn="l" rtl="0"/>
            <a:r>
              <a:rPr lang="ru-RU" sz="2800" b="1" dirty="0">
                <a:latin typeface="Times New Roman" panose="02020603050405020304" pitchFamily="18" charset="0"/>
                <a:cs typeface="Times New Roman" panose="02020603050405020304" pitchFamily="18" charset="0"/>
              </a:rPr>
              <a:t>Жартылай кокстелетін пештердің негізгі түрлері</a:t>
            </a:r>
          </a:p>
        </p:txBody>
      </p:sp>
    </p:spTree>
    <p:extLst>
      <p:ext uri="{BB962C8B-B14F-4D97-AF65-F5344CB8AC3E}">
        <p14:creationId xmlns="" xmlns:p14="http://schemas.microsoft.com/office/powerpoint/2010/main" val="1673199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DA282FA1-CDDC-490D-B14C-6EB132CB4303}"/>
              </a:ext>
            </a:extLst>
          </p:cNvPr>
          <p:cNvSpPr/>
          <p:nvPr/>
        </p:nvSpPr>
        <p:spPr>
          <a:xfrm>
            <a:off x="56606" y="1228398"/>
            <a:ext cx="4572000" cy="6247864"/>
          </a:xfrm>
          <a:prstGeom prst="rect">
            <a:avLst/>
          </a:prstGeom>
        </p:spPr>
        <p:txBody>
          <a:bodyPr>
            <a:spAutoFit/>
          </a:bodyPr>
          <a:lstStyle/>
          <a:p>
            <a:pPr algn="l" rtl="0"/>
            <a:r>
              <a:rPr lang="ru-RU" sz="2000" dirty="0">
                <a:solidFill>
                  <a:srgbClr val="000000"/>
                </a:solidFill>
                <a:latin typeface="Times New Roman" panose="02020603050405020304" pitchFamily="18" charset="0"/>
                <a:cs typeface="Times New Roman" panose="02020603050405020304" pitchFamily="18" charset="0"/>
              </a:rPr>
              <a:t>Пештердің ішкі жылытуы мүмкіндік береді</a:t>
            </a:r>
            <a:r>
              <a:rPr lang="ru-RU" sz="2000" dirty="0" err="1">
                <a:solidFill>
                  <a:srgbClr val="000000"/>
                </a:solidFill>
                <a:latin typeface="Times New Roman" panose="02020603050405020304" pitchFamily="18" charset="0"/>
                <a:cs typeface="Times New Roman" panose="02020603050405020304" pitchFamily="18" charset="0"/>
              </a:rPr>
              <a:t>жартылай кокс</a:t>
            </a:r>
            <a:r>
              <a:rPr lang="ru-RU" sz="2000" dirty="0">
                <a:solidFill>
                  <a:srgbClr val="000000"/>
                </a:solidFill>
                <a:latin typeface="Times New Roman" panose="02020603050405020304" pitchFamily="18" charset="0"/>
                <a:cs typeface="Times New Roman" panose="02020603050405020304" pitchFamily="18" charset="0"/>
              </a:rPr>
              <a:t>агломерациялық көмірлердің кейбір түрлері. Пештің ішіне енгізілген газ тәріздес салқындатқыш көмірдің ыдырауы кезінде пайда болатын сұйық және газ тәрізді өнімдердің көмірінің парциалды қысымын төмендететіндіктен, олардың бу түрінде жойылуы көмірдің пластикалық күйінің температурасына жеткенге дейін жүреді, сондықтан жартылай кокс нашар агломерацияланады.</a:t>
            </a:r>
          </a:p>
          <a:p>
            <a:pPr algn="l" rtl="0"/>
            <a:r>
              <a:rPr lang="ru-RU" sz="2000" dirty="0">
                <a:solidFill>
                  <a:srgbClr val="000000"/>
                </a:solidFill>
                <a:latin typeface="Times New Roman" panose="02020603050405020304" pitchFamily="18" charset="0"/>
                <a:cs typeface="Times New Roman" panose="02020603050405020304" pitchFamily="18" charset="0"/>
              </a:rPr>
              <a:t>Салқындату сұйықтығының жеткіліксіз мөлшерімен, яғни. оның төмен жылдамдықтарында битум пластикалық қабаттың пайда болу температурасында булана бастайды, отын бөліктері бір-біріне жабысып, пеште көмір ілулі тұрады.</a:t>
            </a:r>
            <a:endParaRPr lang="ru-RU" sz="2000" dirty="0">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 xmlns:a16="http://schemas.microsoft.com/office/drawing/2014/main" id="{8CFA7007-F1F3-4787-B2E0-BBEF981F404D}"/>
              </a:ext>
            </a:extLst>
          </p:cNvPr>
          <p:cNvSpPr/>
          <p:nvPr/>
        </p:nvSpPr>
        <p:spPr>
          <a:xfrm>
            <a:off x="4724400" y="1182584"/>
            <a:ext cx="4152901" cy="7017306"/>
          </a:xfrm>
          <a:prstGeom prst="rect">
            <a:avLst/>
          </a:prstGeom>
        </p:spPr>
        <p:txBody>
          <a:bodyPr wrap="square">
            <a:spAutoFit/>
          </a:bodyPr>
          <a:lstStyle/>
          <a:p>
            <a:pPr algn="l" rtl="0"/>
            <a:r>
              <a:rPr lang="ru-RU" dirty="0">
                <a:solidFill>
                  <a:srgbClr val="000000"/>
                </a:solidFill>
                <a:latin typeface="Times New Roman" panose="02020603050405020304" pitchFamily="18" charset="0"/>
                <a:cs typeface="Times New Roman" panose="02020603050405020304" pitchFamily="18" charset="0"/>
              </a:rPr>
              <a:t>Сыртқы жылытуы бар пештерде көмір камераға құйылады, оның қабырғалары бөлек пеште алынған түтін газдарымен қызады. Пештің қабырғасы арқылы отын зарядына жылуды беріп, жану өнімдері атмосфераға шығарылады, ал жартылай кокстелетін сұйық және газ тәрізді өнімдер пештің жоғарғы жағындағы арнайы тесік арқылы конденсаторлық жабдыққа шығарылады. Отынның қызуы қабырғадан пештің ортасына дейін жүреді.</a:t>
            </a:r>
          </a:p>
          <a:p>
            <a:pPr algn="l" rtl="0"/>
            <a:r>
              <a:rPr lang="ru-RU" dirty="0">
                <a:solidFill>
                  <a:srgbClr val="000000"/>
                </a:solidFill>
                <a:latin typeface="Times New Roman" panose="02020603050405020304" pitchFamily="18" charset="0"/>
                <a:cs typeface="Times New Roman" panose="02020603050405020304" pitchFamily="18" charset="0"/>
              </a:rPr>
              <a:t>Сондықтан таңба біркелкі емес</a:t>
            </a:r>
            <a:r>
              <a:rPr lang="ru-RU" dirty="0" err="1">
                <a:solidFill>
                  <a:srgbClr val="000000"/>
                </a:solidFill>
                <a:latin typeface="Times New Roman" panose="02020603050405020304" pitchFamily="18" charset="0"/>
                <a:cs typeface="Times New Roman" panose="02020603050405020304" pitchFamily="18" charset="0"/>
              </a:rPr>
              <a:t>кокстеу</a:t>
            </a:r>
            <a:r>
              <a:rPr lang="ru-RU" dirty="0">
                <a:solidFill>
                  <a:srgbClr val="000000"/>
                </a:solidFill>
                <a:latin typeface="Times New Roman" panose="02020603050405020304" pitchFamily="18" charset="0"/>
                <a:cs typeface="Times New Roman" panose="02020603050405020304" pitchFamily="18" charset="0"/>
              </a:rPr>
              <a:t>жүктің бүкіл қалыңдығында және қабырғаларында ұшпа заттардың ең аз мөлшері болады. Қыздырылған отын қабатының қалыңдығы неғұрлым көп болса, соғұрлым жартылай кокс біртектілігі аз болады. Сондықтан сыртқы жылытуы бар пештерді жобалау кезінде олар отын қабатының ең аз қалыңдығын таңдауға бейім. Нәтижесінде отынның ыдырауы біркелкі және толық болады.</a:t>
            </a:r>
            <a:endParaRPr lang="ru-RU" dirty="0">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 xmlns:a16="http://schemas.microsoft.com/office/drawing/2014/main" id="{0EA6E502-B800-460A-A4DC-D72303113185}"/>
              </a:ext>
            </a:extLst>
          </p:cNvPr>
          <p:cNvSpPr/>
          <p:nvPr/>
        </p:nvSpPr>
        <p:spPr>
          <a:xfrm>
            <a:off x="1723407" y="235523"/>
            <a:ext cx="8155502" cy="523220"/>
          </a:xfrm>
          <a:prstGeom prst="rect">
            <a:avLst/>
          </a:prstGeom>
        </p:spPr>
        <p:txBody>
          <a:bodyPr wrap="none">
            <a:spAutoFit/>
          </a:bodyPr>
          <a:lstStyle/>
          <a:p>
            <a:pPr algn="l" rtl="0"/>
            <a:r>
              <a:rPr lang="ru-RU" sz="2800" b="1" dirty="0">
                <a:latin typeface="Times New Roman" panose="02020603050405020304" pitchFamily="18" charset="0"/>
                <a:cs typeface="Times New Roman" panose="02020603050405020304" pitchFamily="18" charset="0"/>
              </a:rPr>
              <a:t>Жартылай кокстелетін пештердің негізгі түрлері</a:t>
            </a:r>
          </a:p>
        </p:txBody>
      </p:sp>
    </p:spTree>
    <p:extLst>
      <p:ext uri="{BB962C8B-B14F-4D97-AF65-F5344CB8AC3E}">
        <p14:creationId xmlns="" xmlns:p14="http://schemas.microsoft.com/office/powerpoint/2010/main" val="3637204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910" y="320130"/>
            <a:ext cx="7886700" cy="551058"/>
          </a:xfrm>
        </p:spPr>
        <p:txBody>
          <a:bodyPr>
            <a:noAutofit/>
          </a:bodyPr>
          <a:lstStyle/>
          <a:p>
            <a:r>
              <a:rPr lang="ru-RU" sz="3200" b="1" i="1" dirty="0" err="1"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Мазмұны</a:t>
            </a:r>
            <a:endParaRPr lang="ru-RU" sz="3200" b="1" i="1" dirty="0">
              <a:solidFill>
                <a:schemeClr val="bg1"/>
              </a:solidFill>
              <a:effectLst>
                <a:outerShdw blurRad="38100" dist="38100" dir="2700000" algn="tl">
                  <a:srgbClr val="000000">
                    <a:alpha val="43137"/>
                  </a:srgbClr>
                </a:outerShdw>
              </a:effectLst>
              <a:latin typeface="+mn-lt"/>
            </a:endParaRPr>
          </a:p>
        </p:txBody>
      </p:sp>
      <p:sp>
        <p:nvSpPr>
          <p:cNvPr id="41" name="Прямоугольник 40"/>
          <p:cNvSpPr/>
          <p:nvPr/>
        </p:nvSpPr>
        <p:spPr>
          <a:xfrm>
            <a:off x="492169" y="2347544"/>
            <a:ext cx="7118866" cy="3662541"/>
          </a:xfrm>
          <a:prstGeom prst="rect">
            <a:avLst/>
          </a:prstGeom>
        </p:spPr>
        <p:txBody>
          <a:bodyPr wrap="square">
            <a:spAutoFit/>
          </a:bodyPr>
          <a:lstStyle/>
          <a:p>
            <a:r>
              <a:rPr lang="ru-RU" sz="2400" dirty="0" smtClean="0">
                <a:latin typeface="Times New Roman" panose="02020603050405020304" pitchFamily="18" charset="0"/>
                <a:cs typeface="Times New Roman" panose="02020603050405020304" pitchFamily="18" charset="0"/>
              </a:rPr>
              <a:t>1 </a:t>
            </a:r>
            <a:r>
              <a:rPr lang="ru-RU" sz="2400" dirty="0" err="1" smtClean="0">
                <a:latin typeface="Times New Roman" panose="02020603050405020304" pitchFamily="18" charset="0"/>
                <a:cs typeface="Times New Roman" panose="02020603050405020304" pitchFamily="18" charset="0"/>
              </a:rPr>
              <a:t>Отындарды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төмен температуралық және энергетикалық-технологиялық өңдеу</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1.1 </a:t>
            </a:r>
            <a:r>
              <a:rPr lang="ru-RU" sz="2400" dirty="0" err="1" smtClean="0">
                <a:latin typeface="Times New Roman" panose="02020603050405020304" pitchFamily="18" charset="0"/>
                <a:cs typeface="Times New Roman" panose="02020603050405020304" pitchFamily="18" charset="0"/>
              </a:rPr>
              <a:t>Жартылай</a:t>
            </a:r>
            <a:r>
              <a:rPr lang="ru-RU" sz="2400" dirty="0" smtClean="0">
                <a:latin typeface="Times New Roman" panose="02020603050405020304" pitchFamily="18" charset="0"/>
                <a:cs typeface="Times New Roman" panose="02020603050405020304" pitchFamily="18" charset="0"/>
              </a:rPr>
              <a:t> карбонизация</a:t>
            </a:r>
          </a:p>
          <a:p>
            <a:r>
              <a:rPr lang="ru-RU" sz="2400" dirty="0" smtClean="0">
                <a:latin typeface="Times New Roman" panose="02020603050405020304" pitchFamily="18" charset="0"/>
                <a:cs typeface="Times New Roman" panose="02020603050405020304" pitchFamily="18" charset="0"/>
              </a:rPr>
              <a:t>1.2 </a:t>
            </a:r>
            <a:r>
              <a:rPr lang="ru-RU" sz="2400" dirty="0" err="1" smtClean="0">
                <a:latin typeface="Times New Roman" panose="02020603050405020304" pitchFamily="18" charset="0"/>
                <a:cs typeface="Times New Roman" panose="02020603050405020304" pitchFamily="18" charset="0"/>
              </a:rPr>
              <a:t>Жартылай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кокстелетін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өнімдердің сипаттамасы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және қолданылуы</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2 </a:t>
            </a:r>
            <a:r>
              <a:rPr lang="ru-RU" sz="2400" dirty="0" err="1" smtClean="0">
                <a:latin typeface="Times New Roman" panose="02020603050405020304" pitchFamily="18" charset="0"/>
                <a:cs typeface="Times New Roman" panose="02020603050405020304" pitchFamily="18" charset="0"/>
              </a:rPr>
              <a:t>Жартылай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кокстеу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өнімдерінің шығымы </a:t>
            </a:r>
            <a:r>
              <a:rPr lang="ru-RU" sz="2400" dirty="0" smtClean="0">
                <a:latin typeface="Times New Roman" panose="02020603050405020304" pitchFamily="18" charset="0"/>
                <a:cs typeface="Times New Roman" panose="02020603050405020304" pitchFamily="18" charset="0"/>
              </a:rPr>
              <a:t>мен </a:t>
            </a:r>
            <a:r>
              <a:rPr lang="ru-RU" sz="2400" dirty="0" err="1" smtClean="0">
                <a:latin typeface="Times New Roman" panose="02020603050405020304" pitchFamily="18" charset="0"/>
                <a:cs typeface="Times New Roman" panose="02020603050405020304" pitchFamily="18" charset="0"/>
              </a:rPr>
              <a:t>сапасына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әсер ететін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факторлар</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3 </a:t>
            </a:r>
            <a:r>
              <a:rPr lang="ru-RU" sz="2400" dirty="0" err="1" smtClean="0">
                <a:latin typeface="Times New Roman" panose="02020603050405020304" pitchFamily="18" charset="0"/>
                <a:cs typeface="Times New Roman" panose="02020603050405020304" pitchFamily="18" charset="0"/>
              </a:rPr>
              <a:t>Жартылай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кокстелетін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пештердің негізгі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түрлері</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4 </a:t>
            </a:r>
            <a:r>
              <a:rPr lang="ru-RU" sz="2400" dirty="0" err="1" smtClean="0">
                <a:latin typeface="Times New Roman" panose="02020603050405020304" pitchFamily="18" charset="0"/>
                <a:cs typeface="Times New Roman" panose="02020603050405020304" pitchFamily="18" charset="0"/>
              </a:rPr>
              <a:t>Отындарды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өңдеудің энергетикалық технологиясы</a:t>
            </a:r>
            <a:endParaRPr lang="ru-RU" sz="2400" dirty="0" smtClean="0">
              <a:latin typeface="Times New Roman" panose="02020603050405020304" pitchFamily="18" charset="0"/>
              <a:cs typeface="Times New Roman" panose="02020603050405020304" pitchFamily="18" charset="0"/>
            </a:endParaRPr>
          </a:p>
          <a:p>
            <a:endParaRPr lang="ru-RU" sz="1600" b="1" dirty="0">
              <a:solidFill>
                <a:schemeClr val="accent5">
                  <a:lumMod val="75000"/>
                </a:schemeClr>
              </a:solidFill>
              <a:latin typeface="+mj-lt"/>
            </a:endParaRPr>
          </a:p>
        </p:txBody>
      </p:sp>
    </p:spTree>
    <p:extLst>
      <p:ext uri="{BB962C8B-B14F-4D97-AF65-F5344CB8AC3E}">
        <p14:creationId xmlns:p14="http://schemas.microsoft.com/office/powerpoint/2010/main" xmlns="" val="1874207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959BB075-5624-4999-B76A-EF80B80ECD04}"/>
              </a:ext>
            </a:extLst>
          </p:cNvPr>
          <p:cNvPicPr/>
          <p:nvPr/>
        </p:nvPicPr>
        <p:blipFill rotWithShape="1">
          <a:blip r:embed="rId2"/>
          <a:srcRect l="54301" t="28406" r="10231" b="22398"/>
          <a:stretch/>
        </p:blipFill>
        <p:spPr bwMode="auto">
          <a:xfrm>
            <a:off x="1820483" y="856892"/>
            <a:ext cx="5503035" cy="4701583"/>
          </a:xfrm>
          <a:prstGeom prst="rect">
            <a:avLst/>
          </a:prstGeom>
          <a:ln>
            <a:noFill/>
          </a:ln>
          <a:extLst>
            <a:ext uri="{53640926-AAD7-44D8-BBD7-CCE9431645EC}">
              <a14:shadowObscured xmlns="" xmlns:a14="http://schemas.microsoft.com/office/drawing/2010/main"/>
            </a:ext>
          </a:extLst>
        </p:spPr>
      </p:pic>
      <p:pic>
        <p:nvPicPr>
          <p:cNvPr id="5" name="Рисунок 4">
            <a:extLst>
              <a:ext uri="{FF2B5EF4-FFF2-40B4-BE49-F238E27FC236}">
                <a16:creationId xmlns="" xmlns:a16="http://schemas.microsoft.com/office/drawing/2014/main" id="{8B705464-D89E-4E50-9522-97A56A8D5C17}"/>
              </a:ext>
            </a:extLst>
          </p:cNvPr>
          <p:cNvPicPr/>
          <p:nvPr/>
        </p:nvPicPr>
        <p:blipFill rotWithShape="1">
          <a:blip r:embed="rId3"/>
          <a:srcRect l="55061" t="28813" r="10949" b="60539"/>
          <a:stretch/>
        </p:blipFill>
        <p:spPr bwMode="auto">
          <a:xfrm>
            <a:off x="1820483" y="5558475"/>
            <a:ext cx="5503035" cy="1140417"/>
          </a:xfrm>
          <a:prstGeom prst="rect">
            <a:avLst/>
          </a:prstGeom>
          <a:ln>
            <a:noFill/>
          </a:ln>
          <a:extLst>
            <a:ext uri="{53640926-AAD7-44D8-BBD7-CCE9431645EC}">
              <a14:shadowObscured xmlns="" xmlns:a14="http://schemas.microsoft.com/office/drawing/2010/main"/>
            </a:ext>
          </a:extLst>
        </p:spPr>
      </p:pic>
      <p:sp>
        <p:nvSpPr>
          <p:cNvPr id="7" name="Прямоугольник 6">
            <a:extLst>
              <a:ext uri="{FF2B5EF4-FFF2-40B4-BE49-F238E27FC236}">
                <a16:creationId xmlns="" xmlns:a16="http://schemas.microsoft.com/office/drawing/2014/main" id="{55C186BE-E760-4789-BE81-3783E8092DCF}"/>
              </a:ext>
            </a:extLst>
          </p:cNvPr>
          <p:cNvSpPr/>
          <p:nvPr/>
        </p:nvSpPr>
        <p:spPr>
          <a:xfrm>
            <a:off x="436524" y="188010"/>
            <a:ext cx="8155502" cy="523220"/>
          </a:xfrm>
          <a:prstGeom prst="rect">
            <a:avLst/>
          </a:prstGeom>
        </p:spPr>
        <p:txBody>
          <a:bodyPr wrap="none">
            <a:spAutoFit/>
          </a:bodyPr>
          <a:lstStyle/>
          <a:p>
            <a:pPr algn="l" rtl="0"/>
            <a:r>
              <a:rPr lang="ru-RU" sz="2800" b="1" dirty="0">
                <a:latin typeface="Times New Roman" panose="02020603050405020304" pitchFamily="18" charset="0"/>
                <a:cs typeface="Times New Roman" panose="02020603050405020304" pitchFamily="18" charset="0"/>
              </a:rPr>
              <a:t>Жартылай кокстелетін пештердің негізгі түрлері</a:t>
            </a:r>
          </a:p>
        </p:txBody>
      </p:sp>
    </p:spTree>
    <p:extLst>
      <p:ext uri="{BB962C8B-B14F-4D97-AF65-F5344CB8AC3E}">
        <p14:creationId xmlns="" xmlns:p14="http://schemas.microsoft.com/office/powerpoint/2010/main" val="661234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34DC4C09-7573-4B60-9CB2-8A482D7DBFE9}"/>
              </a:ext>
            </a:extLst>
          </p:cNvPr>
          <p:cNvSpPr>
            <a:spLocks noGrp="1"/>
          </p:cNvSpPr>
          <p:nvPr>
            <p:ph idx="1"/>
          </p:nvPr>
        </p:nvSpPr>
        <p:spPr>
          <a:xfrm>
            <a:off x="106680" y="1310640"/>
            <a:ext cx="2537000" cy="3129280"/>
          </a:xfrm>
        </p:spPr>
        <p:txBody>
          <a:bodyPr>
            <a:normAutofit fontScale="92500"/>
          </a:bodyPr>
          <a:lstStyle/>
          <a:p>
            <a:pPr marL="0" indent="0" algn="l" rtl="0">
              <a:buNone/>
            </a:pPr>
            <a:r>
              <a:rPr lang="ru-RU" sz="2000" dirty="0">
                <a:latin typeface="Times New Roman" panose="02020603050405020304" pitchFamily="18" charset="0"/>
                <a:cs typeface="Times New Roman" panose="02020603050405020304" pitchFamily="18" charset="0"/>
              </a:rPr>
              <a:t>Қазіргі уақытта кейбір кәсіпорындарда сыртқы жылытылатын айналмалы пештер қолданылады, олар эксплуатацияда ыңғайлы және кең гранулометриялық құрамды ТГИ өңдеуге мүмкіндік береді.</a:t>
            </a:r>
          </a:p>
        </p:txBody>
      </p:sp>
      <p:pic>
        <p:nvPicPr>
          <p:cNvPr id="4" name="Рисунок 3">
            <a:extLst>
              <a:ext uri="{FF2B5EF4-FFF2-40B4-BE49-F238E27FC236}">
                <a16:creationId xmlns="" xmlns:a16="http://schemas.microsoft.com/office/drawing/2014/main" id="{5AC80F2E-DED5-4BC4-A645-C247E3C0A42A}"/>
              </a:ext>
            </a:extLst>
          </p:cNvPr>
          <p:cNvPicPr/>
          <p:nvPr/>
        </p:nvPicPr>
        <p:blipFill rotWithShape="1">
          <a:blip r:embed="rId2"/>
          <a:srcRect l="58847" t="34645" r="4205" b="30927"/>
          <a:stretch/>
        </p:blipFill>
        <p:spPr bwMode="auto">
          <a:xfrm>
            <a:off x="2765599" y="963386"/>
            <a:ext cx="6271721" cy="4931229"/>
          </a:xfrm>
          <a:prstGeom prst="rect">
            <a:avLst/>
          </a:prstGeom>
          <a:ln>
            <a:noFill/>
          </a:ln>
          <a:extLst>
            <a:ext uri="{53640926-AAD7-44D8-BBD7-CCE9431645EC}">
              <a14:shadowObscured xmlns="" xmlns:a14="http://schemas.microsoft.com/office/drawing/2010/main"/>
            </a:ext>
          </a:extLst>
        </p:spPr>
      </p:pic>
      <p:sp>
        <p:nvSpPr>
          <p:cNvPr id="6" name="Прямоугольник 5">
            <a:extLst>
              <a:ext uri="{FF2B5EF4-FFF2-40B4-BE49-F238E27FC236}">
                <a16:creationId xmlns="" xmlns:a16="http://schemas.microsoft.com/office/drawing/2014/main" id="{A8FA93E3-2E8C-4CD5-95DB-33B13CBE94B5}"/>
              </a:ext>
            </a:extLst>
          </p:cNvPr>
          <p:cNvSpPr/>
          <p:nvPr/>
        </p:nvSpPr>
        <p:spPr>
          <a:xfrm>
            <a:off x="1692927" y="174563"/>
            <a:ext cx="8155502" cy="523220"/>
          </a:xfrm>
          <a:prstGeom prst="rect">
            <a:avLst/>
          </a:prstGeom>
        </p:spPr>
        <p:txBody>
          <a:bodyPr wrap="none">
            <a:spAutoFit/>
          </a:bodyPr>
          <a:lstStyle/>
          <a:p>
            <a:pPr algn="l" rtl="0"/>
            <a:r>
              <a:rPr lang="ru-RU" sz="2800" b="1" dirty="0">
                <a:latin typeface="Times New Roman" panose="02020603050405020304" pitchFamily="18" charset="0"/>
                <a:cs typeface="Times New Roman" panose="02020603050405020304" pitchFamily="18" charset="0"/>
              </a:rPr>
              <a:t>Жартылай кокстелетін пештердің негізгі түрлері</a:t>
            </a:r>
          </a:p>
        </p:txBody>
      </p:sp>
    </p:spTree>
    <p:extLst>
      <p:ext uri="{BB962C8B-B14F-4D97-AF65-F5344CB8AC3E}">
        <p14:creationId xmlns="" xmlns:p14="http://schemas.microsoft.com/office/powerpoint/2010/main" val="3792269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87E65BBD-E96F-4D70-B3F3-E26357F6E211}"/>
              </a:ext>
            </a:extLst>
          </p:cNvPr>
          <p:cNvPicPr/>
          <p:nvPr/>
        </p:nvPicPr>
        <p:blipFill rotWithShape="1">
          <a:blip r:embed="rId2"/>
          <a:srcRect l="52674" t="25060" r="27381" b="24744"/>
          <a:stretch/>
        </p:blipFill>
        <p:spPr bwMode="auto">
          <a:xfrm>
            <a:off x="976551" y="1053919"/>
            <a:ext cx="3889364" cy="5637167"/>
          </a:xfrm>
          <a:prstGeom prst="rect">
            <a:avLst/>
          </a:prstGeom>
          <a:ln>
            <a:noFill/>
          </a:ln>
          <a:extLst>
            <a:ext uri="{53640926-AAD7-44D8-BBD7-CCE9431645EC}">
              <a14:shadowObscured xmlns="" xmlns:a14="http://schemas.microsoft.com/office/drawing/2010/main"/>
            </a:ext>
          </a:extLst>
        </p:spPr>
      </p:pic>
      <p:pic>
        <p:nvPicPr>
          <p:cNvPr id="5" name="Рисунок 4">
            <a:extLst>
              <a:ext uri="{FF2B5EF4-FFF2-40B4-BE49-F238E27FC236}">
                <a16:creationId xmlns="" xmlns:a16="http://schemas.microsoft.com/office/drawing/2014/main" id="{59868F1A-F0DB-4FF3-AB40-0A38BC71C776}"/>
              </a:ext>
            </a:extLst>
          </p:cNvPr>
          <p:cNvPicPr/>
          <p:nvPr/>
        </p:nvPicPr>
        <p:blipFill rotWithShape="1">
          <a:blip r:embed="rId2"/>
          <a:srcRect l="72717" t="24699" r="13490" b="62237"/>
          <a:stretch/>
        </p:blipFill>
        <p:spPr bwMode="auto">
          <a:xfrm>
            <a:off x="4865914" y="2346051"/>
            <a:ext cx="4009685" cy="3314520"/>
          </a:xfrm>
          <a:prstGeom prst="rect">
            <a:avLst/>
          </a:prstGeom>
          <a:ln>
            <a:noFill/>
          </a:ln>
          <a:extLst>
            <a:ext uri="{53640926-AAD7-44D8-BBD7-CCE9431645EC}">
              <a14:shadowObscured xmlns="" xmlns:a14="http://schemas.microsoft.com/office/drawing/2010/main"/>
            </a:ext>
          </a:extLst>
        </p:spPr>
      </p:pic>
      <p:sp>
        <p:nvSpPr>
          <p:cNvPr id="6" name="Прямоугольник 5">
            <a:extLst>
              <a:ext uri="{FF2B5EF4-FFF2-40B4-BE49-F238E27FC236}">
                <a16:creationId xmlns="" xmlns:a16="http://schemas.microsoft.com/office/drawing/2014/main" id="{6838715A-38DA-42EE-9D86-C58663BB0E71}"/>
              </a:ext>
            </a:extLst>
          </p:cNvPr>
          <p:cNvSpPr/>
          <p:nvPr/>
        </p:nvSpPr>
        <p:spPr>
          <a:xfrm>
            <a:off x="1616727" y="276163"/>
            <a:ext cx="8155502" cy="523220"/>
          </a:xfrm>
          <a:prstGeom prst="rect">
            <a:avLst/>
          </a:prstGeom>
        </p:spPr>
        <p:txBody>
          <a:bodyPr wrap="none">
            <a:spAutoFit/>
          </a:bodyPr>
          <a:lstStyle/>
          <a:p>
            <a:pPr algn="l" rtl="0"/>
            <a:r>
              <a:rPr lang="ru-RU" sz="2800" b="1" dirty="0">
                <a:latin typeface="Times New Roman" panose="02020603050405020304" pitchFamily="18" charset="0"/>
                <a:cs typeface="Times New Roman" panose="02020603050405020304" pitchFamily="18" charset="0"/>
              </a:rPr>
              <a:t>Жартылай кокстелетін пештердің негізгі түрлері</a:t>
            </a:r>
          </a:p>
        </p:txBody>
      </p:sp>
    </p:spTree>
    <p:extLst>
      <p:ext uri="{BB962C8B-B14F-4D97-AF65-F5344CB8AC3E}">
        <p14:creationId xmlns="" xmlns:p14="http://schemas.microsoft.com/office/powerpoint/2010/main" val="3595470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4975176F-A68D-407A-BFF0-1ACC1E74DBA0}"/>
              </a:ext>
            </a:extLst>
          </p:cNvPr>
          <p:cNvSpPr>
            <a:spLocks noGrp="1"/>
          </p:cNvSpPr>
          <p:nvPr>
            <p:ph idx="1"/>
          </p:nvPr>
        </p:nvSpPr>
        <p:spPr>
          <a:xfrm>
            <a:off x="7543" y="1398315"/>
            <a:ext cx="4465865" cy="4432074"/>
          </a:xfrm>
        </p:spPr>
        <p:txBody>
          <a:bodyPr>
            <a:normAutofit fontScale="85000" lnSpcReduction="20000"/>
          </a:bodyPr>
          <a:lstStyle/>
          <a:p>
            <a:pPr marL="0" indent="0" algn="l" rtl="0">
              <a:buNone/>
            </a:pPr>
            <a:r>
              <a:rPr lang="ru-RU" sz="2400" dirty="0">
                <a:latin typeface="Times New Roman" panose="02020603050405020304" pitchFamily="18" charset="0"/>
                <a:cs typeface="Times New Roman" panose="02020603050405020304" pitchFamily="18" charset="0"/>
              </a:rPr>
              <a:t>Қазіргі уақытта ТГИ көп бөлігі негізінен жылу көзі ретінде пайдаланылады, оларды әртүрлі пештерде және жылу энергиясын өндіру үшін қондырғыларда жағады. Мұнай және табиғи газ қорларының азаюына байланысты химия, металлургия және басқа да салалар үшін шикізатқа сұраныстың артуы жағдайында жылу энергиясын және құнды химиялық өнімдерді пайдалана отырып, ТГИ кешенді пайдаланудың маңыздылығы арта түсуде.</a:t>
            </a:r>
          </a:p>
          <a:p>
            <a:pPr marL="0" indent="0" algn="l" rtl="0">
              <a:buNone/>
            </a:pPr>
            <a:r>
              <a:rPr lang="ru-RU" sz="2400" dirty="0">
                <a:latin typeface="Times New Roman" panose="02020603050405020304" pitchFamily="18" charset="0"/>
                <a:cs typeface="Times New Roman" panose="02020603050405020304" pitchFamily="18" charset="0"/>
              </a:rPr>
              <a:t>Технологиялық процестерді энергия тасымалдаушыны алуға бағытталған энергетикалық процестермен біріктіру арқылы отынды кешенді пайдалану әдісі отынды энергетикалық-технологиялық өңдеу деп аталады.</a:t>
            </a:r>
          </a:p>
        </p:txBody>
      </p:sp>
      <p:sp>
        <p:nvSpPr>
          <p:cNvPr id="4" name="TextBox 3">
            <a:extLst>
              <a:ext uri="{FF2B5EF4-FFF2-40B4-BE49-F238E27FC236}">
                <a16:creationId xmlns="" xmlns:a16="http://schemas.microsoft.com/office/drawing/2014/main" id="{7D6E4304-89D5-4E66-9E28-F90258DDCDFF}"/>
              </a:ext>
            </a:extLst>
          </p:cNvPr>
          <p:cNvSpPr txBox="1"/>
          <p:nvPr/>
        </p:nvSpPr>
        <p:spPr>
          <a:xfrm>
            <a:off x="4959531" y="1398316"/>
            <a:ext cx="3777343" cy="5632311"/>
          </a:xfrm>
          <a:prstGeom prst="rect">
            <a:avLst/>
          </a:prstGeom>
          <a:noFill/>
        </p:spPr>
        <p:txBody>
          <a:bodyPr wrap="square" rtlCol="0">
            <a:spAutoFit/>
          </a:bodyPr>
          <a:lstStyle/>
          <a:p>
            <a:pPr algn="l" rtl="0"/>
            <a:r>
              <a:rPr lang="ru-RU" sz="2000" dirty="0">
                <a:latin typeface="Times New Roman" panose="02020603050405020304" pitchFamily="18" charset="0"/>
                <a:cs typeface="Times New Roman" panose="02020603050405020304" pitchFamily="18" charset="0"/>
              </a:rPr>
              <a:t>Энергетикалық-технологиялық процестің ғылыми негізі отынның әртүрлі қыздыру жылдамдығында бу-газ өнімдерінің түзілу заңдылықтары болып табылады. Бұл жылдамдықты арттыру шайырлардың шығымын арттырады және</a:t>
            </a:r>
            <a:r>
              <a:rPr lang="ru-RU" sz="2000" dirty="0" err="1">
                <a:latin typeface="Times New Roman" panose="02020603050405020304" pitchFamily="18" charset="0"/>
                <a:cs typeface="Times New Roman" panose="02020603050405020304" pitchFamily="18" charset="0"/>
              </a:rPr>
              <a:t>тиісінше</a:t>
            </a:r>
            <a:r>
              <a:rPr lang="ru-RU" sz="2000" dirty="0">
                <a:latin typeface="Times New Roman" panose="02020603050405020304" pitchFamily="18" charset="0"/>
                <a:cs typeface="Times New Roman" panose="02020603050405020304" pitchFamily="18" charset="0"/>
              </a:rPr>
              <a:t>- негізгі міндет: мақсатты өнім ретінде бағалы сұйық органикалық шикізаттың максималды мөлшерін алу.</a:t>
            </a:r>
          </a:p>
          <a:p>
            <a:pPr algn="l" rtl="0"/>
            <a:r>
              <a:rPr lang="ru-RU" sz="2000" dirty="0">
                <a:latin typeface="Times New Roman" panose="02020603050405020304" pitchFamily="18" charset="0"/>
                <a:cs typeface="Times New Roman" panose="02020603050405020304" pitchFamily="18" charset="0"/>
              </a:rPr>
              <a:t>Сонымен қатар, қыздыру жылдамдығын арттыру отын өңдеу аппараттарының өнімділігін арттыруға мүмкіндік береді.</a:t>
            </a:r>
          </a:p>
        </p:txBody>
      </p:sp>
      <p:sp>
        <p:nvSpPr>
          <p:cNvPr id="5" name="Прямоугольник 4">
            <a:extLst>
              <a:ext uri="{FF2B5EF4-FFF2-40B4-BE49-F238E27FC236}">
                <a16:creationId xmlns="" xmlns:a16="http://schemas.microsoft.com/office/drawing/2014/main" id="{1243A380-F498-438D-B68E-47FB7F3BCCD3}"/>
              </a:ext>
            </a:extLst>
          </p:cNvPr>
          <p:cNvSpPr/>
          <p:nvPr/>
        </p:nvSpPr>
        <p:spPr>
          <a:xfrm>
            <a:off x="1693032" y="399534"/>
            <a:ext cx="8545160" cy="523220"/>
          </a:xfrm>
          <a:prstGeom prst="rect">
            <a:avLst/>
          </a:prstGeom>
        </p:spPr>
        <p:txBody>
          <a:bodyPr wrap="none">
            <a:spAutoFit/>
          </a:bodyPr>
          <a:lstStyle/>
          <a:p>
            <a:pPr algn="l" rtl="0"/>
            <a:r>
              <a:rPr lang="ru-RU" sz="2800" b="1" dirty="0">
                <a:latin typeface="Times New Roman" panose="02020603050405020304" pitchFamily="18" charset="0"/>
                <a:cs typeface="Times New Roman" panose="02020603050405020304" pitchFamily="18" charset="0"/>
              </a:rPr>
              <a:t>Отындарды өңдеудің энергетикалық технологиясы</a:t>
            </a:r>
            <a:endParaRPr lang="ru-RU" sz="2800" b="1" dirty="0"/>
          </a:p>
        </p:txBody>
      </p:sp>
    </p:spTree>
    <p:extLst>
      <p:ext uri="{BB962C8B-B14F-4D97-AF65-F5344CB8AC3E}">
        <p14:creationId xmlns="" xmlns:p14="http://schemas.microsoft.com/office/powerpoint/2010/main" val="289163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617D61FB-E169-43B2-85AC-25BD587AF9D8}"/>
              </a:ext>
            </a:extLst>
          </p:cNvPr>
          <p:cNvPicPr/>
          <p:nvPr/>
        </p:nvPicPr>
        <p:blipFill rotWithShape="1">
          <a:blip r:embed="rId2"/>
          <a:srcRect l="77165" t="36490" r="4255" b="32097"/>
          <a:stretch/>
        </p:blipFill>
        <p:spPr bwMode="auto">
          <a:xfrm>
            <a:off x="4261756" y="757962"/>
            <a:ext cx="4316187" cy="5342074"/>
          </a:xfrm>
          <a:prstGeom prst="rect">
            <a:avLst/>
          </a:prstGeom>
          <a:ln>
            <a:noFill/>
          </a:ln>
          <a:extLst>
            <a:ext uri="{53640926-AAD7-44D8-BBD7-CCE9431645EC}">
              <a14:shadowObscured xmlns="" xmlns:a14="http://schemas.microsoft.com/office/drawing/2010/main"/>
            </a:ext>
          </a:extLst>
        </p:spPr>
      </p:pic>
      <p:pic>
        <p:nvPicPr>
          <p:cNvPr id="5" name="Рисунок 4">
            <a:extLst>
              <a:ext uri="{FF2B5EF4-FFF2-40B4-BE49-F238E27FC236}">
                <a16:creationId xmlns="" xmlns:a16="http://schemas.microsoft.com/office/drawing/2014/main" id="{0460DFE2-040A-4C8C-B343-06674E13468C}"/>
              </a:ext>
            </a:extLst>
          </p:cNvPr>
          <p:cNvPicPr/>
          <p:nvPr/>
        </p:nvPicPr>
        <p:blipFill rotWithShape="1">
          <a:blip r:embed="rId2"/>
          <a:srcRect l="60267" t="39119" r="22760" b="49816"/>
          <a:stretch/>
        </p:blipFill>
        <p:spPr bwMode="auto">
          <a:xfrm>
            <a:off x="130629" y="2135821"/>
            <a:ext cx="4131127" cy="2595836"/>
          </a:xfrm>
          <a:prstGeom prst="rect">
            <a:avLst/>
          </a:prstGeom>
          <a:ln>
            <a:noFill/>
          </a:ln>
          <a:extLst>
            <a:ext uri="{53640926-AAD7-44D8-BBD7-CCE9431645EC}">
              <a14:shadowObscured xmlns="" xmlns:a14="http://schemas.microsoft.com/office/drawing/2010/main"/>
            </a:ext>
          </a:extLst>
        </p:spPr>
      </p:pic>
      <p:sp>
        <p:nvSpPr>
          <p:cNvPr id="6" name="Прямоугольник 5">
            <a:extLst>
              <a:ext uri="{FF2B5EF4-FFF2-40B4-BE49-F238E27FC236}">
                <a16:creationId xmlns="" xmlns:a16="http://schemas.microsoft.com/office/drawing/2014/main" id="{ECB0CE6C-66A9-42C0-8C1B-02042C5A63C1}"/>
              </a:ext>
            </a:extLst>
          </p:cNvPr>
          <p:cNvSpPr/>
          <p:nvPr/>
        </p:nvSpPr>
        <p:spPr>
          <a:xfrm>
            <a:off x="1662552" y="74414"/>
            <a:ext cx="8545160" cy="523220"/>
          </a:xfrm>
          <a:prstGeom prst="rect">
            <a:avLst/>
          </a:prstGeom>
        </p:spPr>
        <p:txBody>
          <a:bodyPr wrap="none">
            <a:spAutoFit/>
          </a:bodyPr>
          <a:lstStyle/>
          <a:p>
            <a:pPr algn="l" rtl="0"/>
            <a:r>
              <a:rPr lang="ru-RU" sz="2800" b="1" dirty="0">
                <a:latin typeface="Times New Roman" panose="02020603050405020304" pitchFamily="18" charset="0"/>
                <a:cs typeface="Times New Roman" panose="02020603050405020304" pitchFamily="18" charset="0"/>
              </a:rPr>
              <a:t>Отындарды өңдеудің энергетикалық технологиясы</a:t>
            </a:r>
            <a:endParaRPr lang="ru-RU" sz="2800" b="1" dirty="0"/>
          </a:p>
        </p:txBody>
      </p:sp>
    </p:spTree>
    <p:extLst>
      <p:ext uri="{BB962C8B-B14F-4D97-AF65-F5344CB8AC3E}">
        <p14:creationId xmlns="" xmlns:p14="http://schemas.microsoft.com/office/powerpoint/2010/main" val="2713714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B6DD2508-DEE9-4C53-8D04-F6C1A7F64F90}"/>
              </a:ext>
            </a:extLst>
          </p:cNvPr>
          <p:cNvPicPr/>
          <p:nvPr/>
        </p:nvPicPr>
        <p:blipFill rotWithShape="1">
          <a:blip r:embed="rId2"/>
          <a:srcRect l="63655" t="24480" r="1005" b="48957"/>
          <a:stretch/>
        </p:blipFill>
        <p:spPr bwMode="auto">
          <a:xfrm>
            <a:off x="732149" y="1147535"/>
            <a:ext cx="7998194" cy="4774294"/>
          </a:xfrm>
          <a:prstGeom prst="rect">
            <a:avLst/>
          </a:prstGeom>
          <a:ln>
            <a:noFill/>
          </a:ln>
          <a:extLst>
            <a:ext uri="{53640926-AAD7-44D8-BBD7-CCE9431645EC}">
              <a14:shadowObscured xmlns="" xmlns:a14="http://schemas.microsoft.com/office/drawing/2010/main"/>
            </a:ext>
          </a:extLst>
        </p:spPr>
      </p:pic>
      <p:sp>
        <p:nvSpPr>
          <p:cNvPr id="5" name="Прямоугольник 4">
            <a:extLst>
              <a:ext uri="{FF2B5EF4-FFF2-40B4-BE49-F238E27FC236}">
                <a16:creationId xmlns="" xmlns:a16="http://schemas.microsoft.com/office/drawing/2014/main" id="{A3960658-5DCD-4E5B-9D61-47E42AA98983}"/>
              </a:ext>
            </a:extLst>
          </p:cNvPr>
          <p:cNvSpPr/>
          <p:nvPr/>
        </p:nvSpPr>
        <p:spPr>
          <a:xfrm>
            <a:off x="1693032" y="236974"/>
            <a:ext cx="8545160" cy="523220"/>
          </a:xfrm>
          <a:prstGeom prst="rect">
            <a:avLst/>
          </a:prstGeom>
        </p:spPr>
        <p:txBody>
          <a:bodyPr wrap="none">
            <a:spAutoFit/>
          </a:bodyPr>
          <a:lstStyle/>
          <a:p>
            <a:pPr algn="l" rtl="0"/>
            <a:r>
              <a:rPr lang="ru-RU" sz="2800" b="1" dirty="0">
                <a:latin typeface="Times New Roman" panose="02020603050405020304" pitchFamily="18" charset="0"/>
                <a:cs typeface="Times New Roman" panose="02020603050405020304" pitchFamily="18" charset="0"/>
              </a:rPr>
              <a:t>Отындарды өңдеудің энергетикалық технологиясы</a:t>
            </a:r>
            <a:endParaRPr lang="ru-RU" sz="2800" b="1" dirty="0"/>
          </a:p>
        </p:txBody>
      </p:sp>
    </p:spTree>
    <p:extLst>
      <p:ext uri="{BB962C8B-B14F-4D97-AF65-F5344CB8AC3E}">
        <p14:creationId xmlns="" xmlns:p14="http://schemas.microsoft.com/office/powerpoint/2010/main" val="4123529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E9577A2D-56BE-46D6-9DE5-F7B191E14D81}"/>
              </a:ext>
            </a:extLst>
          </p:cNvPr>
          <p:cNvPicPr/>
          <p:nvPr/>
        </p:nvPicPr>
        <p:blipFill rotWithShape="1">
          <a:blip r:embed="rId2"/>
          <a:srcRect l="57679" t="45727" r="7757" b="15466"/>
          <a:stretch/>
        </p:blipFill>
        <p:spPr bwMode="auto">
          <a:xfrm>
            <a:off x="1242671" y="1188334"/>
            <a:ext cx="7324386" cy="5401153"/>
          </a:xfrm>
          <a:prstGeom prst="rect">
            <a:avLst/>
          </a:prstGeom>
          <a:ln>
            <a:noFill/>
          </a:ln>
          <a:extLst>
            <a:ext uri="{53640926-AAD7-44D8-BBD7-CCE9431645EC}">
              <a14:shadowObscured xmlns="" xmlns:a14="http://schemas.microsoft.com/office/drawing/2010/main"/>
            </a:ext>
          </a:extLst>
        </p:spPr>
      </p:pic>
      <p:sp>
        <p:nvSpPr>
          <p:cNvPr id="5" name="Прямоугольник 4">
            <a:extLst>
              <a:ext uri="{FF2B5EF4-FFF2-40B4-BE49-F238E27FC236}">
                <a16:creationId xmlns="" xmlns:a16="http://schemas.microsoft.com/office/drawing/2014/main" id="{1C650C3F-B51C-4AF4-855E-F116B87E5F7F}"/>
              </a:ext>
            </a:extLst>
          </p:cNvPr>
          <p:cNvSpPr/>
          <p:nvPr/>
        </p:nvSpPr>
        <p:spPr>
          <a:xfrm>
            <a:off x="598840" y="281961"/>
            <a:ext cx="8545160" cy="523220"/>
          </a:xfrm>
          <a:prstGeom prst="rect">
            <a:avLst/>
          </a:prstGeom>
        </p:spPr>
        <p:txBody>
          <a:bodyPr wrap="none">
            <a:spAutoFit/>
          </a:bodyPr>
          <a:lstStyle/>
          <a:p>
            <a:pPr algn="l" rtl="0"/>
            <a:r>
              <a:rPr lang="ru-RU" sz="2800" b="1" dirty="0">
                <a:latin typeface="Times New Roman" panose="02020603050405020304" pitchFamily="18" charset="0"/>
                <a:cs typeface="Times New Roman" panose="02020603050405020304" pitchFamily="18" charset="0"/>
              </a:rPr>
              <a:t>Отындарды өңдеудің энергетикалық технологиясы</a:t>
            </a:r>
            <a:endParaRPr lang="ru-RU" sz="2800" b="1" dirty="0"/>
          </a:p>
        </p:txBody>
      </p:sp>
    </p:spTree>
    <p:extLst>
      <p:ext uri="{BB962C8B-B14F-4D97-AF65-F5344CB8AC3E}">
        <p14:creationId xmlns="" xmlns:p14="http://schemas.microsoft.com/office/powerpoint/2010/main" val="2813278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2826302-AD75-44E6-8F8F-521EBC014458}"/>
              </a:ext>
            </a:extLst>
          </p:cNvPr>
          <p:cNvSpPr txBox="1"/>
          <p:nvPr/>
        </p:nvSpPr>
        <p:spPr>
          <a:xfrm>
            <a:off x="1588168" y="1764633"/>
            <a:ext cx="6352673" cy="1446550"/>
          </a:xfrm>
          <a:prstGeom prst="rect">
            <a:avLst/>
          </a:prstGeom>
          <a:noFill/>
        </p:spPr>
        <p:txBody>
          <a:bodyPr wrap="square" rtlCol="0">
            <a:spAutoFit/>
          </a:bodyPr>
          <a:lstStyle/>
          <a:p>
            <a:pPr algn="ctr" rtl="0"/>
            <a:r>
              <a:rPr lang="ru-RU" sz="4400" b="1" dirty="0">
                <a:latin typeface="Times New Roman" panose="02020603050405020304" pitchFamily="18" charset="0"/>
                <a:cs typeface="Times New Roman" panose="02020603050405020304" pitchFamily="18" charset="0"/>
              </a:rPr>
              <a:t>Назарларыңызға рахмет!</a:t>
            </a:r>
          </a:p>
        </p:txBody>
      </p:sp>
    </p:spTree>
    <p:extLst>
      <p:ext uri="{BB962C8B-B14F-4D97-AF65-F5344CB8AC3E}">
        <p14:creationId xmlns="" xmlns:p14="http://schemas.microsoft.com/office/powerpoint/2010/main" val="129998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910" y="320130"/>
            <a:ext cx="7886700" cy="551058"/>
          </a:xfrm>
        </p:spPr>
        <p:txBody>
          <a:bodyPr>
            <a:noAutofit/>
          </a:bodyPr>
          <a:lstStyle/>
          <a:p>
            <a:r>
              <a:rPr lang="ru-RU" sz="3200" b="1" i="1" dirty="0" err="1"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Дәріс аяқталған соң Сіз</a:t>
            </a:r>
            <a:r>
              <a:rPr lang="ru-RU" sz="3200" b="1" i="1"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 </a:t>
            </a:r>
            <a:r>
              <a:rPr lang="ru-RU" sz="3200" b="1" i="1" dirty="0" err="1"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білесіз</a:t>
            </a:r>
            <a:r>
              <a:rPr lang="ru-RU" sz="3200" b="1" i="1" dirty="0" smtClean="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endParaRPr lang="ru-RU" sz="3200" b="1" i="1" dirty="0">
              <a:solidFill>
                <a:schemeClr val="bg1"/>
              </a:solidFill>
              <a:effectLst>
                <a:outerShdw blurRad="38100" dist="38100" dir="2700000" algn="tl">
                  <a:srgbClr val="000000">
                    <a:alpha val="43137"/>
                  </a:srgbClr>
                </a:outerShdw>
              </a:effectLst>
              <a:latin typeface="+mn-lt"/>
            </a:endParaRPr>
          </a:p>
        </p:txBody>
      </p:sp>
      <p:sp>
        <p:nvSpPr>
          <p:cNvPr id="41" name="Прямоугольник 40"/>
          <p:cNvSpPr/>
          <p:nvPr/>
        </p:nvSpPr>
        <p:spPr>
          <a:xfrm>
            <a:off x="322729" y="1607956"/>
            <a:ext cx="7495234" cy="3970318"/>
          </a:xfrm>
          <a:prstGeom prst="rect">
            <a:avLst/>
          </a:prstGeom>
        </p:spPr>
        <p:txBody>
          <a:bodyPr wrap="square">
            <a:spAutoFit/>
          </a:bodyPr>
          <a:lstStyle/>
          <a:p>
            <a:r>
              <a:rPr lang="ru-RU" sz="2400" dirty="0" smtClean="0">
                <a:latin typeface="Times New Roman" panose="02020603050405020304" pitchFamily="18" charset="0"/>
                <a:cs typeface="Times New Roman" panose="02020603050405020304" pitchFamily="18" charset="0"/>
              </a:rPr>
              <a:t>1 </a:t>
            </a:r>
            <a:r>
              <a:rPr lang="ru-RU" sz="2400" dirty="0" err="1" smtClean="0">
                <a:latin typeface="Times New Roman" panose="02020603050405020304" pitchFamily="18" charset="0"/>
                <a:cs typeface="Times New Roman" panose="02020603050405020304" pitchFamily="18" charset="0"/>
              </a:rPr>
              <a:t>Отындарды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төмен температуралық және энергетикалық-технологиялық өңдеу принциптерін</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1.1 </a:t>
            </a:r>
            <a:r>
              <a:rPr lang="ru-RU" sz="2400" dirty="0" err="1" smtClean="0">
                <a:latin typeface="Times New Roman" panose="02020603050405020304" pitchFamily="18" charset="0"/>
                <a:cs typeface="Times New Roman" panose="02020603050405020304" pitchFamily="18" charset="0"/>
              </a:rPr>
              <a:t>Жартылай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карбонизациялауды</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1.2 </a:t>
            </a:r>
            <a:r>
              <a:rPr lang="ru-RU" sz="2400" dirty="0" err="1" smtClean="0">
                <a:latin typeface="Times New Roman" panose="02020603050405020304" pitchFamily="18" charset="0"/>
                <a:cs typeface="Times New Roman" panose="02020603050405020304" pitchFamily="18" charset="0"/>
              </a:rPr>
              <a:t>Жартылай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кокстелетін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өнімдердің сипаттамасы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және қолданылуын</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2 </a:t>
            </a:r>
            <a:r>
              <a:rPr lang="ru-RU" sz="2400" dirty="0" err="1" smtClean="0">
                <a:latin typeface="Times New Roman" panose="02020603050405020304" pitchFamily="18" charset="0"/>
                <a:cs typeface="Times New Roman" panose="02020603050405020304" pitchFamily="18" charset="0"/>
              </a:rPr>
              <a:t>Жартылай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кокстеу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өнімдерінің шығымы </a:t>
            </a:r>
            <a:r>
              <a:rPr lang="ru-RU" sz="2400" dirty="0" smtClean="0">
                <a:latin typeface="Times New Roman" panose="02020603050405020304" pitchFamily="18" charset="0"/>
                <a:cs typeface="Times New Roman" panose="02020603050405020304" pitchFamily="18" charset="0"/>
              </a:rPr>
              <a:t>мен </a:t>
            </a:r>
            <a:r>
              <a:rPr lang="ru-RU" sz="2400" dirty="0" err="1" smtClean="0">
                <a:latin typeface="Times New Roman" panose="02020603050405020304" pitchFamily="18" charset="0"/>
                <a:cs typeface="Times New Roman" panose="02020603050405020304" pitchFamily="18" charset="0"/>
              </a:rPr>
              <a:t>сапасына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әсер ететін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факторлар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туралы</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3 </a:t>
            </a:r>
            <a:r>
              <a:rPr lang="ru-RU" sz="2400" dirty="0" err="1" smtClean="0">
                <a:latin typeface="Times New Roman" panose="02020603050405020304" pitchFamily="18" charset="0"/>
                <a:cs typeface="Times New Roman" panose="02020603050405020304" pitchFamily="18" charset="0"/>
              </a:rPr>
              <a:t>Жартылай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кокстелетін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пештердің негізгі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түрлерін</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4 </a:t>
            </a:r>
            <a:r>
              <a:rPr lang="ru-RU" sz="2400" dirty="0" err="1" smtClean="0">
                <a:latin typeface="Times New Roman" panose="02020603050405020304" pitchFamily="18" charset="0"/>
                <a:cs typeface="Times New Roman" panose="02020603050405020304" pitchFamily="18" charset="0"/>
              </a:rPr>
              <a:t>Отындарды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өңдеудің энергетикалық </a:t>
            </a:r>
            <a:r>
              <a:rPr lang="ru-RU" sz="2400" smtClean="0">
                <a:latin typeface="Times New Roman" panose="02020603050405020304" pitchFamily="18" charset="0"/>
                <a:cs typeface="Times New Roman" panose="02020603050405020304" pitchFamily="18" charset="0"/>
              </a:rPr>
              <a:t>технологиясын</a:t>
            </a:r>
            <a:endParaRPr lang="ru-RU" sz="2400" dirty="0" smtClean="0">
              <a:latin typeface="Times New Roman" panose="02020603050405020304" pitchFamily="18" charset="0"/>
              <a:cs typeface="Times New Roman" panose="02020603050405020304" pitchFamily="18" charset="0"/>
            </a:endParaRPr>
          </a:p>
          <a:p>
            <a:pPr marL="457200" indent="-457200">
              <a:buAutoNum type="arabicPeriod"/>
            </a:pPr>
            <a:endParaRPr lang="ru-RU" sz="2000" b="1" dirty="0">
              <a:solidFill>
                <a:schemeClr val="accent5">
                  <a:lumMod val="75000"/>
                </a:schemeClr>
              </a:solidFill>
              <a:latin typeface="+mj-lt"/>
              <a:ea typeface="Calibri" panose="020F0502020204030204" pitchFamily="34" charset="0"/>
              <a:cs typeface="Times New Roman" panose="02020603050405020304" pitchFamily="18" charset="0"/>
            </a:endParaRPr>
          </a:p>
          <a:p>
            <a:endParaRPr lang="ru-RU" sz="1600" b="1" dirty="0">
              <a:solidFill>
                <a:schemeClr val="accent5">
                  <a:lumMod val="75000"/>
                </a:schemeClr>
              </a:solidFill>
              <a:latin typeface="+mj-lt"/>
            </a:endParaRPr>
          </a:p>
        </p:txBody>
      </p:sp>
    </p:spTree>
    <p:extLst>
      <p:ext uri="{BB962C8B-B14F-4D97-AF65-F5344CB8AC3E}">
        <p14:creationId xmlns:p14="http://schemas.microsoft.com/office/powerpoint/2010/main" xmlns="" val="2619078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0275F894-1379-4515-A198-903934A2E653}"/>
              </a:ext>
            </a:extLst>
          </p:cNvPr>
          <p:cNvSpPr>
            <a:spLocks noGrp="1"/>
          </p:cNvSpPr>
          <p:nvPr>
            <p:ph idx="1"/>
          </p:nvPr>
        </p:nvSpPr>
        <p:spPr>
          <a:xfrm>
            <a:off x="628650" y="1426051"/>
            <a:ext cx="7886700" cy="4351338"/>
          </a:xfrm>
        </p:spPr>
        <p:txBody>
          <a:bodyPr>
            <a:normAutofit fontScale="70000" lnSpcReduction="20000"/>
          </a:bodyPr>
          <a:lstStyle/>
          <a:p>
            <a:pPr marL="0" indent="0" algn="l" rtl="0">
              <a:buNone/>
            </a:pPr>
            <a:r>
              <a:rPr lang="ru-RU" dirty="0">
                <a:latin typeface="Times New Roman" panose="02020603050405020304" pitchFamily="18" charset="0"/>
                <a:cs typeface="Times New Roman" panose="02020603050405020304" pitchFamily="18" charset="0"/>
              </a:rPr>
              <a:t>ТГИ төмен температуралық және энергетикалық-технологиялық өңдеудің негізгі мақсаты – термиялық өңдеу процестері үшін отынның химиялық әлеуетін барынша пайдалану, яғни. жеткілікті жоғары сапалы қатты өнімді – жартылай коксты бір мезгілде өндірумен сұйық өнімдердің максималды шығымдылығын қамтамасыз ету. Осы мақсатқа жету үшін сұйық өнімдердің шығуын төмендететін ұшқыш заттардың минималды «қайталама» жоғары температуралық пиролизін сақтай отырып, отынды қыздырудың жоғары жылдамдығы қажет.</a:t>
            </a:r>
          </a:p>
          <a:p>
            <a:pPr marL="0" indent="0" algn="l" rtl="0">
              <a:buNone/>
            </a:pPr>
            <a:r>
              <a:rPr lang="ru-RU" dirty="0">
                <a:latin typeface="Times New Roman" panose="02020603050405020304" pitchFamily="18" charset="0"/>
                <a:cs typeface="Times New Roman" panose="02020603050405020304" pitchFamily="18" charset="0"/>
              </a:rPr>
              <a:t>Осы процестердің ішінде төменгі температуралық процестер бастапқы қатты отын әдетте 600 С жоғары емес қыздырылған кезде ең көп таралуды алды. Бұл температура шайыр түзілу процестерін аяқтау үшін жеткілікті. Алынған қатты өнім табиғи түрде ұшқыш заттардың айтарлықтай шығымдылығымен сипатталады. Сондай-ақ мұндай процестердегі шикізат ұшқыш заттардың жоғары шығымдылығымен метаморфизмнің салыстырмалы түрде төмен сатысының қатты қазбалы отындары болуы керек екендігі анық.</a:t>
            </a:r>
          </a:p>
        </p:txBody>
      </p:sp>
      <p:sp>
        <p:nvSpPr>
          <p:cNvPr id="4" name="Прямоугольник 3">
            <a:extLst>
              <a:ext uri="{FF2B5EF4-FFF2-40B4-BE49-F238E27FC236}">
                <a16:creationId xmlns="" xmlns:a16="http://schemas.microsoft.com/office/drawing/2014/main" id="{989D3DEF-4660-45C4-8D5C-D06AF6DF340B}"/>
              </a:ext>
            </a:extLst>
          </p:cNvPr>
          <p:cNvSpPr/>
          <p:nvPr/>
        </p:nvSpPr>
        <p:spPr>
          <a:xfrm>
            <a:off x="628651" y="214590"/>
            <a:ext cx="7886699" cy="954107"/>
          </a:xfrm>
          <a:prstGeom prst="rect">
            <a:avLst/>
          </a:prstGeom>
        </p:spPr>
        <p:txBody>
          <a:bodyPr wrap="square">
            <a:spAutoFit/>
          </a:bodyPr>
          <a:lstStyle/>
          <a:p>
            <a:pPr algn="ctr" rtl="0"/>
            <a:r>
              <a:rPr lang="ru-RU" sz="2800" b="1" dirty="0">
                <a:latin typeface="Times New Roman" panose="02020603050405020304" pitchFamily="18" charset="0"/>
                <a:cs typeface="Times New Roman" panose="02020603050405020304" pitchFamily="18" charset="0"/>
              </a:rPr>
              <a:t>Отындарды төмен температуралық және энергетикалық-технологиялық өңдеу</a:t>
            </a:r>
          </a:p>
        </p:txBody>
      </p:sp>
    </p:spTree>
    <p:extLst>
      <p:ext uri="{BB962C8B-B14F-4D97-AF65-F5344CB8AC3E}">
        <p14:creationId xmlns="" xmlns:p14="http://schemas.microsoft.com/office/powerpoint/2010/main" val="881886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D5455197-A3A2-4F33-BA7C-706ACE142C6F}"/>
              </a:ext>
            </a:extLst>
          </p:cNvPr>
          <p:cNvSpPr>
            <a:spLocks noGrp="1"/>
          </p:cNvSpPr>
          <p:nvPr>
            <p:ph idx="1"/>
          </p:nvPr>
        </p:nvSpPr>
        <p:spPr>
          <a:xfrm>
            <a:off x="357356" y="1077371"/>
            <a:ext cx="8241030" cy="5062855"/>
          </a:xfrm>
        </p:spPr>
        <p:txBody>
          <a:bodyPr>
            <a:normAutofit fontScale="40000" lnSpcReduction="20000"/>
          </a:bodyPr>
          <a:lstStyle/>
          <a:p>
            <a:pPr marL="0" indent="0" algn="l" rtl="0">
              <a:buNone/>
            </a:pPr>
            <a:r>
              <a:rPr lang="ru-RU" dirty="0"/>
              <a:t> </a:t>
            </a:r>
            <a:r>
              <a:rPr lang="ru-RU" sz="4600" dirty="0">
                <a:latin typeface="Times New Roman" panose="02020603050405020304" pitchFamily="18" charset="0"/>
                <a:cs typeface="Times New Roman" panose="02020603050405020304" pitchFamily="18" charset="0"/>
              </a:rPr>
              <a:t>Қатты қазбалы отындар – қатты және қоңыр көмір, сланец, шымтезек – барлық қазбалы отынның 90%-ын құрайды. Қатты қазбалы отынды өңдеу қазба отындарын тазартылған қатты отынға және көміртекті тотықсыздандырғыштарға айналдыруға, көмірден жоғары калориялы отын алуға мүмкіндік береді.</a:t>
            </a:r>
            <a:r>
              <a:rPr lang="ru-RU" sz="4600" dirty="0" err="1">
                <a:latin typeface="Times New Roman" panose="02020603050405020304" pitchFamily="18" charset="0"/>
                <a:cs typeface="Times New Roman" panose="02020603050405020304" pitchFamily="18" charset="0"/>
              </a:rPr>
              <a:t>газдар</a:t>
            </a:r>
            <a:r>
              <a:rPr lang="ru-RU" sz="4600" dirty="0">
                <a:latin typeface="Times New Roman" panose="02020603050405020304" pitchFamily="18" charset="0"/>
                <a:cs typeface="Times New Roman" panose="02020603050405020304" pitchFamily="18" charset="0"/>
              </a:rPr>
              <a:t>, әртүрлі химиялық шикізат ретінде қолданылатын органикалық заттардың қоспалары.</a:t>
            </a:r>
          </a:p>
          <a:p>
            <a:pPr marL="0" indent="0" algn="l" rtl="0">
              <a:buNone/>
            </a:pPr>
            <a:r>
              <a:rPr lang="ru-RU" sz="4600" dirty="0">
                <a:latin typeface="Times New Roman" panose="02020603050405020304" pitchFamily="18" charset="0"/>
                <a:cs typeface="Times New Roman" panose="02020603050405020304" pitchFamily="18" charset="0"/>
              </a:rPr>
              <a:t>Ең кең таралған процесс жанғыш пайдалы қазбаларды ауасыз 500-1100 °С температурада термиялық өңдеу болды. Бұл жағдайда көмірдің органикалық массасының ыдырауы, бөліну өнімдерінің рекомбинациялануы жүреді.</a:t>
            </a:r>
            <a:r>
              <a:rPr lang="ru-RU" sz="4600" dirty="0" err="1">
                <a:latin typeface="Times New Roman" panose="02020603050405020304" pitchFamily="18" charset="0"/>
                <a:cs typeface="Times New Roman" panose="02020603050405020304" pitchFamily="18" charset="0"/>
              </a:rPr>
              <a:t>термодинамикалық</a:t>
            </a:r>
            <a:r>
              <a:rPr lang="ru-RU" sz="4600" dirty="0">
                <a:latin typeface="Times New Roman" panose="02020603050405020304" pitchFamily="18" charset="0"/>
                <a:cs typeface="Times New Roman" panose="02020603050405020304" pitchFamily="18" charset="0"/>
              </a:rPr>
              <a:t>тұрақты заттар: қатты қалдық, шайыр, газ.</a:t>
            </a:r>
          </a:p>
          <a:p>
            <a:pPr marL="0" indent="0" algn="l" rtl="0">
              <a:buNone/>
            </a:pPr>
            <a:r>
              <a:rPr lang="ru-RU" sz="4600" dirty="0">
                <a:latin typeface="Times New Roman" panose="02020603050405020304" pitchFamily="18" charset="0"/>
                <a:cs typeface="Times New Roman" panose="02020603050405020304" pitchFamily="18" charset="0"/>
              </a:rPr>
              <a:t>Жартылай кокстеу - қатты отынды (қатты және қоңыр көмірлер, тақтатас, шымтезек) ауа жетпей 500-550 ° C-қа дейін қыздыру арқылы өңдеу әдісі (температура кокстеу кезіндегі температураның шамамен жартысы). Жартылай кокстеу кезінде қатты жанғыш қалдық – жартылай кокс және ұшпа өнімдер алынады. Жартылай кокс өнеркәсіпте және күнделікті өмірде оңай тұтанатын түтінсіз қатты отын ретінде қолданылады.</a:t>
            </a:r>
          </a:p>
          <a:p>
            <a:pPr marL="0" indent="0" algn="l" rtl="0">
              <a:buNone/>
            </a:pPr>
            <a:r>
              <a:rPr lang="ru-RU" sz="4600" dirty="0">
                <a:latin typeface="Times New Roman" panose="02020603050405020304" pitchFamily="18" charset="0"/>
                <a:cs typeface="Times New Roman" panose="02020603050405020304" pitchFamily="18" charset="0"/>
              </a:rPr>
              <a:t>Жартылай кокс негізінде бір компонентті (</a:t>
            </a:r>
            <a:r>
              <a:rPr lang="ru-RU" sz="4600" dirty="0" err="1">
                <a:latin typeface="Times New Roman" panose="02020603050405020304" pitchFamily="18" charset="0"/>
                <a:cs typeface="Times New Roman" panose="02020603050405020304" pitchFamily="18" charset="0"/>
              </a:rPr>
              <a:t>өздігінен ағу</a:t>
            </a:r>
            <a:r>
              <a:rPr lang="ru-RU" sz="4600" dirty="0">
                <a:latin typeface="Times New Roman" panose="02020603050405020304" pitchFamily="18" charset="0"/>
                <a:cs typeface="Times New Roman" panose="02020603050405020304" pitchFamily="18" charset="0"/>
              </a:rPr>
              <a:t>) көп сипаттамалары бойынша ұқсас материалдардан жоғары көміртекті құрылымдық материалдар</a:t>
            </a:r>
            <a:r>
              <a:rPr lang="ru-RU" sz="4600" dirty="0" err="1">
                <a:latin typeface="Times New Roman" panose="02020603050405020304" pitchFamily="18" charset="0"/>
                <a:cs typeface="Times New Roman" panose="02020603050405020304" pitchFamily="18" charset="0"/>
              </a:rPr>
              <a:t>екі компонентті</a:t>
            </a:r>
            <a:r>
              <a:rPr lang="ru-RU" sz="4600" dirty="0">
                <a:latin typeface="Times New Roman" panose="02020603050405020304" pitchFamily="18" charset="0"/>
                <a:cs typeface="Times New Roman" panose="02020603050405020304" pitchFamily="18" charset="0"/>
              </a:rPr>
              <a:t>(негізделген</a:t>
            </a:r>
            <a:r>
              <a:rPr lang="ru-RU" sz="4600" dirty="0" err="1">
                <a:latin typeface="Times New Roman" panose="02020603050405020304" pitchFamily="18" charset="0"/>
                <a:cs typeface="Times New Roman" panose="02020603050405020304" pitchFamily="18" charset="0"/>
                <a:hlinkClick r:id="rId2" tooltip="Каменноугольный кокс">
                  <a:extLst>
                    <a:ext uri="{A12FA001-AC4F-418D-AE19-62706E023703}">
                      <ahyp:hlinkClr xmlns="" xmlns:ahyp="http://schemas.microsoft.com/office/drawing/2018/hyperlinkcolor" val="tx"/>
                    </a:ext>
                  </a:extLst>
                </a:hlinkClick>
              </a:rPr>
              <a:t>кокс</a:t>
            </a:r>
            <a:r>
              <a:rPr lang="ru-RU" sz="4600" dirty="0">
                <a:latin typeface="Times New Roman" panose="02020603050405020304" pitchFamily="18" charset="0"/>
                <a:cs typeface="Times New Roman" panose="02020603050405020304" pitchFamily="18" charset="0"/>
              </a:rPr>
              <a:t>және</a:t>
            </a:r>
            <a:r>
              <a:rPr lang="ru-RU" sz="4600" dirty="0">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қадам</a:t>
            </a:r>
            <a:r>
              <a:rPr lang="ru-RU" sz="4600" dirty="0">
                <a:latin typeface="Times New Roman" panose="02020603050405020304" pitchFamily="18" charset="0"/>
                <a:cs typeface="Times New Roman" panose="02020603050405020304" pitchFamily="18" charset="0"/>
              </a:rPr>
              <a:t>).</a:t>
            </a:r>
          </a:p>
        </p:txBody>
      </p:sp>
      <p:sp>
        <p:nvSpPr>
          <p:cNvPr id="4" name="Прямоугольник 3">
            <a:extLst>
              <a:ext uri="{FF2B5EF4-FFF2-40B4-BE49-F238E27FC236}">
                <a16:creationId xmlns="" xmlns:a16="http://schemas.microsoft.com/office/drawing/2014/main" id="{022A7414-0DB2-4D83-A044-51B0AAD12E73}"/>
              </a:ext>
            </a:extLst>
          </p:cNvPr>
          <p:cNvSpPr/>
          <p:nvPr/>
        </p:nvSpPr>
        <p:spPr>
          <a:xfrm>
            <a:off x="3330306" y="294957"/>
            <a:ext cx="4320606" cy="523220"/>
          </a:xfrm>
          <a:prstGeom prst="rect">
            <a:avLst/>
          </a:prstGeom>
        </p:spPr>
        <p:txBody>
          <a:bodyPr wrap="none">
            <a:spAutoFit/>
          </a:bodyPr>
          <a:lstStyle/>
          <a:p>
            <a:pPr algn="l" rtl="0"/>
            <a:r>
              <a:rPr lang="ru-RU" sz="2800" b="1" dirty="0" err="1">
                <a:latin typeface="Times New Roman" panose="02020603050405020304" pitchFamily="18" charset="0"/>
                <a:cs typeface="Times New Roman" panose="02020603050405020304" pitchFamily="18" charset="0"/>
              </a:rPr>
              <a:t>Ж</a:t>
            </a:r>
            <a:r>
              <a:rPr lang="ru-RU" sz="2800" b="1" dirty="0" err="1" smtClean="0">
                <a:latin typeface="Times New Roman" panose="02020603050405020304" pitchFamily="18" charset="0"/>
                <a:cs typeface="Times New Roman" panose="02020603050405020304" pitchFamily="18" charset="0"/>
              </a:rPr>
              <a:t>артылай</a:t>
            </a:r>
            <a:r>
              <a:rPr lang="ru-RU" sz="2800" b="1" dirty="0" smtClean="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карбонизация</a:t>
            </a:r>
          </a:p>
        </p:txBody>
      </p:sp>
    </p:spTree>
    <p:extLst>
      <p:ext uri="{BB962C8B-B14F-4D97-AF65-F5344CB8AC3E}">
        <p14:creationId xmlns="" xmlns:p14="http://schemas.microsoft.com/office/powerpoint/2010/main" val="1300481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5E55D4FA-CCE9-428F-9588-8E830400CC05}"/>
              </a:ext>
            </a:extLst>
          </p:cNvPr>
          <p:cNvSpPr/>
          <p:nvPr/>
        </p:nvSpPr>
        <p:spPr>
          <a:xfrm>
            <a:off x="4572000" y="1137823"/>
            <a:ext cx="4411738" cy="5262979"/>
          </a:xfrm>
          <a:prstGeom prst="rect">
            <a:avLst/>
          </a:prstGeom>
        </p:spPr>
        <p:txBody>
          <a:bodyPr wrap="square">
            <a:spAutoFit/>
          </a:bodyPr>
          <a:lstStyle/>
          <a:p>
            <a:pPr indent="254000" algn="just" rtl="0"/>
            <a:r>
              <a:rPr lang="ru-RU" sz="1600" dirty="0">
                <a:solidFill>
                  <a:srgbClr val="000000"/>
                </a:solidFill>
                <a:latin typeface="Tahoma" panose="020B0604030504040204" pitchFamily="34" charset="0"/>
              </a:rPr>
              <a:t> </a:t>
            </a:r>
            <a:r>
              <a:rPr lang="ru-RU" sz="1600" dirty="0">
                <a:solidFill>
                  <a:srgbClr val="000000"/>
                </a:solidFill>
                <a:latin typeface="Times New Roman" panose="02020603050405020304" pitchFamily="18" charset="0"/>
                <a:cs typeface="Times New Roman" panose="02020603050405020304" pitchFamily="18" charset="0"/>
              </a:rPr>
              <a:t>Процесс арнайы жартылай кокстелетін пештерде жүргізіледі. Жылыту әдісіне байланысты барлық қолданыстағы жартылай кокстелетін пештерді екі топқа бөлуге болады: сыртқы жылыту және ішкі жылыту.</a:t>
            </a:r>
          </a:p>
          <a:p>
            <a:pPr indent="254000" algn="just" rtl="0"/>
            <a:r>
              <a:rPr lang="ru-RU" sz="1600" dirty="0">
                <a:solidFill>
                  <a:srgbClr val="000000"/>
                </a:solidFill>
                <a:latin typeface="Times New Roman" panose="02020603050405020304" pitchFamily="18" charset="0"/>
                <a:cs typeface="Times New Roman" panose="02020603050405020304" pitchFamily="18" charset="0"/>
              </a:rPr>
              <a:t>Жартылай кокс төмен температуралы пиролиз процесінің негізгі өнімі болып табылады, қатты қалдық салмағы бойынша 90% дейін. көмірден. Жартылай кокстың мөлшері көмірдің бастапқы кесек материалының өлшеміне, беріктігіне, термиялық тұрақтылығына (беріктіктің өзгеруі, деформацияның пайда болуы және қыздырылған кезде кесектердің кішірек бөлшектерге ыдырауы), сондай-ақ технологияға байланысты. жартылай кокстелетін пештерде (пештің конструкциясы және ондағы көмір бөліктеріне механикалық жүктемелер, жылу беру жылдамдығы, температура.) Әдетте жартылай кокстелетін пештерде бөлшектерінің мөлшері 20-80 мм болатын көмір қолданылады.</a:t>
            </a:r>
          </a:p>
        </p:txBody>
      </p:sp>
      <p:sp>
        <p:nvSpPr>
          <p:cNvPr id="5" name="Прямоугольник 4">
            <a:extLst>
              <a:ext uri="{FF2B5EF4-FFF2-40B4-BE49-F238E27FC236}">
                <a16:creationId xmlns="" xmlns:a16="http://schemas.microsoft.com/office/drawing/2014/main" id="{80A8397F-2B85-42BF-AB38-96E267AA4A50}"/>
              </a:ext>
            </a:extLst>
          </p:cNvPr>
          <p:cNvSpPr/>
          <p:nvPr/>
        </p:nvSpPr>
        <p:spPr>
          <a:xfrm>
            <a:off x="1083547" y="250037"/>
            <a:ext cx="10544618" cy="523220"/>
          </a:xfrm>
          <a:prstGeom prst="rect">
            <a:avLst/>
          </a:prstGeom>
        </p:spPr>
        <p:txBody>
          <a:bodyPr wrap="none">
            <a:spAutoFit/>
          </a:bodyPr>
          <a:lstStyle/>
          <a:p>
            <a:pPr algn="l" rtl="0"/>
            <a:r>
              <a:rPr lang="ru-RU" sz="2800" b="1" dirty="0">
                <a:latin typeface="Times New Roman" panose="02020603050405020304" pitchFamily="18" charset="0"/>
                <a:cs typeface="Times New Roman" panose="02020603050405020304" pitchFamily="18" charset="0"/>
              </a:rPr>
              <a:t>Жартылай кокстеу өнімдерінің сипаттамасы және қолданылуы</a:t>
            </a:r>
          </a:p>
        </p:txBody>
      </p:sp>
      <p:sp>
        <p:nvSpPr>
          <p:cNvPr id="7" name="TextBox 6">
            <a:extLst>
              <a:ext uri="{FF2B5EF4-FFF2-40B4-BE49-F238E27FC236}">
                <a16:creationId xmlns="" xmlns:a16="http://schemas.microsoft.com/office/drawing/2014/main" id="{A9B90430-5845-4370-A25A-A81CFBDC3E24}"/>
              </a:ext>
            </a:extLst>
          </p:cNvPr>
          <p:cNvSpPr txBox="1"/>
          <p:nvPr/>
        </p:nvSpPr>
        <p:spPr>
          <a:xfrm>
            <a:off x="161109" y="1322490"/>
            <a:ext cx="4082143" cy="5078313"/>
          </a:xfrm>
          <a:prstGeom prst="rect">
            <a:avLst/>
          </a:prstGeom>
          <a:noFill/>
        </p:spPr>
        <p:txBody>
          <a:bodyPr wrap="square" rtlCol="0">
            <a:spAutoFit/>
          </a:bodyPr>
          <a:lstStyle/>
          <a:p>
            <a:pPr algn="just" rtl="0"/>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Жартылай</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кокстан ұшпа өнімдердің шығымы өңделетін отынға, пештердің түріне және қыздыру режиміне байланысты іс жүзінде 6-20% құрайды. </a:t>
            </a:r>
            <a:r>
              <a:rPr lang="ru-RU" dirty="0" err="1">
                <a:latin typeface="Times New Roman" panose="02020603050405020304" pitchFamily="18" charset="0"/>
                <a:cs typeface="Times New Roman" panose="02020603050405020304" pitchFamily="18" charset="0"/>
              </a:rPr>
              <a:t>Кеуектілікжартылай</a:t>
            </a:r>
            <a:r>
              <a:rPr lang="ru-RU" dirty="0">
                <a:latin typeface="Times New Roman" panose="02020603050405020304" pitchFamily="18" charset="0"/>
                <a:cs typeface="Times New Roman" panose="02020603050405020304" pitchFamily="18" charset="0"/>
              </a:rPr>
              <a:t> өрілген30-50% аралығында, реактивтілігі мен электрлік кедергісі жоғары температуралы кокс үшін осы көрсеткіштерден айтарлықтай жоғары. </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Жартылай</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кокстың беріктігі әдетте төмен - бұл қарағанда айтарлықтай </a:t>
            </a:r>
            <a:r>
              <a:rPr lang="ru-RU" dirty="0" err="1">
                <a:latin typeface="Times New Roman" panose="02020603050405020304" pitchFamily="18" charset="0"/>
                <a:cs typeface="Times New Roman" panose="02020603050405020304" pitchFamily="18" charset="0"/>
              </a:rPr>
              <a:t>төменжоғары </a:t>
            </a:r>
            <a:r>
              <a:rPr lang="ru-RU" dirty="0">
                <a:latin typeface="Times New Roman" panose="02020603050405020304" pitchFamily="18" charset="0"/>
                <a:cs typeface="Times New Roman" panose="02020603050405020304" pitchFamily="18" charset="0"/>
              </a:rPr>
              <a:t>температура, бірақ </a:t>
            </a:r>
            <a:r>
              <a:rPr lang="ru-RU" dirty="0" err="1">
                <a:latin typeface="Times New Roman" panose="02020603050405020304" pitchFamily="18" charset="0"/>
                <a:cs typeface="Times New Roman" panose="02020603050405020304" pitchFamily="18" charset="0"/>
              </a:rPr>
              <a:t>жеткіліктіоны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тасымалдаубөлшектер </a:t>
            </a:r>
            <a:r>
              <a:rPr lang="ru-RU" dirty="0">
                <a:latin typeface="Times New Roman" panose="02020603050405020304" pitchFamily="18" charset="0"/>
                <a:cs typeface="Times New Roman" panose="02020603050405020304" pitchFamily="18" charset="0"/>
              </a:rPr>
              <a:t>мен материалға механикалық жүктемелер салыстырмалы түрде аз болатын процестерде қолдану (электротермиялық,</a:t>
            </a:r>
            <a:r>
              <a:rPr lang="ru-RU" dirty="0" err="1">
                <a:latin typeface="Times New Roman" panose="02020603050405020304" pitchFamily="18" charset="0"/>
                <a:cs typeface="Times New Roman" panose="02020603050405020304" pitchFamily="18" charset="0"/>
              </a:rPr>
              <a:t>химөндіріс </a:t>
            </a:r>
            <a:r>
              <a:rPr lang="ru-RU" dirty="0">
                <a:latin typeface="Times New Roman" panose="02020603050405020304" pitchFamily="18" charset="0"/>
                <a:cs typeface="Times New Roman" panose="02020603050405020304" pitchFamily="18" charset="0"/>
              </a:rPr>
              <a:t>және т.б.)</a:t>
            </a:r>
          </a:p>
        </p:txBody>
      </p:sp>
    </p:spTree>
    <p:extLst>
      <p:ext uri="{BB962C8B-B14F-4D97-AF65-F5344CB8AC3E}">
        <p14:creationId xmlns="" xmlns:p14="http://schemas.microsoft.com/office/powerpoint/2010/main" val="1858038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165D4CDB-99A4-462C-A8A5-B4E00AFA417C}"/>
              </a:ext>
            </a:extLst>
          </p:cNvPr>
          <p:cNvSpPr/>
          <p:nvPr/>
        </p:nvSpPr>
        <p:spPr>
          <a:xfrm>
            <a:off x="663485" y="983963"/>
            <a:ext cx="7817031" cy="5355312"/>
          </a:xfrm>
          <a:prstGeom prst="rect">
            <a:avLst/>
          </a:prstGeom>
        </p:spPr>
        <p:txBody>
          <a:bodyPr wrap="square">
            <a:spAutoFit/>
          </a:bodyPr>
          <a:lstStyle/>
          <a:p>
            <a:pPr indent="254000" algn="just" rtl="0"/>
            <a:r>
              <a:rPr lang="ru-RU" dirty="0">
                <a:solidFill>
                  <a:srgbClr val="000000"/>
                </a:solidFill>
                <a:latin typeface="Times New Roman" panose="02020603050405020304" pitchFamily="18" charset="0"/>
                <a:cs typeface="Times New Roman" panose="02020603050405020304" pitchFamily="18" charset="0"/>
              </a:rPr>
              <a:t> Жартылай кокс бу қазандықтарының пештерінде немесе өнеркәсіптік қондырғыларда тікелей жану үшін энергетикалық-өнеркәсіптік отын ретінде кеңінен қолданылады (электр станцияларында, цементте, шыныда және керамикада.) Кесек жартылай кокстың ең көп таралған тұтынуы. Өзінің сипаттамаларына байланысты жану кезінде жартылай кокс отын аз шығындалатын пештерде жоғары температураны қамтамасыз етуге мүмкіндік береді.</a:t>
            </a:r>
          </a:p>
          <a:p>
            <a:pPr indent="254000" algn="just" rtl="0"/>
            <a:r>
              <a:rPr lang="ru-RU" dirty="0">
                <a:solidFill>
                  <a:srgbClr val="000000"/>
                </a:solidFill>
                <a:latin typeface="Times New Roman" panose="02020603050405020304" pitchFamily="18" charset="0"/>
                <a:cs typeface="Times New Roman" panose="02020603050405020304" pitchFamily="18" charset="0"/>
              </a:rPr>
              <a:t>• Тұрмыстық отын ретінде. Тұрмыстық пештерде жартылай коксты қолдану кең таралған елдерде жартылай коксқа бірқатар арнайы талаптар қойылады, ең алдымен түтінсіз жануды қамтамасыз ету, тіпті</a:t>
            </a:r>
            <a:r>
              <a:rPr lang="ru-RU" dirty="0" err="1">
                <a:solidFill>
                  <a:srgbClr val="000000"/>
                </a:solidFill>
                <a:latin typeface="Times New Roman" panose="02020603050405020304" pitchFamily="18" charset="0"/>
                <a:cs typeface="Times New Roman" panose="02020603050405020304" pitchFamily="18" charset="0"/>
              </a:rPr>
              <a:t>кесектілік</a:t>
            </a:r>
            <a:r>
              <a:rPr lang="ru-RU" dirty="0">
                <a:solidFill>
                  <a:srgbClr val="000000"/>
                </a:solidFill>
                <a:latin typeface="Times New Roman" panose="02020603050405020304" pitchFamily="18" charset="0"/>
                <a:cs typeface="Times New Roman" panose="02020603050405020304" pitchFamily="18" charset="0"/>
              </a:rPr>
              <a:t>және т.б. Сондықтан кейбір сорттар ғана тұрмыстық мақсаттарға барады.</a:t>
            </a:r>
          </a:p>
          <a:p>
            <a:pPr indent="254000" algn="just" rtl="0"/>
            <a:r>
              <a:rPr lang="ru-RU" dirty="0">
                <a:solidFill>
                  <a:srgbClr val="000000"/>
                </a:solidFill>
                <a:latin typeface="Times New Roman" panose="02020603050405020304" pitchFamily="18" charset="0"/>
                <a:cs typeface="Times New Roman" panose="02020603050405020304" pitchFamily="18" charset="0"/>
              </a:rPr>
              <a:t>• Соңғы кездері жартылай кокс құйылған металлургиялық кокс өндірісінде аралық өнім ретінде қолданылуда. Қоңыр кокс камералық пештерде кокстелетін шихталарда қолданылуы мүмкін, мұнда кейбір жағдайларда ол сәтті ауыстырылады.</a:t>
            </a:r>
            <a:r>
              <a:rPr lang="ru-RU" dirty="0" err="1">
                <a:solidFill>
                  <a:srgbClr val="000000"/>
                </a:solidFill>
                <a:latin typeface="Times New Roman" panose="02020603050405020304" pitchFamily="18" charset="0"/>
                <a:cs typeface="Times New Roman" panose="02020603050405020304" pitchFamily="18" charset="0"/>
              </a:rPr>
              <a:t>арық</a:t>
            </a:r>
            <a:r>
              <a:rPr lang="ru-RU" dirty="0">
                <a:solidFill>
                  <a:srgbClr val="000000"/>
                </a:solidFill>
                <a:latin typeface="Times New Roman" panose="02020603050405020304" pitchFamily="18" charset="0"/>
                <a:cs typeface="Times New Roman" panose="02020603050405020304" pitchFamily="18" charset="0"/>
              </a:rPr>
              <a:t>заряд компоненттері. Елеулі әсерге ұсақталған жартылай коксты домна пешіне үрлеу арқылы қол жеткізіледі, онда ол отын рөлін атқарады, сонымен қатар химиялық реагент, бұл қымбат және тапшы агломерациядан домна коксының айтарлықтай мөлшерін үнемдеуге мүмкіндік береді. </a:t>
            </a:r>
          </a:p>
        </p:txBody>
      </p:sp>
      <p:sp>
        <p:nvSpPr>
          <p:cNvPr id="6" name="Прямоугольник 5">
            <a:extLst>
              <a:ext uri="{FF2B5EF4-FFF2-40B4-BE49-F238E27FC236}">
                <a16:creationId xmlns="" xmlns:a16="http://schemas.microsoft.com/office/drawing/2014/main" id="{ABFFDA02-EAD7-4189-9E29-1FB9B11D6F09}"/>
              </a:ext>
            </a:extLst>
          </p:cNvPr>
          <p:cNvSpPr/>
          <p:nvPr/>
        </p:nvSpPr>
        <p:spPr>
          <a:xfrm>
            <a:off x="1083547" y="250037"/>
            <a:ext cx="10544618" cy="523220"/>
          </a:xfrm>
          <a:prstGeom prst="rect">
            <a:avLst/>
          </a:prstGeom>
        </p:spPr>
        <p:txBody>
          <a:bodyPr wrap="none">
            <a:spAutoFit/>
          </a:bodyPr>
          <a:lstStyle/>
          <a:p>
            <a:pPr algn="l" rtl="0"/>
            <a:r>
              <a:rPr lang="ru-RU" sz="2800" b="1" dirty="0">
                <a:latin typeface="Times New Roman" panose="02020603050405020304" pitchFamily="18" charset="0"/>
                <a:cs typeface="Times New Roman" panose="02020603050405020304" pitchFamily="18" charset="0"/>
              </a:rPr>
              <a:t>Жартылай кокстеу өнімдерінің сипаттамасы және қолданылуы</a:t>
            </a:r>
          </a:p>
        </p:txBody>
      </p:sp>
    </p:spTree>
    <p:extLst>
      <p:ext uri="{BB962C8B-B14F-4D97-AF65-F5344CB8AC3E}">
        <p14:creationId xmlns="" xmlns:p14="http://schemas.microsoft.com/office/powerpoint/2010/main" val="846959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707ADA64-1EDF-499F-8FF9-6728BF380BB1}"/>
              </a:ext>
            </a:extLst>
          </p:cNvPr>
          <p:cNvSpPr/>
          <p:nvPr/>
        </p:nvSpPr>
        <p:spPr>
          <a:xfrm>
            <a:off x="512718" y="1097632"/>
            <a:ext cx="8316685" cy="5078313"/>
          </a:xfrm>
          <a:prstGeom prst="rect">
            <a:avLst/>
          </a:prstGeom>
        </p:spPr>
        <p:txBody>
          <a:bodyPr wrap="square">
            <a:spAutoFit/>
          </a:bodyPr>
          <a:lstStyle/>
          <a:p>
            <a:pPr indent="254000" algn="l" rtl="0"/>
            <a:r>
              <a:rPr lang="ru-RU" dirty="0">
                <a:solidFill>
                  <a:srgbClr val="000000"/>
                </a:solidFill>
                <a:latin typeface="Times New Roman" panose="02020603050405020304" pitchFamily="18" charset="0"/>
                <a:cs typeface="Times New Roman" panose="02020603050405020304" pitchFamily="18" charset="0"/>
              </a:rPr>
              <a:t> Бастапқы шайырдың «шайыр», «көмір шайыры» деген атаулары да бар. Бастапқы шайыр қазбалы отынды жартылай кокстеу кезінде түзілетін бу-газ фазасынан конденсацияланған сұйық өнімдер деп аталады. Бастапқы шайырлар қазбалы отынның табиғатына байланысты құрамы мен қасиеттері бойынша ерекшеленеді. Біріншілік шайырлардың тығыздығы судың тығыздығына жақын және 0,95-1,05 шегінде өзгереді, сондықтан шайырлар судан нашар тұнбады. Біріншілік шайырдың шығымы жартылай кокстеу процесінің маңызды сипаттамасы болып табылады. Қазіргі заманғы жоғары жылдамдықты процестер бастапқы шайырлардың максималды мүмкін мөлшерін алуға бағытталған. Олардың шығымы TGI генетикалық сипаттамаларына да, термиялық өңдеу процесінің технологиялық параметрлеріне де байланысты. Шайырлар – қою қоңыр сұйықтықтар жартылай кокстеу әдісіне байланысты шайырлардың тығыздығы 0,95-тен 1,1 г/см3-ге дейін өзгереді. Жартылай коксты шайырлардың құрамына 35% дейін фенолдар, 3-5% олефиндер, 10% дейін нафтендік, 15-25% ароматты көмірсутектер, 1-2% органикалық негіздер және 2-10% парафинді көмірсутектер кіруі мүмкін. Жартылай коксты шайырлар, негізінен, мотор отындарын, фенолдарды, парафиндерді және хош иісті көмірсутектерді өндіру үшін шикізат бола </a:t>
            </a:r>
            <a:r>
              <a:rPr lang="ru-RU" dirty="0" err="1" smtClean="0">
                <a:solidFill>
                  <a:srgbClr val="000000"/>
                </a:solidFill>
                <a:latin typeface="Times New Roman" panose="02020603050405020304" pitchFamily="18" charset="0"/>
                <a:cs typeface="Times New Roman" panose="02020603050405020304" pitchFamily="18" charset="0"/>
              </a:rPr>
              <a:t>алады</a:t>
            </a:r>
            <a:endParaRPr lang="ru-RU" dirty="0">
              <a:solidFill>
                <a:srgbClr val="000000"/>
              </a:solidFill>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 xmlns:a16="http://schemas.microsoft.com/office/drawing/2014/main" id="{DAB5FAAC-BC43-4786-B9BD-2C8781294651}"/>
              </a:ext>
            </a:extLst>
          </p:cNvPr>
          <p:cNvSpPr/>
          <p:nvPr/>
        </p:nvSpPr>
        <p:spPr>
          <a:xfrm>
            <a:off x="1083547" y="250037"/>
            <a:ext cx="10544618" cy="523220"/>
          </a:xfrm>
          <a:prstGeom prst="rect">
            <a:avLst/>
          </a:prstGeom>
        </p:spPr>
        <p:txBody>
          <a:bodyPr wrap="none">
            <a:spAutoFit/>
          </a:bodyPr>
          <a:lstStyle/>
          <a:p>
            <a:pPr algn="l" rtl="0"/>
            <a:r>
              <a:rPr lang="ru-RU" sz="2800" b="1" dirty="0">
                <a:latin typeface="Times New Roman" panose="02020603050405020304" pitchFamily="18" charset="0"/>
                <a:cs typeface="Times New Roman" panose="02020603050405020304" pitchFamily="18" charset="0"/>
              </a:rPr>
              <a:t>Жартылай кокстеу өнімдерінің сипаттамасы және қолданылуы</a:t>
            </a:r>
          </a:p>
        </p:txBody>
      </p:sp>
    </p:spTree>
    <p:extLst>
      <p:ext uri="{BB962C8B-B14F-4D97-AF65-F5344CB8AC3E}">
        <p14:creationId xmlns="" xmlns:p14="http://schemas.microsoft.com/office/powerpoint/2010/main" val="2719643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707ADA64-1EDF-499F-8FF9-6728BF380BB1}"/>
              </a:ext>
            </a:extLst>
          </p:cNvPr>
          <p:cNvSpPr/>
          <p:nvPr/>
        </p:nvSpPr>
        <p:spPr>
          <a:xfrm>
            <a:off x="445483" y="1729644"/>
            <a:ext cx="8316685" cy="3970318"/>
          </a:xfrm>
          <a:prstGeom prst="rect">
            <a:avLst/>
          </a:prstGeom>
        </p:spPr>
        <p:txBody>
          <a:bodyPr wrap="square">
            <a:spAutoFit/>
          </a:bodyPr>
          <a:lstStyle/>
          <a:p>
            <a:pPr indent="254000" algn="just" rtl="0"/>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Фенолдар</a:t>
            </a:r>
            <a:r>
              <a:rPr lang="ru-RU" dirty="0" smtClean="0">
                <a:solidFill>
                  <a:srgbClr val="000000"/>
                </a:solidFill>
                <a:latin typeface="Times New Roman" panose="02020603050405020304" pitchFamily="18" charset="0"/>
                <a:cs typeface="Times New Roman" panose="02020603050405020304" pitchFamily="18" charset="0"/>
              </a:rPr>
              <a:t> </a:t>
            </a:r>
            <a:r>
              <a:rPr lang="ru-RU" dirty="0">
                <a:solidFill>
                  <a:srgbClr val="000000"/>
                </a:solidFill>
                <a:latin typeface="Times New Roman" panose="02020603050405020304" pitchFamily="18" charset="0"/>
                <a:cs typeface="Times New Roman" panose="02020603050405020304" pitchFamily="18" charset="0"/>
              </a:rPr>
              <a:t>пластмасса, лактар, синтетикалық талшықтар, фармацевтика өндірісінде қолданылады. Парафиндер беттік белсенді заттар мен жуғыш заттарды өндіру үшін шикізат ретінде қызмет етеді. 1-2% органикалық негіздер және 2-10% парафинді көмірсутектер. Жартылай коксты шайырлар, негізінен, мотор отындарын, фенолдарды, парафиндерді және хош иісті көмірсутектерді өндіру үшін шикізат бола алады. Фенолдар пластмасса, лактар, синтетикалық талшықтар, фармацевтика өндірісінде қолданылады. Парафиндер беттік белсенді заттар мен жуғыш заттарды өндіру үшін шикізат ретінде қызмет етеді. 1-2% органикалық негіздер және 2-10% парафинді көмірсутектер. Жартылай коксты шайырлар, негізінен, мотор отындарын, фенолдарды, парафиндерді және хош иісті көмірсутектерді өндіру үшін шикізат бола алады. Фенолдар пластмасса, лактар, синтетикалық талшықтар, фармацевтика өндірісінде қолданылады. Парафиндер беттік белсенді заттар мен жуғыш заттарды өндіру үшін шикізат ретінде қызмет етеді.</a:t>
            </a:r>
          </a:p>
        </p:txBody>
      </p:sp>
      <p:sp>
        <p:nvSpPr>
          <p:cNvPr id="6" name="Прямоугольник 5">
            <a:extLst>
              <a:ext uri="{FF2B5EF4-FFF2-40B4-BE49-F238E27FC236}">
                <a16:creationId xmlns="" xmlns:a16="http://schemas.microsoft.com/office/drawing/2014/main" id="{DAB5FAAC-BC43-4786-B9BD-2C8781294651}"/>
              </a:ext>
            </a:extLst>
          </p:cNvPr>
          <p:cNvSpPr/>
          <p:nvPr/>
        </p:nvSpPr>
        <p:spPr>
          <a:xfrm>
            <a:off x="491876" y="451743"/>
            <a:ext cx="7764618" cy="954107"/>
          </a:xfrm>
          <a:prstGeom prst="rect">
            <a:avLst/>
          </a:prstGeom>
        </p:spPr>
        <p:txBody>
          <a:bodyPr wrap="square">
            <a:spAutoFit/>
          </a:bodyPr>
          <a:lstStyle/>
          <a:p>
            <a:pPr algn="ctr" rtl="0"/>
            <a:r>
              <a:rPr lang="ru-RU" sz="2800" b="1" dirty="0">
                <a:latin typeface="Times New Roman" panose="02020603050405020304" pitchFamily="18" charset="0"/>
                <a:cs typeface="Times New Roman" panose="02020603050405020304" pitchFamily="18" charset="0"/>
              </a:rPr>
              <a:t>Жартылай </a:t>
            </a:r>
            <a:r>
              <a:rPr lang="ru-RU" sz="2800" b="1" dirty="0" err="1">
                <a:latin typeface="Times New Roman" panose="02020603050405020304" pitchFamily="18" charset="0"/>
                <a:cs typeface="Times New Roman" panose="02020603050405020304" pitchFamily="18" charset="0"/>
              </a:rPr>
              <a:t>кокстеу</a:t>
            </a:r>
            <a:r>
              <a:rPr lang="ru-RU" sz="2800" b="1" dirty="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өнімдерінің</a:t>
            </a:r>
            <a:endParaRPr lang="ru-RU" sz="2800" b="1" dirty="0" smtClean="0">
              <a:latin typeface="Times New Roman" panose="02020603050405020304" pitchFamily="18" charset="0"/>
              <a:cs typeface="Times New Roman" panose="02020603050405020304" pitchFamily="18" charset="0"/>
            </a:endParaRPr>
          </a:p>
          <a:p>
            <a:pPr algn="ctr" rtl="0"/>
            <a:r>
              <a:rPr lang="ru-RU" sz="2800" b="1" dirty="0" smtClean="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сипаттамасы және қолданылуы</a:t>
            </a:r>
          </a:p>
        </p:txBody>
      </p:sp>
    </p:spTree>
    <p:extLst>
      <p:ext uri="{BB962C8B-B14F-4D97-AF65-F5344CB8AC3E}">
        <p14:creationId xmlns="" xmlns:p14="http://schemas.microsoft.com/office/powerpoint/2010/main" val="271964326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2262</TotalTime>
  <Words>1856</Words>
  <Application>Microsoft Office PowerPoint</Application>
  <PresentationFormat>Экран (4:3)</PresentationFormat>
  <Paragraphs>82</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CHE6111 Қатты жанғыш қазбалардың химиялық технологиясы </vt:lpstr>
      <vt:lpstr>Мазмұны</vt:lpstr>
      <vt:lpstr>Дәріс аяқталған соң Сіз білесіз:</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Alisher Omar</dc:creator>
  <cp:lastModifiedBy>User2</cp:lastModifiedBy>
  <cp:revision>289</cp:revision>
  <dcterms:created xsi:type="dcterms:W3CDTF">2017-10-09T05:58:02Z</dcterms:created>
  <dcterms:modified xsi:type="dcterms:W3CDTF">2022-11-06T12:30:30Z</dcterms:modified>
</cp:coreProperties>
</file>