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6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rimkulova07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CHE6111 </a:t>
            </a: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Қатты жанғыш қазбалардың химиялық технологиясы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4255396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Оқытушы: К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еримкулова</a:t>
            </a: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Айгуль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Жадраевна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хим.ғыл.канд.,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kk-KZ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Химиялық және биохимиялық инженерия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 кафедра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қауымдастырылған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профессоры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kerimkulova07@mail.ru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2260CB-5707-4043-98FE-AA4BF687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9115"/>
            <a:ext cx="8115300" cy="482784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/>
              <a:t>ТГИ </a:t>
            </a:r>
            <a:r>
              <a:rPr lang="ru-RU" sz="2400" dirty="0" err="1" smtClean="0"/>
              <a:t>термиялық өңдеу кезінде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ұшқыш өнімдер пештерден</a:t>
            </a:r>
            <a:r>
              <a:rPr lang="ru-RU" sz="2400" dirty="0" smtClean="0"/>
              <a:t> 400-450 С (</a:t>
            </a:r>
            <a:r>
              <a:rPr lang="ru-RU" sz="2400" dirty="0" err="1" smtClean="0"/>
              <a:t>жартылай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кокстеу</a:t>
            </a:r>
            <a:r>
              <a:rPr lang="ru-RU" sz="2400" dirty="0" smtClean="0"/>
              <a:t>)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650-800 С (</a:t>
            </a:r>
            <a:r>
              <a:rPr lang="ru-RU" sz="2400" dirty="0" err="1" smtClean="0"/>
              <a:t>кокстеу</a:t>
            </a:r>
            <a:r>
              <a:rPr lang="ru-RU" sz="2400" dirty="0" smtClean="0"/>
              <a:t>) </a:t>
            </a:r>
            <a:r>
              <a:rPr lang="ru-RU" sz="2400" dirty="0" err="1" smtClean="0"/>
              <a:t>температурада</a:t>
            </a:r>
            <a:r>
              <a:rPr lang="ru-RU" sz="2400" dirty="0" smtClean="0"/>
              <a:t> </a:t>
            </a:r>
            <a:r>
              <a:rPr lang="ru-RU" sz="2400" dirty="0" err="1" smtClean="0"/>
              <a:t>шығады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Әрбір зауыт</a:t>
            </a:r>
            <a:r>
              <a:rPr lang="ru-RU" sz="2400" dirty="0" smtClean="0"/>
              <a:t> </a:t>
            </a:r>
            <a:r>
              <a:rPr lang="ru-RU" sz="2400" dirty="0" err="1" smtClean="0"/>
              <a:t>ұшпа заттармен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жұмыс істеу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 химиялық заттарды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ұстау үшін белгілі</a:t>
            </a:r>
            <a:r>
              <a:rPr lang="ru-RU" sz="2400" dirty="0" smtClean="0"/>
              <a:t> </a:t>
            </a:r>
            <a:r>
              <a:rPr lang="ru-RU" sz="2400" dirty="0" err="1" smtClean="0"/>
              <a:t>бір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пайдаланады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Кестеде</a:t>
            </a:r>
            <a:r>
              <a:rPr lang="ru-RU" sz="2400" dirty="0" smtClean="0"/>
              <a:t>. 5.1-кестеде </a:t>
            </a:r>
            <a:r>
              <a:rPr lang="ru-RU" sz="2400" dirty="0" err="1" smtClean="0"/>
              <a:t>дүние жүзіндегі көптеген </a:t>
            </a:r>
            <a:r>
              <a:rPr lang="ru-RU" sz="2400" dirty="0" smtClean="0"/>
              <a:t>кокс </a:t>
            </a:r>
            <a:r>
              <a:rPr lang="ru-RU" sz="2400" dirty="0" err="1" smtClean="0"/>
              <a:t>зауыттарында</a:t>
            </a:r>
            <a:r>
              <a:rPr lang="ru-RU" sz="2400" dirty="0" smtClean="0"/>
              <a:t> </a:t>
            </a:r>
            <a:r>
              <a:rPr lang="ru-RU" sz="2400" dirty="0" err="1" smtClean="0"/>
              <a:t>қабылданған ұшпа заттарды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тәртібі көрсетілген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err="1" smtClean="0"/>
              <a:t>Газдан</a:t>
            </a:r>
            <a:r>
              <a:rPr lang="ru-RU" sz="2400" dirty="0" smtClean="0"/>
              <a:t> </a:t>
            </a:r>
            <a:r>
              <a:rPr lang="ru-RU" sz="2400" dirty="0" err="1" smtClean="0"/>
              <a:t>өнімдерді 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процесінің ерекшелігі</a:t>
            </a:r>
            <a:r>
              <a:rPr lang="ru-RU" sz="2400" dirty="0" smtClean="0"/>
              <a:t> </a:t>
            </a:r>
            <a:r>
              <a:rPr lang="ru-RU" sz="2400" dirty="0" err="1" smtClean="0"/>
              <a:t>барлық кезеңдерінде </a:t>
            </a:r>
            <a:r>
              <a:rPr lang="ru-RU" sz="2400" dirty="0" smtClean="0"/>
              <a:t>су </a:t>
            </a:r>
            <a:r>
              <a:rPr lang="ru-RU" sz="2400" dirty="0" err="1" smtClean="0"/>
              <a:t>буымен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қаныққан </a:t>
            </a:r>
            <a:r>
              <a:rPr lang="ru-RU" sz="2400" dirty="0" smtClean="0"/>
              <a:t>газ </a:t>
            </a:r>
            <a:r>
              <a:rPr lang="ru-RU" sz="2400" dirty="0" err="1" smtClean="0"/>
              <a:t>салқындатылады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Бұл газдың температурасының кез</a:t>
            </a:r>
            <a:r>
              <a:rPr lang="ru-RU" sz="2400" dirty="0" smtClean="0"/>
              <a:t> </a:t>
            </a:r>
            <a:r>
              <a:rPr lang="ru-RU" sz="2400" dirty="0" err="1" smtClean="0"/>
              <a:t>келген</a:t>
            </a:r>
            <a:r>
              <a:rPr lang="ru-RU" sz="2400" dirty="0" smtClean="0"/>
              <a:t> </a:t>
            </a:r>
            <a:r>
              <a:rPr lang="ru-RU" sz="2400" dirty="0" err="1" smtClean="0"/>
              <a:t>ауытқуы конденсацияны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ылғалдың булануын</a:t>
            </a:r>
            <a:r>
              <a:rPr lang="ru-RU" sz="2400" dirty="0" smtClean="0"/>
              <a:t> </a:t>
            </a:r>
            <a:r>
              <a:rPr lang="ru-RU" sz="2400" dirty="0" err="1" smtClean="0"/>
              <a:t>тудырады</a:t>
            </a:r>
            <a:r>
              <a:rPr lang="ru-RU" sz="2400" dirty="0" smtClean="0"/>
              <a:t>, </a:t>
            </a:r>
            <a:r>
              <a:rPr lang="ru-RU" sz="2400" dirty="0" err="1" smtClean="0"/>
              <a:t>бұл техникалық қиындықтарды тудырады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 </a:t>
            </a:r>
            <a:r>
              <a:rPr lang="ru-RU" sz="2400" dirty="0" smtClean="0"/>
              <a:t>газ </a:t>
            </a:r>
            <a:r>
              <a:rPr lang="ru-RU" sz="2400" dirty="0" err="1" smtClean="0"/>
              <a:t>құбырларын конденсатты</a:t>
            </a:r>
            <a:r>
              <a:rPr lang="ru-RU" sz="2400" dirty="0" smtClean="0"/>
              <a:t> </a:t>
            </a:r>
            <a:r>
              <a:rPr lang="ru-RU" sz="2400" dirty="0" err="1" smtClean="0"/>
              <a:t>жою</a:t>
            </a:r>
            <a:r>
              <a:rPr lang="ru-RU" sz="2400" dirty="0" smtClean="0"/>
              <a:t> </a:t>
            </a:r>
            <a:r>
              <a:rPr lang="ru-RU" sz="2400" dirty="0" err="1" smtClean="0"/>
              <a:t>жүйесімен жабдықтау қажеттілігіне әкеледі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19C7BD5-3868-4D5F-BABA-C88DB46987CF}"/>
              </a:ext>
            </a:extLst>
          </p:cNvPr>
          <p:cNvSpPr/>
          <p:nvPr/>
        </p:nvSpPr>
        <p:spPr>
          <a:xfrm>
            <a:off x="1383170" y="419427"/>
            <a:ext cx="815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 ұстаудың жалпы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76677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8A130B-8FF2-4017-AECC-D43AFC81CCBE}"/>
              </a:ext>
            </a:extLst>
          </p:cNvPr>
          <p:cNvPicPr/>
          <p:nvPr/>
        </p:nvPicPr>
        <p:blipFill rotWithShape="1">
          <a:blip r:embed="rId2"/>
          <a:srcRect l="14811" t="17552" r="48687" b="7848"/>
          <a:stretch/>
        </p:blipFill>
        <p:spPr bwMode="auto">
          <a:xfrm>
            <a:off x="1697637" y="889000"/>
            <a:ext cx="4779364" cy="596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56D4D07-D006-453F-AD2E-1DC1EC7D7964}"/>
              </a:ext>
            </a:extLst>
          </p:cNvPr>
          <p:cNvSpPr/>
          <p:nvPr/>
        </p:nvSpPr>
        <p:spPr>
          <a:xfrm>
            <a:off x="1125995" y="228927"/>
            <a:ext cx="815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 ұстаудың жалпы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5140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559562-2CC0-4CBE-A73D-B2FD153F4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200671"/>
            <a:ext cx="7886700" cy="34475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Аммиак, цианид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сутегі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күкіртсутек сияқты заттардың ұсталуы негізінен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құндылығынан емес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біріккен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ұстау цехының басқа учаскелерінің жұмысын және тұтынушылардың газды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қиындатады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 заттарды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негізінен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сіңіру процесі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адсорбция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мұздату арқылы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алуға болады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 олар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 қажет етеді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өнімділігі төмен.Түсіру тиімділігін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қысымын арттырған жөн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C86292B-E707-4E4F-9485-37CE07FCF8CA}"/>
              </a:ext>
            </a:extLst>
          </p:cNvPr>
          <p:cNvSpPr/>
          <p:nvPr/>
        </p:nvSpPr>
        <p:spPr>
          <a:xfrm>
            <a:off x="1316495" y="305127"/>
            <a:ext cx="815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 ұстаудың жалпы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95903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EE9779-4208-486D-A477-A3CB04B413C9}"/>
              </a:ext>
            </a:extLst>
          </p:cNvPr>
          <p:cNvPicPr/>
          <p:nvPr/>
        </p:nvPicPr>
        <p:blipFill rotWithShape="1">
          <a:blip r:embed="rId2"/>
          <a:srcRect l="61836" t="31408" r="3213" b="37178"/>
          <a:stretch/>
        </p:blipFill>
        <p:spPr bwMode="auto">
          <a:xfrm>
            <a:off x="104900" y="1158924"/>
            <a:ext cx="5696294" cy="4381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A7923A-1737-4B54-9A9B-BACE2213B59C}"/>
              </a:ext>
            </a:extLst>
          </p:cNvPr>
          <p:cNvSpPr txBox="1"/>
          <p:nvPr/>
        </p:nvSpPr>
        <p:spPr>
          <a:xfrm>
            <a:off x="5801194" y="1317462"/>
            <a:ext cx="30289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 физикалық сіңірілуі көп сатылы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 ағынды сіңіргіштердің құрылысын қажет етеді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Газдағы заттың парциалды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 төмен болса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химисорбция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қолданған жөн, мысалы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аммиакты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пиридиндік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күкіртті сутек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цианид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сутегін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964A88C-98D4-4D3F-B2C3-8BBEBBECA0B5}"/>
              </a:ext>
            </a:extLst>
          </p:cNvPr>
          <p:cNvSpPr/>
          <p:nvPr/>
        </p:nvSpPr>
        <p:spPr>
          <a:xfrm>
            <a:off x="697370" y="254327"/>
            <a:ext cx="815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 ұстаудың жалпы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33968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2B0ADC-2AD0-4C95-80AA-E2F40D949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7790"/>
            <a:ext cx="7886700" cy="40211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Жабдықтарды есептеу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ұстау технологиясын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 кезінде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ескерілетін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 критерийлердің бірі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тұтылу толықтығы немесе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газдағы заттың қалдық құрамы және абсорбцияның әртүрлі нұсқаларын пайдаланған кезде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сорбенттің сіңірілетін зат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сыйымдылығы.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Айналымдағы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ерітіндінің массасының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г/дм3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 көрсетілген сорбенттің сыйымдылығы жүйеге түсуге қажетті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абсорбент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 анықтауға мүмкіндік береді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Тұтқынға алынған заттың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тоннасына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шығыны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шамаға байланысты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AA618D4-A4FB-4396-B890-1340A7D3D60F}"/>
              </a:ext>
            </a:extLst>
          </p:cNvPr>
          <p:cNvSpPr/>
          <p:nvPr/>
        </p:nvSpPr>
        <p:spPr>
          <a:xfrm>
            <a:off x="643582" y="446321"/>
            <a:ext cx="815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 ұстаудың жалпы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09950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6600" i="1" dirty="0" smtClean="0"/>
              <a:t>Назарларыңызға  рахмеет!!</a:t>
            </a:r>
            <a:endParaRPr lang="ru-RU" sz="6600" i="1" dirty="0" smtClean="0"/>
          </a:p>
          <a:p>
            <a:pPr algn="ctr"/>
            <a:endParaRPr lang="ru-R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Мазмұны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2169" y="2347544"/>
            <a:ext cx="7118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1ҚЖҚ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өңдеудің ұшқыш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өнімдердің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 ұстаудың жалпы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Дәріс аяқталған соң Сіз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білесіз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2729" y="1607956"/>
            <a:ext cx="74952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1ҚЖҚ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өңдеудің ұшқыш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өнімдердің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 ұстаудың жалпы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5580B1-09FE-44AB-A874-D2388564B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4144"/>
            <a:ext cx="7886700" cy="511164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 күрделі полигетероконденсацияланған жүйелер болып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қазбалы отындар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тұрақсыз.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ҚЖҚ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біріншілік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 тұрақсыз қосылыстар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бос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радикалдар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 тұрақты қатты қалдық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ұшпа өнімдердің түзілуімен әртүрлі өзгерістерге ұшырайды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Соңғысы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өз кезегінде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температурада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тұрақтырақ заттардың түзілуімен одан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әрі өзгерістерге ұшырауы мүмкін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өнімдердің шығымы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 бастапқы қазба отынының табиғатына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метаморфизм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 жағдайларына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(температура,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пештің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т.б.)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CCB3EF7-DAD4-4E76-B64D-847451FB2CF2}"/>
              </a:ext>
            </a:extLst>
          </p:cNvPr>
          <p:cNvSpPr/>
          <p:nvPr/>
        </p:nvSpPr>
        <p:spPr>
          <a:xfrm>
            <a:off x="114300" y="143360"/>
            <a:ext cx="8401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ҚЖҚ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өңдеудің ұшпа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өнімдердің құрамы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94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5B626F-591D-4222-92CB-4102EFDC6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203"/>
            <a:ext cx="7886700" cy="49627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өнімдердің құрамына міндетті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 қарапайым температурадағы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 заттар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сутегі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метан,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 тотығы және көмірқышқыл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газы),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 кластағы көмірсутектер және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 фенолдармен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кетондармен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қышқылдарымен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 конденсацияланған циклдік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қосылыстармен ұсынылған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барларға аминдер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пиридин, хинолин,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карбазол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қатарының циклді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қосылыстары жатады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өнімдердің құрамында күкірт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күкіртті сутегімен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меркаптандармен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күкірт көміртегімен және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өнімдердің құрамына минералды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қоспалардың ыдырауы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 кейбір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хлоридтердің термиялық түрленуі кезінде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түзілетін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аммоний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хлориді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ұшпа өнімдердің құрамы өте күрделі және бақылау әрекеттерінің әртүрлі комбинацияларына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сенімді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болжауды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қиындатады.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5FEFB4B-E593-40C5-944B-CA92FF8DD65A}"/>
              </a:ext>
            </a:extLst>
          </p:cNvPr>
          <p:cNvSpPr/>
          <p:nvPr/>
        </p:nvSpPr>
        <p:spPr>
          <a:xfrm>
            <a:off x="1952391" y="280471"/>
            <a:ext cx="492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өнімдердің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75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BB82AA-7432-489C-ACBB-8AB9AB01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71" y="1036821"/>
            <a:ext cx="7886700" cy="529254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Гетероатомдармен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 байланыстарының тұрақтылығы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C-O_C-S_C-N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қатарында жоғарылайтыны белгілі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 отынды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 температурада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 өнімдерінде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(400-450 С)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 оттегі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аммиактың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пиридиннің және хинолиннің айтарлықтай мөлшері ұшпа өнімдерде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 600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температурада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Термиялық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өңдеудің ұшпа өнімдері шартты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шайыр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ағынды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бензол) 40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температурада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қайнайтын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 газдағы парциалды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 төмен болғандықтан атмосфералық қысымда және қарапайым газды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салқындату температурасында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конденсацияланбайтын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 конденсацияланатын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шайыр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түзеді.Газды салқындату жағдайына байланысты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бензинінің шығымы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 айтарлықтай өзгеруі мүмкін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A6421E7-FE28-47A7-8E5C-B5153C273455}"/>
              </a:ext>
            </a:extLst>
          </p:cNvPr>
          <p:cNvSpPr/>
          <p:nvPr/>
        </p:nvSpPr>
        <p:spPr>
          <a:xfrm>
            <a:off x="1952391" y="280471"/>
            <a:ext cx="492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өнімдердің құрамы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77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C3C0BB1-87BB-40C6-8D42-C09EB71C6638}"/>
              </a:ext>
            </a:extLst>
          </p:cNvPr>
          <p:cNvPicPr/>
          <p:nvPr/>
        </p:nvPicPr>
        <p:blipFill rotWithShape="1">
          <a:blip r:embed="rId2"/>
          <a:srcRect l="58588" t="35334" r="2173" b="24706"/>
          <a:stretch/>
        </p:blipFill>
        <p:spPr bwMode="auto">
          <a:xfrm>
            <a:off x="400359" y="1216910"/>
            <a:ext cx="5543242" cy="5014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E8B770-DEFF-4848-A902-D48187CE419E}"/>
              </a:ext>
            </a:extLst>
          </p:cNvPr>
          <p:cNvSpPr txBox="1"/>
          <p:nvPr/>
        </p:nvSpPr>
        <p:spPr>
          <a:xfrm>
            <a:off x="6019801" y="1369525"/>
            <a:ext cx="29813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температурада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 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 зауыттарда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түзілетін ұшпа өнімдер құрамы жағынан айтарлықтай ерекшеленбейді.Төмен температуралық термиялық өңдеу өнімдерінің құрамы көбінесе бастапқы қатты отынның табиғатына байланысты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шымтезек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қоңыр көмірдің жартылай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кокстелетін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шайырларында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2,5%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-ға дейін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карбон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қышқылдары 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шайырларында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 жоқ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7144F46-D0CC-43E8-A98C-9AD61C8ADE83}"/>
              </a:ext>
            </a:extLst>
          </p:cNvPr>
          <p:cNvSpPr/>
          <p:nvPr/>
        </p:nvSpPr>
        <p:spPr>
          <a:xfrm>
            <a:off x="1952391" y="225570"/>
            <a:ext cx="492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өнімдердің құрамы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34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D3E9C7-076C-4259-BDB2-9C1C6CED2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619"/>
            <a:ext cx="7886700" cy="44862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өнеркәсібі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бояғыштарды өндіру үшін қолданылатын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нафталин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антраценнің негізгі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жеткізушісі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синтетикалық шайырларды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пестицидтерді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тұрақтандырғыштарды өндіру үшін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пиридиндік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хинолиндік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 түрлі физиологиялық белсенді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 көміртекті 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қажетті полициклді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көмірсутектердің қоспаларын 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Кокс газы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құнды химиялық шикізат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миллион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тоннадан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сутегі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1 миллион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тоннадан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этилен мен этан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өндіруге қабілетті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төмен температурада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өңдеу өнімдері мұндай құндылықты көрсетпейді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Біріншілік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шайырлар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кокстелетін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шайырлар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 ароматты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көмірсутектердің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 болады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7F69929-D6CF-4FC5-A266-1817F4E38EA7}"/>
              </a:ext>
            </a:extLst>
          </p:cNvPr>
          <p:cNvSpPr/>
          <p:nvPr/>
        </p:nvSpPr>
        <p:spPr>
          <a:xfrm>
            <a:off x="2109671" y="157817"/>
            <a:ext cx="492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өнімдердің құрамы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49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F596AF3-D832-4005-A336-B32C2ACDE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2467"/>
            <a:ext cx="7886700" cy="55173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температурада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кокстеуден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 шикі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бензол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иісті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көмірсутектердің қоспасы болып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маңызды химиялық шикізат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құрамында тұрақсыз қанықпаған көмірсутектердің көп мөлшері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 кокстеу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ұшпа өнімдердің шығымы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 шатыр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астындағы кеңістіктегі термиялық ыдыраудың екіншілік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 әсер етеді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процестердің қарқындылығы ұшпа өнімдердің шатыр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астындағы кеңістікте тұру уақытына және, тиісінше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көлеміне байланысты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Төбе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астындағы кеңістіктің температурасы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пештерінің қыздыру камераларындағы қыздыру деңгейіне байланысты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деңгей кокстелетін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көмірдің ықтимал шөгуін ескере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таңдалуы керек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FB4786D-0814-4869-907F-67E5D92F2553}"/>
              </a:ext>
            </a:extLst>
          </p:cNvPr>
          <p:cNvSpPr/>
          <p:nvPr/>
        </p:nvSpPr>
        <p:spPr>
          <a:xfrm>
            <a:off x="1961916" y="157817"/>
            <a:ext cx="492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Ұшқыш өнімдердің құрамы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571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2289</TotalTime>
  <Words>110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CHE6111 Қатты жанғыш қазбалардың химиялық технологиясы </vt:lpstr>
      <vt:lpstr>Мазмұны</vt:lpstr>
      <vt:lpstr>Дәріс аяқталған соң Сіз білесіз: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User2</cp:lastModifiedBy>
  <cp:revision>295</cp:revision>
  <dcterms:created xsi:type="dcterms:W3CDTF">2017-10-09T05:58:02Z</dcterms:created>
  <dcterms:modified xsi:type="dcterms:W3CDTF">2022-11-06T14:26:32Z</dcterms:modified>
</cp:coreProperties>
</file>