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72" r:id="rId4"/>
    <p:sldId id="273" r:id="rId5"/>
    <p:sldId id="274" r:id="rId6"/>
    <p:sldId id="275" r:id="rId7"/>
    <p:sldId id="277" r:id="rId8"/>
    <p:sldId id="278" r:id="rId9"/>
    <p:sldId id="261" r:id="rId10"/>
    <p:sldId id="262" r:id="rId11"/>
    <p:sldId id="263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4" r:id="rId22"/>
    <p:sldId id="265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DD5E86-434C-44F7-A484-A021A7C00BD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CB5AAD-8167-4EA4-8E32-4542C6E0AB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ved=0CAcQjRxqFQoTCI2GppCl-McCFQKpcgodTI8Fzg&amp;url=http%3A%2F%2Fwww.nhm-spb.ru%2Farticles%2F-%2Fkreplenie_skvazhin%2F&amp;psig=AFQjCNH35RDoXxUh7pUVc64mjQ4l-9QGQg&amp;ust=14423807385454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ru/url?sa=i&amp;rct=j&amp;q=&amp;esrc=s&amp;source=images&amp;cd=&amp;cad=rja&amp;uact=8&amp;ved=0CAcQjRxqFQoTCOeQv7im-McCFYKfcgodpjMKOw&amp;url=http%3A%2F%2Fforum.dwg.ru%2Fshowthread.php%3Ft%3D27366&amp;bvm=bv.102537793,d.bGQ&amp;psig=AFQjCNHL1fhYid1mWJOtzpjBhOrWKzzIkw&amp;ust=14423810859741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google.ru/url?sa=i&amp;rct=j&amp;q=&amp;esrc=s&amp;source=images&amp;cd=&amp;cad=rja&amp;uact=8&amp;ved=0CAcQjRxqFQoTCJblssym-McCFSjxcgodLkoGXw&amp;url=http%3A%2F%2Fgeolib.ru%2FOilGasGeo%2F2000%2F04%2FStat%2Fstat01.html&amp;bvm=bv.102537793,d.bGQ&amp;psig=AFQjCNH35RDoXxUh7pUVc64mjQ4l-9QGQg&amp;ust=14423807385454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ru/url?sa=i&amp;rct=j&amp;q=&amp;esrc=s&amp;source=images&amp;cd=&amp;cad=rja&amp;uact=8&amp;ved=0CAcQjRxqFQoTCJblssym-McCFSjxcgodLkoGXw&amp;url=http%3A%2F%2Fgeolib.ru%2FOilGasGeo%2F2000%2F04%2FStat%2Fstat01.html&amp;bvm=bv.102537793,d.bGQ&amp;psig=AFQjCNH35RDoXxUh7pUVc64mjQ4l-9QGQg&amp;ust=14423807385454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ved=0CAcQjRxqFQoTCIOvuPKn-McCFUQpcgodv4cLuQ&amp;url=http%3A%2F%2Fforummira.ru%2FTeoria%2Fobsadnie-trubi.html&amp;bvm=bv.102537793,d.bGQ&amp;psig=AFQjCNG3PJ6oPsstG5u9JnIBaRw07FXR7A&amp;ust=144238147814503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&amp;esrc=s&amp;source=images&amp;cd=&amp;cad=rja&amp;uact=8&amp;ved=0CAcQjRxqFQoTCMvTrqup-McCFQsmcgodRwUFyg&amp;url=http%3A%2F%2Fsezarus-eco.ru%2Fblog%2Fvsja-pravda-pro-obsadnye-truby-dlja-skvazhin&amp;bvm=bv.102537793,d.bGQ&amp;psig=AFQjCNHHZA2Cmy1_2M10eN3-Oa5HnzFD7w&amp;ust=144238185886942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7121"/>
            <a:ext cx="8786874" cy="6566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nhm-spb.ru/media/images/2007/12/15/a89373780dff550600989908d1702179_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89000"/>
            <a:ext cx="5732463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6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rgbClr val="C00000"/>
                </a:solidFill>
              </a:rPr>
              <a:t>Ұғымға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 err="1">
                <a:solidFill>
                  <a:srgbClr val="C00000"/>
                </a:solidFill>
              </a:rPr>
              <a:t>кіретін</a:t>
            </a:r>
            <a:r>
              <a:rPr lang="ru-RU" altLang="ru-RU" sz="3600" b="1" dirty="0">
                <a:solidFill>
                  <a:srgbClr val="C0000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C00000"/>
                </a:solidFill>
              </a:rPr>
              <a:t>элементтер</a:t>
            </a:r>
            <a:endParaRPr lang="ru-RU" altLang="ru-RU" sz="36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rgbClr val="C00000"/>
                </a:solidFill>
              </a:rPr>
              <a:t>ұңғыма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600" b="1" dirty="0" err="1">
                <a:solidFill>
                  <a:srgbClr val="C00000"/>
                </a:solidFill>
              </a:rPr>
              <a:t>құрылымы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9219" name="Picture 2" descr="http://img13.nnm.ru/imagez/gallery/3/f/1/d/1/3f1d1d2d4536e4663ddc15db4940cd47_fu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5225"/>
            <a:ext cx="2963862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geolib.ru/OilGasGeo/2000/04/Stat/Image1259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08088"/>
            <a:ext cx="4608513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8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1520" y="476672"/>
            <a:ext cx="41735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қоршау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бағаналары</a:t>
            </a:r>
            <a:endParaRPr lang="ru-RU" altLang="ru-RU" sz="1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бұрғылау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аралықтары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цементтеу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аралықтары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ұңғыма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аузы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қабырғалары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кенжары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өнімді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горизонт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перфорация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аймағы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pic>
        <p:nvPicPr>
          <p:cNvPr id="11268" name="Picture 4" descr="http://geolib.ru/OilGasGeo/2000/04/Stat/Image1259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381125"/>
            <a:ext cx="39846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forummira.ru/Teoria/Foto-teoria/obsadnie-trubi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860800"/>
            <a:ext cx="433863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10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rgbClr val="C00000"/>
                </a:solidFill>
              </a:rPr>
              <a:t>Шегендеу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 </a:t>
            </a:r>
            <a:r>
              <a:rPr lang="ru-RU" altLang="ru-RU" sz="3600" b="1" dirty="0" err="1" smtClean="0">
                <a:solidFill>
                  <a:srgbClr val="C00000"/>
                </a:solidFill>
              </a:rPr>
              <a:t>колонналары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288" y="1287463"/>
            <a:ext cx="3597275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Бағыттаушы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88" y="2492375"/>
            <a:ext cx="3597275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Кондуктор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3716338"/>
            <a:ext cx="3597275" cy="8651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Техническая/</a:t>
            </a:r>
            <a:r>
              <a:rPr lang="ru-RU" sz="2000" dirty="0" err="1" smtClean="0">
                <a:solidFill>
                  <a:schemeClr val="tx1"/>
                </a:solidFill>
              </a:rPr>
              <a:t>аралық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колонна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4941888"/>
            <a:ext cx="3597275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Пайдалану</a:t>
            </a:r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err="1" smtClean="0">
                <a:solidFill>
                  <a:schemeClr val="tx1"/>
                </a:solidFill>
              </a:rPr>
              <a:t>колоннасы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3" y="3703638"/>
            <a:ext cx="3887787" cy="8651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Профильный </a:t>
            </a:r>
            <a:r>
              <a:rPr lang="ru-RU" sz="2000" dirty="0" err="1">
                <a:solidFill>
                  <a:schemeClr val="tx1"/>
                </a:solidFill>
              </a:rPr>
              <a:t>перекрыватель</a:t>
            </a:r>
            <a:r>
              <a:rPr lang="ru-RU" sz="2000" dirty="0">
                <a:solidFill>
                  <a:schemeClr val="tx1"/>
                </a:solidFill>
              </a:rPr>
              <a:t>/Летучка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6125" y="4941888"/>
            <a:ext cx="3832225" cy="86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Хвостовик</a:t>
            </a:r>
          </a:p>
        </p:txBody>
      </p:sp>
      <p:pic>
        <p:nvPicPr>
          <p:cNvPr id="12297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 rot="16200000">
            <a:off x="7112794" y="4261644"/>
            <a:ext cx="2368550" cy="10080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Потайная колонна</a:t>
            </a:r>
          </a:p>
        </p:txBody>
      </p:sp>
      <p:sp>
        <p:nvSpPr>
          <p:cNvPr id="12299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11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Обсадные колонны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1876425"/>
            <a:ext cx="3597275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 smtClean="0">
                <a:solidFill>
                  <a:srgbClr val="002060"/>
                </a:solidFill>
              </a:rPr>
              <a:t>Бағыттаушы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395288" y="3644900"/>
            <a:ext cx="84248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latin typeface="Arial" panose="020B0604020202020204" pitchFamily="34" charset="0"/>
              </a:rPr>
              <a:t>Бағыттаушы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баған</a:t>
            </a:r>
            <a:r>
              <a:rPr lang="ru-RU" altLang="ru-RU" sz="1800" b="1" dirty="0">
                <a:latin typeface="Arial" panose="020B0604020202020204" pitchFamily="34" charset="0"/>
              </a:rPr>
              <a:t> (</a:t>
            </a:r>
            <a:r>
              <a:rPr lang="ru-RU" altLang="ru-RU" sz="1800" b="1" dirty="0" err="1">
                <a:latin typeface="Arial" panose="020B0604020202020204" pitchFamily="34" charset="0"/>
              </a:rPr>
              <a:t>бағыт</a:t>
            </a:r>
            <a:r>
              <a:rPr lang="ru-RU" altLang="ru-RU" sz="1800" b="1" dirty="0">
                <a:latin typeface="Arial" panose="020B0604020202020204" pitchFamily="34" charset="0"/>
              </a:rPr>
              <a:t>) - </a:t>
            </a:r>
            <a:r>
              <a:rPr lang="ru-RU" altLang="ru-RU" sz="1800" b="1" dirty="0" err="1">
                <a:latin typeface="Arial" panose="020B0604020202020204" pitchFamily="34" charset="0"/>
              </a:rPr>
              <a:t>бірінші</a:t>
            </a:r>
            <a:r>
              <a:rPr lang="ru-RU" altLang="ru-RU" sz="1800" b="1" dirty="0">
                <a:latin typeface="Arial" panose="020B0604020202020204" pitchFamily="34" charset="0"/>
              </a:rPr>
              <a:t> корпус </a:t>
            </a:r>
            <a:r>
              <a:rPr lang="ru-RU" altLang="ru-RU" sz="1800" b="1" dirty="0" err="1">
                <a:latin typeface="Arial" panose="020B0604020202020204" pitchFamily="34" charset="0"/>
              </a:rPr>
              <a:t>бағанасы</a:t>
            </a:r>
            <a:r>
              <a:rPr lang="ru-RU" altLang="ru-RU" sz="1800" b="1" dirty="0">
                <a:latin typeface="Arial" panose="020B0604020202020204" pitchFamily="34" charset="0"/>
              </a:rPr>
              <a:t> (</a:t>
            </a:r>
            <a:r>
              <a:rPr lang="ru-RU" altLang="ru-RU" sz="1800" b="1" dirty="0" err="1">
                <a:latin typeface="Arial" panose="020B0604020202020204" pitchFamily="34" charset="0"/>
              </a:rPr>
              <a:t>ұзындығы</a:t>
            </a:r>
            <a:r>
              <a:rPr lang="ru-RU" altLang="ru-RU" sz="1800" b="1" dirty="0">
                <a:latin typeface="Arial" panose="020B0604020202020204" pitchFamily="34" charset="0"/>
              </a:rPr>
              <a:t> 5-тен 300 м-</a:t>
            </a:r>
            <a:r>
              <a:rPr lang="ru-RU" altLang="ru-RU" sz="1800" b="1" dirty="0" err="1">
                <a:latin typeface="Arial" panose="020B0604020202020204" pitchFamily="34" charset="0"/>
              </a:rPr>
              <a:t>ге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дейін</a:t>
            </a:r>
            <a:r>
              <a:rPr lang="ru-RU" altLang="ru-RU" sz="1800" b="1" dirty="0">
                <a:latin typeface="Arial" panose="020B0604020202020204" pitchFamily="34" charset="0"/>
              </a:rPr>
              <a:t>), </a:t>
            </a:r>
            <a:r>
              <a:rPr lang="ru-RU" altLang="ru-RU" sz="1800" b="1" dirty="0" err="1">
                <a:latin typeface="Arial" panose="020B0604020202020204" pitchFamily="34" charset="0"/>
              </a:rPr>
              <a:t>ол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топырақтың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жоғарғы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қабатын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оқшаулау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және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бұрғылау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агентінің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көтерілген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ағынын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ұңғымадан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жүйесіне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шығару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үшін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магистральдың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жоғарғы</a:t>
            </a:r>
            <a:r>
              <a:rPr lang="ru-RU" altLang="ru-RU" sz="1800" b="1" dirty="0">
                <a:latin typeface="Arial" panose="020B0604020202020204" pitchFamily="34" charset="0"/>
              </a:rPr>
              <a:t> (</a:t>
            </a:r>
            <a:r>
              <a:rPr lang="ru-RU" altLang="ru-RU" sz="1800" b="1" dirty="0" err="1">
                <a:latin typeface="Arial" panose="020B0604020202020204" pitchFamily="34" charset="0"/>
              </a:rPr>
              <a:t>бағыттаушы</a:t>
            </a:r>
            <a:r>
              <a:rPr lang="ru-RU" altLang="ru-RU" sz="1800" b="1" dirty="0">
                <a:latin typeface="Arial" panose="020B0604020202020204" pitchFamily="34" charset="0"/>
              </a:rPr>
              <a:t>) </a:t>
            </a:r>
            <a:r>
              <a:rPr lang="ru-RU" altLang="ru-RU" sz="1800" b="1" dirty="0" err="1">
                <a:latin typeface="Arial" panose="020B0604020202020204" pitchFamily="34" charset="0"/>
              </a:rPr>
              <a:t>бөлігіне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түсіріліп</a:t>
            </a:r>
            <a:r>
              <a:rPr lang="ru-RU" altLang="ru-RU" sz="1800" b="1" dirty="0">
                <a:latin typeface="Arial" panose="020B0604020202020204" pitchFamily="34" charset="0"/>
              </a:rPr>
              <a:t>, </a:t>
            </a:r>
            <a:r>
              <a:rPr lang="ru-RU" altLang="ru-RU" sz="1800" b="1" dirty="0" err="1">
                <a:latin typeface="Arial" panose="020B0604020202020204" pitchFamily="34" charset="0"/>
              </a:rPr>
              <a:t>бүкіл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ұзындығы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бойынша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цементтеледі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3317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12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Обсадные колонны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188" y="1876425"/>
            <a:ext cx="3597275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Кондуктор</a:t>
            </a:r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395288" y="3213100"/>
            <a:ext cx="8424862" cy="222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Кондуктор </a:t>
            </a:r>
            <a:r>
              <a:rPr lang="ru-RU" altLang="ru-RU" sz="1800" b="1" dirty="0" err="1">
                <a:latin typeface="Arial" panose="020B0604020202020204" pitchFamily="34" charset="0"/>
              </a:rPr>
              <a:t>бағанасы</a:t>
            </a:r>
            <a:r>
              <a:rPr lang="ru-RU" altLang="ru-RU" sz="1800" b="1" dirty="0">
                <a:latin typeface="Arial" panose="020B0604020202020204" pitchFamily="34" charset="0"/>
              </a:rPr>
              <a:t> (кондуктор) — </a:t>
            </a:r>
            <a:r>
              <a:rPr lang="ru-RU" altLang="ru-RU" sz="1800" b="1" dirty="0" err="1">
                <a:latin typeface="Arial" panose="020B0604020202020204" pitchFamily="34" charset="0"/>
              </a:rPr>
              <a:t>бұрғылау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ұңғымасының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оқпанына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түсетін</a:t>
            </a:r>
            <a:r>
              <a:rPr lang="ru-RU" altLang="ru-RU" sz="1800" b="1" dirty="0">
                <a:latin typeface="Arial" panose="020B0604020202020204" pitchFamily="34" charset="0"/>
              </a:rPr>
              <a:t>, </a:t>
            </a:r>
            <a:r>
              <a:rPr lang="ru-RU" altLang="ru-RU" sz="1800" b="1" dirty="0" err="1">
                <a:latin typeface="Arial" panose="020B0604020202020204" pitchFamily="34" charset="0"/>
              </a:rPr>
              <a:t>жоғарғы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тұрақсыз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шөгінділерді</a:t>
            </a:r>
            <a:r>
              <a:rPr lang="ru-RU" altLang="ru-RU" sz="1800" b="1" dirty="0">
                <a:latin typeface="Arial" panose="020B0604020202020204" pitchFamily="34" charset="0"/>
              </a:rPr>
              <a:t>, </a:t>
            </a:r>
            <a:r>
              <a:rPr lang="ru-RU" altLang="ru-RU" sz="1800" b="1" dirty="0" err="1">
                <a:latin typeface="Arial" panose="020B0604020202020204" pitchFamily="34" charset="0"/>
              </a:rPr>
              <a:t>сулы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және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сіңіргіш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қабаттарды</a:t>
            </a:r>
            <a:r>
              <a:rPr lang="ru-RU" altLang="ru-RU" sz="1800" b="1" dirty="0">
                <a:latin typeface="Arial" panose="020B0604020202020204" pitchFamily="34" charset="0"/>
              </a:rPr>
              <a:t>, </a:t>
            </a:r>
            <a:r>
              <a:rPr lang="ru-RU" altLang="ru-RU" sz="1800" b="1" dirty="0" err="1">
                <a:latin typeface="Arial" panose="020B0604020202020204" pitchFamily="34" charset="0"/>
              </a:rPr>
              <a:t>көпжылдық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қатып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қалған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жыныстардың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аймақтарын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және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т.б</a:t>
            </a:r>
            <a:r>
              <a:rPr lang="ru-RU" altLang="ru-RU" sz="1800" b="1" dirty="0">
                <a:latin typeface="Arial" panose="020B0604020202020204" pitchFamily="34" charset="0"/>
              </a:rPr>
              <a:t>. </a:t>
            </a:r>
            <a:r>
              <a:rPr lang="ru-RU" altLang="ru-RU" sz="1800" b="1" dirty="0" err="1">
                <a:latin typeface="Arial" panose="020B0604020202020204" pitchFamily="34" charset="0"/>
              </a:rPr>
              <a:t>жабуға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арналған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екінші</a:t>
            </a:r>
            <a:r>
              <a:rPr lang="ru-RU" altLang="ru-RU" sz="1800" b="1" dirty="0">
                <a:latin typeface="Arial" panose="020B0604020202020204" pitchFamily="34" charset="0"/>
              </a:rPr>
              <a:t> корпус.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4341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13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Обсадные колонны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381125"/>
            <a:ext cx="43561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Техническая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промежуточная колонна</a:t>
            </a:r>
          </a:p>
        </p:txBody>
      </p: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323850" y="3870325"/>
            <a:ext cx="84248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err="1">
                <a:latin typeface="Arial" panose="020B0604020202020204" pitchFamily="34" charset="0"/>
              </a:rPr>
              <a:t>Аралық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шегендеу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колоннасын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қажет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болған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жағдайда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тұрақсыз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жыныстарды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бекіту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үшін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кондуктордан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кейін</a:t>
            </a:r>
            <a:r>
              <a:rPr lang="ru-RU" altLang="ru-RU" sz="1800" b="1" dirty="0">
                <a:latin typeface="Arial" panose="020B0604020202020204" pitchFamily="34" charset="0"/>
              </a:rPr>
              <a:t>, </a:t>
            </a:r>
            <a:r>
              <a:rPr lang="ru-RU" altLang="ru-RU" sz="1800" b="1" dirty="0" err="1">
                <a:latin typeface="Arial" panose="020B0604020202020204" pitchFamily="34" charset="0"/>
              </a:rPr>
              <a:t>бұрғылау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шарттары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бойынша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үйлеспейтін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аймақтар</a:t>
            </a:r>
            <a:r>
              <a:rPr lang="ru-RU" altLang="ru-RU" sz="1800" b="1" dirty="0">
                <a:latin typeface="Arial" panose="020B0604020202020204" pitchFamily="34" charset="0"/>
              </a:rPr>
              <a:t> мен су </a:t>
            </a:r>
            <a:r>
              <a:rPr lang="ru-RU" altLang="ru-RU" sz="1800" b="1" dirty="0" err="1">
                <a:latin typeface="Arial" panose="020B0604020202020204" pitchFamily="34" charset="0"/>
              </a:rPr>
              <a:t>тұтқыш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жиектер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бөлінгеннен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кейін</a:t>
            </a:r>
            <a:r>
              <a:rPr lang="ru-RU" altLang="ru-RU" sz="1800" b="1" dirty="0">
                <a:latin typeface="Arial" panose="020B0604020202020204" pitchFamily="34" charset="0"/>
              </a:rPr>
              <a:t> </a:t>
            </a:r>
            <a:r>
              <a:rPr lang="ru-RU" altLang="ru-RU" sz="1800" b="1" dirty="0" err="1">
                <a:latin typeface="Arial" panose="020B0604020202020204" pitchFamily="34" charset="0"/>
              </a:rPr>
              <a:t>түсіреді</a:t>
            </a:r>
            <a:r>
              <a:rPr lang="ru-RU" altLang="ru-RU" sz="1800" b="1" dirty="0">
                <a:latin typeface="Arial" panose="020B0604020202020204" pitchFamily="34" charset="0"/>
              </a:rPr>
              <a:t>.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15365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14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Обсадные колонны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557338"/>
            <a:ext cx="4357688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!!!ВАЖНО!!!</a:t>
            </a: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323850" y="3573463"/>
            <a:ext cx="84248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>
                <a:latin typeface="Arial" panose="020B0604020202020204" pitchFamily="34" charset="0"/>
              </a:rPr>
              <a:t>Аралық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және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кондукторлық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бағаналардың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түсу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тереңдігі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қабаттардың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гидравликалық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сынуының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алдын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алуды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err="1">
                <a:latin typeface="Arial" panose="020B0604020202020204" pitchFamily="34" charset="0"/>
              </a:rPr>
              <a:t>бұрғылау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ұңғымалары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діңі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қабырғасының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тұрақтылығын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err="1">
                <a:latin typeface="Arial" panose="020B0604020202020204" pitchFamily="34" charset="0"/>
              </a:rPr>
              <a:t>әртүрлі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бұрғылау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агенттерін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қолдану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аймақтарын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бөлуді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r>
              <a:rPr lang="ru-RU" altLang="ru-RU" sz="2000" dirty="0" err="1">
                <a:latin typeface="Arial" panose="020B0604020202020204" pitchFamily="34" charset="0"/>
              </a:rPr>
              <a:t>сондай-ақ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аймақтар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бөлігінде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асқынулардың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болуын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ескере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отырып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sz="2000" dirty="0" err="1">
                <a:latin typeface="Arial" panose="020B0604020202020204" pitchFamily="34" charset="0"/>
              </a:rPr>
              <a:t>есептеледі</a:t>
            </a:r>
            <a:r>
              <a:rPr lang="ru-RU" altLang="ru-RU" sz="20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6389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15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 txBox="1">
            <a:spLocks/>
          </p:cNvSpPr>
          <p:nvPr/>
        </p:nvSpPr>
        <p:spPr bwMode="auto">
          <a:xfrm>
            <a:off x="0" y="115888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</a:rPr>
              <a:t>Обсадные колонны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381125"/>
            <a:ext cx="43561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Эксплуатационная колонна</a:t>
            </a: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358775" y="3411538"/>
            <a:ext cx="84264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latin typeface="Arial" panose="020B0604020202020204" pitchFamily="34" charset="0"/>
              </a:rPr>
              <a:t>Пайдалану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колоннасы-өнімді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горизонттарды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басқа</a:t>
            </a:r>
            <a:r>
              <a:rPr lang="ru-RU" altLang="ru-RU" sz="1600" b="1" dirty="0">
                <a:latin typeface="Arial" panose="020B0604020202020204" pitchFamily="34" charset="0"/>
              </a:rPr>
              <a:t> тау </a:t>
            </a:r>
            <a:r>
              <a:rPr lang="ru-RU" altLang="ru-RU" sz="1600" b="1" dirty="0" err="1">
                <a:latin typeface="Arial" panose="020B0604020202020204" pitchFamily="34" charset="0"/>
              </a:rPr>
              <a:t>жыныстарынан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ажырату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және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ұңғымадан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мұнай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немесе</a:t>
            </a:r>
            <a:r>
              <a:rPr lang="ru-RU" altLang="ru-RU" sz="1600" b="1" dirty="0">
                <a:latin typeface="Arial" panose="020B0604020202020204" pitchFamily="34" charset="0"/>
              </a:rPr>
              <a:t> газ </a:t>
            </a:r>
            <a:r>
              <a:rPr lang="ru-RU" altLang="ru-RU" sz="1600" b="1" dirty="0" err="1">
                <a:latin typeface="Arial" panose="020B0604020202020204" pitchFamily="34" charset="0"/>
              </a:rPr>
              <a:t>алу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үшін</a:t>
            </a:r>
            <a:r>
              <a:rPr lang="ru-RU" altLang="ru-RU" sz="1600" b="1" dirty="0"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latin typeface="Arial" panose="020B0604020202020204" pitchFamily="34" charset="0"/>
              </a:rPr>
              <a:t>немесе</a:t>
            </a:r>
            <a:r>
              <a:rPr lang="ru-RU" altLang="ru-RU" sz="1600" b="1" dirty="0"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latin typeface="Arial" panose="020B0604020202020204" pitchFamily="34" charset="0"/>
              </a:rPr>
              <a:t>керісінше</a:t>
            </a:r>
            <a:r>
              <a:rPr lang="ru-RU" altLang="ru-RU" sz="1600" b="1" dirty="0">
                <a:latin typeface="Arial" panose="020B0604020202020204" pitchFamily="34" charset="0"/>
              </a:rPr>
              <a:t>, </a:t>
            </a:r>
            <a:r>
              <a:rPr lang="ru-RU" altLang="ru-RU" sz="1600" b="1" dirty="0" err="1">
                <a:latin typeface="Arial" panose="020B0604020202020204" pitchFamily="34" charset="0"/>
              </a:rPr>
              <a:t>қабаттарға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сұйықтық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немесе</a:t>
            </a:r>
            <a:r>
              <a:rPr lang="ru-RU" altLang="ru-RU" sz="1600" b="1" dirty="0">
                <a:latin typeface="Arial" panose="020B0604020202020204" pitchFamily="34" charset="0"/>
              </a:rPr>
              <a:t> газ </a:t>
            </a:r>
            <a:r>
              <a:rPr lang="ru-RU" altLang="ru-RU" sz="1600" b="1" dirty="0" err="1">
                <a:latin typeface="Arial" panose="020B0604020202020204" pitchFamily="34" charset="0"/>
              </a:rPr>
              <a:t>айдау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үшін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ұңғыманы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бекітетін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шегендеу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құбырларының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соңғы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колоннасы</a:t>
            </a:r>
            <a:r>
              <a:rPr lang="ru-RU" altLang="ru-RU" sz="1600" b="1" dirty="0">
                <a:latin typeface="Arial" panose="020B0604020202020204" pitchFamily="34" charset="0"/>
              </a:rPr>
              <a:t>. </a:t>
            </a:r>
            <a:r>
              <a:rPr lang="ru-RU" altLang="ru-RU" sz="1600" b="1" dirty="0" err="1">
                <a:latin typeface="Arial" panose="020B0604020202020204" pitchFamily="34" charset="0"/>
              </a:rPr>
              <a:t>Кейде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соңғы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аралық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бағанды</a:t>
            </a:r>
            <a:r>
              <a:rPr lang="ru-RU" altLang="ru-RU" sz="1600" b="1" dirty="0">
                <a:latin typeface="Arial" panose="020B0604020202020204" pitchFamily="34" charset="0"/>
              </a:rPr>
              <a:t> (</a:t>
            </a:r>
            <a:r>
              <a:rPr lang="ru-RU" altLang="ru-RU" sz="1600" b="1" dirty="0" err="1">
                <a:latin typeface="Arial" panose="020B0604020202020204" pitchFamily="34" charset="0"/>
              </a:rPr>
              <a:t>ішінара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немесе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толығымен</a:t>
            </a:r>
            <a:r>
              <a:rPr lang="ru-RU" altLang="ru-RU" sz="1600" b="1" dirty="0">
                <a:latin typeface="Arial" panose="020B0604020202020204" pitchFamily="34" charset="0"/>
              </a:rPr>
              <a:t>) </a:t>
            </a:r>
            <a:r>
              <a:rPr lang="ru-RU" altLang="ru-RU" sz="1600" b="1" dirty="0" err="1">
                <a:latin typeface="Arial" panose="020B0604020202020204" pitchFamily="34" charset="0"/>
              </a:rPr>
              <a:t>пайдалану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бағанасы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ретінде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пайдалануға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болады</a:t>
            </a:r>
            <a:r>
              <a:rPr lang="ru-RU" altLang="ru-RU" sz="1600" b="1" dirty="0">
                <a:latin typeface="Arial" panose="020B0604020202020204" pitchFamily="34" charset="0"/>
              </a:rPr>
              <a:t>. </a:t>
            </a:r>
            <a:r>
              <a:rPr lang="ru-RU" altLang="ru-RU" sz="1600" b="1" dirty="0" err="1">
                <a:latin typeface="Arial" panose="020B0604020202020204" pitchFamily="34" charset="0"/>
              </a:rPr>
              <a:t>Ол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толығымен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цементтелген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немесе</a:t>
            </a:r>
            <a:r>
              <a:rPr lang="ru-RU" altLang="ru-RU" sz="1600" b="1" dirty="0"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latin typeface="Arial" panose="020B0604020202020204" pitchFamily="34" charset="0"/>
              </a:rPr>
              <a:t>алдыңғы</a:t>
            </a:r>
            <a:r>
              <a:rPr lang="ru-RU" altLang="ru-RU" sz="1600" b="1" dirty="0">
                <a:latin typeface="Arial" panose="020B0604020202020204" pitchFamily="34" charset="0"/>
              </a:rPr>
              <a:t> корпус </a:t>
            </a:r>
            <a:r>
              <a:rPr lang="ru-RU" altLang="ru-RU" sz="1600" b="1" dirty="0" err="1">
                <a:latin typeface="Arial" panose="020B0604020202020204" pitchFamily="34" charset="0"/>
              </a:rPr>
              <a:t>бағанымен</a:t>
            </a:r>
            <a:r>
              <a:rPr lang="ru-RU" altLang="ru-RU" sz="1600" b="1" dirty="0">
                <a:latin typeface="Arial" panose="020B0604020202020204" pitchFamily="34" charset="0"/>
              </a:rPr>
              <a:t> "</a:t>
            </a:r>
            <a:r>
              <a:rPr lang="ru-RU" altLang="ru-RU" sz="1600" b="1" dirty="0" err="1">
                <a:latin typeface="Arial" panose="020B0604020202020204" pitchFamily="34" charset="0"/>
              </a:rPr>
              <a:t>қабаттасқан</a:t>
            </a:r>
            <a:r>
              <a:rPr lang="ru-RU" altLang="ru-RU" sz="1600" b="1" dirty="0">
                <a:latin typeface="Arial" panose="020B0604020202020204" pitchFamily="34" charset="0"/>
              </a:rPr>
              <a:t>".</a:t>
            </a:r>
            <a:endParaRPr lang="ru-RU" altLang="ru-RU" sz="1600" dirty="0">
              <a:latin typeface="Arial" panose="020B0604020202020204" pitchFamily="34" charset="0"/>
            </a:endParaRPr>
          </a:p>
        </p:txBody>
      </p:sp>
      <p:pic>
        <p:nvPicPr>
          <p:cNvPr id="17413" name="Picture 2" descr="http://www.sezarus-eco.ru/img/up/1-2-5-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45598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8675688" y="630872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16</a:t>
            </a:r>
            <a:endParaRPr lang="ru-RU" altLang="ru-R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14"/>
            <a:ext cx="9144000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80916-WA00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11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5/5HWacFC7NA0LXmhiDbl93yjdGnRfVJEYZTsqPkzUM/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8503"/>
            <a:ext cx="6725744" cy="503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lektsiiorgimg/baza15/4407239846886.files/image09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36662"/>
            <a:ext cx="54006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slide.ru/documents_3/8e7346a2f6741b9aa3527879ae7958cc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2" y="620713"/>
            <a:ext cx="7279216" cy="54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3"/>
            <a:ext cx="5688459" cy="6552456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dirty="0"/>
              <a:t>		</a:t>
            </a:r>
            <a:r>
              <a:rPr lang="en-US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I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ұңғыманың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бастапқы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бөлімі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бағыт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аталады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Ұңғыманың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аузы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оңай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шайылатын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жыныстар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аймағында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орналасқандықтан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, оны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нығайту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керек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Осыған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бағыт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келесідей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орындалады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Біріншіден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тұрақты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тау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жыныстарының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тереңдігіне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дейін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бұрғылау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ұңғымасы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бұрғыланады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(4...8 м).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Содан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оған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қажетті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ұзындық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пен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диаметрлі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құбыр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орнатылады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, ал Шурф пен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құбырдың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қабырғалары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арасындағы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кеңістік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қоқыс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тасымен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толтырылып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аузына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цемент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ерітіндісімен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құйылады.Бағыттан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кейін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бірден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учаске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диаметрі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50-ден 400 м-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ге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дейін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900 мм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тереңдікке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бұрғыланады.ұңғыманың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бұл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бөлігі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өткізгіш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аталатын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корпус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құбырымен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қорғасын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Болат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құбырларынан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тұратын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бекітіледі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Кондуктордың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құбыр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сыртындағы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кеңістігі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ауызға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дейін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цементтеледі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Өткізгіштің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көмегімен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бұрғылау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процесін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қиындататын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тұрақсыз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жұмсақ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сынған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жыныстар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оқшауланады</a:t>
            </a:r>
            <a:r>
              <a:rPr lang="ru-RU" altLang="ru-RU" sz="2000" dirty="0">
                <a:solidFill>
                  <a:srgbClr val="001010"/>
                </a:solidFill>
                <a:latin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00101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5724525" y="4797425"/>
            <a:ext cx="341947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1300" b="1">
                <a:solidFill>
                  <a:srgbClr val="001010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– направление </a:t>
            </a:r>
            <a:r>
              <a:rPr lang="en-US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l</a:t>
            </a:r>
            <a:r>
              <a:rPr lang="ru-RU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н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– глубина спуска направление, м;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300" b="1">
                <a:solidFill>
                  <a:srgbClr val="001010"/>
                </a:solidFill>
                <a:latin typeface="Times New Roman" panose="02020603050405020304" pitchFamily="18" charset="0"/>
              </a:rPr>
              <a:t>К 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– кондуктор, </a:t>
            </a:r>
            <a:r>
              <a:rPr lang="en-US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l</a:t>
            </a:r>
            <a:r>
              <a:rPr lang="ru-RU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к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– глубина спуска кондуктора, м;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300" b="1">
                <a:solidFill>
                  <a:srgbClr val="001010"/>
                </a:solidFill>
                <a:latin typeface="Times New Roman" panose="02020603050405020304" pitchFamily="18" charset="0"/>
              </a:rPr>
              <a:t>Э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– эксплуатационная обсадная колонна,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l</a:t>
            </a:r>
            <a:r>
              <a:rPr lang="ru-RU" altLang="ru-RU" sz="1300" b="1" i="1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э</a:t>
            </a:r>
            <a:r>
              <a:rPr lang="ru-RU" altLang="ru-RU" sz="1300">
                <a:solidFill>
                  <a:srgbClr val="001010"/>
                </a:solidFill>
                <a:effectLst/>
                <a:latin typeface="Times New Roman" panose="02020603050405020304" pitchFamily="18" charset="0"/>
              </a:rPr>
              <a:t> – глубина спуска эксплуатационной обсадной колонны, м.</a:t>
            </a:r>
            <a:r>
              <a:rPr lang="ru-RU" altLang="ru-RU" sz="130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60350"/>
            <a:ext cx="299243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40763" cy="59070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		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Жаңа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күрделі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горизонттардың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өтуіне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осы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ұңғыманы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пайдалану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жоспарланбаған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өнімді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қабаттарды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жабу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қажеттілігіне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байланысты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ұңғыманы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жобалық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тереңдікке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бұрғылау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мүмкін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болмаған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жағдайда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аралық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деп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аталатын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тағы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бір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бағанды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1010"/>
                </a:solidFill>
                <a:latin typeface="Times New Roman" panose="02020603050405020304" pitchFamily="18" charset="0"/>
              </a:rPr>
              <a:t>орнатылады</a:t>
            </a:r>
            <a:r>
              <a:rPr lang="ru-RU" altLang="ru-RU" sz="2800" dirty="0" smtClean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және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001010"/>
                </a:solidFill>
                <a:latin typeface="Times New Roman" panose="02020603050405020304" pitchFamily="18" charset="0"/>
              </a:rPr>
              <a:t>цементтеледі</a:t>
            </a:r>
            <a:r>
              <a:rPr lang="ru-RU" altLang="ru-RU" sz="2800" dirty="0" smtClean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		</a:t>
            </a:r>
            <a:endParaRPr lang="ru-RU" altLang="ru-RU" sz="2800" dirty="0" smtClean="0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dirty="0" err="1" smtClean="0">
                <a:solidFill>
                  <a:srgbClr val="001010"/>
                </a:solidFill>
                <a:latin typeface="Times New Roman" panose="02020603050405020304" pitchFamily="18" charset="0"/>
              </a:rPr>
              <a:t>Ұңғыманың</a:t>
            </a:r>
            <a:r>
              <a:rPr lang="ru-RU" altLang="ru-RU" sz="2800" dirty="0" smtClean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соңғы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бөлімі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жұмыс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бағанымен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бекітіледі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Ол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мұнай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мен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газды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кенжардан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ұңғыманың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аузына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көтеруге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немесе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ондағы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қысымды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ұстап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тұру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үшін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өнімді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қабатқа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суды (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газды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)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айдауға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1010"/>
                </a:solidFill>
                <a:latin typeface="Times New Roman" panose="02020603050405020304" pitchFamily="18" charset="0"/>
              </a:rPr>
              <a:t>арналған</a:t>
            </a:r>
            <a:r>
              <a:rPr lang="ru-RU" altLang="ru-RU" sz="2800" dirty="0">
                <a:solidFill>
                  <a:srgbClr val="001010"/>
                </a:solidFill>
                <a:latin typeface="Times New Roman" panose="02020603050405020304" pitchFamily="18" charset="0"/>
              </a:rPr>
              <a:t>.</a:t>
            </a:r>
            <a:endParaRPr lang="ru-RU" altLang="ru-RU" sz="2800" dirty="0">
              <a:solidFill>
                <a:srgbClr val="00101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916-WA00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42852"/>
            <a:ext cx="8715436" cy="6572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</TotalTime>
  <Words>485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Ұңғыларды бекіту</dc:title>
  <dc:creator>user</dc:creator>
  <cp:lastModifiedBy>Dinara Baskanbayeva</cp:lastModifiedBy>
  <cp:revision>20</cp:revision>
  <dcterms:created xsi:type="dcterms:W3CDTF">2018-09-16T15:30:12Z</dcterms:created>
  <dcterms:modified xsi:type="dcterms:W3CDTF">2021-01-28T08:34:19Z</dcterms:modified>
</cp:coreProperties>
</file>