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5E308-9699-4FC6-BD02-AABF8EA4BCB1}">
          <p14:sldIdLst>
            <p14:sldId id="256"/>
            <p14:sldId id="257"/>
            <p14:sldId id="258"/>
            <p14:sldId id="263"/>
            <p14:sldId id="266"/>
            <p14:sldId id="259"/>
            <p14:sldId id="260"/>
            <p14:sldId id="261"/>
            <p14:sldId id="262"/>
            <p14:sldId id="264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7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911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22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526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9797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635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0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8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1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9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-sciencer.ru/ru/artcle/view?id:3584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6958" y="554181"/>
            <a:ext cx="7766936" cy="3241964"/>
          </a:xfrm>
        </p:spPr>
        <p:txBody>
          <a:bodyPr>
            <a:noAutofit/>
          </a:bodyPr>
          <a:lstStyle/>
          <a:p>
            <a:r>
              <a:rPr lang="kk-KZ" sz="4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Мұнай бергіштікті арттыру үшін қабатқа ыстық бу айдау </a:t>
            </a:r>
            <a:endParaRPr lang="ru-RU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rot="21420000">
            <a:off x="1019784" y="2761111"/>
            <a:ext cx="9755187" cy="3439919"/>
          </a:xfrm>
        </p:spPr>
        <p:txBody>
          <a:bodyPr/>
          <a:lstStyle/>
          <a:p>
            <a:r>
              <a:rPr lang="kk-KZ" sz="6000" dirty="0" smtClean="0">
                <a:solidFill>
                  <a:srgbClr val="FFFF00"/>
                </a:solidFill>
              </a:rPr>
              <a:t>     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6" y="-1711037"/>
            <a:ext cx="10394707" cy="319348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Бумен</a:t>
            </a:r>
            <a:r>
              <a:rPr lang="ru-RU" dirty="0" smtClean="0"/>
              <a:t> </a:t>
            </a:r>
            <a:r>
              <a:rPr lang="ru-RU" dirty="0" err="1" smtClean="0"/>
              <a:t>қыздыру</a:t>
            </a:r>
            <a:r>
              <a:rPr lang="ru-RU" dirty="0" smtClean="0"/>
              <a:t>  </a:t>
            </a:r>
            <a:r>
              <a:rPr lang="ru-RU" dirty="0" err="1"/>
              <a:t>әсері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2" y="1634836"/>
            <a:ext cx="4675908" cy="3747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15-30% </a:t>
            </a:r>
            <a:r>
              <a:rPr lang="kk-KZ" dirty="0" smtClean="0">
                <a:solidFill>
                  <a:schemeClr val="tx1"/>
                </a:solidFill>
              </a:rPr>
              <a:t>үлесінің кобейюі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cap="none" dirty="0" smtClean="0">
                <a:solidFill>
                  <a:srgbClr val="21212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Тұтқырлығы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cap="none" dirty="0" smtClean="0">
                <a:solidFill>
                  <a:srgbClr val="21212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Тығыздығы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cap="none" dirty="0">
                <a:solidFill>
                  <a:srgbClr val="21212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интерфаза </a:t>
            </a:r>
            <a:r>
              <a:rPr lang="kk-KZ" altLang="ru-RU" cap="none" dirty="0" smtClean="0">
                <a:solidFill>
                  <a:srgbClr val="21212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коэффициенті төмендеуі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38" y="1811338"/>
            <a:ext cx="5783262" cy="3413125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20878"/>
            <a:ext cx="1219200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 charset="0"/>
                <a:ea typeface="Calibri" panose="020F0502020204030204" pitchFamily="34" charset="0"/>
                <a:cs typeface="Consolas" panose="020B0609020204030204" pitchFamily="49" charset="0"/>
              </a:rPr>
              <a:t>тұтқырлығы, оның тығыздығы және интерфаза коэффициенті төмендейд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" y="1127413"/>
            <a:ext cx="4490027" cy="438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28" y="1579418"/>
            <a:ext cx="5589153" cy="39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54" y="318655"/>
            <a:ext cx="8596668" cy="925266"/>
          </a:xfrm>
        </p:spPr>
        <p:txBody>
          <a:bodyPr/>
          <a:lstStyle/>
          <a:p>
            <a:r>
              <a:rPr lang="kk-KZ" dirty="0" smtClean="0"/>
              <a:t>Қорытынды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98" y="1482437"/>
            <a:ext cx="8596668" cy="3849993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Қорыта келгенде мұнай берігіштік арттыру үшін қабатқа ыстық бу айдау мұнай өңдіруде күрделі жағдай туғызатын көптеген кен орындарында көлденең бағытталған ұңғыма бұрғылау және физикалық-химиялық әсер ету арқылы бу жылуымен өндеу осы кен орындарын игерудің бірден-бір қолайлы әдіс.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62" y="360217"/>
            <a:ext cx="8596668" cy="828284"/>
          </a:xfrm>
        </p:spPr>
        <p:txBody>
          <a:bodyPr/>
          <a:lstStyle/>
          <a:p>
            <a:r>
              <a:rPr lang="kk-KZ" dirty="0" smtClean="0"/>
              <a:t>Пайдаланған әдебиеттер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63" y="1385455"/>
            <a:ext cx="8567421" cy="87126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</a:t>
            </a:r>
            <a:r>
              <a:rPr lang="kk-KZ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natural-</a:t>
            </a:r>
            <a:r>
              <a:rPr lang="en-US" dirty="0" err="1" smtClean="0">
                <a:hlinkClick r:id="rId2"/>
              </a:rPr>
              <a:t>sciencer</a:t>
            </a:r>
            <a:r>
              <a:rPr lang="kk-KZ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ru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artcle</a:t>
            </a:r>
            <a:r>
              <a:rPr lang="en-US" dirty="0" smtClean="0">
                <a:hlinkClick r:id="rId2"/>
              </a:rPr>
              <a:t>/view?id:35849</a:t>
            </a:r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helpiks</a:t>
            </a:r>
            <a:r>
              <a:rPr lang="kk-KZ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org-</a:t>
            </a:r>
            <a:r>
              <a:rPr lang="kk-KZ" dirty="0" smtClean="0">
                <a:solidFill>
                  <a:schemeClr val="accent1"/>
                </a:solidFill>
              </a:rPr>
              <a:t>Хелпикс.Орг-2014-2018год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Бу айдау дегеніміз не?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</a:rPr>
              <a:t>Мұнай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өндіру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ұңғымаларын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жылуымен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өңдеу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мұнай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өндіруді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жеделдету</a:t>
            </a:r>
            <a:r>
              <a:rPr lang="ru-RU" dirty="0">
                <a:solidFill>
                  <a:schemeClr val="accent1"/>
                </a:solidFill>
              </a:rPr>
              <a:t> мен </a:t>
            </a:r>
            <a:r>
              <a:rPr lang="ru-RU" dirty="0" err="1">
                <a:solidFill>
                  <a:schemeClr val="accent1"/>
                </a:solidFill>
              </a:rPr>
              <a:t>мұнай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бергіштікті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арттырудың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тиімді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әдісі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болып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табылады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err="1">
                <a:solidFill>
                  <a:schemeClr val="accent1"/>
                </a:solidFill>
              </a:rPr>
              <a:t>Ол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ескі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мұнай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орындарында</a:t>
            </a:r>
            <a:r>
              <a:rPr lang="ru-RU" dirty="0">
                <a:solidFill>
                  <a:schemeClr val="accent1"/>
                </a:solidFill>
              </a:rPr>
              <a:t> да, </a:t>
            </a:r>
            <a:r>
              <a:rPr lang="ru-RU" dirty="0" err="1">
                <a:solidFill>
                  <a:schemeClr val="accent1"/>
                </a:solidFill>
              </a:rPr>
              <a:t>жаңадан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ашылған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орындарда</a:t>
            </a:r>
            <a:r>
              <a:rPr lang="ru-RU" dirty="0">
                <a:solidFill>
                  <a:schemeClr val="accent1"/>
                </a:solidFill>
              </a:rPr>
              <a:t> да </a:t>
            </a:r>
            <a:r>
              <a:rPr lang="ru-RU" dirty="0" err="1">
                <a:solidFill>
                  <a:schemeClr val="accent1"/>
                </a:solidFill>
              </a:rPr>
              <a:t>табысты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қолданыла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алады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chemeClr val="accent1"/>
                </a:solidFill>
              </a:rPr>
              <a:t>Т</a:t>
            </a:r>
            <a:r>
              <a:rPr lang="ru-RU" dirty="0" err="1" smtClean="0">
                <a:solidFill>
                  <a:schemeClr val="accent1"/>
                </a:solidFill>
              </a:rPr>
              <a:t>ұтқырлығы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жоғары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мұнай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орындарында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бұл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әдісті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қолдану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жақсы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нәтижеге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жеткізуде</a:t>
            </a:r>
            <a:r>
              <a:rPr lang="ru-RU" dirty="0">
                <a:solidFill>
                  <a:schemeClr val="accent1"/>
                </a:solidFill>
              </a:rPr>
              <a:t>, ал </a:t>
            </a:r>
            <a:r>
              <a:rPr lang="ru-RU" dirty="0" err="1">
                <a:solidFill>
                  <a:schemeClr val="accent1"/>
                </a:solidFill>
              </a:rPr>
              <a:t>басқа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тәсілдер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бұл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тұста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тиімсіз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болып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саналады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 err="1">
                <a:solidFill>
                  <a:schemeClr val="accent1"/>
                </a:solidFill>
              </a:rPr>
              <a:t>Бу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жылуымен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өңдеуді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жүзеге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асыру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көп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шығынды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керек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етпейді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және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қысқа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мерзім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ішінде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жақсы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өнім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береді</a:t>
            </a:r>
            <a:r>
              <a:rPr lang="ru-RU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1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515155"/>
            <a:ext cx="10593286" cy="1442434"/>
          </a:xfrm>
        </p:spPr>
        <p:txBody>
          <a:bodyPr>
            <a:normAutofit fontScale="90000"/>
          </a:bodyPr>
          <a:lstStyle/>
          <a:p>
            <a:r>
              <a:rPr lang="kk-KZ" dirty="0"/>
              <a:t> Жылумен әсер ету әдістері келесі негізгі түрлерге бөлінеді: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solidFill>
                  <a:schemeClr val="accent1"/>
                </a:solidFill>
              </a:rPr>
              <a:t>- Қабатқа ыстық жылу тасығыштарды айдау (су немесе бу);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kk-KZ" dirty="0">
                <a:solidFill>
                  <a:schemeClr val="accent1"/>
                </a:solidFill>
              </a:rPr>
              <a:t>- Қабат ішінде жылжымалы жануды қолдану;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kk-KZ" dirty="0">
                <a:solidFill>
                  <a:schemeClr val="accent1"/>
                </a:solidFill>
              </a:rPr>
              <a:t>- Қабаттың түп аймағын циклды жылумен өңдеу;</a:t>
            </a: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62001"/>
            <a:ext cx="8596668" cy="5279362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accent1"/>
                </a:solidFill>
              </a:rPr>
              <a:t>Мұнай резервуарына бу жіберілсе, бумен және ыстық конденсаттың қосындысы қаныққан ылғалды бу қолданылады. Инъекцияланған будың құрғақтық дәрежесі 0,3-0,8 ауқымында болады. Будың массасының бірдей қысым мен температурада ыстық су массасына қатынасына тең болатын будың құрғақтық дәрежесі соғұрлым жоғары болған сайын, оның ыстық сумен салыстырғанда көбірек мөлшері бар.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kk-KZ" sz="2400" dirty="0">
                <a:solidFill>
                  <a:schemeClr val="accent1"/>
                </a:solidFill>
              </a:rPr>
              <a:t>Судың </a:t>
            </a:r>
            <a:r>
              <a:rPr lang="kk-KZ" sz="2400" dirty="0" smtClean="0">
                <a:solidFill>
                  <a:schemeClr val="accent1"/>
                </a:solidFill>
              </a:rPr>
              <a:t>буы  </a:t>
            </a:r>
            <a:r>
              <a:rPr lang="kk-KZ" sz="2400" dirty="0">
                <a:solidFill>
                  <a:schemeClr val="accent1"/>
                </a:solidFill>
              </a:rPr>
              <a:t>ағып кету кезінде мұнайдың қалыптасуына және жылжытылуына жылу тарату процесі ыстық суды енгізгеннен гөрі күрделі болып табылады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Қабатқа бу айдаудың артықшылығы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>
                <a:solidFill>
                  <a:schemeClr val="accent1"/>
                </a:solidFill>
              </a:rPr>
              <a:t>Жүргізілген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зерттеулер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көрсеткендей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мұндай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жағдайда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мұнай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бергіштікті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арттыруға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бірнеше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термодинамикалық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факторлар</a:t>
            </a:r>
            <a:r>
              <a:rPr lang="ru-RU" sz="2000" dirty="0">
                <a:solidFill>
                  <a:schemeClr val="accent1"/>
                </a:solidFill>
              </a:rPr>
              <a:t>: </a:t>
            </a:r>
            <a:r>
              <a:rPr lang="ru-RU" sz="2000" dirty="0" err="1">
                <a:solidFill>
                  <a:schemeClr val="accent1"/>
                </a:solidFill>
              </a:rPr>
              <a:t>мұнай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тұтқырлығының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төмендеуі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қабат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сұйықтарының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температуралық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ұлғаюы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ағымды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бөгейтін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жіңішке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өзекшелер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арқылы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ылғалдандыруды</a:t>
            </a:r>
            <a:r>
              <a:rPr lang="ru-RU" sz="2000" dirty="0">
                <a:solidFill>
                  <a:schemeClr val="accent1"/>
                </a:solidFill>
              </a:rPr>
              <a:t> (</a:t>
            </a:r>
            <a:r>
              <a:rPr lang="ru-RU" sz="2000" dirty="0" err="1">
                <a:solidFill>
                  <a:schemeClr val="accent1"/>
                </a:solidFill>
              </a:rPr>
              <a:t>булауды</a:t>
            </a:r>
            <a:r>
              <a:rPr lang="ru-RU" sz="2000" dirty="0">
                <a:solidFill>
                  <a:schemeClr val="accent1"/>
                </a:solidFill>
              </a:rPr>
              <a:t>) </a:t>
            </a:r>
            <a:r>
              <a:rPr lang="ru-RU" sz="2000" dirty="0" err="1">
                <a:solidFill>
                  <a:schemeClr val="accent1"/>
                </a:solidFill>
              </a:rPr>
              <a:t>жетілдіру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әсерінің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нәтижесінде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қол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жетеді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Бұлардың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бәрі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жылуымен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өңдеу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үрдісіне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тән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Бұдан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басқа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бу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жылуымен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өңдеу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кезінде</a:t>
            </a:r>
            <a:r>
              <a:rPr lang="ru-RU" sz="2000" dirty="0">
                <a:solidFill>
                  <a:schemeClr val="accent1"/>
                </a:solidFill>
              </a:rPr>
              <a:t> тек осы </a:t>
            </a:r>
            <a:r>
              <a:rPr lang="ru-RU" sz="2000" dirty="0" err="1">
                <a:solidFill>
                  <a:schemeClr val="accent1"/>
                </a:solidFill>
              </a:rPr>
              <a:t>үрдіске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ғана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тән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және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ұңғымаға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мұнай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құйылуын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ұлғайтуға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негізделген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қосымша</a:t>
            </a:r>
            <a:r>
              <a:rPr lang="ru-RU" sz="2000" dirty="0">
                <a:solidFill>
                  <a:schemeClr val="accent1"/>
                </a:solidFill>
              </a:rPr>
              <a:t> фактор </a:t>
            </a:r>
            <a:r>
              <a:rPr lang="ru-RU" sz="2000" dirty="0" err="1">
                <a:solidFill>
                  <a:schemeClr val="accent1"/>
                </a:solidFill>
              </a:rPr>
              <a:t>пайда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болады</a:t>
            </a: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dirty="0" err="1">
                <a:solidFill>
                  <a:schemeClr val="accent1"/>
                </a:solidFill>
              </a:rPr>
              <a:t>Ыстық</a:t>
            </a:r>
            <a:r>
              <a:rPr lang="ru-RU" dirty="0">
                <a:solidFill>
                  <a:schemeClr val="accent1"/>
                </a:solidFill>
              </a:rPr>
              <a:t> су </a:t>
            </a:r>
            <a:r>
              <a:rPr lang="ru-RU" dirty="0" err="1">
                <a:solidFill>
                  <a:schemeClr val="accent1"/>
                </a:solidFill>
              </a:rPr>
              <a:t>құбыр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бойымен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қозғалғанда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немесе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қабатта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қозғалғанда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оның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температурасы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төмендей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бастайды</a:t>
            </a:r>
            <a:r>
              <a:rPr lang="ru-RU" dirty="0">
                <a:solidFill>
                  <a:schemeClr val="accent1"/>
                </a:solidFill>
              </a:rPr>
              <a:t>. Ал </a:t>
            </a:r>
            <a:r>
              <a:rPr lang="ru-RU" dirty="0" err="1">
                <a:solidFill>
                  <a:schemeClr val="accent1"/>
                </a:solidFill>
              </a:rPr>
              <a:t>будың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қозғалысында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температураның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төмендеуі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болмайды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себебі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күйінде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сыртқа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кетпейді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және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оның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құрғақтығы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сақталады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/>
              <a:t>Қабатқа ыстық жылу тасығыштарды айдау (су немесе бу</a:t>
            </a:r>
            <a:r>
              <a:rPr lang="kk-KZ" sz="3200" dirty="0" smtClean="0"/>
              <a:t>)</a:t>
            </a:r>
            <a:endParaRPr lang="ru-RU" sz="3200" dirty="0"/>
          </a:p>
        </p:txBody>
      </p:sp>
      <p:pic>
        <p:nvPicPr>
          <p:cNvPr id="4" name="Picture 2" descr="http://burneft.ru/images/2011-11/02.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270" y="1837765"/>
            <a:ext cx="9787944" cy="349409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6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Бу генераторы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063396"/>
            <a:ext cx="4530143" cy="3311189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Бу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генераторларын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қолданудың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пайдалы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әсер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коэффициенті</a:t>
            </a:r>
            <a:r>
              <a:rPr lang="ru-RU" dirty="0">
                <a:solidFill>
                  <a:schemeClr val="accent1"/>
                </a:solidFill>
              </a:rPr>
              <a:t> (ПӘК) </a:t>
            </a:r>
            <a:r>
              <a:rPr lang="ru-RU" dirty="0" err="1">
                <a:solidFill>
                  <a:schemeClr val="accent1"/>
                </a:solidFill>
              </a:rPr>
              <a:t>шамамен</a:t>
            </a:r>
            <a:r>
              <a:rPr lang="ru-RU" dirty="0">
                <a:solidFill>
                  <a:schemeClr val="accent1"/>
                </a:solidFill>
              </a:rPr>
              <a:t> 80%-</a:t>
            </a:r>
            <a:r>
              <a:rPr lang="ru-RU" dirty="0" err="1">
                <a:solidFill>
                  <a:schemeClr val="accent1"/>
                </a:solidFill>
              </a:rPr>
              <a:t>ға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тең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болады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err="1">
                <a:solidFill>
                  <a:schemeClr val="accent1"/>
                </a:solidFill>
              </a:rPr>
              <a:t>Әрбір</a:t>
            </a:r>
            <a:r>
              <a:rPr lang="ru-RU" dirty="0">
                <a:solidFill>
                  <a:schemeClr val="accent1"/>
                </a:solidFill>
              </a:rPr>
              <a:t> 100 м </a:t>
            </a:r>
            <a:r>
              <a:rPr lang="ru-RU" dirty="0" err="1">
                <a:solidFill>
                  <a:schemeClr val="accent1"/>
                </a:solidFill>
              </a:rPr>
              <a:t>құбырда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беттік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өткізгіштікте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жоғалту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шамамен</a:t>
            </a:r>
            <a:r>
              <a:rPr lang="ru-RU" dirty="0">
                <a:solidFill>
                  <a:schemeClr val="accent1"/>
                </a:solidFill>
              </a:rPr>
              <a:t> 0,35 пен 3,5 </a:t>
            </a:r>
            <a:r>
              <a:rPr lang="ru-RU" dirty="0" err="1">
                <a:solidFill>
                  <a:schemeClr val="accent1"/>
                </a:solidFill>
              </a:rPr>
              <a:t>млн.кДж</a:t>
            </a:r>
            <a:r>
              <a:rPr lang="ru-RU" dirty="0">
                <a:solidFill>
                  <a:schemeClr val="accent1"/>
                </a:solidFill>
              </a:rPr>
              <a:t>/</a:t>
            </a:r>
            <a:r>
              <a:rPr lang="ru-RU" dirty="0" err="1">
                <a:solidFill>
                  <a:schemeClr val="accent1"/>
                </a:solidFill>
              </a:rPr>
              <a:t>тәулік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аралығында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бағаланады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err="1">
                <a:solidFill>
                  <a:schemeClr val="accent1"/>
                </a:solidFill>
              </a:rPr>
              <a:t>Бұл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дегеніміз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салыстырмалы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түрде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қазіргі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уақыттағы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генераторларының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жылу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бөлгіштігінің</a:t>
            </a:r>
            <a:r>
              <a:rPr lang="ru-RU" dirty="0">
                <a:solidFill>
                  <a:schemeClr val="accent1"/>
                </a:solidFill>
              </a:rPr>
              <a:t> аз </a:t>
            </a:r>
            <a:r>
              <a:rPr lang="ru-RU" dirty="0" err="1">
                <a:solidFill>
                  <a:schemeClr val="accent1"/>
                </a:solidFill>
              </a:rPr>
              <a:t>бөлігі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ғана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ол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дегеніміз</a:t>
            </a:r>
            <a:r>
              <a:rPr lang="ru-RU" dirty="0">
                <a:solidFill>
                  <a:schemeClr val="accent1"/>
                </a:solidFill>
              </a:rPr>
              <a:t> 250÷650 млн. кДж/</a:t>
            </a:r>
            <a:r>
              <a:rPr lang="ru-RU" dirty="0" err="1">
                <a:solidFill>
                  <a:schemeClr val="accent1"/>
                </a:solidFill>
              </a:rPr>
              <a:t>тәулік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тең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063397"/>
            <a:ext cx="5409127" cy="317830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2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Қабатқа бу айдау кезінде үш аймақ пайда болады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1"/>
                </a:solidFill>
              </a:rPr>
              <a:t>1</a:t>
            </a:r>
            <a:r>
              <a:rPr lang="kk-KZ" dirty="0">
                <a:solidFill>
                  <a:schemeClr val="accent1"/>
                </a:solidFill>
              </a:rPr>
              <a:t>) температурасы осы аймақтың қысымына тәуелді болатын, буға қаныққан, температурасы шамамен бірдей болатын аймақ;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kk-KZ" dirty="0">
                <a:solidFill>
                  <a:schemeClr val="accent1"/>
                </a:solidFill>
              </a:rPr>
              <a:t>2) буға қаныққан температураға байланысты қабат температурасына дейін төмендейтін ыстық конденсат аймағы;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kk-KZ" dirty="0">
                <a:solidFill>
                  <a:schemeClr val="accent1"/>
                </a:solidFill>
              </a:rPr>
              <a:t>3) қабат температурасы жылу әсерімен қамтылмаған аймақ.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1738648"/>
            <a:ext cx="5718220" cy="3515932"/>
          </a:xfrm>
        </p:spPr>
      </p:pic>
    </p:spTree>
    <p:extLst>
      <p:ext uri="{BB962C8B-B14F-4D97-AF65-F5344CB8AC3E}">
        <p14:creationId xmlns:p14="http://schemas.microsoft.com/office/powerpoint/2010/main" val="42760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Бу айдаудың 3 кезеңі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accent1"/>
                </a:solidFill>
              </a:rPr>
              <a:t>Ыстық бу айдайды</a:t>
            </a:r>
          </a:p>
          <a:p>
            <a:r>
              <a:rPr lang="kk-KZ" sz="2800" dirty="0" smtClean="0">
                <a:solidFill>
                  <a:schemeClr val="accent1"/>
                </a:solidFill>
              </a:rPr>
              <a:t>Парафинді мұнай қызуы</a:t>
            </a:r>
          </a:p>
          <a:p>
            <a:r>
              <a:rPr lang="kk-KZ" sz="2800" dirty="0" smtClean="0">
                <a:solidFill>
                  <a:schemeClr val="accent1"/>
                </a:solidFill>
              </a:rPr>
              <a:t>Мұнай мен судың шығуы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4400" y="1843939"/>
            <a:ext cx="5086350" cy="35306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7334" y="4300881"/>
            <a:ext cx="5248041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k-KZ" dirty="0">
                <a:solidFill>
                  <a:srgbClr val="212121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kk-KZ" dirty="0">
                <a:solidFill>
                  <a:srgbClr val="212121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kk-KZ" dirty="0">
                <a:solidFill>
                  <a:schemeClr val="accent1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Бұл аймақтар температурада, сұйық қанықтыру мен мұнайдың ығысуы механизмінен қалыптасады. Бұл аймақтардың әрқайсысында орын алған процестер өзара әсер етуі мүмкін.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494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Batang</vt:lpstr>
      <vt:lpstr>Calibri</vt:lpstr>
      <vt:lpstr>Consolas</vt:lpstr>
      <vt:lpstr>Courier New</vt:lpstr>
      <vt:lpstr>inherit</vt:lpstr>
      <vt:lpstr>Times New Roman</vt:lpstr>
      <vt:lpstr>Trebuchet MS</vt:lpstr>
      <vt:lpstr>Wingdings 3</vt:lpstr>
      <vt:lpstr>Аспект</vt:lpstr>
      <vt:lpstr>Мұнай бергіштікті арттыру үшін қабатқа ыстық бу айдау </vt:lpstr>
      <vt:lpstr>Бу айдау дегеніміз не?</vt:lpstr>
      <vt:lpstr> Жылумен әсер ету әдістері келесі негізгі түрлерге бөлінеді: </vt:lpstr>
      <vt:lpstr>Презентация PowerPoint</vt:lpstr>
      <vt:lpstr>Қабатқа бу айдаудың артықшылығы</vt:lpstr>
      <vt:lpstr>Қабатқа ыстық жылу тасығыштарды айдау (су немесе бу)</vt:lpstr>
      <vt:lpstr>Бу генераторы</vt:lpstr>
      <vt:lpstr>Қабатқа бу айдау кезінде үш аймақ пайда болады</vt:lpstr>
      <vt:lpstr>Бу айдаудың 3 кезеңі</vt:lpstr>
      <vt:lpstr> Бумен қыздыру  әсері</vt:lpstr>
      <vt:lpstr>Презентация PowerPoint</vt:lpstr>
      <vt:lpstr>Қорытынды;</vt:lpstr>
      <vt:lpstr>Пайдаланған әдебиеттер: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Қабаттардан мұнайды Ыстық бумен айдау</dc:title>
  <dc:creator>User</dc:creator>
  <cp:lastModifiedBy>Dinara Baskanbayeva</cp:lastModifiedBy>
  <cp:revision>21</cp:revision>
  <dcterms:created xsi:type="dcterms:W3CDTF">2018-02-08T16:53:08Z</dcterms:created>
  <dcterms:modified xsi:type="dcterms:W3CDTF">2019-04-08T05:22:51Z</dcterms:modified>
</cp:coreProperties>
</file>