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3179439"/>
          </a:xfrm>
        </p:spPr>
        <p:txBody>
          <a:bodyPr/>
          <a:lstStyle/>
          <a:p>
            <a:r>
              <a:rPr lang="ru-RU" sz="6000" b="1" dirty="0">
                <a:effectLst/>
              </a:rPr>
              <a:t>Виды капитального ремонта скважин 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742927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3600" b="1" dirty="0">
                <a:effectLst/>
              </a:rPr>
              <a:t>Ремонт нагнетательных скважин</a:t>
            </a:r>
            <a:r>
              <a:rPr lang="ru-RU" sz="3600" b="1" dirty="0" smtClean="0">
                <a:effectLst/>
              </a:rPr>
              <a:t>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250704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Основная отличительная особенность ремонта нагнетательных скважин - высокое пластовое давление в районе скважины, превышающее гидростатическое.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772816"/>
            <a:ext cx="5073041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0906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Капитальный ремонт скважин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dirty="0"/>
              <a:t>комплекс работ, связанный с восстановлением работоспособности обсадных колонн, цементного кольца, </a:t>
            </a:r>
            <a:r>
              <a:rPr lang="ru-RU" b="1" dirty="0" err="1"/>
              <a:t>призабойной</a:t>
            </a:r>
            <a:r>
              <a:rPr lang="ru-RU" b="1" dirty="0"/>
              <a:t> зоны, ликвидацией аварий, спуском и подъемом оборудования для раздельной эксплуатации пластов.</a:t>
            </a:r>
          </a:p>
          <a:p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56791"/>
            <a:ext cx="4176464" cy="5071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0510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Основные виды капитального ремонта</a:t>
            </a:r>
            <a:r>
              <a:rPr lang="ru-RU" dirty="0" smtClean="0">
                <a:effectLst/>
              </a:rPr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674860" cy="4853136"/>
          </a:xfrm>
        </p:spPr>
        <p:txBody>
          <a:bodyPr>
            <a:normAutofit lnSpcReduction="10000"/>
          </a:bodyPr>
          <a:lstStyle/>
          <a:p>
            <a:r>
              <a:rPr lang="ru-RU" b="1" i="1" dirty="0"/>
              <a:t>Ремонтно-изоляционные работы </a:t>
            </a:r>
            <a:r>
              <a:rPr lang="ru-RU" b="1" dirty="0"/>
              <a:t>при капитальном ремонте скважин проводят для перекрытия путей движения посторонних вод к эксплуатационному объекту. При эксплуатации нефтяных месторождений посторонняя вода может поступать в период освоения скважины или в процессе эксплуатации.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620" y="1628801"/>
            <a:ext cx="40005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291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3200" b="1" dirty="0">
                <a:effectLst/>
              </a:rPr>
              <a:t>Устранение </a:t>
            </a:r>
            <a:r>
              <a:rPr lang="ru-RU" sz="3200" b="1" dirty="0" err="1">
                <a:effectLst/>
              </a:rPr>
              <a:t>негерметичности</a:t>
            </a:r>
            <a:r>
              <a:rPr lang="ru-RU" sz="3200" b="1" dirty="0">
                <a:effectLst/>
              </a:rPr>
              <a:t> эксплуатационной колонны</a:t>
            </a:r>
            <a:r>
              <a:rPr lang="ru-RU" sz="3200" b="1" dirty="0" smtClean="0">
                <a:effectLst/>
              </a:rPr>
              <a:t>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781128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В большинстве случаев ремонтные работы по устранению </a:t>
            </a:r>
            <a:r>
              <a:rPr lang="ru-RU" b="1" dirty="0" err="1"/>
              <a:t>негерметичности</a:t>
            </a:r>
            <a:r>
              <a:rPr lang="ru-RU" b="1" dirty="0"/>
              <a:t> эксплуатационной колонны проводят с использованием различных вариантов метода тампонирования под давлением.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1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1960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effectLst/>
              </a:rPr>
              <a:t>Крепление слабосцементированных пород </a:t>
            </a:r>
            <a:r>
              <a:rPr lang="ru-RU" sz="3200" b="1" dirty="0" err="1">
                <a:effectLst/>
              </a:rPr>
              <a:t>призабойной</a:t>
            </a:r>
            <a:r>
              <a:rPr lang="ru-RU" sz="3200" b="1" dirty="0">
                <a:effectLst/>
              </a:rPr>
              <a:t> зоны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6851104" cy="45651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/>
              <a:t>Для борьбы с выносом песка, в зависимости от конкретных геолого-технических условий, применяют следующие технические приспособления и материалы:</a:t>
            </a:r>
          </a:p>
          <a:p>
            <a:pPr marL="0" indent="0">
              <a:buNone/>
            </a:pPr>
            <a:r>
              <a:rPr lang="ru-RU" b="1" dirty="0"/>
              <a:t>1)установка фильтров;</a:t>
            </a:r>
          </a:p>
          <a:p>
            <a:pPr marL="0" indent="0">
              <a:buNone/>
            </a:pPr>
            <a:r>
              <a:rPr lang="ru-RU" b="1" dirty="0"/>
              <a:t>2)заполнение </a:t>
            </a:r>
            <a:r>
              <a:rPr lang="ru-RU" b="1" dirty="0" err="1"/>
              <a:t>заколонного</a:t>
            </a:r>
            <a:r>
              <a:rPr lang="ru-RU" b="1" dirty="0"/>
              <a:t>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пространства </a:t>
            </a:r>
            <a:r>
              <a:rPr lang="ru-RU" b="1" dirty="0"/>
              <a:t>гранулированными материалами или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отсортированным </a:t>
            </a:r>
            <a:r>
              <a:rPr lang="ru-RU" b="1" dirty="0"/>
              <a:t>песком;</a:t>
            </a:r>
          </a:p>
          <a:p>
            <a:pPr marL="0" indent="0">
              <a:buNone/>
            </a:pPr>
            <a:r>
              <a:rPr lang="ru-RU" b="1" dirty="0"/>
              <a:t>3)термические и термохимические способы;</a:t>
            </a:r>
          </a:p>
          <a:p>
            <a:pPr marL="0" indent="0">
              <a:buNone/>
            </a:pPr>
            <a:r>
              <a:rPr lang="ru-RU" b="1" dirty="0"/>
              <a:t>4)синтетические полимеры;</a:t>
            </a:r>
          </a:p>
          <a:p>
            <a:pPr marL="0" indent="0">
              <a:buNone/>
            </a:pPr>
            <a:r>
              <a:rPr lang="ru-RU" b="1" dirty="0"/>
              <a:t>5)песчано-смолистые составы;</a:t>
            </a:r>
          </a:p>
          <a:p>
            <a:pPr marL="0" indent="0">
              <a:buNone/>
            </a:pPr>
            <a:r>
              <a:rPr lang="ru-RU" b="1" dirty="0"/>
              <a:t>6)</a:t>
            </a:r>
            <a:r>
              <a:rPr lang="ru-RU" b="1" dirty="0" err="1"/>
              <a:t>пеноцементы</a:t>
            </a:r>
            <a:r>
              <a:rPr lang="ru-RU" b="1" dirty="0"/>
              <a:t>;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348880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5362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1800200"/>
          </a:xfrm>
        </p:spPr>
        <p:txBody>
          <a:bodyPr/>
          <a:lstStyle/>
          <a:p>
            <a:pPr lvl="0"/>
            <a:r>
              <a:rPr lang="ru-RU" sz="2800" b="1" dirty="0">
                <a:effectLst/>
              </a:rPr>
              <a:t>Устранение аварий допущенных в процессе эксплуатации и ремонта скважин</a:t>
            </a:r>
            <a:r>
              <a:rPr lang="ru-RU" sz="2800" b="1" dirty="0" smtClean="0">
                <a:effectLst/>
              </a:rPr>
              <a:t>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4834880" cy="4464496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Устранение аварий — наиболее сложный по техническому и инженерному исполнению комплекс работ, который требует высокого уровня исполнения, глубокого понимания ситуации, как правило, сопряжен с риском. Основная задача - не усугубить аварию!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060849"/>
            <a:ext cx="3744416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169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3200" b="1" dirty="0">
                <a:effectLst/>
              </a:rPr>
              <a:t>Переход на другие горизонты и приобщение пластов</a:t>
            </a:r>
            <a:r>
              <a:rPr lang="ru-RU" sz="3200" dirty="0">
                <a:effectLst/>
              </a:rPr>
              <a:t>.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586642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/>
              <a:t>Ремонтные </a:t>
            </a:r>
            <a:r>
              <a:rPr lang="ru-RU" b="1" dirty="0"/>
              <a:t>работы по переходу на другие горизонты включают работы по отключению нижнего перфорированного горизонта и вскрытию перфорацией верхнего продуктивного горизонта или наоборот.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210" y="1628800"/>
            <a:ext cx="5127790" cy="44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754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2800" b="1" dirty="0" err="1">
                <a:effectLst/>
              </a:rPr>
              <a:t>Зарезка</a:t>
            </a:r>
            <a:r>
              <a:rPr lang="ru-RU" sz="2800" b="1" dirty="0">
                <a:effectLst/>
              </a:rPr>
              <a:t> и бурение второго ствола</a:t>
            </a:r>
            <a:r>
              <a:rPr lang="ru-RU" sz="2800" b="1" dirty="0" smtClean="0">
                <a:effectLst/>
              </a:rPr>
              <a:t>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4186808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/>
              <a:t>Зарезка</a:t>
            </a:r>
            <a:r>
              <a:rPr lang="ru-RU" b="1" dirty="0"/>
              <a:t> второго ствола - это метод восстановления работоспособности скважин, который применяют в тех случаях, когда известными способами их нельзя отремонтировать, а бурение новых скважин нерентабельно.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00808"/>
            <a:ext cx="4032448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2584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err="1">
                <a:effectLst/>
              </a:rPr>
              <a:t>Зарезка</a:t>
            </a:r>
            <a:r>
              <a:rPr lang="ru-RU" sz="3600" b="1" dirty="0">
                <a:effectLst/>
              </a:rPr>
              <a:t> и бурение второго ствола.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err="1"/>
              <a:t>Зарезка</a:t>
            </a:r>
            <a:r>
              <a:rPr lang="ru-RU" b="1" dirty="0"/>
              <a:t> и бурение второго ствола состоят из следующих этапов:</a:t>
            </a:r>
          </a:p>
          <a:p>
            <a:pPr lvl="0"/>
            <a:r>
              <a:rPr lang="ru-RU" b="1" dirty="0"/>
              <a:t>Выбор места в колонне для вскрытия «окна».</a:t>
            </a:r>
          </a:p>
          <a:p>
            <a:pPr lvl="0"/>
            <a:r>
              <a:rPr lang="ru-RU" b="1" dirty="0"/>
              <a:t>Установки цементного моста и </a:t>
            </a:r>
            <a:r>
              <a:rPr lang="ru-RU" b="1" dirty="0" err="1"/>
              <a:t>отклонителя</a:t>
            </a:r>
            <a:r>
              <a:rPr lang="ru-RU" b="1" dirty="0"/>
              <a:t>.</a:t>
            </a:r>
          </a:p>
          <a:p>
            <a:pPr lvl="0"/>
            <a:r>
              <a:rPr lang="ru-RU" b="1" dirty="0"/>
              <a:t>Вскрытия «окна» в колонне.</a:t>
            </a:r>
          </a:p>
          <a:p>
            <a:pPr lvl="0"/>
            <a:r>
              <a:rPr lang="ru-RU" b="1" dirty="0"/>
              <a:t>Бурение второго ствола до заданной глубины.</a:t>
            </a:r>
          </a:p>
          <a:p>
            <a:pPr lvl="0"/>
            <a:r>
              <a:rPr lang="ru-RU" b="1" dirty="0"/>
              <a:t>Электрометрических работ.</a:t>
            </a:r>
          </a:p>
          <a:p>
            <a:pPr lvl="0"/>
            <a:r>
              <a:rPr lang="ru-RU" b="1" dirty="0"/>
              <a:t>Спуск новой </a:t>
            </a:r>
            <a:r>
              <a:rPr lang="ru-RU" b="1" dirty="0" err="1"/>
              <a:t>экс.колонны</a:t>
            </a:r>
            <a:r>
              <a:rPr lang="ru-RU" b="1" dirty="0"/>
              <a:t>.</a:t>
            </a:r>
          </a:p>
          <a:p>
            <a:pPr lvl="0"/>
            <a:r>
              <a:rPr lang="ru-RU" b="1" dirty="0"/>
              <a:t>Перфорация.</a:t>
            </a:r>
          </a:p>
        </p:txBody>
      </p:sp>
    </p:spTree>
    <p:extLst>
      <p:ext uri="{BB962C8B-B14F-4D97-AF65-F5344CB8AC3E}">
        <p14:creationId xmlns:p14="http://schemas.microsoft.com/office/powerpoint/2010/main" val="9108250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241</TotalTime>
  <Words>338</Words>
  <Application>Microsoft Office PowerPoint</Application>
  <PresentationFormat>Экран (4:3)</PresentationFormat>
  <Paragraphs>34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Courier New</vt:lpstr>
      <vt:lpstr>Palatino Linotype</vt:lpstr>
      <vt:lpstr>Исполнительная</vt:lpstr>
      <vt:lpstr>Виды капитального ремонта скважин </vt:lpstr>
      <vt:lpstr>Капитальный ремонт скважин</vt:lpstr>
      <vt:lpstr>Основные виды капитального ремонта:</vt:lpstr>
      <vt:lpstr>Устранение негерметичности эксплуатационной колонны.</vt:lpstr>
      <vt:lpstr>Крепление слабосцементированных пород призабойной зоны</vt:lpstr>
      <vt:lpstr>Устранение аварий допущенных в процессе эксплуатации и ремонта скважин.</vt:lpstr>
      <vt:lpstr>Переход на другие горизонты и приобщение пластов. </vt:lpstr>
      <vt:lpstr>Зарезка и бурение второго ствола.</vt:lpstr>
      <vt:lpstr>Зарезка и бурение второго ствола.</vt:lpstr>
      <vt:lpstr>Ремонт нагнетательных скважин.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капитального ремонта скважин</dc:title>
  <dc:creator>Документы</dc:creator>
  <cp:lastModifiedBy>Dinara Baskanbayeva</cp:lastModifiedBy>
  <cp:revision>9</cp:revision>
  <dcterms:created xsi:type="dcterms:W3CDTF">2016-10-05T16:23:54Z</dcterms:created>
  <dcterms:modified xsi:type="dcterms:W3CDTF">2021-04-15T08:22:24Z</dcterms:modified>
</cp:coreProperties>
</file>