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3" r:id="rId12"/>
    <p:sldId id="280" r:id="rId13"/>
    <p:sldId id="268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7601B-75C0-465C-BDC5-46C374BBDC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F7003C-087D-4291-B92A-B5ACDA47E88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err="1" smtClean="0"/>
            <a:t>Еріткіштер</a:t>
          </a:r>
          <a:r>
            <a:rPr lang="ru-RU" sz="2400" dirty="0" smtClean="0"/>
            <a:t> (</a:t>
          </a:r>
          <a:r>
            <a:rPr lang="ru-RU" sz="2400" dirty="0" err="1" smtClean="0"/>
            <a:t>нафта</a:t>
          </a:r>
          <a:r>
            <a:rPr lang="ru-RU" sz="2400" dirty="0" smtClean="0"/>
            <a:t>, керосин, CO2, этан, мен </a:t>
          </a:r>
          <a:r>
            <a:rPr lang="ru-RU" sz="2400" dirty="0" err="1" smtClean="0"/>
            <a:t>газдар</a:t>
          </a:r>
          <a:r>
            <a:rPr lang="ru-RU" sz="2400" dirty="0" smtClean="0"/>
            <a:t> </a:t>
          </a:r>
          <a:r>
            <a:rPr lang="ru-RU" sz="2400" dirty="0" err="1" smtClean="0"/>
            <a:t>қоспасы</a:t>
          </a:r>
          <a:r>
            <a:rPr lang="ru-RU" sz="2400" dirty="0" smtClean="0"/>
            <a:t>)</a:t>
          </a:r>
          <a:endParaRPr lang="ru-RU" sz="2400" dirty="0"/>
        </a:p>
      </dgm:t>
    </dgm:pt>
    <dgm:pt modelId="{A0543FCD-67FA-42B6-897E-7742E1A00C51}" type="parTrans" cxnId="{8A39D075-245B-46E9-AA2E-BE669E9E3210}">
      <dgm:prSet/>
      <dgm:spPr/>
      <dgm:t>
        <a:bodyPr/>
        <a:lstStyle/>
        <a:p>
          <a:endParaRPr lang="ru-RU"/>
        </a:p>
      </dgm:t>
    </dgm:pt>
    <dgm:pt modelId="{E2B47BF9-B020-45A1-A465-04A03340D20B}" type="sibTrans" cxnId="{8A39D075-245B-46E9-AA2E-BE669E9E321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51FFDBC-0244-4AB8-BB95-05CAF2F5F80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dirty="0" err="1" smtClean="0"/>
            <a:t>беттік</a:t>
          </a:r>
          <a:endParaRPr lang="ru-RU" sz="2400" dirty="0" smtClean="0"/>
        </a:p>
        <a:p>
          <a:r>
            <a:rPr lang="ru-RU" sz="2400" dirty="0" err="1" smtClean="0"/>
            <a:t>полимерлер</a:t>
          </a:r>
          <a:r>
            <a:rPr lang="ru-RU" sz="2400" dirty="0" smtClean="0"/>
            <a:t>;</a:t>
          </a:r>
          <a:endParaRPr lang="ru-RU" sz="2400" dirty="0"/>
        </a:p>
      </dgm:t>
    </dgm:pt>
    <dgm:pt modelId="{8A1B4494-B271-461B-B68D-67EDEF906D3F}" type="parTrans" cxnId="{B5F9AE85-D4B9-49F4-91AD-865BAEC158FC}">
      <dgm:prSet/>
      <dgm:spPr/>
      <dgm:t>
        <a:bodyPr/>
        <a:lstStyle/>
        <a:p>
          <a:endParaRPr lang="ru-RU"/>
        </a:p>
      </dgm:t>
    </dgm:pt>
    <dgm:pt modelId="{325C8A81-F37D-4E66-9793-E0D3D46368FD}" type="sibTrans" cxnId="{B5F9AE85-D4B9-49F4-91AD-865BAEC158F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BCD18A1-BD2A-4B9E-A177-A280D19B0AB8}" type="pres">
      <dgm:prSet presAssocID="{33C7601B-75C0-465C-BDC5-46C374BBDC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C80FF8-8A0B-49FB-9AFB-C8E091D17219}" type="pres">
      <dgm:prSet presAssocID="{58F7003C-087D-4291-B92A-B5ACDA47E88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C1129-1C18-4797-9D9D-A8662FB47F8F}" type="pres">
      <dgm:prSet presAssocID="{E2B47BF9-B020-45A1-A465-04A03340D20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F88A197-E3D0-44CC-9185-0364B1FBCD26}" type="pres">
      <dgm:prSet presAssocID="{E2B47BF9-B020-45A1-A465-04A03340D20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B0DAE12-B5CB-4AB4-94E0-1848FED278CB}" type="pres">
      <dgm:prSet presAssocID="{951FFDBC-0244-4AB8-BB95-05CAF2F5F80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862B-BC8E-4BC4-A3B7-5319020F62AF}" type="pres">
      <dgm:prSet presAssocID="{325C8A81-F37D-4E66-9793-E0D3D46368F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72A77D5-3F43-4C99-AB4F-69E868C0922E}" type="pres">
      <dgm:prSet presAssocID="{325C8A81-F37D-4E66-9793-E0D3D46368FD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4B489D7B-92CE-4B0D-8214-1B603653BCF2}" type="presOf" srcId="{325C8A81-F37D-4E66-9793-E0D3D46368FD}" destId="{4065862B-BC8E-4BC4-A3B7-5319020F62AF}" srcOrd="0" destOrd="0" presId="urn:microsoft.com/office/officeart/2005/8/layout/cycle2"/>
    <dgm:cxn modelId="{336DD113-E982-49FC-8837-E07229DB249C}" type="presOf" srcId="{325C8A81-F37D-4E66-9793-E0D3D46368FD}" destId="{F72A77D5-3F43-4C99-AB4F-69E868C0922E}" srcOrd="1" destOrd="0" presId="urn:microsoft.com/office/officeart/2005/8/layout/cycle2"/>
    <dgm:cxn modelId="{B5F9AE85-D4B9-49F4-91AD-865BAEC158FC}" srcId="{33C7601B-75C0-465C-BDC5-46C374BBDCD4}" destId="{951FFDBC-0244-4AB8-BB95-05CAF2F5F804}" srcOrd="1" destOrd="0" parTransId="{8A1B4494-B271-461B-B68D-67EDEF906D3F}" sibTransId="{325C8A81-F37D-4E66-9793-E0D3D46368FD}"/>
    <dgm:cxn modelId="{24D8784A-3865-4822-91AA-E03D45A8DF9A}" type="presOf" srcId="{58F7003C-087D-4291-B92A-B5ACDA47E888}" destId="{8BC80FF8-8A0B-49FB-9AFB-C8E091D17219}" srcOrd="0" destOrd="0" presId="urn:microsoft.com/office/officeart/2005/8/layout/cycle2"/>
    <dgm:cxn modelId="{7960A09C-D0C3-45D2-B54B-6DE21A2A770F}" type="presOf" srcId="{951FFDBC-0244-4AB8-BB95-05CAF2F5F804}" destId="{4B0DAE12-B5CB-4AB4-94E0-1848FED278CB}" srcOrd="0" destOrd="0" presId="urn:microsoft.com/office/officeart/2005/8/layout/cycle2"/>
    <dgm:cxn modelId="{8A39D075-245B-46E9-AA2E-BE669E9E3210}" srcId="{33C7601B-75C0-465C-BDC5-46C374BBDCD4}" destId="{58F7003C-087D-4291-B92A-B5ACDA47E888}" srcOrd="0" destOrd="0" parTransId="{A0543FCD-67FA-42B6-897E-7742E1A00C51}" sibTransId="{E2B47BF9-B020-45A1-A465-04A03340D20B}"/>
    <dgm:cxn modelId="{3A3B8868-6AE5-4C35-9EB6-D635D81DCAF2}" type="presOf" srcId="{E2B47BF9-B020-45A1-A465-04A03340D20B}" destId="{5F88A197-E3D0-44CC-9185-0364B1FBCD26}" srcOrd="1" destOrd="0" presId="urn:microsoft.com/office/officeart/2005/8/layout/cycle2"/>
    <dgm:cxn modelId="{38815D9D-D189-4E85-92EE-7097ABB5D217}" type="presOf" srcId="{E2B47BF9-B020-45A1-A465-04A03340D20B}" destId="{B85C1129-1C18-4797-9D9D-A8662FB47F8F}" srcOrd="0" destOrd="0" presId="urn:microsoft.com/office/officeart/2005/8/layout/cycle2"/>
    <dgm:cxn modelId="{7ED54D32-47F7-451B-96F0-512FFB788426}" type="presOf" srcId="{33C7601B-75C0-465C-BDC5-46C374BBDCD4}" destId="{1BCD18A1-BD2A-4B9E-A177-A280D19B0AB8}" srcOrd="0" destOrd="0" presId="urn:microsoft.com/office/officeart/2005/8/layout/cycle2"/>
    <dgm:cxn modelId="{8EDD3A9F-E057-4A4D-BC3D-DF00DB95C243}" type="presParOf" srcId="{1BCD18A1-BD2A-4B9E-A177-A280D19B0AB8}" destId="{8BC80FF8-8A0B-49FB-9AFB-C8E091D17219}" srcOrd="0" destOrd="0" presId="urn:microsoft.com/office/officeart/2005/8/layout/cycle2"/>
    <dgm:cxn modelId="{150CE6D9-86E4-48E9-B5D7-92C04347C93B}" type="presParOf" srcId="{1BCD18A1-BD2A-4B9E-A177-A280D19B0AB8}" destId="{B85C1129-1C18-4797-9D9D-A8662FB47F8F}" srcOrd="1" destOrd="0" presId="urn:microsoft.com/office/officeart/2005/8/layout/cycle2"/>
    <dgm:cxn modelId="{CE00D4AB-6792-4D38-8EEB-F7813C5D7884}" type="presParOf" srcId="{B85C1129-1C18-4797-9D9D-A8662FB47F8F}" destId="{5F88A197-E3D0-44CC-9185-0364B1FBCD26}" srcOrd="0" destOrd="0" presId="urn:microsoft.com/office/officeart/2005/8/layout/cycle2"/>
    <dgm:cxn modelId="{85829A6D-BC02-49CD-9C78-2F9463843C66}" type="presParOf" srcId="{1BCD18A1-BD2A-4B9E-A177-A280D19B0AB8}" destId="{4B0DAE12-B5CB-4AB4-94E0-1848FED278CB}" srcOrd="2" destOrd="0" presId="urn:microsoft.com/office/officeart/2005/8/layout/cycle2"/>
    <dgm:cxn modelId="{BB86F365-F040-40C6-A875-4CFC57ECFF25}" type="presParOf" srcId="{1BCD18A1-BD2A-4B9E-A177-A280D19B0AB8}" destId="{4065862B-BC8E-4BC4-A3B7-5319020F62AF}" srcOrd="3" destOrd="0" presId="urn:microsoft.com/office/officeart/2005/8/layout/cycle2"/>
    <dgm:cxn modelId="{69471816-1D29-4992-949F-48CCC3761B09}" type="presParOf" srcId="{4065862B-BC8E-4BC4-A3B7-5319020F62AF}" destId="{F72A77D5-3F43-4C99-AB4F-69E868C0922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005527-712E-436F-BF4D-C5630B099A8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9D72C9-29EC-4754-96B2-65273ABA9655}">
      <dgm:prSet/>
      <dgm:spPr/>
      <dgm:t>
        <a:bodyPr/>
        <a:lstStyle/>
        <a:p>
          <a:pPr algn="ctr" rtl="0"/>
          <a:r>
            <a:rPr lang="kk-KZ" dirty="0" smtClean="0"/>
            <a:t>Заключение</a:t>
          </a:r>
          <a:endParaRPr lang="ru-RU" dirty="0"/>
        </a:p>
      </dgm:t>
    </dgm:pt>
    <dgm:pt modelId="{36BEF26C-285E-4BC6-9027-9D8693B58031}" type="parTrans" cxnId="{C76C0F96-EDED-4DC6-A5E5-FBBABEEC8F3C}">
      <dgm:prSet/>
      <dgm:spPr/>
      <dgm:t>
        <a:bodyPr/>
        <a:lstStyle/>
        <a:p>
          <a:endParaRPr lang="ru-RU"/>
        </a:p>
      </dgm:t>
    </dgm:pt>
    <dgm:pt modelId="{D1D7E9F0-1F65-475E-9E38-77FB334D1A81}" type="sibTrans" cxnId="{C76C0F96-EDED-4DC6-A5E5-FBBABEEC8F3C}">
      <dgm:prSet/>
      <dgm:spPr/>
      <dgm:t>
        <a:bodyPr/>
        <a:lstStyle/>
        <a:p>
          <a:endParaRPr lang="ru-RU"/>
        </a:p>
      </dgm:t>
    </dgm:pt>
    <dgm:pt modelId="{D23C59D3-E456-4C3A-AAB3-5359139845CF}" type="pres">
      <dgm:prSet presAssocID="{5A005527-712E-436F-BF4D-C5630B099A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6A6A52-799C-4F1F-9A56-CA41797E6BAC}" type="pres">
      <dgm:prSet presAssocID="{2F9D72C9-29EC-4754-96B2-65273ABA96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5D0C3B-197C-4B84-87AC-BE17B9731A30}" type="presOf" srcId="{2F9D72C9-29EC-4754-96B2-65273ABA9655}" destId="{B96A6A52-799C-4F1F-9A56-CA41797E6BAC}" srcOrd="0" destOrd="0" presId="urn:microsoft.com/office/officeart/2005/8/layout/vList2"/>
    <dgm:cxn modelId="{C76C0F96-EDED-4DC6-A5E5-FBBABEEC8F3C}" srcId="{5A005527-712E-436F-BF4D-C5630B099A8A}" destId="{2F9D72C9-29EC-4754-96B2-65273ABA9655}" srcOrd="0" destOrd="0" parTransId="{36BEF26C-285E-4BC6-9027-9D8693B58031}" sibTransId="{D1D7E9F0-1F65-475E-9E38-77FB334D1A81}"/>
    <dgm:cxn modelId="{8D56E75C-D708-48C5-919D-6819B81F889F}" type="presOf" srcId="{5A005527-712E-436F-BF4D-C5630B099A8A}" destId="{D23C59D3-E456-4C3A-AAB3-5359139845CF}" srcOrd="0" destOrd="0" presId="urn:microsoft.com/office/officeart/2005/8/layout/vList2"/>
    <dgm:cxn modelId="{EEC8B7F4-A65D-4E60-9906-762BE6AF1970}" type="presParOf" srcId="{D23C59D3-E456-4C3A-AAB3-5359139845CF}" destId="{B96A6A52-799C-4F1F-9A56-CA41797E6B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80FF8-8A0B-49FB-9AFB-C8E091D17219}">
      <dsp:nvSpPr>
        <dsp:cNvPr id="0" name=""/>
        <dsp:cNvSpPr/>
      </dsp:nvSpPr>
      <dsp:spPr>
        <a:xfrm>
          <a:off x="2083" y="458"/>
          <a:ext cx="2619970" cy="2619970"/>
        </a:xfrm>
        <a:prstGeom prst="ellipse">
          <a:avLst/>
        </a:prstGeom>
        <a:gradFill rotWithShape="1">
          <a:gsLst>
            <a:gs pos="0">
              <a:schemeClr val="accent1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Еріткіштер</a:t>
          </a:r>
          <a:r>
            <a:rPr lang="ru-RU" sz="2400" kern="1200" dirty="0" smtClean="0"/>
            <a:t> (</a:t>
          </a:r>
          <a:r>
            <a:rPr lang="ru-RU" sz="2400" kern="1200" dirty="0" err="1" smtClean="0"/>
            <a:t>нафта</a:t>
          </a:r>
          <a:r>
            <a:rPr lang="ru-RU" sz="2400" kern="1200" dirty="0" smtClean="0"/>
            <a:t>, керосин, CO2, этан, мен </a:t>
          </a:r>
          <a:r>
            <a:rPr lang="ru-RU" sz="2400" kern="1200" dirty="0" err="1" smtClean="0"/>
            <a:t>газдар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қоспасы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>
        <a:off x="385769" y="384144"/>
        <a:ext cx="1852598" cy="1852598"/>
      </dsp:txXfrm>
    </dsp:sp>
    <dsp:sp modelId="{B85C1129-1C18-4797-9D9D-A8662FB47F8F}">
      <dsp:nvSpPr>
        <dsp:cNvPr id="0" name=""/>
        <dsp:cNvSpPr/>
      </dsp:nvSpPr>
      <dsp:spPr>
        <a:xfrm>
          <a:off x="2715152" y="-406051"/>
          <a:ext cx="2649332" cy="88423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37000"/>
                <a:hueMod val="100000"/>
                <a:satMod val="200000"/>
                <a:lumMod val="88000"/>
              </a:schemeClr>
            </a:gs>
            <a:gs pos="100000">
              <a:schemeClr val="dk1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dk1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>
        <a:off x="2715152" y="-229203"/>
        <a:ext cx="2384060" cy="530543"/>
      </dsp:txXfrm>
    </dsp:sp>
    <dsp:sp modelId="{4B0DAE12-B5CB-4AB4-94E0-1848FED278CB}">
      <dsp:nvSpPr>
        <dsp:cNvPr id="0" name=""/>
        <dsp:cNvSpPr/>
      </dsp:nvSpPr>
      <dsp:spPr>
        <a:xfrm>
          <a:off x="5607546" y="458"/>
          <a:ext cx="2619970" cy="2619970"/>
        </a:xfrm>
        <a:prstGeom prst="ellipse">
          <a:avLst/>
        </a:prstGeom>
        <a:gradFill rotWithShape="1">
          <a:gsLst>
            <a:gs pos="0">
              <a:schemeClr val="accent4"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4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 w="15875" cap="flat" cmpd="sng" algn="ctr">
          <a:solidFill>
            <a:schemeClr val="accent4"/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беттік</a:t>
          </a: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полимерлер</a:t>
          </a:r>
          <a:r>
            <a:rPr lang="ru-RU" sz="2400" kern="1200" dirty="0" smtClean="0"/>
            <a:t>;</a:t>
          </a:r>
          <a:endParaRPr lang="ru-RU" sz="2400" kern="1200" dirty="0"/>
        </a:p>
      </dsp:txBody>
      <dsp:txXfrm>
        <a:off x="5991232" y="384144"/>
        <a:ext cx="1852598" cy="1852598"/>
      </dsp:txXfrm>
    </dsp:sp>
    <dsp:sp modelId="{4065862B-BC8E-4BC4-A3B7-5319020F62AF}">
      <dsp:nvSpPr>
        <dsp:cNvPr id="0" name=""/>
        <dsp:cNvSpPr/>
      </dsp:nvSpPr>
      <dsp:spPr>
        <a:xfrm rot="10800000">
          <a:off x="2865114" y="2142699"/>
          <a:ext cx="2649332" cy="88423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dk1">
                <a:shade val="100000"/>
              </a:schemeClr>
            </a:gs>
            <a:gs pos="100000">
              <a:schemeClr val="dk1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dk1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/>
        </a:p>
      </dsp:txBody>
      <dsp:txXfrm rot="10800000">
        <a:off x="3130386" y="2319547"/>
        <a:ext cx="2384060" cy="53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A6A52-799C-4F1F-9A56-CA41797E6BAC}">
      <dsp:nvSpPr>
        <dsp:cNvPr id="0" name=""/>
        <dsp:cNvSpPr/>
      </dsp:nvSpPr>
      <dsp:spPr>
        <a:xfrm>
          <a:off x="0" y="8135"/>
          <a:ext cx="2592288" cy="631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700" kern="1200" dirty="0" smtClean="0"/>
            <a:t>Заключение</a:t>
          </a:r>
          <a:endParaRPr lang="ru-RU" sz="2700" kern="1200" dirty="0"/>
        </a:p>
      </dsp:txBody>
      <dsp:txXfrm>
        <a:off x="30842" y="38977"/>
        <a:ext cx="2530604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7BF33-6DB6-4F04-87BE-7625815EB6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81B4-DED1-4DDB-AAEE-A0013F97CF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83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kk-KZ" sz="4400" dirty="0" smtClean="0"/>
              <a:t>Циклдық бу айдау арқылы қабатқа әсер ету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999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036496" cy="1231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Қабаттағы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битумды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өндіру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үшін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циклды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айдау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ұңғымасының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техникалық-экономикалық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кешеннің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көрсеткіштері</a:t>
            </a:r>
            <a:r>
              <a:rPr lang="ru-RU" sz="2000" b="1" dirty="0" smtClean="0"/>
              <a:t> (</a:t>
            </a:r>
            <a:r>
              <a:rPr lang="kk-KZ" sz="2000" b="1" dirty="0" smtClean="0"/>
              <a:t>ЦБА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f.Imperial</a:t>
            </a:r>
            <a:r>
              <a:rPr lang="kk-KZ" sz="2000" b="1" dirty="0" smtClean="0"/>
              <a:t> </a:t>
            </a:r>
            <a:r>
              <a:rPr lang="en-US" sz="2000" b="1" dirty="0"/>
              <a:t>Oil</a:t>
            </a:r>
            <a:endParaRPr lang="ru-RU" sz="2000" b="1" dirty="0"/>
          </a:p>
          <a:p>
            <a:pPr algn="ctr"/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324972"/>
              </p:ext>
            </p:extLst>
          </p:nvPr>
        </p:nvGraphicFramePr>
        <p:xfrm>
          <a:off x="323528" y="836712"/>
          <a:ext cx="8424935" cy="56629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2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Көрсеткіштер</a:t>
                      </a:r>
                      <a:r>
                        <a:rPr lang="ru-RU" sz="1000" u="none" strike="noStrike" spc="2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20" dirty="0" err="1" smtClean="0">
                          <a:solidFill>
                            <a:schemeClr val="tx1"/>
                          </a:solidFill>
                          <a:effectLst/>
                        </a:rPr>
                        <a:t>Өлшем</a:t>
                      </a:r>
                      <a:r>
                        <a:rPr lang="ru-RU" sz="1000" u="none" strike="noStrike" spc="2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spc="20" dirty="0" err="1" smtClean="0">
                          <a:solidFill>
                            <a:schemeClr val="tx1"/>
                          </a:solidFill>
                          <a:effectLst/>
                        </a:rPr>
                        <a:t>бірлігі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20" dirty="0" err="1" smtClean="0">
                          <a:solidFill>
                            <a:schemeClr val="tx1"/>
                          </a:solidFill>
                          <a:effectLst/>
                        </a:rPr>
                        <a:t>Сандық</a:t>
                      </a:r>
                      <a:r>
                        <a:rPr lang="ru-RU" sz="1000" u="none" strike="noStrike" spc="2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u="none" strike="noStrike" spc="20" dirty="0" err="1" smtClean="0">
                          <a:solidFill>
                            <a:schemeClr val="tx1"/>
                          </a:solidFill>
                          <a:effectLst/>
                        </a:rPr>
                        <a:t>мағынасы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Жоба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Cold lake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Жобалық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қуаты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бар/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тәул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млн. 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Битумның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өндірістегі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нақты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көлемі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жылдар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өзгеріп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отырады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бар/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тәул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млн.т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жыл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120-140</a:t>
                      </a:r>
                      <a:r>
                        <a:rPr lang="en-US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6,0-7,0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Өндірілетін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битумның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тығыздығы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1000" u="none" strike="noStrike" spc="65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Битумның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тұтқырлығы</a:t>
                      </a:r>
                      <a:endParaRPr lang="ru-RU" sz="1000" u="none" strike="noStrike" spc="65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антипуаз</a:t>
                      </a:r>
                      <a:r>
                        <a:rPr lang="en-US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па*с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100 000, 100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Қабаттың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тереңдігі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9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Белсенді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ұңғымалардың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саны: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жоба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бойынша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нақты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алаңдағы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бұрғыланған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бағытталған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ұңғымалардың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саны (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қабаттағы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ұңғыманың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саны)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20-35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Айдалатын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қысымы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кгс/см</a:t>
                      </a:r>
                      <a:r>
                        <a:rPr lang="ru-RU" sz="1000" u="none" strike="noStrike" spc="65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абс.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98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Қабаттың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қызу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уақыты</a:t>
                      </a:r>
                      <a:endParaRPr lang="ru-RU" sz="1000" u="none" strike="noStrike" spc="65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  </a:t>
                      </a: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пайдаланудың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бастапқы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кезеңінде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бірінші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7-8 цикл)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Бірнеше</a:t>
                      </a:r>
                      <a:r>
                        <a:rPr lang="kk-KZ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апта</a:t>
                      </a:r>
                      <a:endParaRPr lang="en-US" sz="1000" u="none" strike="noStrike" spc="65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3-4)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үздіксіз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жұмыс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істеу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кезінде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Бірнеше</a:t>
                      </a:r>
                      <a:r>
                        <a:rPr lang="kk-KZ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90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Жалпы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буландыруға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кеткен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айналымдағы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көлемі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мың.м</a:t>
                      </a:r>
                      <a:r>
                        <a:rPr lang="ru-RU" sz="1000" u="none" strike="noStrike" spc="65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тәул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95-180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56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1м3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битумды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өндіруге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жұмсалған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тұщы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көлемі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lang="ru-RU" sz="1000" u="none" strike="noStrike" spc="65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/м</a:t>
                      </a:r>
                      <a:r>
                        <a:rPr lang="ru-RU" sz="1000" u="none" strike="noStrike" spc="65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60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Тазартудан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кейінгі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суды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қайта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пайдалану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дәрежесі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78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Табиғи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газдың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шығыны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мың.нм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78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Өндірістегі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энергетикалық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кешен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МВт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78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Қабаттан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битумның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өндірудің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пайыздық</a:t>
                      </a:r>
                      <a:r>
                        <a:rPr lang="ru-RU" sz="1000" u="none" strike="noStrike" spc="65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үлесі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дейін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7098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r>
                        <a:rPr lang="ru-RU" sz="1000" u="none" strike="noStrike" spc="65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u="none" strike="noStrike" spc="65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көзі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OGJ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spc="6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17/04/06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4623" marR="462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27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11\КЕМАЛОВ А.Ф. Курсовая\seal-well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" y="3117927"/>
            <a:ext cx="4044246" cy="319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38806" y="354558"/>
            <a:ext cx="5889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ЦБА бірнеше аймақта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111\КЕМАЛОВ А.Ф. Курсовая\IMG_7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9101" y="1268760"/>
            <a:ext cx="3642818" cy="18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35964" y="4869160"/>
            <a:ext cx="45411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Канада-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Колд-Лейк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-Ривер: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Китай-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Ляохе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Калифорния-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Мидвей-Сэнсет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1297037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dirty="0" err="1"/>
              <a:t>Тиімділігі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айдау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kk-KZ" dirty="0" smtClean="0"/>
              <a:t>булануды автоматты түрде басқару;</a:t>
            </a:r>
          </a:p>
          <a:p>
            <a:r>
              <a:rPr lang="kk-KZ" dirty="0" smtClean="0"/>
              <a:t>- көп қабатты ұңғымаға бу айдау; </a:t>
            </a:r>
          </a:p>
          <a:p>
            <a:r>
              <a:rPr lang="kk-KZ" dirty="0" smtClean="0"/>
              <a:t>- ұңғымадағы құм тығындарымен күресу;</a:t>
            </a:r>
          </a:p>
          <a:p>
            <a:r>
              <a:rPr lang="kk-KZ" dirty="0" smtClean="0"/>
              <a:t>- химиялық қоспаларды қолдану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бұрғылаудың</a:t>
            </a:r>
            <a:r>
              <a:rPr lang="ru-RU" dirty="0" smtClean="0"/>
              <a:t>  </a:t>
            </a: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 smtClean="0"/>
              <a:t>технологиясы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автоматтандырылған</a:t>
            </a:r>
            <a:r>
              <a:rPr lang="ru-RU" dirty="0" smtClean="0"/>
              <a:t> </a:t>
            </a:r>
            <a:r>
              <a:rPr lang="ru-RU" dirty="0" err="1" smtClean="0"/>
              <a:t>басқаружүйесінің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технологиялық</a:t>
            </a:r>
            <a:r>
              <a:rPr lang="ru-RU" dirty="0" smtClean="0"/>
              <a:t> </a:t>
            </a:r>
            <a:r>
              <a:rPr lang="ru-RU" dirty="0" err="1" smtClean="0"/>
              <a:t>процессі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қысымның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сезгіш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клапандар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перфорациаланған</a:t>
            </a:r>
            <a:r>
              <a:rPr lang="ru-RU" dirty="0" smtClean="0"/>
              <a:t> </a:t>
            </a:r>
            <a:r>
              <a:rPr lang="ru-RU" dirty="0" err="1" smtClean="0"/>
              <a:t>аймақты</a:t>
            </a:r>
            <a:r>
              <a:rPr lang="ru-RU" dirty="0" smtClean="0"/>
              <a:t> </a:t>
            </a:r>
            <a:r>
              <a:rPr lang="ru-RU" dirty="0" err="1" smtClean="0"/>
              <a:t>шармен</a:t>
            </a:r>
            <a:r>
              <a:rPr lang="ru-RU" dirty="0" smtClean="0"/>
              <a:t> </a:t>
            </a:r>
            <a:r>
              <a:rPr lang="ru-RU" dirty="0" err="1" smtClean="0"/>
              <a:t>жапсырмалау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818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ГРП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ҚГЖ-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ЦБА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04864"/>
            <a:ext cx="7543800" cy="2714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Гидравликалық</a:t>
            </a:r>
            <a:r>
              <a:rPr lang="ru-RU" dirty="0" smtClean="0"/>
              <a:t> жару </a:t>
            </a:r>
            <a:r>
              <a:rPr lang="ru-RU" dirty="0" err="1" smtClean="0"/>
              <a:t>әдісі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өнімді</a:t>
            </a:r>
            <a:r>
              <a:rPr lang="ru-RU" dirty="0" smtClean="0"/>
              <a:t> </a:t>
            </a:r>
            <a:r>
              <a:rPr lang="ru-RU" dirty="0" err="1" smtClean="0"/>
              <a:t>қабатқа</a:t>
            </a:r>
            <a:r>
              <a:rPr lang="ru-RU" dirty="0" smtClean="0"/>
              <a:t>  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айдап</a:t>
            </a:r>
            <a:r>
              <a:rPr lang="ru-RU" dirty="0" smtClean="0"/>
              <a:t>, </a:t>
            </a:r>
            <a:r>
              <a:rPr lang="ru-RU" dirty="0" err="1" smtClean="0"/>
              <a:t>сұйықтық</a:t>
            </a:r>
            <a:r>
              <a:rPr lang="ru-RU" dirty="0" smtClean="0"/>
              <a:t> </a:t>
            </a:r>
            <a:r>
              <a:rPr lang="ru-RU" dirty="0" err="1" smtClean="0"/>
              <a:t>қалыптастыру</a:t>
            </a:r>
            <a:r>
              <a:rPr lang="ru-RU" dirty="0" smtClean="0"/>
              <a:t> </a:t>
            </a:r>
            <a:r>
              <a:rPr lang="ru-RU" dirty="0" err="1" smtClean="0"/>
              <a:t>кезінде</a:t>
            </a:r>
            <a:r>
              <a:rPr lang="ru-RU" dirty="0" smtClean="0"/>
              <a:t> </a:t>
            </a:r>
            <a:r>
              <a:rPr lang="ru-RU" dirty="0" err="1" smtClean="0"/>
              <a:t>туындаған</a:t>
            </a:r>
            <a:r>
              <a:rPr lang="ru-RU" dirty="0" smtClean="0"/>
              <a:t> </a:t>
            </a:r>
            <a:r>
              <a:rPr lang="ru-RU" dirty="0" err="1" smtClean="0"/>
              <a:t>кедергілер</a:t>
            </a:r>
            <a:r>
              <a:rPr lang="ru-RU" dirty="0" smtClean="0"/>
              <a:t> </a:t>
            </a:r>
            <a:r>
              <a:rPr lang="ru-RU" dirty="0" err="1" smtClean="0"/>
              <a:t>барысында</a:t>
            </a:r>
            <a:r>
              <a:rPr lang="ru-RU" dirty="0" smtClean="0"/>
              <a:t> ЦБА </a:t>
            </a:r>
            <a:r>
              <a:rPr lang="ru-RU" dirty="0" err="1" smtClean="0"/>
              <a:t>пайда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.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79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1879810"/>
              </p:ext>
            </p:extLst>
          </p:nvPr>
        </p:nvGraphicFramePr>
        <p:xfrm>
          <a:off x="3337504" y="476672"/>
          <a:ext cx="2592288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8752" y="1700808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00" y="1484784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512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Преимущества этого метода заключаются в том, что эффект от нагнетания пара получается сразу же (практически с начала применения процесса) после прекращения закачки пара в скважину.</a:t>
            </a:r>
          </a:p>
          <a:p>
            <a:pPr indent="36512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недостаткам метода относится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ограничение 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 периодическое нагревание и охлаждение обсадной колонны может вызвать нару­шения этой колонны в резьбовых соединениях и цементного камня за колонной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65125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Ограничения на применение пароциклической стимуляции скважин накладывают прежде всего глубина за­легания пласта (менее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500-900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м), его толщина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(не менее 7-8м)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пористость пласта (не менее 25 %), иначе будут большие бес­полезные потери теплоты.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7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781800" cy="1072092"/>
          </a:xfrm>
        </p:spPr>
        <p:txBody>
          <a:bodyPr/>
          <a:lstStyle/>
          <a:p>
            <a:pPr algn="ctr"/>
            <a:r>
              <a:rPr lang="kk-KZ" dirty="0" smtClean="0">
                <a:latin typeface="+mn-lt"/>
              </a:rPr>
              <a:t>Қорытынды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543800" cy="388620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әдістің</a:t>
            </a:r>
            <a:r>
              <a:rPr lang="ru-RU" dirty="0" smtClean="0"/>
              <a:t> </a:t>
            </a:r>
            <a:r>
              <a:rPr lang="ru-RU" dirty="0" err="1" smtClean="0"/>
              <a:t>артықшылығы</a:t>
            </a:r>
            <a:r>
              <a:rPr lang="ru-RU" dirty="0" smtClean="0"/>
              <a:t> </a:t>
            </a:r>
            <a:r>
              <a:rPr lang="ru-RU" dirty="0" err="1" smtClean="0"/>
              <a:t>ұңғымаға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айдау</a:t>
            </a:r>
            <a:r>
              <a:rPr lang="ru-RU" dirty="0" smtClean="0"/>
              <a:t> </a:t>
            </a:r>
            <a:r>
              <a:rPr lang="ru-RU" dirty="0" err="1" smtClean="0"/>
              <a:t>тоқтатылғаннан</a:t>
            </a:r>
            <a:r>
              <a:rPr lang="ru-RU" dirty="0" smtClean="0"/>
              <a:t> </a:t>
            </a:r>
            <a:r>
              <a:rPr lang="ru-RU" dirty="0" err="1" smtClean="0"/>
              <a:t>кейін</a:t>
            </a:r>
            <a:r>
              <a:rPr lang="ru-RU" dirty="0" smtClean="0"/>
              <a:t>  </a:t>
            </a:r>
            <a:r>
              <a:rPr lang="ru-RU" dirty="0" err="1" smtClean="0"/>
              <a:t>қабатқа</a:t>
            </a:r>
            <a:r>
              <a:rPr lang="ru-RU" dirty="0" smtClean="0"/>
              <a:t> тез </a:t>
            </a:r>
            <a:r>
              <a:rPr lang="ru-RU" dirty="0" err="1" smtClean="0"/>
              <a:t>әсер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</a:t>
            </a:r>
          </a:p>
          <a:p>
            <a:r>
              <a:rPr lang="kk-KZ" dirty="0" smtClean="0"/>
              <a:t>Әдістің кемшіліктері : ұңғыманы мерзімді қыздыру және суыту арқылы өндіруші ұңғыманың  сақиналы бұрандалы байланысын және бағанадағы цементті тастың бұзылуына себеп болады.</a:t>
            </a:r>
            <a:endParaRPr lang="ru-RU" dirty="0" smtClean="0"/>
          </a:p>
          <a:p>
            <a:r>
              <a:rPr lang="ru-RU" dirty="0" err="1" smtClean="0"/>
              <a:t>Ұңғымаларда</a:t>
            </a:r>
            <a:r>
              <a:rPr lang="ru-RU" dirty="0" smtClean="0"/>
              <a:t> </a:t>
            </a:r>
            <a:r>
              <a:rPr lang="ru-RU" dirty="0" err="1" smtClean="0"/>
              <a:t>Циклді</a:t>
            </a:r>
            <a:r>
              <a:rPr lang="ru-RU" dirty="0" smtClean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айдауды</a:t>
            </a:r>
            <a:r>
              <a:rPr lang="ru-RU" dirty="0" smtClean="0"/>
              <a:t> </a:t>
            </a:r>
            <a:r>
              <a:rPr lang="ru-RU" dirty="0" err="1" smtClean="0"/>
              <a:t>пайдалану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қолданбалы</a:t>
            </a:r>
            <a:r>
              <a:rPr lang="ru-RU" dirty="0"/>
              <a:t> </a:t>
            </a:r>
            <a:r>
              <a:rPr lang="ru-RU" dirty="0" err="1"/>
              <a:t>тереңдігі</a:t>
            </a:r>
            <a:r>
              <a:rPr lang="ru-RU" dirty="0"/>
              <a:t> (кем </a:t>
            </a:r>
            <a:r>
              <a:rPr lang="ru-RU" dirty="0" err="1"/>
              <a:t>дегенде</a:t>
            </a:r>
            <a:r>
              <a:rPr lang="ru-RU" dirty="0"/>
              <a:t> 500-900 м),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қалыңдығы</a:t>
            </a:r>
            <a:r>
              <a:rPr lang="ru-RU" dirty="0"/>
              <a:t> (</a:t>
            </a:r>
            <a:r>
              <a:rPr lang="ru-RU" dirty="0" smtClean="0"/>
              <a:t>7-8</a:t>
            </a:r>
            <a:r>
              <a:rPr lang="kk-KZ" dirty="0"/>
              <a:t>м</a:t>
            </a:r>
            <a:r>
              <a:rPr lang="en-US" dirty="0" smtClean="0"/>
              <a:t> </a:t>
            </a:r>
            <a:r>
              <a:rPr lang="ru-RU" dirty="0"/>
              <a:t>кем </a:t>
            </a:r>
            <a:r>
              <a:rPr lang="ru-RU" dirty="0" err="1"/>
              <a:t>емес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кеуектілігі</a:t>
            </a:r>
            <a:r>
              <a:rPr lang="ru-RU" dirty="0"/>
              <a:t> </a:t>
            </a:r>
            <a:r>
              <a:rPr lang="ru-RU" dirty="0" err="1"/>
              <a:t>қалыптастыру</a:t>
            </a:r>
            <a:r>
              <a:rPr lang="ru-RU" dirty="0"/>
              <a:t> (кем </a:t>
            </a:r>
            <a:r>
              <a:rPr lang="ru-RU" dirty="0" err="1"/>
              <a:t>емес</a:t>
            </a:r>
            <a:r>
              <a:rPr lang="ru-RU" dirty="0"/>
              <a:t> 25</a:t>
            </a:r>
            <a:r>
              <a:rPr lang="ru-RU" dirty="0" smtClean="0"/>
              <a:t>%)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, </a:t>
            </a:r>
            <a:r>
              <a:rPr lang="ru-RU" dirty="0" err="1" smtClean="0"/>
              <a:t>егер</a:t>
            </a:r>
            <a:r>
              <a:rPr lang="ru-RU" dirty="0" smtClean="0"/>
              <a:t> </a:t>
            </a:r>
            <a:r>
              <a:rPr lang="ru-RU" dirty="0" err="1" smtClean="0"/>
              <a:t>бұл</a:t>
            </a:r>
            <a:r>
              <a:rPr lang="ru-RU" dirty="0"/>
              <a:t> </a:t>
            </a:r>
            <a:r>
              <a:rPr lang="ru-RU" dirty="0" err="1" smtClean="0"/>
              <a:t>талаптар</a:t>
            </a:r>
            <a:r>
              <a:rPr lang="ru-RU" dirty="0" smtClean="0"/>
              <a:t> </a:t>
            </a:r>
            <a:r>
              <a:rPr lang="ru-RU" dirty="0" err="1" smtClean="0"/>
              <a:t>орындалмаса</a:t>
            </a:r>
            <a:r>
              <a:rPr lang="ru-RU" dirty="0" smtClean="0"/>
              <a:t> </a:t>
            </a:r>
            <a:r>
              <a:rPr lang="ru-RU" dirty="0" err="1" smtClean="0"/>
              <a:t>пайдасыз</a:t>
            </a:r>
            <a:r>
              <a:rPr lang="ru-RU" dirty="0" smtClean="0"/>
              <a:t>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жоғалту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43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6781800" cy="1240160"/>
          </a:xfrm>
        </p:spPr>
        <p:txBody>
          <a:bodyPr/>
          <a:lstStyle/>
          <a:p>
            <a:r>
              <a:rPr lang="kk-KZ" dirty="0" smtClean="0"/>
              <a:t>ЦБА</a:t>
            </a:r>
            <a:r>
              <a:rPr lang="en-US" dirty="0" smtClean="0"/>
              <a:t> </a:t>
            </a:r>
            <a:r>
              <a:rPr lang="ru-RU" dirty="0" err="1"/>
              <a:t>тарихы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543800" cy="3886200"/>
          </a:xfrm>
        </p:spPr>
        <p:txBody>
          <a:bodyPr>
            <a:normAutofit/>
          </a:bodyPr>
          <a:lstStyle/>
          <a:p>
            <a:r>
              <a:rPr lang="ru-RU" dirty="0" err="1"/>
              <a:t>Циклдық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айдау</a:t>
            </a:r>
            <a:r>
              <a:rPr lang="ru-RU" dirty="0" smtClean="0"/>
              <a:t> </a:t>
            </a:r>
            <a:r>
              <a:rPr lang="ru-RU" dirty="0" err="1"/>
              <a:t>бірінші</a:t>
            </a:r>
            <a:r>
              <a:rPr lang="ru-RU" dirty="0"/>
              <a:t> 1959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 smtClean="0"/>
              <a:t>Венесуэлада</a:t>
            </a:r>
            <a:r>
              <a:rPr lang="ru-RU" dirty="0" smtClean="0"/>
              <a:t> </a:t>
            </a:r>
            <a:r>
              <a:rPr lang="ru-RU" dirty="0" err="1"/>
              <a:t>кездейсоқ</a:t>
            </a:r>
            <a:r>
              <a:rPr lang="ru-RU" dirty="0"/>
              <a:t> </a:t>
            </a:r>
            <a:r>
              <a:rPr lang="ru-RU" dirty="0" err="1"/>
              <a:t>қолданылған</a:t>
            </a:r>
            <a:r>
              <a:rPr lang="ru-RU" dirty="0"/>
              <a:t>.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r>
              <a:rPr lang="ru-RU" dirty="0"/>
              <a:t>,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/>
              <a:t>айдау</a:t>
            </a:r>
            <a:r>
              <a:rPr lang="ru-RU" dirty="0"/>
              <a:t> </a:t>
            </a:r>
            <a:r>
              <a:rPr lang="ru-RU" dirty="0" err="1" smtClean="0"/>
              <a:t>ұңғымаларының</a:t>
            </a:r>
            <a:r>
              <a:rPr lang="ru-RU" dirty="0" smtClean="0"/>
              <a:t> </a:t>
            </a:r>
            <a:r>
              <a:rPr lang="ru-RU" dirty="0" err="1" smtClean="0"/>
              <a:t>бірі</a:t>
            </a:r>
            <a:r>
              <a:rPr lang="ru-RU" dirty="0" smtClean="0"/>
              <a:t> </a:t>
            </a:r>
            <a:r>
              <a:rPr lang="ru-RU" dirty="0" err="1" smtClean="0"/>
              <a:t>басқа</a:t>
            </a:r>
            <a:r>
              <a:rPr lang="ru-RU" dirty="0" smtClean="0"/>
              <a:t>  </a:t>
            </a:r>
            <a:r>
              <a:rPr lang="ru-RU" dirty="0" err="1" smtClean="0"/>
              <a:t>өндіруші</a:t>
            </a:r>
            <a:r>
              <a:rPr lang="ru-RU" dirty="0" smtClean="0"/>
              <a:t> </a:t>
            </a:r>
            <a:r>
              <a:rPr lang="ru-RU" dirty="0" err="1" smtClean="0"/>
              <a:t>ұңғымаларға</a:t>
            </a:r>
            <a:r>
              <a:rPr lang="ru-RU" dirty="0" smtClean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әлдеқайда</a:t>
            </a:r>
            <a:r>
              <a:rPr lang="ru-RU" dirty="0"/>
              <a:t>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артықшылықтарға</a:t>
            </a:r>
            <a:r>
              <a:rPr lang="ru-RU" dirty="0" smtClean="0"/>
              <a:t> </a:t>
            </a:r>
            <a:r>
              <a:rPr lang="ru-RU" dirty="0" err="1" smtClean="0"/>
              <a:t>ие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бері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әдіс</a:t>
            </a:r>
            <a:r>
              <a:rPr lang="ru-RU" dirty="0" smtClean="0"/>
              <a:t> </a:t>
            </a:r>
            <a:r>
              <a:rPr lang="ru-RU" dirty="0" err="1" smtClean="0"/>
              <a:t>көптеген</a:t>
            </a:r>
            <a:r>
              <a:rPr lang="ru-RU" dirty="0" smtClean="0"/>
              <a:t> </a:t>
            </a:r>
            <a:r>
              <a:rPr lang="ru-RU" dirty="0" err="1" smtClean="0"/>
              <a:t>мұнай</a:t>
            </a:r>
            <a:r>
              <a:rPr lang="ru-RU" dirty="0" smtClean="0"/>
              <a:t> – </a:t>
            </a:r>
            <a:r>
              <a:rPr lang="ru-RU" dirty="0" err="1" smtClean="0"/>
              <a:t>кен</a:t>
            </a:r>
            <a:r>
              <a:rPr lang="ru-RU" dirty="0" smtClean="0"/>
              <a:t> </a:t>
            </a:r>
            <a:r>
              <a:rPr lang="ru-RU" dirty="0" err="1" smtClean="0"/>
              <a:t>орындарында</a:t>
            </a:r>
            <a:r>
              <a:rPr lang="ru-RU" dirty="0" smtClean="0"/>
              <a:t>, </a:t>
            </a:r>
            <a:r>
              <a:rPr lang="ru-RU" dirty="0" err="1" smtClean="0"/>
              <a:t>соның</a:t>
            </a:r>
            <a:r>
              <a:rPr lang="ru-RU" dirty="0" smtClean="0"/>
              <a:t> </a:t>
            </a:r>
            <a:r>
              <a:rPr lang="ru-RU" dirty="0" err="1" smtClean="0"/>
              <a:t>ішінде</a:t>
            </a:r>
            <a:r>
              <a:rPr lang="ru-RU" dirty="0" smtClean="0"/>
              <a:t> </a:t>
            </a:r>
            <a:r>
              <a:rPr lang="ru-RU" dirty="0" err="1" smtClean="0"/>
              <a:t>Венесуэладағы</a:t>
            </a:r>
            <a:r>
              <a:rPr lang="ru-RU" dirty="0" smtClean="0"/>
              <a:t> </a:t>
            </a:r>
            <a:r>
              <a:rPr lang="kk-KZ" dirty="0" smtClean="0"/>
              <a:t>Боливар</a:t>
            </a:r>
            <a:r>
              <a:rPr lang="en-US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kk-KZ" dirty="0" smtClean="0"/>
              <a:t>Санта Барбарада,</a:t>
            </a:r>
            <a:r>
              <a:rPr lang="en-US" dirty="0" smtClean="0"/>
              <a:t> </a:t>
            </a:r>
            <a:r>
              <a:rPr lang="ru-RU" dirty="0" err="1" smtClean="0"/>
              <a:t>Канададағы</a:t>
            </a:r>
            <a:r>
              <a:rPr lang="ru-RU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Колд-Лейк қаласында</a:t>
            </a:r>
            <a:r>
              <a:rPr lang="ru-RU" dirty="0" smtClean="0"/>
              <a:t>, </a:t>
            </a:r>
            <a:r>
              <a:rPr lang="ru-RU" dirty="0" err="1" smtClean="0"/>
              <a:t>Қытайдағы</a:t>
            </a:r>
            <a:r>
              <a:rPr lang="ru-RU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Синьцзян және Ляохе</a:t>
            </a:r>
            <a:r>
              <a:rPr lang="ru-RU" dirty="0" smtClean="0"/>
              <a:t>, </a:t>
            </a:r>
            <a:r>
              <a:rPr lang="ru-RU" dirty="0" err="1" smtClean="0"/>
              <a:t>Калифорниядағы</a:t>
            </a:r>
            <a:r>
              <a:rPr lang="ru-RU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Мидвей-сансет және басқа да ауыр мұнай кен орындарында </a:t>
            </a:r>
            <a:r>
              <a:rPr lang="ru-RU" dirty="0" err="1" smtClean="0"/>
              <a:t>қолданылады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308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76"/>
            <a:ext cx="8798024" cy="1600200"/>
          </a:xfrm>
        </p:spPr>
        <p:txBody>
          <a:bodyPr>
            <a:normAutofit/>
          </a:bodyPr>
          <a:lstStyle/>
          <a:p>
            <a:r>
              <a:rPr lang="ru-RU" dirty="0" err="1" smtClean="0"/>
              <a:t>Циклды</a:t>
            </a:r>
            <a:r>
              <a:rPr lang="ru-RU" dirty="0" smtClean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айдау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dirty="0"/>
              <a:t>CSS)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00876"/>
            <a:ext cx="4824536" cy="3886200"/>
          </a:xfrm>
        </p:spPr>
        <p:txBody>
          <a:bodyPr/>
          <a:lstStyle/>
          <a:p>
            <a:r>
              <a:rPr lang="ru-RU" dirty="0" err="1"/>
              <a:t>А</a:t>
            </a:r>
            <a:r>
              <a:rPr lang="ru-RU" dirty="0" err="1" smtClean="0"/>
              <a:t>уыр</a:t>
            </a:r>
            <a:r>
              <a:rPr lang="ru-RU" dirty="0" smtClean="0"/>
              <a:t> </a:t>
            </a:r>
            <a:r>
              <a:rPr lang="ru-RU" dirty="0" err="1" smtClean="0"/>
              <a:t>мұнайды</a:t>
            </a:r>
            <a:r>
              <a:rPr lang="ru-RU" dirty="0" smtClean="0"/>
              <a:t> </a:t>
            </a:r>
            <a:r>
              <a:rPr lang="ru-RU" dirty="0" err="1" smtClean="0"/>
              <a:t>өндіру</a:t>
            </a:r>
            <a:r>
              <a:rPr lang="ru-RU" dirty="0" smtClean="0"/>
              <a:t> </a:t>
            </a:r>
            <a:r>
              <a:rPr lang="ru-RU" dirty="0" err="1" smtClean="0"/>
              <a:t>процессі</a:t>
            </a:r>
            <a:r>
              <a:rPr lang="ru-RU" dirty="0" smtClean="0"/>
              <a:t> </a:t>
            </a:r>
            <a:r>
              <a:rPr lang="ru-RU" dirty="0" err="1" smtClean="0"/>
              <a:t>үш</a:t>
            </a:r>
            <a:r>
              <a:rPr lang="ru-RU" dirty="0" smtClean="0"/>
              <a:t> </a:t>
            </a:r>
            <a:r>
              <a:rPr lang="ru-RU" dirty="0" err="1"/>
              <a:t>кезеңнен</a:t>
            </a:r>
            <a:r>
              <a:rPr lang="ru-RU" dirty="0"/>
              <a:t> </a:t>
            </a:r>
            <a:r>
              <a:rPr lang="ru-RU" dirty="0" err="1" smtClean="0"/>
              <a:t>тұрады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err="1" smtClean="0"/>
              <a:t>ыстық</a:t>
            </a:r>
            <a:r>
              <a:rPr lang="ru-RU" dirty="0" smtClean="0"/>
              <a:t> </a:t>
            </a:r>
            <a:r>
              <a:rPr lang="ru-RU" dirty="0" err="1" smtClean="0"/>
              <a:t>буды</a:t>
            </a:r>
            <a:r>
              <a:rPr lang="ru-RU" dirty="0" smtClean="0"/>
              <a:t> </a:t>
            </a:r>
            <a:r>
              <a:rPr lang="ru-RU" dirty="0" err="1"/>
              <a:t>қ</a:t>
            </a:r>
            <a:r>
              <a:rPr lang="ru-RU" dirty="0" err="1" smtClean="0"/>
              <a:t>ысыммен</a:t>
            </a:r>
            <a:r>
              <a:rPr lang="ru-RU" dirty="0" smtClean="0"/>
              <a:t> </a:t>
            </a:r>
            <a:r>
              <a:rPr lang="ru-RU" dirty="0" err="1" smtClean="0"/>
              <a:t>айдауы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буды</a:t>
            </a:r>
            <a:r>
              <a:rPr lang="ru-RU" dirty="0" smtClean="0"/>
              <a:t> </a:t>
            </a:r>
            <a:r>
              <a:rPr lang="ru-RU" dirty="0" err="1" smtClean="0"/>
              <a:t>қабатқа</a:t>
            </a:r>
            <a:r>
              <a:rPr lang="ru-RU" dirty="0" smtClean="0"/>
              <a:t> </a:t>
            </a:r>
            <a:r>
              <a:rPr lang="ru-RU" dirty="0" err="1" smtClean="0"/>
              <a:t>сіңдіру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 smtClean="0"/>
              <a:t>ұңғыма</a:t>
            </a:r>
            <a:r>
              <a:rPr lang="ru-RU" dirty="0" smtClean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өнімді</a:t>
            </a:r>
            <a:r>
              <a:rPr lang="ru-RU" dirty="0"/>
              <a:t> </a:t>
            </a:r>
            <a:r>
              <a:rPr lang="ru-RU" dirty="0" err="1" smtClean="0"/>
              <a:t>өндіру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" name="Picture 2" descr="D:\111\КЕМАЛОВ А.Ф. Курсовая\bitumen_extra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91" y="1916832"/>
            <a:ext cx="4087216" cy="305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6781800" cy="16002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1. </a:t>
            </a:r>
            <a:r>
              <a:rPr lang="ru-RU" dirty="0" err="1" smtClean="0">
                <a:latin typeface="+mn-lt"/>
              </a:rPr>
              <a:t>Бу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айдау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5112568" cy="38862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Қабатқа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300-350 </a:t>
            </a:r>
            <a:r>
              <a:rPr lang="ru-RU" dirty="0"/>
              <a:t>° С </a:t>
            </a:r>
            <a:r>
              <a:rPr lang="ru-RU" dirty="0" err="1"/>
              <a:t>және</a:t>
            </a:r>
            <a:r>
              <a:rPr lang="ru-RU" dirty="0"/>
              <a:t> 70-140 </a:t>
            </a:r>
            <a:r>
              <a:rPr lang="ru-RU" dirty="0" smtClean="0"/>
              <a:t>кг/см2 </a:t>
            </a:r>
            <a:r>
              <a:rPr lang="ru-RU" dirty="0" err="1"/>
              <a:t>диапазонында</a:t>
            </a:r>
            <a:r>
              <a:rPr lang="ru-RU" dirty="0"/>
              <a:t> </a:t>
            </a:r>
            <a:r>
              <a:rPr lang="ru-RU" dirty="0" err="1"/>
              <a:t>қысым</a:t>
            </a:r>
            <a:r>
              <a:rPr lang="ru-RU" dirty="0"/>
              <a:t> </a:t>
            </a:r>
            <a:r>
              <a:rPr lang="ru-RU" dirty="0" err="1" smtClean="0"/>
              <a:t>айдалады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-</a:t>
            </a:r>
            <a:r>
              <a:rPr lang="kk-KZ" dirty="0" smtClean="0"/>
              <a:t> </a:t>
            </a:r>
            <a:r>
              <a:rPr lang="en-US" dirty="0" smtClean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айдау</a:t>
            </a:r>
            <a:r>
              <a:rPr lang="ru-RU" dirty="0" smtClean="0"/>
              <a:t> 3-4 </a:t>
            </a:r>
            <a:r>
              <a:rPr lang="ru-RU" dirty="0" err="1" smtClean="0"/>
              <a:t>аптадан</a:t>
            </a:r>
            <a:r>
              <a:rPr lang="ru-RU" dirty="0" smtClean="0"/>
              <a:t> 1,5 </a:t>
            </a:r>
            <a:r>
              <a:rPr lang="ru-RU" dirty="0" err="1"/>
              <a:t>айға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/>
              <a:t>одан</a:t>
            </a:r>
            <a:r>
              <a:rPr lang="ru-RU" dirty="0"/>
              <a:t> да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созылуы</a:t>
            </a:r>
            <a:r>
              <a:rPr lang="ru-RU" dirty="0" smtClean="0"/>
              <a:t> </a:t>
            </a:r>
            <a:r>
              <a:rPr lang="ru-RU" dirty="0" err="1"/>
              <a:t>мүмкін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 smtClean="0"/>
              <a:t>циклдық</a:t>
            </a:r>
            <a:r>
              <a:rPr lang="ru-RU" dirty="0" smtClean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айдау</a:t>
            </a:r>
            <a:r>
              <a:rPr lang="ru-RU" dirty="0" smtClean="0"/>
              <a:t> </a:t>
            </a:r>
            <a:r>
              <a:rPr lang="ru-RU" dirty="0" err="1" smtClean="0"/>
              <a:t>көлемі</a:t>
            </a:r>
            <a:r>
              <a:rPr lang="ru-RU" dirty="0" smtClean="0"/>
              <a:t> </a:t>
            </a:r>
            <a:r>
              <a:rPr lang="ru-RU" dirty="0"/>
              <a:t>320-9500 тонна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  <a:p>
            <a:r>
              <a:rPr lang="ru-RU" dirty="0" err="1" smtClean="0"/>
              <a:t>Бірінші</a:t>
            </a:r>
            <a:r>
              <a:rPr lang="ru-RU" dirty="0" smtClean="0"/>
              <a:t> </a:t>
            </a:r>
            <a:r>
              <a:rPr lang="ru-RU" dirty="0" err="1" smtClean="0"/>
              <a:t>циклдық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айдаудан</a:t>
            </a:r>
            <a:r>
              <a:rPr lang="ru-RU" dirty="0" smtClean="0"/>
              <a:t> </a:t>
            </a:r>
            <a:r>
              <a:rPr lang="ru-RU" dirty="0" err="1" smtClean="0"/>
              <a:t>кейін</a:t>
            </a:r>
            <a:r>
              <a:rPr lang="ru-RU" dirty="0" smtClean="0"/>
              <a:t> </a:t>
            </a:r>
            <a:r>
              <a:rPr lang="ru-RU" dirty="0" err="1" smtClean="0"/>
              <a:t>көлемі</a:t>
            </a:r>
            <a:r>
              <a:rPr lang="ru-RU" dirty="0" smtClean="0"/>
              <a:t> - 70</a:t>
            </a:r>
            <a:r>
              <a:rPr lang="en-US" dirty="0" smtClean="0"/>
              <a:t>m3</a:t>
            </a:r>
            <a:r>
              <a:rPr lang="kk-KZ" dirty="0" smtClean="0"/>
              <a:t> болады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Оныншы</a:t>
            </a:r>
            <a:r>
              <a:rPr lang="ru-RU" dirty="0" smtClean="0"/>
              <a:t> </a:t>
            </a:r>
            <a:r>
              <a:rPr lang="ru-RU" dirty="0" err="1"/>
              <a:t>циклдық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айдаудан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- </a:t>
            </a:r>
            <a:r>
              <a:rPr lang="ru-RU" dirty="0" smtClean="0"/>
              <a:t>30-35мың </a:t>
            </a:r>
            <a:r>
              <a:rPr lang="ru-RU" dirty="0"/>
              <a:t>м3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  <p:pic>
        <p:nvPicPr>
          <p:cNvPr id="4" name="Picture 2" descr="D:\111\КЕМАЛОВ А.Ф. Курсовая\нагнетания па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334696" cy="46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4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27776"/>
            <a:ext cx="6781800" cy="16002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2. </a:t>
            </a:r>
            <a:r>
              <a:rPr lang="ru-RU" dirty="0" err="1" smtClean="0">
                <a:latin typeface="+mn-lt"/>
              </a:rPr>
              <a:t>Сіңдіру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қабаты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6120680" cy="3886200"/>
          </a:xfrm>
        </p:spPr>
        <p:txBody>
          <a:bodyPr/>
          <a:lstStyle/>
          <a:p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 smtClean="0"/>
              <a:t>алмасу</a:t>
            </a:r>
            <a:r>
              <a:rPr lang="ru-RU" dirty="0" smtClean="0"/>
              <a:t> </a:t>
            </a:r>
            <a:r>
              <a:rPr lang="ru-RU" dirty="0" err="1"/>
              <a:t>процесі</a:t>
            </a:r>
            <a:endParaRPr lang="ru-RU" dirty="0"/>
          </a:p>
          <a:p>
            <a:r>
              <a:rPr lang="ru-RU" dirty="0" err="1" smtClean="0"/>
              <a:t>Битумның</a:t>
            </a:r>
            <a:r>
              <a:rPr lang="ru-RU" dirty="0" smtClean="0"/>
              <a:t> </a:t>
            </a:r>
            <a:r>
              <a:rPr lang="ru-RU" dirty="0" err="1" smtClean="0"/>
              <a:t>балқуы</a:t>
            </a:r>
            <a:endParaRPr lang="ru-RU" dirty="0" smtClean="0"/>
          </a:p>
          <a:p>
            <a:r>
              <a:rPr lang="ru-RU" dirty="0" err="1" smtClean="0"/>
              <a:t>Тұтқырлықтың</a:t>
            </a:r>
            <a:r>
              <a:rPr lang="ru-RU" dirty="0" smtClean="0"/>
              <a:t> </a:t>
            </a:r>
            <a:r>
              <a:rPr lang="ru-RU" dirty="0" err="1" smtClean="0"/>
              <a:t>төмендеуі</a:t>
            </a:r>
            <a:endParaRPr lang="ru-RU" dirty="0" smtClean="0"/>
          </a:p>
          <a:p>
            <a:r>
              <a:rPr lang="ru-RU" dirty="0" err="1" smtClean="0"/>
              <a:t>өнімділіктің</a:t>
            </a:r>
            <a:r>
              <a:rPr lang="ru-RU" dirty="0" smtClean="0"/>
              <a:t> </a:t>
            </a:r>
            <a:r>
              <a:rPr lang="ru-RU" dirty="0" err="1"/>
              <a:t>артуы</a:t>
            </a:r>
            <a:endParaRPr lang="ru-RU" dirty="0"/>
          </a:p>
          <a:p>
            <a:r>
              <a:rPr lang="ru-RU" dirty="0" err="1" smtClean="0"/>
              <a:t>Мұнай</a:t>
            </a:r>
            <a:r>
              <a:rPr lang="ru-RU" dirty="0" smtClean="0"/>
              <a:t> </a:t>
            </a:r>
            <a:r>
              <a:rPr lang="ru-RU" dirty="0" err="1"/>
              <a:t>құм</a:t>
            </a:r>
            <a:r>
              <a:rPr lang="ru-RU" dirty="0"/>
              <a:t> </a:t>
            </a:r>
            <a:r>
              <a:rPr lang="ru-RU" dirty="0" err="1" smtClean="0"/>
              <a:t>тығындарына</a:t>
            </a:r>
            <a:r>
              <a:rPr lang="ru-RU" dirty="0" smtClean="0"/>
              <a:t> </a:t>
            </a:r>
            <a:r>
              <a:rPr lang="ru-RU" dirty="0" err="1" smtClean="0"/>
              <a:t>деформациялық</a:t>
            </a:r>
            <a:r>
              <a:rPr lang="ru-RU" dirty="0" smtClean="0"/>
              <a:t> </a:t>
            </a:r>
            <a:r>
              <a:rPr lang="ru-RU" dirty="0" err="1" smtClean="0"/>
              <a:t>әсер</a:t>
            </a:r>
            <a:r>
              <a:rPr lang="ru-RU" dirty="0" smtClean="0"/>
              <a:t> </a:t>
            </a:r>
            <a:r>
              <a:rPr lang="ru-RU" dirty="0" err="1" smtClean="0"/>
              <a:t>ету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4" name="Picture 2" descr="D:\111\КЕМАЛОВ А.Ф. Курсовая\2 пропи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206625" cy="46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21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6781800" cy="16002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3.Өндіру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6120680" cy="3886200"/>
          </a:xfrm>
        </p:spPr>
        <p:txBody>
          <a:bodyPr>
            <a:normAutofit/>
          </a:bodyPr>
          <a:lstStyle/>
          <a:p>
            <a:r>
              <a:rPr lang="ru-RU" dirty="0" err="1" smtClean="0"/>
              <a:t>Өндіруші</a:t>
            </a:r>
            <a:r>
              <a:rPr lang="ru-RU" dirty="0" smtClean="0"/>
              <a:t> </a:t>
            </a:r>
            <a:r>
              <a:rPr lang="ru-RU" dirty="0" err="1" smtClean="0"/>
              <a:t>ұңғымаға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айдау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қыздырғаннан</a:t>
            </a:r>
            <a:r>
              <a:rPr lang="ru-RU" dirty="0" smtClean="0"/>
              <a:t> </a:t>
            </a:r>
            <a:r>
              <a:rPr lang="ru-RU" dirty="0" err="1" smtClean="0"/>
              <a:t>кейін</a:t>
            </a:r>
            <a:r>
              <a:rPr lang="ru-RU" dirty="0" smtClean="0"/>
              <a:t>  </a:t>
            </a:r>
            <a:r>
              <a:rPr lang="ru-RU" dirty="0" err="1" smtClean="0"/>
              <a:t>ұңғыма</a:t>
            </a:r>
            <a:r>
              <a:rPr lang="ru-RU" dirty="0" smtClean="0"/>
              <a:t> </a:t>
            </a:r>
            <a:r>
              <a:rPr lang="ru-RU" dirty="0" err="1" smtClean="0"/>
              <a:t>түбінде</a:t>
            </a:r>
            <a:r>
              <a:rPr lang="ru-RU" dirty="0" smtClean="0"/>
              <a:t> </a:t>
            </a:r>
            <a:r>
              <a:rPr lang="ru-RU" dirty="0" err="1" smtClean="0"/>
              <a:t>битумды</a:t>
            </a:r>
            <a:r>
              <a:rPr lang="ru-RU" dirty="0" smtClean="0"/>
              <a:t> </a:t>
            </a:r>
            <a:r>
              <a:rPr lang="ru-RU" dirty="0" err="1" smtClean="0"/>
              <a:t>мұнай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ыстық</a:t>
            </a:r>
            <a:r>
              <a:rPr lang="ru-RU" dirty="0" smtClean="0"/>
              <a:t> конденсат (су) </a:t>
            </a:r>
            <a:r>
              <a:rPr lang="ru-RU" dirty="0" err="1" smtClean="0"/>
              <a:t>өндіріледі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/>
              <a:t>уақыты</a:t>
            </a:r>
            <a:r>
              <a:rPr lang="ru-RU" dirty="0"/>
              <a:t> 8-12 </a:t>
            </a:r>
            <a:r>
              <a:rPr lang="ru-RU" dirty="0" err="1" smtClean="0"/>
              <a:t>аптаға</a:t>
            </a:r>
            <a:r>
              <a:rPr lang="ru-RU" dirty="0" smtClean="0"/>
              <a:t> </a:t>
            </a:r>
            <a:r>
              <a:rPr lang="ru-RU" dirty="0" err="1" smtClean="0"/>
              <a:t>созылады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D:\111\КЕМАЛОВ А.Ф. Курсовая\3 добыч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073275" cy="50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9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9457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+mn-lt"/>
              </a:rPr>
              <a:t>ЦБА</a:t>
            </a:r>
            <a:r>
              <a:rPr lang="en-US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үшін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қабаттың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геологиялық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мәндері</a:t>
            </a:r>
            <a:r>
              <a:rPr lang="ru-RU" dirty="0" smtClean="0">
                <a:latin typeface="+mn-lt"/>
              </a:rPr>
              <a:t> :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7543800" cy="3886200"/>
          </a:xfrm>
        </p:spPr>
        <p:txBody>
          <a:bodyPr/>
          <a:lstStyle/>
          <a:p>
            <a:r>
              <a:rPr lang="ru-RU" dirty="0" err="1" smtClean="0"/>
              <a:t>Қабаттың</a:t>
            </a:r>
            <a:r>
              <a:rPr lang="ru-RU" dirty="0" smtClean="0"/>
              <a:t> </a:t>
            </a:r>
            <a:r>
              <a:rPr lang="ru-RU" dirty="0" err="1" smtClean="0"/>
              <a:t>қуаты</a:t>
            </a:r>
            <a:r>
              <a:rPr lang="ru-RU" dirty="0" smtClean="0"/>
              <a:t> 9,14 </a:t>
            </a:r>
            <a:r>
              <a:rPr lang="ru-RU" dirty="0"/>
              <a:t>м-</a:t>
            </a:r>
            <a:r>
              <a:rPr lang="ru-RU" dirty="0" err="1"/>
              <a:t>ден</a:t>
            </a:r>
            <a:r>
              <a:rPr lang="ru-RU" dirty="0"/>
              <a:t>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en-US" dirty="0" smtClean="0"/>
              <a:t>;</a:t>
            </a:r>
            <a:endParaRPr lang="en-US" dirty="0"/>
          </a:p>
          <a:p>
            <a:r>
              <a:rPr lang="ru-RU" dirty="0" err="1" smtClean="0"/>
              <a:t>түп</a:t>
            </a:r>
            <a:r>
              <a:rPr lang="ru-RU" dirty="0" smtClean="0"/>
              <a:t> </a:t>
            </a:r>
            <a:r>
              <a:rPr lang="ru-RU" dirty="0" err="1" smtClean="0"/>
              <a:t>тереңдігі</a:t>
            </a:r>
            <a:r>
              <a:rPr lang="ru-RU" dirty="0" smtClean="0"/>
              <a:t> </a:t>
            </a:r>
            <a:r>
              <a:rPr lang="ru-RU" dirty="0"/>
              <a:t>кем </a:t>
            </a:r>
            <a:r>
              <a:rPr lang="ru-RU" dirty="0" err="1"/>
              <a:t>дегенде</a:t>
            </a:r>
            <a:r>
              <a:rPr lang="ru-RU" dirty="0"/>
              <a:t> 914,4 м;</a:t>
            </a:r>
          </a:p>
          <a:p>
            <a:r>
              <a:rPr lang="ru-RU" dirty="0" err="1" smtClean="0"/>
              <a:t>мұнайдың</a:t>
            </a:r>
            <a:r>
              <a:rPr lang="ru-RU" dirty="0" smtClean="0"/>
              <a:t> </a:t>
            </a:r>
            <a:r>
              <a:rPr lang="ru-RU" dirty="0" err="1" smtClean="0"/>
              <a:t>қанығуы</a:t>
            </a:r>
            <a:r>
              <a:rPr lang="ru-RU" dirty="0" smtClean="0"/>
              <a:t> - 40% </a:t>
            </a:r>
            <a:r>
              <a:rPr lang="ru-RU" dirty="0" err="1" smtClean="0"/>
              <a:t>жоғары</a:t>
            </a:r>
            <a:r>
              <a:rPr lang="ru-RU" dirty="0" smtClean="0"/>
              <a:t> ;</a:t>
            </a:r>
            <a:endParaRPr lang="ru-RU" dirty="0"/>
          </a:p>
          <a:p>
            <a:r>
              <a:rPr lang="ru-RU" dirty="0" err="1"/>
              <a:t>мұнай</a:t>
            </a:r>
            <a:r>
              <a:rPr lang="ru-RU" dirty="0"/>
              <a:t> </a:t>
            </a:r>
            <a:r>
              <a:rPr lang="ru-RU" dirty="0" err="1"/>
              <a:t>тығыздығы</a:t>
            </a:r>
            <a:r>
              <a:rPr lang="ru-RU" dirty="0"/>
              <a:t> 10 </a:t>
            </a:r>
            <a:r>
              <a:rPr lang="en-US" dirty="0"/>
              <a:t>API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;</a:t>
            </a:r>
          </a:p>
          <a:p>
            <a:r>
              <a:rPr lang="ru-RU" dirty="0"/>
              <a:t>тұтқырлығы</a:t>
            </a:r>
            <a:r>
              <a:rPr lang="ru-RU" dirty="0" smtClean="0"/>
              <a:t>1000-100000 </a:t>
            </a:r>
            <a:r>
              <a:rPr lang="ru-RU" dirty="0" err="1" smtClean="0"/>
              <a:t>сП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 smtClean="0"/>
              <a:t>Өткізгіштігі</a:t>
            </a:r>
            <a:r>
              <a:rPr lang="ru-RU" dirty="0" smtClean="0"/>
              <a:t>  кем </a:t>
            </a:r>
            <a:r>
              <a:rPr lang="ru-RU" dirty="0" err="1"/>
              <a:t>дегенде</a:t>
            </a:r>
            <a:r>
              <a:rPr lang="ru-RU" dirty="0"/>
              <a:t> 100 </a:t>
            </a:r>
            <a:r>
              <a:rPr lang="ru-RU" dirty="0" err="1" smtClean="0"/>
              <a:t>мд</a:t>
            </a:r>
            <a:r>
              <a:rPr lang="ru-RU" dirty="0" smtClean="0"/>
              <a:t> </a:t>
            </a:r>
            <a:r>
              <a:rPr lang="ru-RU" dirty="0" err="1" smtClean="0"/>
              <a:t>болуы</a:t>
            </a:r>
            <a:r>
              <a:rPr lang="ru-RU" dirty="0" smtClean="0"/>
              <a:t> </a:t>
            </a:r>
            <a:r>
              <a:rPr lang="ru-RU" dirty="0" err="1" smtClean="0"/>
              <a:t>керек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2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928992" cy="1600200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ЦБА </a:t>
            </a:r>
            <a:r>
              <a:rPr lang="ru-RU" dirty="0" err="1" smtClean="0">
                <a:latin typeface="+mn-lt"/>
              </a:rPr>
              <a:t>Химиялық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қоспалармен</a:t>
            </a:r>
            <a:endParaRPr lang="ru-RU" dirty="0">
              <a:latin typeface="+mn-lt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92685"/>
              </p:ext>
            </p:extLst>
          </p:nvPr>
        </p:nvGraphicFramePr>
        <p:xfrm>
          <a:off x="467544" y="2060848"/>
          <a:ext cx="8229600" cy="26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39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150696"/>
            <a:ext cx="6781800" cy="570888"/>
          </a:xfrm>
        </p:spPr>
        <p:txBody>
          <a:bodyPr>
            <a:noAutofit/>
          </a:bodyPr>
          <a:lstStyle/>
          <a:p>
            <a:r>
              <a:rPr lang="kk-KZ" sz="3600" dirty="0" smtClean="0">
                <a:latin typeface="+mn-lt"/>
              </a:rPr>
              <a:t>ЦБА </a:t>
            </a:r>
            <a:r>
              <a:rPr lang="en-US" sz="3600" dirty="0" smtClean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көлденең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ұңғымада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612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Циклдық</a:t>
            </a:r>
            <a:r>
              <a:rPr lang="ru-RU" dirty="0" smtClean="0"/>
              <a:t> </a:t>
            </a:r>
            <a:r>
              <a:rPr lang="ru-RU" dirty="0" err="1" smtClean="0"/>
              <a:t>бу</a:t>
            </a:r>
            <a:r>
              <a:rPr lang="ru-RU" dirty="0" smtClean="0"/>
              <a:t>  </a:t>
            </a:r>
            <a:r>
              <a:rPr lang="ru-RU" dirty="0" err="1" smtClean="0"/>
              <a:t>үдерісіндегі</a:t>
            </a:r>
            <a:r>
              <a:rPr lang="ru-RU" dirty="0" smtClean="0"/>
              <a:t>  </a:t>
            </a:r>
            <a:r>
              <a:rPr lang="ru-RU" dirty="0" err="1"/>
              <a:t>заманауи</a:t>
            </a:r>
            <a:r>
              <a:rPr lang="ru-RU" dirty="0"/>
              <a:t>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 smtClean="0"/>
              <a:t>әдістер</a:t>
            </a:r>
            <a:endParaRPr lang="ru-RU" dirty="0"/>
          </a:p>
        </p:txBody>
      </p:sp>
      <p:pic>
        <p:nvPicPr>
          <p:cNvPr id="4" name="Picture 2" descr="D:\111\КЕМАЛОВ А.Ф. Курсовая\Thermal-Commercial-C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8377"/>
            <a:ext cx="5544617" cy="48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01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1332</TotalTime>
  <Words>775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Impact</vt:lpstr>
      <vt:lpstr>Times New Roman</vt:lpstr>
      <vt:lpstr>NewsPrint</vt:lpstr>
      <vt:lpstr>Презентация PowerPoint</vt:lpstr>
      <vt:lpstr>ЦБА тарихы</vt:lpstr>
      <vt:lpstr>Циклды бу айдау (CSS)</vt:lpstr>
      <vt:lpstr>1. Бу айдау</vt:lpstr>
      <vt:lpstr>2. Сіңдіру қабаты</vt:lpstr>
      <vt:lpstr>3.Өндіру</vt:lpstr>
      <vt:lpstr>ЦБА үшін қабаттың геологиялық мәндері :</vt:lpstr>
      <vt:lpstr>ЦБА Химиялық қоспалармен</vt:lpstr>
      <vt:lpstr>ЦБА  көлденең ұңғымада</vt:lpstr>
      <vt:lpstr>Презентация PowerPoint</vt:lpstr>
      <vt:lpstr>Презентация PowerPoint</vt:lpstr>
      <vt:lpstr>(ГРП) ҚГЖ-дағы ЦБА</vt:lpstr>
      <vt:lpstr>Презентация PowerPoint</vt:lpstr>
      <vt:lpstr>Қорытынды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Еркебулан</dc:creator>
  <cp:lastModifiedBy>Dinara Baskanbayeva</cp:lastModifiedBy>
  <cp:revision>98</cp:revision>
  <dcterms:created xsi:type="dcterms:W3CDTF">2015-04-19T12:27:38Z</dcterms:created>
  <dcterms:modified xsi:type="dcterms:W3CDTF">2021-04-22T04:14:31Z</dcterms:modified>
</cp:coreProperties>
</file>