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68" r:id="rId4"/>
    <p:sldId id="258" r:id="rId5"/>
    <p:sldId id="271" r:id="rId6"/>
    <p:sldId id="270" r:id="rId7"/>
    <p:sldId id="263" r:id="rId8"/>
    <p:sldId id="259" r:id="rId9"/>
    <p:sldId id="269" r:id="rId10"/>
    <p:sldId id="261" r:id="rId11"/>
    <p:sldId id="260" r:id="rId12"/>
    <p:sldId id="264" r:id="rId13"/>
    <p:sldId id="265" r:id="rId14"/>
    <p:sldId id="266" r:id="rId15"/>
    <p:sldId id="272" r:id="rId16"/>
    <p:sldId id="267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8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9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20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20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2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202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202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202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202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2FA097-43E3-4F7B-BB58-812E7620237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B0D94-D8A1-425C-A488-717B178171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473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E9678-4A41-4EAC-932A-9C59C7D93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134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D8FE45-5363-4BB6-A3BF-F8D0ACC87A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770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CA2AFE-BE63-4478-B321-1E8A088A4F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551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15884-4083-4A1C-9ADD-C41DEA3719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205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F0184-235E-4EB4-BF13-C83515C327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281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B52AA-E716-4F07-94FD-FACE2F9F2D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61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F29E7-2CA5-4D94-9E6A-F34C6CCA07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254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57956-17F8-41AF-AC24-29401F9F9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700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06EF1-E44F-4A11-97AC-E6F757B540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026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8B9F2-F6E7-454A-9D82-0E92D9AF74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445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12F8C-71E4-4B37-AA99-F8B0708717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362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096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09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9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099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09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9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0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100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100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DE7F034-E6AD-41AA-BA71-EAA56B544DB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0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19400"/>
            <a:ext cx="8229600" cy="1219200"/>
          </a:xfrm>
        </p:spPr>
        <p:txBody>
          <a:bodyPr/>
          <a:lstStyle/>
          <a:p>
            <a:r>
              <a:rPr lang="kk-KZ" altLang="ru-RU" sz="3200"/>
              <a:t>ТЕРМИЯЛЫҚ ӨҢДЕУДІҢ ТЕОРИЯЛЫҚ  НЕГІЗДЕРІ</a:t>
            </a:r>
            <a:endParaRPr lang="ru-RU" altLang="ru-RU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kk-KZ" altLang="ru-RU" sz="2800"/>
              <a:t>Эвтектоидты болаттың (0,8 %) аустенитке изотермиялық өзгеру диаграммасы </a:t>
            </a:r>
            <a:endParaRPr lang="ru-RU" altLang="ru-RU" sz="2800"/>
          </a:p>
        </p:txBody>
      </p:sp>
      <p:pic>
        <p:nvPicPr>
          <p:cNvPr id="11268" name="Picture 4" descr="10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524000"/>
            <a:ext cx="4724400" cy="512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3600"/>
              <a:t>Аустениттің пайда болуы</a:t>
            </a:r>
            <a:endParaRPr lang="ru-RU" altLang="ru-RU" sz="36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altLang="ru-RU"/>
              <a:t>А</a:t>
            </a:r>
            <a:r>
              <a:rPr lang="kk-KZ" altLang="ru-RU" baseline="-25000"/>
              <a:t>1</a:t>
            </a:r>
            <a:r>
              <a:rPr lang="kk-KZ" altLang="ru-RU"/>
              <a:t> нүктесінен жоғары қыздыру кезінде  </a:t>
            </a:r>
            <a:r>
              <a:rPr lang="kk-KZ" altLang="ru-RU" b="1"/>
              <a:t>α→γ</a:t>
            </a:r>
            <a:r>
              <a:rPr lang="kk-KZ" altLang="ru-RU"/>
              <a:t>  аллотропиялық өзгерістен жылжу шекаралары туындап, оның нәтижесінде көміртегі аз, формасы тілімшекті алғашқы аустенит пайда болады. </a:t>
            </a:r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04800" y="876300"/>
            <a:ext cx="8534400" cy="533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kk-KZ" altLang="ru-RU" sz="2800"/>
              <a:t>   Термокинетикалық диаграммадағы  </a:t>
            </a:r>
          </a:p>
          <a:p>
            <a:r>
              <a:rPr lang="kk-KZ" altLang="ru-RU" sz="2800"/>
              <a:t>      көрсетілген қыздыру температуралары      </a:t>
            </a:r>
          </a:p>
          <a:p>
            <a:r>
              <a:rPr lang="kk-KZ" altLang="ru-RU" sz="2800"/>
              <a:t>                              </a:t>
            </a:r>
            <a:r>
              <a:rPr lang="kk-KZ" altLang="ru-RU" sz="2800" b="1"/>
              <a:t>V</a:t>
            </a:r>
            <a:r>
              <a:rPr lang="kk-KZ" altLang="ru-RU" sz="2800" b="1" baseline="-25000"/>
              <a:t>1</a:t>
            </a:r>
            <a:r>
              <a:rPr lang="kk-KZ" altLang="ru-RU" sz="2800" b="1"/>
              <a:t>&lt; V</a:t>
            </a:r>
            <a:r>
              <a:rPr lang="kk-KZ" altLang="ru-RU" sz="2800" b="1" baseline="-25000"/>
              <a:t>2</a:t>
            </a:r>
            <a:r>
              <a:rPr lang="kk-KZ" altLang="ru-RU" sz="2800" b="1"/>
              <a:t>&lt; V</a:t>
            </a:r>
            <a:r>
              <a:rPr lang="kk-KZ" altLang="ru-RU" sz="2800" b="1" baseline="-25000"/>
              <a:t>3</a:t>
            </a:r>
            <a:r>
              <a:rPr lang="kk-KZ" altLang="ru-RU" sz="2800" b="1"/>
              <a:t>&lt; V</a:t>
            </a:r>
            <a:r>
              <a:rPr lang="kk-KZ" altLang="ru-RU" sz="2800" b="1" baseline="-25000"/>
              <a:t>4</a:t>
            </a:r>
            <a:r>
              <a:rPr lang="kk-KZ" altLang="ru-RU" sz="2800"/>
              <a:t> .</a:t>
            </a:r>
            <a:endParaRPr lang="ru-RU" altLang="ru-RU" sz="2800"/>
          </a:p>
          <a:p>
            <a:pPr algn="ctr"/>
            <a:endParaRPr lang="kk-KZ" altLang="ru-RU" sz="2800"/>
          </a:p>
          <a:p>
            <a:pPr>
              <a:buFontTx/>
              <a:buChar char="•"/>
            </a:pPr>
            <a:r>
              <a:rPr lang="kk-KZ" altLang="ru-RU" sz="2800"/>
              <a:t>   Перлиттің аустенитке өзгеру температура   </a:t>
            </a:r>
          </a:p>
          <a:p>
            <a:r>
              <a:rPr lang="kk-KZ" altLang="ru-RU" sz="2800"/>
              <a:t>                аралығы ( </a:t>
            </a:r>
            <a:r>
              <a:rPr lang="kk-KZ" altLang="ru-RU" sz="2800" b="1"/>
              <a:t>t</a:t>
            </a:r>
            <a:r>
              <a:rPr lang="kk-KZ" altLang="ru-RU" sz="2800" b="1" baseline="-25000"/>
              <a:t>1</a:t>
            </a:r>
            <a:r>
              <a:rPr lang="kk-KZ" altLang="ru-RU" sz="2800" b="1"/>
              <a:t>  - t</a:t>
            </a:r>
            <a:r>
              <a:rPr lang="kk-KZ" altLang="ru-RU" sz="2800" b="1" baseline="-25000"/>
              <a:t>2</a:t>
            </a:r>
            <a:r>
              <a:rPr lang="kk-KZ" altLang="ru-RU" sz="2800" b="1"/>
              <a:t> ,  t</a:t>
            </a:r>
            <a:r>
              <a:rPr lang="kk-KZ" altLang="ru-RU" sz="2800" b="1" baseline="-25000"/>
              <a:t>3</a:t>
            </a:r>
            <a:r>
              <a:rPr lang="kk-KZ" altLang="ru-RU" sz="2800" b="1"/>
              <a:t> -  t</a:t>
            </a:r>
            <a:r>
              <a:rPr lang="kk-KZ" altLang="ru-RU" sz="2800" b="1" baseline="-25000"/>
              <a:t>4</a:t>
            </a:r>
            <a:r>
              <a:rPr lang="kk-KZ" altLang="ru-RU" sz="2800"/>
              <a:t> ), </a:t>
            </a:r>
          </a:p>
          <a:p>
            <a:r>
              <a:rPr lang="kk-KZ" altLang="ru-RU" sz="2800"/>
              <a:t>        қыздыру жылдамдығы  жоғарылаған  </a:t>
            </a:r>
          </a:p>
          <a:p>
            <a:r>
              <a:rPr lang="kk-KZ" altLang="ru-RU" sz="2800"/>
              <a:t>                    сайын ұлғайа түседі. </a:t>
            </a:r>
          </a:p>
          <a:p>
            <a:endParaRPr lang="kk-KZ" altLang="ru-RU" sz="2800"/>
          </a:p>
          <a:p>
            <a:pPr>
              <a:buFontTx/>
              <a:buChar char="•"/>
            </a:pPr>
            <a:r>
              <a:rPr lang="kk-KZ" altLang="ru-RU" sz="2800"/>
              <a:t>  </a:t>
            </a:r>
            <a:r>
              <a:rPr lang="kk-KZ" altLang="ru-RU" sz="3200"/>
              <a:t>Сол себепті болатты аустениттендіру үшін  қыздыру жылдамдығына сәйкес</a:t>
            </a:r>
            <a:r>
              <a:rPr lang="kk-KZ" altLang="ru-RU" sz="2800"/>
              <a:t> қыздыру температурасы үлкен болу керек.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3200" b="1"/>
              <a:t>Болаттың қасиетіне түйіршік өлшемдерінің тигізер әсері.</a:t>
            </a:r>
            <a:endParaRPr lang="ru-RU" altLang="ru-RU" sz="32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ru-RU"/>
              <a:t>  Түйіршіктің өлшемі </a:t>
            </a:r>
            <a:r>
              <a:rPr lang="kk-KZ" altLang="ru-RU" b="1" i="1"/>
              <a:t>ұсақ</a:t>
            </a:r>
            <a:r>
              <a:rPr lang="kk-KZ" altLang="ru-RU"/>
              <a:t> болса болаттың беріктік көрсеткіштері  (</a:t>
            </a:r>
            <a:r>
              <a:rPr lang="kk-KZ" altLang="ru-RU" b="1">
                <a:sym typeface="Symbol" panose="05050102010706020507" pitchFamily="18" charset="2"/>
              </a:rPr>
              <a:t></a:t>
            </a:r>
            <a:r>
              <a:rPr lang="kk-KZ" altLang="ru-RU" b="1" baseline="-25000"/>
              <a:t>в</a:t>
            </a:r>
            <a:r>
              <a:rPr lang="kk-KZ" altLang="ru-RU" b="1"/>
              <a:t> , </a:t>
            </a:r>
            <a:r>
              <a:rPr lang="kk-KZ" altLang="ru-RU" b="1">
                <a:sym typeface="Symbol" panose="05050102010706020507" pitchFamily="18" charset="2"/>
              </a:rPr>
              <a:t></a:t>
            </a:r>
            <a:r>
              <a:rPr lang="kk-KZ" altLang="ru-RU" b="1" baseline="-25000"/>
              <a:t>т</a:t>
            </a:r>
            <a:r>
              <a:rPr lang="kk-KZ" altLang="ru-RU" b="1"/>
              <a:t> , </a:t>
            </a:r>
            <a:r>
              <a:rPr lang="kk-KZ" altLang="ru-RU" b="1">
                <a:sym typeface="Symbol" panose="05050102010706020507" pitchFamily="18" charset="2"/>
              </a:rPr>
              <a:t></a:t>
            </a:r>
            <a:r>
              <a:rPr lang="kk-KZ" altLang="ru-RU" b="1" baseline="-25000"/>
              <a:t>-1</a:t>
            </a:r>
            <a:r>
              <a:rPr lang="kk-KZ" altLang="ru-RU"/>
              <a:t>) созымталдығы  (</a:t>
            </a:r>
            <a:r>
              <a:rPr lang="kk-KZ" altLang="ru-RU" b="1"/>
              <a:t>δ, ψ</a:t>
            </a:r>
            <a:r>
              <a:rPr lang="kk-KZ" altLang="ru-RU"/>
              <a:t> 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ru-RU"/>
              <a:t>    тұтқырлығы     ( </a:t>
            </a:r>
            <a:r>
              <a:rPr lang="kk-KZ" altLang="ru-RU" b="1"/>
              <a:t>KCU,   KCT</a:t>
            </a:r>
            <a:r>
              <a:rPr lang="kk-KZ" altLang="ru-RU"/>
              <a:t> )  </a:t>
            </a:r>
            <a:r>
              <a:rPr lang="kk-KZ" altLang="ru-RU" b="1"/>
              <a:t>жоғары</a:t>
            </a:r>
            <a:r>
              <a:rPr lang="kk-KZ" altLang="ru-RU"/>
              <a:t>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ru-RU"/>
              <a:t>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ru-RU"/>
              <a:t>суыққа сынғыштық табалдырығы,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ru-RU"/>
              <a:t>    морт қирау қабілеті </a:t>
            </a:r>
            <a:r>
              <a:rPr lang="kk-KZ" altLang="ru-RU" b="1"/>
              <a:t>төмен</a:t>
            </a:r>
            <a:r>
              <a:rPr lang="kk-KZ" altLang="ru-RU"/>
              <a:t> болады. </a:t>
            </a:r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2000" y="1143000"/>
            <a:ext cx="76200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kk-KZ" altLang="ru-RU" sz="2800"/>
              <a:t>   Аустениттің түйіршіктерін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kk-KZ" altLang="ru-RU" sz="2800" b="1"/>
              <a:t>    микролегірлеу  ( V,  Ti, Nb, т.б.),</a:t>
            </a:r>
            <a:r>
              <a:rPr lang="kk-KZ" altLang="ru-RU" sz="280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kk-KZ" altLang="ru-RU" sz="2800"/>
              <a:t>   жоғары жылдамдықта қыздыру арқылы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kk-KZ" altLang="ru-RU" sz="2800"/>
              <a:t>                </a:t>
            </a:r>
            <a:r>
              <a:rPr lang="kk-KZ" altLang="ru-RU" sz="2800" b="1"/>
              <a:t>ұсақтау</a:t>
            </a:r>
            <a:r>
              <a:rPr lang="kk-KZ" altLang="ru-RU" sz="2800"/>
              <a:t>,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kk-KZ" altLang="ru-RU" sz="2800"/>
              <a:t> болаттың конструктивтік беріктігін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kk-KZ" altLang="ru-RU" sz="2800"/>
              <a:t>                                                       </a:t>
            </a:r>
            <a:r>
              <a:rPr lang="kk-KZ" altLang="ru-RU" sz="2800" b="1"/>
              <a:t>көтереді.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kk-KZ" altLang="ru-RU" sz="2800" b="1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kk-KZ" altLang="ru-RU" sz="2800"/>
              <a:t> Ірі түйіршікті құрылымды алу арқылы тек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kk-KZ" altLang="ru-RU" sz="2800"/>
              <a:t>                       қана электротехникалық (трансформаторлық) болаттың магниттік қасиетін көтеруге болады.</a:t>
            </a:r>
            <a:endParaRPr lang="ru-RU" altLang="ru-RU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Суыту кезіндегі болаттың өзгеруі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Баяу суыту кезінде аустенит эвтектоидтық өзгереді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    </a:t>
            </a:r>
            <a:r>
              <a:rPr lang="en-US" altLang="ru-RU"/>
              <a:t>Fe</a:t>
            </a:r>
            <a:r>
              <a:rPr lang="ru-RU" altLang="ru-RU" baseline="-16000"/>
              <a:t>γ</a:t>
            </a:r>
            <a:r>
              <a:rPr lang="ru-RU" altLang="ru-RU"/>
              <a:t>(С)→ </a:t>
            </a:r>
            <a:r>
              <a:rPr lang="en-US" altLang="ru-RU"/>
              <a:t>Fe</a:t>
            </a:r>
            <a:r>
              <a:rPr lang="ru-RU" altLang="ru-RU" baseline="-16000"/>
              <a:t>α </a:t>
            </a:r>
            <a:r>
              <a:rPr lang="ru-RU" altLang="ru-RU"/>
              <a:t>+ </a:t>
            </a:r>
            <a:r>
              <a:rPr lang="en-US" altLang="ru-RU"/>
              <a:t>Fe</a:t>
            </a:r>
            <a:r>
              <a:rPr lang="ru-RU" altLang="ru-RU" baseline="-16000"/>
              <a:t>3</a:t>
            </a:r>
            <a:r>
              <a:rPr lang="ru-RU" altLang="ru-RU"/>
              <a:t>С;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 </a:t>
            </a:r>
            <a:r>
              <a:rPr lang="ru-RU" altLang="ru-RU" b="1"/>
              <a:t>А→Ф+Ц</a:t>
            </a:r>
            <a:r>
              <a:rPr lang="ru-RU" altLang="ru-RU" b="1" baseline="-20000"/>
              <a:t>II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4375"/>
          </a:xfrm>
        </p:spPr>
        <p:txBody>
          <a:bodyPr/>
          <a:lstStyle/>
          <a:p>
            <a:r>
              <a:rPr lang="kk-KZ" altLang="ru-RU" sz="2800"/>
              <a:t>Аустениттің изотермиялық өзгеру диаграммасы</a:t>
            </a:r>
            <a:r>
              <a:rPr lang="ru-RU" altLang="ru-RU" sz="2800"/>
              <a:t> </a:t>
            </a:r>
          </a:p>
        </p:txBody>
      </p:sp>
      <p:pic>
        <p:nvPicPr>
          <p:cNvPr id="17412" name="Picture 4" descr="4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219200"/>
            <a:ext cx="8229600" cy="5297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Аустенитт</a:t>
            </a:r>
            <a:r>
              <a:rPr lang="kk-KZ" altLang="ru-RU"/>
              <a:t>ің ыдырауы қатарынан жүретін екі </a:t>
            </a:r>
            <a:r>
              <a:rPr lang="ru-RU" altLang="ru-RU"/>
              <a:t>процестерден тұрады:</a:t>
            </a:r>
          </a:p>
          <a:p>
            <a:pPr>
              <a:buFontTx/>
              <a:buChar char="-"/>
            </a:pPr>
            <a:r>
              <a:rPr lang="en-US" altLang="ru-RU"/>
              <a:t>Fe</a:t>
            </a:r>
            <a:r>
              <a:rPr lang="ru-RU" altLang="ru-RU"/>
              <a:t>γ→ </a:t>
            </a:r>
            <a:r>
              <a:rPr lang="en-US" altLang="ru-RU"/>
              <a:t>Fe</a:t>
            </a:r>
            <a:r>
              <a:rPr lang="ru-RU" altLang="ru-RU"/>
              <a:t>α ауысуы (диффузиясыз процесс) </a:t>
            </a:r>
          </a:p>
          <a:p>
            <a:pPr>
              <a:buFontTx/>
              <a:buNone/>
            </a:pPr>
            <a:r>
              <a:rPr lang="ru-RU" altLang="ru-RU"/>
              <a:t>және </a:t>
            </a:r>
          </a:p>
          <a:p>
            <a:pPr>
              <a:buFontTx/>
              <a:buChar char="-"/>
            </a:pPr>
            <a:r>
              <a:rPr lang="ru-RU" altLang="ru-RU"/>
              <a:t>цементиттің </a:t>
            </a:r>
            <a:r>
              <a:rPr lang="en-US" altLang="ru-RU"/>
              <a:t>Fe</a:t>
            </a:r>
            <a:r>
              <a:rPr lang="ru-RU" altLang="ru-RU" baseline="-14000"/>
              <a:t>3</a:t>
            </a:r>
            <a:r>
              <a:rPr lang="ru-RU" altLang="ru-RU"/>
              <a:t>С түзілуі (диффузиялы процесс).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8610600" cy="6324600"/>
          </a:xfrm>
        </p:spPr>
        <p:txBody>
          <a:bodyPr/>
          <a:lstStyle/>
          <a:p>
            <a:r>
              <a:rPr lang="ru-RU" altLang="ru-RU" sz="2800"/>
              <a:t>Асыра суыту дәрежесі артқан сайын аустенит пен перлиттің энергияларының айырмасы көтеріле бастайды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                                    (ΔF = FА – FП). </a:t>
            </a:r>
          </a:p>
          <a:p>
            <a:r>
              <a:rPr lang="ru-RU" altLang="ru-RU" sz="2800"/>
              <a:t>Соның әсерінен түзілетін фазалардың түйіршіктерінің бөлшектілігі артады. </a:t>
            </a:r>
          </a:p>
          <a:p>
            <a:r>
              <a:rPr lang="ru-RU" altLang="ru-RU" sz="2800"/>
              <a:t>Қалыңдығы әртүрлі ферритті-цементитті құрылымдар </a:t>
            </a:r>
            <a:r>
              <a:rPr lang="ru-RU" altLang="ru-RU" sz="2800" b="1" i="1"/>
              <a:t>перлит, сорбит, троостит </a:t>
            </a:r>
            <a:r>
              <a:rPr lang="ru-RU" altLang="ru-RU" sz="2800"/>
              <a:t>деп аталынады. </a:t>
            </a:r>
          </a:p>
          <a:p>
            <a:r>
              <a:rPr lang="ru-RU" altLang="ru-RU" sz="2800"/>
              <a:t>Бөлшектілік – көрші тілімшектердің қосынды қалыңдығы </a:t>
            </a:r>
            <a:r>
              <a:rPr lang="en-US" altLang="ru-RU" sz="2800"/>
              <a:t>Fe</a:t>
            </a:r>
            <a:r>
              <a:rPr lang="ru-RU" altLang="ru-RU" sz="2800"/>
              <a:t>α + </a:t>
            </a:r>
            <a:r>
              <a:rPr lang="en-US" altLang="ru-RU" sz="2800"/>
              <a:t>Fe</a:t>
            </a:r>
            <a:r>
              <a:rPr lang="ru-RU" altLang="ru-RU" sz="2800" baseline="-18000"/>
              <a:t>3</a:t>
            </a:r>
            <a:r>
              <a:rPr lang="ru-RU" altLang="ru-RU" sz="2800"/>
              <a:t>С </a:t>
            </a:r>
          </a:p>
          <a:p>
            <a:endParaRPr lang="ru-RU" altLang="ru-RU" sz="280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41" t="24896" r="27266" b="39482"/>
          <a:stretch>
            <a:fillRect/>
          </a:stretch>
        </p:blipFill>
        <p:spPr bwMode="auto">
          <a:xfrm>
            <a:off x="6172200" y="5715000"/>
            <a:ext cx="2438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81000" y="594360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/>
              <a:t>Стрелкамен микроскоп жарығының бағыты көрсетілген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>
            <p:ph/>
          </p:nvPr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0"/>
            <a:ext cx="2286000" cy="206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7924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09600" y="5715000"/>
            <a:ext cx="7772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k-KZ" altLang="ru-RU" b="1"/>
              <a:t>Перлиттің аустенит түйіршігінде құрылу реті:</a:t>
            </a:r>
            <a:endParaRPr lang="ru-RU" altLang="ru-RU" b="1"/>
          </a:p>
          <a:p>
            <a:r>
              <a:rPr lang="ru-RU" altLang="ru-RU" b="1"/>
              <a:t>а – цементиттің  ферриттегі бірінші тілімшектері; б - цементиттің  ферриттегі екінші тілімшектері; в –перлит колониясы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668588" y="1295400"/>
            <a:ext cx="4418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/>
              <a:t>Перлиттің микроқұрылымы, (×1500)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2800"/>
              <a:t>Термиялық өңдеудің негізгі факторлары - температура және уақыт. </a:t>
            </a:r>
            <a:endParaRPr lang="ru-RU" altLang="ru-RU" sz="280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2397125"/>
            <a:ext cx="3124200" cy="29098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kk-KZ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ru-RU" sz="2400"/>
              <a:t>Термиялық өңдеу графигі</a:t>
            </a:r>
            <a:r>
              <a:rPr lang="ru-RU" altLang="ru-RU" sz="2400"/>
              <a:t> </a:t>
            </a:r>
            <a:endParaRPr lang="kk-KZ" altLang="ru-RU" sz="2400"/>
          </a:p>
          <a:p>
            <a:pPr>
              <a:lnSpc>
                <a:spcPct val="90000"/>
              </a:lnSpc>
            </a:pPr>
            <a:endParaRPr lang="kk-KZ" altLang="ru-RU" sz="2400"/>
          </a:p>
          <a:p>
            <a:pPr>
              <a:lnSpc>
                <a:spcPct val="90000"/>
              </a:lnSpc>
            </a:pPr>
            <a:r>
              <a:rPr lang="kk-KZ" altLang="ru-RU" sz="2400"/>
              <a:t> t  – температура</a:t>
            </a:r>
          </a:p>
          <a:p>
            <a:pPr>
              <a:lnSpc>
                <a:spcPct val="90000"/>
              </a:lnSpc>
            </a:pPr>
            <a:r>
              <a:rPr lang="kk-KZ" altLang="ru-RU" sz="2400"/>
              <a:t> </a:t>
            </a:r>
            <a:r>
              <a:rPr lang="en-US" altLang="ru-RU" sz="2400"/>
              <a:t>τ</a:t>
            </a:r>
            <a:r>
              <a:rPr lang="kk-KZ" altLang="ru-RU" sz="2400"/>
              <a:t> – уақыт</a:t>
            </a:r>
            <a:endParaRPr lang="ru-RU" altLang="ru-RU" sz="2400"/>
          </a:p>
        </p:txBody>
      </p:sp>
      <p:pic>
        <p:nvPicPr>
          <p:cNvPr id="7173" name="Picture 5" descr="9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438400"/>
            <a:ext cx="5334000" cy="3352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Аустенитті үздіксіз суытудағы өзгеруі </a:t>
            </a:r>
          </a:p>
        </p:txBody>
      </p:sp>
      <p:pic>
        <p:nvPicPr>
          <p:cNvPr id="51205" name="Рисунок 39" descr="рис 10_9.emf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778000"/>
            <a:ext cx="6629400" cy="4541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Мартенситті өзгеру ( III өзгеру)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altLang="ru-RU"/>
              <a:t>Fe</a:t>
            </a:r>
            <a:r>
              <a:rPr lang="ru-RU" altLang="ru-RU"/>
              <a:t>γ(С)→ </a:t>
            </a:r>
            <a:r>
              <a:rPr lang="en-US" altLang="ru-RU"/>
              <a:t>Fe</a:t>
            </a:r>
            <a:r>
              <a:rPr lang="ru-RU" altLang="ru-RU"/>
              <a:t>α(С) диффузиясыз өзгеру процесі</a:t>
            </a:r>
          </a:p>
        </p:txBody>
      </p:sp>
      <p:pic>
        <p:nvPicPr>
          <p:cNvPr id="53253" name="Рисунок 40" descr="рис 10_10.emf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73475" y="3055938"/>
            <a:ext cx="3335338" cy="3573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81000" y="5257800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Мартенситтің кристалдық торы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8915400" cy="6172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3600" b="1"/>
              <a:t>Бол</a:t>
            </a:r>
            <a:r>
              <a:rPr lang="kk-KZ" altLang="ru-RU" sz="3600" b="1"/>
              <a:t>аттың негізгі төрт өзгеруі</a:t>
            </a:r>
          </a:p>
          <a:p>
            <a:pPr>
              <a:buFont typeface="Wingdings" panose="05000000000000000000" pitchFamily="2" charset="2"/>
              <a:buNone/>
            </a:pPr>
            <a:endParaRPr lang="kk-KZ" altLang="ru-RU" b="1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- Бірінші өзгеру –  қыздыруда: </a:t>
            </a:r>
            <a:r>
              <a:rPr lang="ru-RU" altLang="ru-RU" b="1"/>
              <a:t>П→А</a:t>
            </a:r>
            <a:r>
              <a:rPr lang="ru-RU" altLang="ru-RU"/>
              <a:t> </a:t>
            </a:r>
          </a:p>
          <a:p>
            <a:r>
              <a:rPr lang="ru-RU" altLang="ru-RU"/>
              <a:t>  - екінші өзгеру – суыту жылдамдығына байланысты: </a:t>
            </a:r>
            <a:r>
              <a:rPr lang="ru-RU" altLang="ru-RU" b="1"/>
              <a:t>А→Ф+Ц</a:t>
            </a:r>
            <a:r>
              <a:rPr lang="ru-RU" altLang="ru-RU"/>
              <a:t>;</a:t>
            </a:r>
          </a:p>
          <a:p>
            <a:r>
              <a:rPr lang="ru-RU" altLang="ru-RU"/>
              <a:t>- үшінші өзгеру – шапшаң суытуда </a:t>
            </a:r>
            <a:r>
              <a:rPr lang="ru-RU" altLang="ru-RU" b="1"/>
              <a:t>А→М</a:t>
            </a:r>
            <a:r>
              <a:rPr lang="ru-RU" altLang="ru-RU"/>
              <a:t> (шынықтыру кезінде);</a:t>
            </a:r>
          </a:p>
          <a:p>
            <a:r>
              <a:rPr lang="ru-RU" altLang="ru-RU"/>
              <a:t>- төртінші өзгеру – шынықтырылған болатты босатқанда </a:t>
            </a:r>
            <a:r>
              <a:rPr lang="ru-RU" altLang="ru-RU" b="1"/>
              <a:t>(М → ыдырау өнімі</a:t>
            </a:r>
            <a:r>
              <a:rPr lang="ru-RU" altLang="ru-RU"/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2800"/>
              <a:t>Болаттың  қыздыру температуралары көрсетілген  Fe - Fe</a:t>
            </a:r>
            <a:r>
              <a:rPr lang="kk-KZ" altLang="ru-RU" sz="2800" baseline="-25000"/>
              <a:t>3</a:t>
            </a:r>
            <a:r>
              <a:rPr lang="kk-KZ" altLang="ru-RU" sz="2800"/>
              <a:t>C  диаграммасы</a:t>
            </a:r>
            <a:r>
              <a:rPr lang="ru-RU" altLang="ru-RU" sz="2800"/>
              <a:t>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1981200"/>
            <a:ext cx="3048000" cy="4149725"/>
          </a:xfrm>
        </p:spPr>
        <p:txBody>
          <a:bodyPr/>
          <a:lstStyle/>
          <a:p>
            <a:r>
              <a:rPr lang="kk-KZ" altLang="ru-RU" sz="2400"/>
              <a:t>А</a:t>
            </a:r>
            <a:r>
              <a:rPr lang="kk-KZ" altLang="ru-RU" sz="2400" b="1" baseline="-25000"/>
              <a:t>1</a:t>
            </a:r>
            <a:r>
              <a:rPr lang="kk-KZ" altLang="ru-RU" sz="2400"/>
              <a:t> - PSK, 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2400"/>
              <a:t>       (П→А) (А→П)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2400"/>
              <a:t> </a:t>
            </a:r>
          </a:p>
          <a:p>
            <a:r>
              <a:rPr lang="kk-KZ" altLang="ru-RU" sz="2800"/>
              <a:t>А</a:t>
            </a:r>
            <a:r>
              <a:rPr lang="kk-KZ" altLang="ru-RU" sz="2800" b="1" baseline="-25000"/>
              <a:t>3</a:t>
            </a:r>
            <a:r>
              <a:rPr lang="kk-KZ" altLang="ru-RU" sz="2800" b="1"/>
              <a:t> </a:t>
            </a:r>
            <a:r>
              <a:rPr lang="kk-KZ" altLang="ru-RU" sz="2800"/>
              <a:t> -  GS,  (Ф→А) (А→Ф)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ru-RU" sz="2800"/>
              <a:t> </a:t>
            </a:r>
          </a:p>
          <a:p>
            <a:r>
              <a:rPr lang="kk-KZ" altLang="ru-RU" sz="2800"/>
              <a:t>Аcт-  SE</a:t>
            </a:r>
            <a:r>
              <a:rPr lang="ru-RU" altLang="ru-RU" sz="2800"/>
              <a:t> </a:t>
            </a:r>
            <a:r>
              <a:rPr lang="kk-KZ" altLang="ru-RU" sz="2800"/>
              <a:t>(Ц→А) (А→Ц)</a:t>
            </a:r>
            <a:r>
              <a:rPr lang="ru-RU" altLang="ru-RU" sz="2800"/>
              <a:t> </a:t>
            </a:r>
            <a:endParaRPr lang="kk-KZ" altLang="ru-RU" sz="2400"/>
          </a:p>
          <a:p>
            <a:endParaRPr lang="ru-RU" altLang="ru-RU" sz="2400"/>
          </a:p>
        </p:txBody>
      </p:sp>
      <p:pic>
        <p:nvPicPr>
          <p:cNvPr id="8197" name="Picture 5" descr="132а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817688"/>
            <a:ext cx="5029200" cy="3902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8763000" cy="6096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 b="1"/>
              <a:t>Болатты қыздыру температуралары</a:t>
            </a:r>
          </a:p>
          <a:p>
            <a:r>
              <a:rPr lang="ru-RU" altLang="ru-RU"/>
              <a:t>Эвтектоидқа дейінгі болат үшін: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             А</a:t>
            </a:r>
            <a:r>
              <a:rPr lang="ru-RU" altLang="ru-RU" baseline="-18000"/>
              <a:t>3</a:t>
            </a:r>
            <a:r>
              <a:rPr lang="ru-RU" altLang="ru-RU"/>
              <a:t> + (30…50°С) </a:t>
            </a:r>
          </a:p>
          <a:p>
            <a:r>
              <a:rPr lang="ru-RU" altLang="ru-RU"/>
              <a:t>Эвтектоидтан кейінгі болат үшін: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             А</a:t>
            </a:r>
            <a:r>
              <a:rPr lang="ru-RU" altLang="ru-RU" baseline="-25000"/>
              <a:t>1</a:t>
            </a:r>
            <a:r>
              <a:rPr lang="ru-RU" altLang="ru-RU"/>
              <a:t> + (30...50°С)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                               аспау керек.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Болатты А</a:t>
            </a:r>
            <a:r>
              <a:rPr lang="ru-RU" altLang="ru-RU" baseline="-16000"/>
              <a:t>3</a:t>
            </a:r>
            <a:r>
              <a:rPr lang="ru-RU" altLang="ru-RU"/>
              <a:t> және А</a:t>
            </a:r>
            <a:r>
              <a:rPr lang="ru-RU" altLang="ru-RU" baseline="-16000"/>
              <a:t>с</a:t>
            </a:r>
            <a:r>
              <a:rPr lang="en-US" altLang="ru-RU" baseline="-16000"/>
              <a:t>m</a:t>
            </a:r>
            <a:r>
              <a:rPr lang="kk-KZ" altLang="ru-RU" baseline="-16000"/>
              <a:t> </a:t>
            </a:r>
            <a:r>
              <a:rPr lang="ru-RU" altLang="ru-RU"/>
              <a:t>, температуралардан астам қыздыру кезінде түйіршік өте іріленеді.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     Мұндай қыздыру аса қыздыру аталады.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23912"/>
          </a:xfrm>
        </p:spPr>
        <p:txBody>
          <a:bodyPr/>
          <a:lstStyle/>
          <a:p>
            <a:r>
              <a:rPr lang="ru-RU" altLang="ru-RU" sz="2800" b="1"/>
              <a:t>П→А изотермиялық өзгеруі (температурасы 727 °С</a:t>
            </a:r>
            <a:r>
              <a:rPr lang="ru-RU" altLang="ru-RU" sz="4000"/>
              <a:t>)</a:t>
            </a:r>
          </a:p>
        </p:txBody>
      </p:sp>
      <p:pic>
        <p:nvPicPr>
          <p:cNvPr id="26628" name="Рисунок 35" descr="рис 10_3.emf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465263"/>
            <a:ext cx="7391400" cy="4478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3400" y="5948363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b="1"/>
              <a:t>Құрамында 0,8 % С  бар болат үшін перлиттің аустенитке изотермиялық өзгеру диаграммасы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ru-RU" sz="2800"/>
              <a:t>Үздіксіз қыздыру кезінде аустениттің пайда болу диаграммасы.</a:t>
            </a:r>
            <a:br>
              <a:rPr lang="kk-KZ" altLang="ru-RU" sz="2800"/>
            </a:br>
            <a:r>
              <a:rPr lang="kk-KZ" altLang="ru-RU" sz="2800"/>
              <a:t>Эвтектоидты болат (0,8%).</a:t>
            </a:r>
            <a:endParaRPr lang="ru-RU" altLang="ru-RU" sz="2800"/>
          </a:p>
        </p:txBody>
      </p:sp>
      <p:pic>
        <p:nvPicPr>
          <p:cNvPr id="13316" name="Picture 4" descr="105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22500" y="1676400"/>
            <a:ext cx="4624388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1252538"/>
            <a:ext cx="8229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kk-KZ" altLang="ru-RU" sz="2800"/>
              <a:t>Болатты қыздыру кезінде жүретін фазалық өзгерістерді темір-көміртегі диаграммасынан көруге болады. </a:t>
            </a:r>
          </a:p>
          <a:p>
            <a:pPr algn="ctr"/>
            <a:endParaRPr lang="kk-KZ" altLang="ru-RU" sz="2800"/>
          </a:p>
          <a:p>
            <a:pPr algn="ctr"/>
            <a:r>
              <a:rPr lang="kk-KZ" altLang="ru-RU" sz="2800"/>
              <a:t>Құрамында  0,8%С  бар эвтектоидты болатты  А</a:t>
            </a:r>
            <a:r>
              <a:rPr lang="kk-KZ" altLang="ru-RU" sz="2800" b="1" baseline="-25000"/>
              <a:t>1</a:t>
            </a:r>
            <a:r>
              <a:rPr lang="kk-KZ" altLang="ru-RU" sz="2800"/>
              <a:t>  кризисті нүктесінен жоғары қыздырғанда перлит (ферритті-карбидті құрылым)  аустенитке өзгереді:</a:t>
            </a:r>
          </a:p>
          <a:p>
            <a:pPr algn="ctr"/>
            <a:endParaRPr lang="ru-RU" altLang="ru-RU" sz="2800"/>
          </a:p>
          <a:p>
            <a:pPr algn="ctr"/>
            <a:r>
              <a:rPr lang="kk-KZ" altLang="ru-RU" sz="2800" b="1"/>
              <a:t>Ф (0,02%)  + Fe</a:t>
            </a:r>
            <a:r>
              <a:rPr lang="kk-KZ" altLang="ru-RU" sz="2800" b="1" baseline="-16000"/>
              <a:t>3</a:t>
            </a:r>
            <a:r>
              <a:rPr lang="kk-KZ" altLang="ru-RU" sz="2800" b="1"/>
              <a:t> C → A (0,8%C)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Рисунок 34" descr="рис 10_2.emf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09600"/>
            <a:ext cx="8915400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4641850"/>
            <a:ext cx="891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П→А</a:t>
            </a:r>
            <a:r>
              <a:rPr lang="ru-RU" altLang="ru-RU"/>
              <a:t> </a:t>
            </a:r>
            <a:r>
              <a:rPr lang="ru-RU" altLang="ru-RU" sz="2400"/>
              <a:t>: а – перлит түйіршігінде аустениттің жаңа фазасының туындауы; б, в - аустенит фазасының өсуі және аустенитте </a:t>
            </a:r>
            <a:r>
              <a:rPr lang="en-US" altLang="ru-RU" b="1"/>
              <a:t>Fe</a:t>
            </a:r>
            <a:r>
              <a:rPr lang="ru-RU" altLang="ru-RU" b="1"/>
              <a:t>γ(С)</a:t>
            </a:r>
            <a:r>
              <a:rPr lang="ru-RU" altLang="ru-RU" sz="2400"/>
              <a:t> цементиттің еру дәрежесі (</a:t>
            </a:r>
            <a:r>
              <a:rPr lang="en-US" altLang="ru-RU" sz="2400"/>
              <a:t>Fe</a:t>
            </a:r>
            <a:r>
              <a:rPr lang="ru-RU" altLang="ru-RU" sz="2400" b="1" baseline="-14000"/>
              <a:t>3</a:t>
            </a:r>
            <a:r>
              <a:rPr lang="ru-RU" altLang="ru-RU" sz="2400"/>
              <a:t>С); г – аустениттің бастапқы түйіршігінің пайда болуы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612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Times New Roman</vt:lpstr>
      <vt:lpstr>Verdana</vt:lpstr>
      <vt:lpstr>Wingdings</vt:lpstr>
      <vt:lpstr>Symbol</vt:lpstr>
      <vt:lpstr>Глобус</vt:lpstr>
      <vt:lpstr>ТЕРМИЯЛЫҚ ӨҢДЕУДІҢ ТЕОРИЯЛЫҚ  НЕГІЗДЕРІ</vt:lpstr>
      <vt:lpstr>Термиялық өңдеудің негізгі факторлары - температура және уақыт. </vt:lpstr>
      <vt:lpstr>Презентация PowerPoint</vt:lpstr>
      <vt:lpstr>Болаттың  қыздыру температуралары көрсетілген  Fe - Fe3C  диаграммасы </vt:lpstr>
      <vt:lpstr>Презентация PowerPoint</vt:lpstr>
      <vt:lpstr>П→А изотермиялық өзгеруі (температурасы 727 °С)</vt:lpstr>
      <vt:lpstr>Үздіксіз қыздыру кезінде аустениттің пайда болу диаграммасы. Эвтектоидты болат (0,8%).</vt:lpstr>
      <vt:lpstr>Презентация PowerPoint</vt:lpstr>
      <vt:lpstr>Презентация PowerPoint</vt:lpstr>
      <vt:lpstr>Эвтектоидты болаттың (0,8 %) аустенитке изотермиялық өзгеру диаграммасы </vt:lpstr>
      <vt:lpstr>Аустениттің пайда болуы</vt:lpstr>
      <vt:lpstr>Презентация PowerPoint</vt:lpstr>
      <vt:lpstr>Болаттың қасиетіне түйіршік өлшемдерінің тигізер әсері.</vt:lpstr>
      <vt:lpstr>Презентация PowerPoint</vt:lpstr>
      <vt:lpstr>Суыту кезіндегі болаттың өзгеруі</vt:lpstr>
      <vt:lpstr>Аустениттің изотермиялық өзгеру диаграммасы </vt:lpstr>
      <vt:lpstr>Презентация PowerPoint</vt:lpstr>
      <vt:lpstr>Презентация PowerPoint</vt:lpstr>
      <vt:lpstr>Презентация PowerPoint</vt:lpstr>
      <vt:lpstr>Аустенитті үздіксіз суытудағы өзгеруі </vt:lpstr>
      <vt:lpstr>Мартенситті өзгеру ( III өзгеру)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63</cp:revision>
  <cp:lastPrinted>1601-01-01T00:00:00Z</cp:lastPrinted>
  <dcterms:created xsi:type="dcterms:W3CDTF">1601-01-01T00:00:00Z</dcterms:created>
  <dcterms:modified xsi:type="dcterms:W3CDTF">2019-02-21T23:46:52Z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