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veat" panose="020B0604020202020204" charset="-52"/>
      <p:regular r:id="rId13"/>
      <p:bold r:id="rId14"/>
    </p:embeddedFont>
    <p:embeddedFont>
      <p:font typeface="Roboto" panose="020B0604020202020204" charset="0"/>
      <p:regular r:id="rId15"/>
      <p:bold r:id="rId16"/>
      <p:italic r:id="rId17"/>
      <p:boldItalic r:id="rId18"/>
    </p:embeddedFont>
    <p:embeddedFont>
      <p:font typeface="Amatic SC" panose="020B0604020202020204" charset="-79"/>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ec882a13c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ec882a13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ec882a1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ec882a1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ec882a13c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ec882a13c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ec882a13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ec882a13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ec882a13c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ec882a13c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ec882a13c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ec882a13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ec882a13c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ec882a13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ed0362a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ed0362a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ec882a13c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ec882a13c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8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547150" y="483375"/>
            <a:ext cx="4049700" cy="1550400"/>
          </a:xfrm>
          <a:prstGeom prst="rect">
            <a:avLst/>
          </a:prstGeom>
        </p:spPr>
        <p:txBody>
          <a:bodyPr spcFirstLastPara="1" wrap="square" lIns="91425" tIns="91425" rIns="91425" bIns="91425" anchor="b" anchorCtr="0">
            <a:noAutofit/>
          </a:bodyPr>
          <a:lstStyle/>
          <a:p>
            <a:pPr marL="0" marR="0" lvl="0" indent="0" algn="just" rtl="0">
              <a:spcBef>
                <a:spcPts val="0"/>
              </a:spcBef>
              <a:spcAft>
                <a:spcPts val="0"/>
              </a:spcAft>
              <a:buNone/>
            </a:pPr>
            <a:r>
              <a:rPr lang="ru" sz="9600" b="1">
                <a:solidFill>
                  <a:srgbClr val="FFFF00"/>
                </a:solidFill>
                <a:latin typeface="Amatic SC"/>
                <a:ea typeface="Amatic SC"/>
                <a:cs typeface="Amatic SC"/>
                <a:sym typeface="Amatic SC"/>
              </a:rPr>
              <a:t>Тізбек басы</a:t>
            </a:r>
            <a:endParaRPr sz="9600" b="1">
              <a:solidFill>
                <a:srgbClr val="FFFF00"/>
              </a:solidFill>
              <a:latin typeface="Amatic SC"/>
              <a:ea typeface="Amatic SC"/>
              <a:cs typeface="Amatic SC"/>
              <a:sym typeface="Amatic SC"/>
            </a:endParaRPr>
          </a:p>
        </p:txBody>
      </p:sp>
      <p:pic>
        <p:nvPicPr>
          <p:cNvPr id="69" name="Google Shape;69;p13"/>
          <p:cNvPicPr preferRelativeResize="0"/>
          <p:nvPr/>
        </p:nvPicPr>
        <p:blipFill>
          <a:blip r:embed="rId3">
            <a:alphaModFix/>
          </a:blip>
          <a:stretch>
            <a:fillRect/>
          </a:stretch>
        </p:blipFill>
        <p:spPr>
          <a:xfrm>
            <a:off x="6596849" y="124219"/>
            <a:ext cx="2268724" cy="2268726"/>
          </a:xfrm>
          <a:prstGeom prst="rect">
            <a:avLst/>
          </a:prstGeom>
          <a:noFill/>
          <a:ln>
            <a:noFill/>
          </a:ln>
        </p:spPr>
      </p:pic>
      <p:pic>
        <p:nvPicPr>
          <p:cNvPr id="70" name="Google Shape;70;p13"/>
          <p:cNvPicPr preferRelativeResize="0"/>
          <p:nvPr/>
        </p:nvPicPr>
        <p:blipFill>
          <a:blip r:embed="rId4">
            <a:alphaModFix amt="94000"/>
          </a:blip>
          <a:stretch>
            <a:fillRect/>
          </a:stretch>
        </p:blipFill>
        <p:spPr>
          <a:xfrm>
            <a:off x="590225" y="2033775"/>
            <a:ext cx="3568200" cy="2425075"/>
          </a:xfrm>
          <a:prstGeom prst="rect">
            <a:avLst/>
          </a:prstGeom>
          <a:noFill/>
          <a:ln>
            <a:noFill/>
          </a:ln>
          <a:effectLst>
            <a:outerShdw blurRad="57150" dist="19050" dir="3420000" algn="bl" rotWithShape="0">
              <a:srgbClr val="000000">
                <a:alpha val="78000"/>
              </a:srgbClr>
            </a:outerShdw>
          </a:effectLst>
        </p:spPr>
      </p:pic>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subTitle" idx="1"/>
          </p:nvPr>
        </p:nvSpPr>
        <p:spPr>
          <a:xfrm>
            <a:off x="-112425" y="190600"/>
            <a:ext cx="8544300" cy="23811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Жоғарыда айтылған тізбек басының жұмыс істеу кезінде ерешеліктері мен тізбек басының өзінің ерекшілектері, оларды құрастырған кезде көптеген талаптарға негіздеулер қажет етеді. </a:t>
            </a:r>
            <a:endParaRPr sz="2400" b="1">
              <a:solidFill>
                <a:srgbClr val="FFFF00"/>
              </a:solidFill>
              <a:latin typeface="Caveat"/>
              <a:ea typeface="Caveat"/>
              <a:cs typeface="Caveat"/>
              <a:sym typeface="Caveat"/>
            </a:endParaRPr>
          </a:p>
          <a:p>
            <a:pPr marL="179999" marR="0" lvl="0" indent="0" algn="ctr" rtl="0">
              <a:spcBef>
                <a:spcPts val="0"/>
              </a:spcBef>
              <a:spcAft>
                <a:spcPts val="0"/>
              </a:spcAft>
              <a:buNone/>
            </a:pPr>
            <a:r>
              <a:rPr lang="ru" sz="2400" b="1">
                <a:solidFill>
                  <a:srgbClr val="FFFF00"/>
                </a:solidFill>
                <a:latin typeface="Caveat"/>
                <a:ea typeface="Caveat"/>
                <a:cs typeface="Caveat"/>
                <a:sym typeface="Caveat"/>
              </a:rPr>
              <a:t>Ең басытысы тізбек басы және оның бөлшектері ұңғыманың қызмет ету кезінде әр-түрлі жағдайларда беріктігін сақтау керек және де құрастыруы кезінде аз металл қолдану үшін вертикаль өлшемдеру аз болуы керек</a:t>
            </a:r>
            <a:endParaRPr sz="2400" b="1">
              <a:solidFill>
                <a:srgbClr val="FFFF00"/>
              </a:solidFill>
              <a:latin typeface="Caveat"/>
              <a:ea typeface="Caveat"/>
              <a:cs typeface="Caveat"/>
              <a:sym typeface="Caveat"/>
            </a:endParaRPr>
          </a:p>
        </p:txBody>
      </p:sp>
      <p:pic>
        <p:nvPicPr>
          <p:cNvPr id="125" name="Google Shape;125;p22"/>
          <p:cNvPicPr preferRelativeResize="0"/>
          <p:nvPr/>
        </p:nvPicPr>
        <p:blipFill>
          <a:blip r:embed="rId3">
            <a:alphaModFix/>
          </a:blip>
          <a:stretch>
            <a:fillRect/>
          </a:stretch>
        </p:blipFill>
        <p:spPr>
          <a:xfrm>
            <a:off x="2594150" y="2684125"/>
            <a:ext cx="3131150" cy="2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subTitle" idx="1"/>
          </p:nvPr>
        </p:nvSpPr>
        <p:spPr>
          <a:xfrm>
            <a:off x="365400" y="347450"/>
            <a:ext cx="8221200" cy="21288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0" marR="0" lvl="0" indent="0" algn="l" rtl="0">
              <a:spcBef>
                <a:spcPts val="0"/>
              </a:spcBef>
              <a:spcAft>
                <a:spcPts val="0"/>
              </a:spcAft>
              <a:buNone/>
            </a:pPr>
            <a:r>
              <a:rPr lang="ru" sz="2400" b="1">
                <a:solidFill>
                  <a:srgbClr val="FFFF00"/>
                </a:solidFill>
                <a:latin typeface="Caveat"/>
                <a:ea typeface="Caveat"/>
                <a:cs typeface="Caveat"/>
                <a:sym typeface="Caveat"/>
              </a:rPr>
              <a:t>Ұңғымадағы шегендеуші құбырлар сағадағы құбырлар басымен байланады. Тізбек басы – ұңғыманың барлық шегендеуші құбырларын бір жүйеге қатан байлайды да, олардың салмағын толығымен қабылдап, кондукторға бұл күштердің бәрін түсіреді</a:t>
            </a:r>
            <a:endParaRPr sz="2400" b="1">
              <a:solidFill>
                <a:srgbClr val="FFFF00"/>
              </a:solidFill>
              <a:latin typeface="Caveat"/>
              <a:ea typeface="Caveat"/>
              <a:cs typeface="Caveat"/>
              <a:sym typeface="Caveat"/>
            </a:endParaRPr>
          </a:p>
        </p:txBody>
      </p:sp>
      <p:pic>
        <p:nvPicPr>
          <p:cNvPr id="76" name="Google Shape;76;p14"/>
          <p:cNvPicPr preferRelativeResize="0"/>
          <p:nvPr/>
        </p:nvPicPr>
        <p:blipFill>
          <a:blip r:embed="rId3">
            <a:alphaModFix/>
          </a:blip>
          <a:stretch>
            <a:fillRect/>
          </a:stretch>
        </p:blipFill>
        <p:spPr>
          <a:xfrm>
            <a:off x="463750" y="2244675"/>
            <a:ext cx="3724125" cy="2547525"/>
          </a:xfrm>
          <a:prstGeom prst="rect">
            <a:avLst/>
          </a:prstGeom>
          <a:noFill/>
          <a:ln>
            <a:noFill/>
          </a:ln>
        </p:spPr>
      </p:pic>
      <p:pic>
        <p:nvPicPr>
          <p:cNvPr id="77" name="Google Shape;77;p14"/>
          <p:cNvPicPr preferRelativeResize="0"/>
          <p:nvPr/>
        </p:nvPicPr>
        <p:blipFill>
          <a:blip r:embed="rId4">
            <a:alphaModFix/>
          </a:blip>
          <a:stretch>
            <a:fillRect/>
          </a:stretch>
        </p:blipFill>
        <p:spPr>
          <a:xfrm>
            <a:off x="4665700" y="2256875"/>
            <a:ext cx="3485201" cy="2547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subTitle" idx="1"/>
          </p:nvPr>
        </p:nvSpPr>
        <p:spPr>
          <a:xfrm>
            <a:off x="0" y="337225"/>
            <a:ext cx="8333700" cy="17928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Ол арқылы ұңғымадағы құбыр араларындағы кеңістіктерді герметизациялап, бір бірінен айырады. Сонымен ол арқылы ұңғыманың оқпанын тексеру мен әр түрлі қажетті техноллогиялық операцияларды орындауға қолданады.</a:t>
            </a:r>
            <a:endParaRPr sz="2400" b="1">
              <a:solidFill>
                <a:srgbClr val="FFFF00"/>
              </a:solidFill>
              <a:latin typeface="Caveat"/>
              <a:ea typeface="Caveat"/>
              <a:cs typeface="Caveat"/>
              <a:sym typeface="Caveat"/>
            </a:endParaRPr>
          </a:p>
        </p:txBody>
      </p:sp>
      <p:pic>
        <p:nvPicPr>
          <p:cNvPr id="83" name="Google Shape;83;p15"/>
          <p:cNvPicPr preferRelativeResize="0"/>
          <p:nvPr/>
        </p:nvPicPr>
        <p:blipFill>
          <a:blip r:embed="rId3">
            <a:alphaModFix/>
          </a:blip>
          <a:stretch>
            <a:fillRect/>
          </a:stretch>
        </p:blipFill>
        <p:spPr>
          <a:xfrm>
            <a:off x="2747213" y="2130025"/>
            <a:ext cx="3649583" cy="270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subTitle" idx="1"/>
          </p:nvPr>
        </p:nvSpPr>
        <p:spPr>
          <a:xfrm>
            <a:off x="4215975" y="376475"/>
            <a:ext cx="4354500" cy="37947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b="1">
                <a:solidFill>
                  <a:srgbClr val="FFFF00"/>
                </a:solidFill>
                <a:latin typeface="Caveat"/>
                <a:ea typeface="Caveat"/>
                <a:cs typeface="Caveat"/>
                <a:sym typeface="Caveat"/>
              </a:rPr>
              <a:t>Тізбек басы шегендеу құбырына (6) оралған корпустан (4) тұрады. Корпустың ішкі беті конустық, онда орнатылған құбырлардың (7) ішкі колоннасын ұстап тұратын сыналар (3) орналасқан. Корпустың фланецінде құбырға кигізілген және әдетте оған дәнекерленген катушка (1)  орнатылған. Катушка бұрандамалармен корпусқа бекітілген. Құбыраралық кеңістіктер тығыздағыштармен (2) ажыратылады. Колонналық бастиекте құбырлы кеңістікке сұйықтықтың кіруін қамтамасыз ету үшін ысырма (5) қарастырылған</a:t>
            </a:r>
            <a:endParaRPr b="1">
              <a:solidFill>
                <a:srgbClr val="FFFF00"/>
              </a:solidFill>
              <a:latin typeface="Caveat"/>
              <a:ea typeface="Caveat"/>
              <a:cs typeface="Caveat"/>
              <a:sym typeface="Caveat"/>
            </a:endParaRPr>
          </a:p>
        </p:txBody>
      </p:sp>
      <p:pic>
        <p:nvPicPr>
          <p:cNvPr id="89" name="Google Shape;89;p16"/>
          <p:cNvPicPr preferRelativeResize="0"/>
          <p:nvPr/>
        </p:nvPicPr>
        <p:blipFill>
          <a:blip r:embed="rId3">
            <a:alphaModFix/>
          </a:blip>
          <a:stretch>
            <a:fillRect/>
          </a:stretch>
        </p:blipFill>
        <p:spPr>
          <a:xfrm>
            <a:off x="489700" y="488912"/>
            <a:ext cx="3220375" cy="4165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subTitle" idx="1"/>
          </p:nvPr>
        </p:nvSpPr>
        <p:spPr>
          <a:xfrm>
            <a:off x="-70275" y="393475"/>
            <a:ext cx="8448900" cy="19815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Құбырлар  басының жұмыс істеу жағдайы өте қатаң - өте терең ұңғымалардағы шегендеуші құбырлардың салмағы бірнеше жүздеген кило ньютоннан асуы мүмкін. Сонымен қатар құбырдың басы онымен қарым қатынаста болатын ортаның салмағын өзіне алады</a:t>
            </a:r>
            <a:endParaRPr sz="2400" b="1">
              <a:solidFill>
                <a:srgbClr val="FFFF00"/>
              </a:solidFill>
              <a:latin typeface="Caveat"/>
              <a:ea typeface="Caveat"/>
              <a:cs typeface="Caveat"/>
              <a:sym typeface="Caveat"/>
            </a:endParaRPr>
          </a:p>
        </p:txBody>
      </p:sp>
      <p:pic>
        <p:nvPicPr>
          <p:cNvPr id="95" name="Google Shape;95;p17"/>
          <p:cNvPicPr preferRelativeResize="0"/>
          <p:nvPr/>
        </p:nvPicPr>
        <p:blipFill>
          <a:blip r:embed="rId3">
            <a:alphaModFix/>
          </a:blip>
          <a:stretch>
            <a:fillRect/>
          </a:stretch>
        </p:blipFill>
        <p:spPr>
          <a:xfrm>
            <a:off x="2156475" y="2302525"/>
            <a:ext cx="3995405" cy="246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subTitle" idx="1"/>
          </p:nvPr>
        </p:nvSpPr>
        <p:spPr>
          <a:xfrm>
            <a:off x="-196750" y="281050"/>
            <a:ext cx="8797200" cy="18066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Өнімнің құрамында H2S, CO2 элементтері кездессе немесе судың жоғары минирализациясы болса құбыр басы осы факторлар әсерінен тозады. Терең ұңғымаларда жылыту  сұйықтарды айдағанда тізбек басы150-250 градусқа дейін қызады, ал солтүстікте құбыр басы минус 60 градусқа дейін суиды</a:t>
            </a:r>
            <a:endParaRPr sz="2400" b="1">
              <a:solidFill>
                <a:srgbClr val="FFFF00"/>
              </a:solidFill>
              <a:latin typeface="Caveat"/>
              <a:ea typeface="Caveat"/>
              <a:cs typeface="Caveat"/>
              <a:sym typeface="Caveat"/>
            </a:endParaRPr>
          </a:p>
        </p:txBody>
      </p:sp>
      <p:pic>
        <p:nvPicPr>
          <p:cNvPr id="101" name="Google Shape;101;p18"/>
          <p:cNvPicPr preferRelativeResize="0"/>
          <p:nvPr/>
        </p:nvPicPr>
        <p:blipFill>
          <a:blip r:embed="rId3">
            <a:alphaModFix/>
          </a:blip>
          <a:stretch>
            <a:fillRect/>
          </a:stretch>
        </p:blipFill>
        <p:spPr>
          <a:xfrm>
            <a:off x="1462925" y="2087650"/>
            <a:ext cx="6218155" cy="2638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subTitle" idx="1"/>
          </p:nvPr>
        </p:nvSpPr>
        <p:spPr>
          <a:xfrm>
            <a:off x="-70275" y="337275"/>
            <a:ext cx="8530500" cy="16803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Тізбек басының беріктігінің  бұзылуы, авариялар  - қоршаған ортаға зиян келтіруіне әкеледі,  ал кей жағдайларда ол өртке, қауыпты жағдайға, жарылысқа себеп болады</a:t>
            </a:r>
            <a:endParaRPr sz="2400" b="1">
              <a:solidFill>
                <a:srgbClr val="FFFF00"/>
              </a:solidFill>
              <a:latin typeface="Caveat"/>
              <a:ea typeface="Caveat"/>
              <a:cs typeface="Caveat"/>
              <a:sym typeface="Caveat"/>
            </a:endParaRPr>
          </a:p>
        </p:txBody>
      </p:sp>
      <p:pic>
        <p:nvPicPr>
          <p:cNvPr id="107" name="Google Shape;107;p19"/>
          <p:cNvPicPr preferRelativeResize="0"/>
          <p:nvPr/>
        </p:nvPicPr>
        <p:blipFill>
          <a:blip r:embed="rId3">
            <a:alphaModFix/>
          </a:blip>
          <a:stretch>
            <a:fillRect/>
          </a:stretch>
        </p:blipFill>
        <p:spPr>
          <a:xfrm>
            <a:off x="1617050" y="1860825"/>
            <a:ext cx="5155850" cy="2821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subTitle" idx="1"/>
          </p:nvPr>
        </p:nvSpPr>
        <p:spPr>
          <a:xfrm>
            <a:off x="855150" y="167475"/>
            <a:ext cx="6643200" cy="6789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Бірфланцты тізбек басының негізгі параметрлері</a:t>
            </a:r>
            <a:endParaRPr sz="2400" b="1">
              <a:solidFill>
                <a:srgbClr val="FFFF00"/>
              </a:solidFill>
              <a:latin typeface="Caveat"/>
              <a:ea typeface="Caveat"/>
              <a:cs typeface="Caveat"/>
              <a:sym typeface="Caveat"/>
            </a:endParaRPr>
          </a:p>
        </p:txBody>
      </p:sp>
      <p:pic>
        <p:nvPicPr>
          <p:cNvPr id="113" name="Google Shape;113;p20"/>
          <p:cNvPicPr preferRelativeResize="0"/>
          <p:nvPr/>
        </p:nvPicPr>
        <p:blipFill>
          <a:blip r:embed="rId3">
            <a:alphaModFix/>
          </a:blip>
          <a:stretch>
            <a:fillRect/>
          </a:stretch>
        </p:blipFill>
        <p:spPr>
          <a:xfrm>
            <a:off x="684563" y="933138"/>
            <a:ext cx="7527031" cy="382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subTitle" idx="1"/>
          </p:nvPr>
        </p:nvSpPr>
        <p:spPr>
          <a:xfrm>
            <a:off x="-267025" y="309150"/>
            <a:ext cx="8966100" cy="2262600"/>
          </a:xfrm>
          <a:prstGeom prst="rect">
            <a:avLst/>
          </a:prstGeom>
          <a:effectLst>
            <a:outerShdw blurRad="57150" dist="47625" dir="3420000" algn="bl" rotWithShape="0">
              <a:srgbClr val="000000"/>
            </a:outerShdw>
          </a:effectLst>
        </p:spPr>
        <p:txBody>
          <a:bodyPr spcFirstLastPara="1" wrap="square" lIns="91425" tIns="91425" rIns="91425" bIns="91425" anchor="t" anchorCtr="0">
            <a:noAutofit/>
          </a:bodyPr>
          <a:lstStyle/>
          <a:p>
            <a:pPr marL="179999" marR="0" lvl="0" indent="0" algn="ctr" rtl="0">
              <a:spcBef>
                <a:spcPts val="0"/>
              </a:spcBef>
              <a:spcAft>
                <a:spcPts val="0"/>
              </a:spcAft>
              <a:buNone/>
            </a:pPr>
            <a:r>
              <a:rPr lang="ru" sz="2400" b="1">
                <a:solidFill>
                  <a:srgbClr val="FFFF00"/>
                </a:solidFill>
                <a:latin typeface="Caveat"/>
                <a:ea typeface="Caveat"/>
                <a:cs typeface="Caveat"/>
                <a:sym typeface="Caveat"/>
              </a:rPr>
              <a:t>Көп бағытты ұңғымаларда тізбек басының салмағы өте ауыр болады және алатын аумағы үлкен. Олардың қажеттілігінің артуына байланысты және шығарылуында көп мөлшерде металл қолданылуына байланысты оны құрастыруда  легирленген болат  қолданылады. Тізбек басының вертикалды аумағының үлкейуімен  ұңғымадағы  жұмыстар күрделенеді</a:t>
            </a:r>
            <a:endParaRPr sz="2400" b="1">
              <a:solidFill>
                <a:srgbClr val="FFFF00"/>
              </a:solidFill>
              <a:latin typeface="Caveat"/>
              <a:ea typeface="Caveat"/>
              <a:cs typeface="Caveat"/>
              <a:sym typeface="Caveat"/>
            </a:endParaRPr>
          </a:p>
        </p:txBody>
      </p:sp>
      <p:pic>
        <p:nvPicPr>
          <p:cNvPr id="119" name="Google Shape;119;p21"/>
          <p:cNvPicPr preferRelativeResize="0"/>
          <p:nvPr/>
        </p:nvPicPr>
        <p:blipFill>
          <a:blip r:embed="rId3">
            <a:alphaModFix/>
          </a:blip>
          <a:stretch>
            <a:fillRect/>
          </a:stretch>
        </p:blipFill>
        <p:spPr>
          <a:xfrm>
            <a:off x="833375" y="2571750"/>
            <a:ext cx="6765290" cy="226695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Экран (16:9)</PresentationFormat>
  <Paragraphs>11</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Caveat</vt:lpstr>
      <vt:lpstr>Roboto</vt:lpstr>
      <vt:lpstr>Arial</vt:lpstr>
      <vt:lpstr>Amatic SC</vt:lpstr>
      <vt:lpstr>Material</vt:lpstr>
      <vt:lpstr>Тізбек басы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Тізбек басы</dc:title>
  <cp:lastModifiedBy>Dinara Baskanbayeva</cp:lastModifiedBy>
  <cp:revision>2</cp:revision>
  <dcterms:modified xsi:type="dcterms:W3CDTF">2021-02-04T04:08:25Z</dcterms:modified>
</cp:coreProperties>
</file>