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0"/>
  </p:notesMasterIdLst>
  <p:sldIdLst>
    <p:sldId id="305" r:id="rId3"/>
    <p:sldId id="289" r:id="rId4"/>
    <p:sldId id="298" r:id="rId5"/>
    <p:sldId id="382" r:id="rId6"/>
    <p:sldId id="383" r:id="rId7"/>
    <p:sldId id="385" r:id="rId8"/>
    <p:sldId id="386" r:id="rId9"/>
    <p:sldId id="387" r:id="rId10"/>
    <p:sldId id="384" r:id="rId11"/>
    <p:sldId id="388" r:id="rId12"/>
    <p:sldId id="389" r:id="rId13"/>
    <p:sldId id="300" r:id="rId14"/>
    <p:sldId id="301" r:id="rId15"/>
    <p:sldId id="302" r:id="rId16"/>
    <p:sldId id="372" r:id="rId17"/>
    <p:sldId id="377" r:id="rId18"/>
    <p:sldId id="303" r:id="rId19"/>
    <p:sldId id="374" r:id="rId20"/>
    <p:sldId id="343" r:id="rId21"/>
    <p:sldId id="373" r:id="rId22"/>
    <p:sldId id="348" r:id="rId23"/>
    <p:sldId id="355" r:id="rId24"/>
    <p:sldId id="376" r:id="rId25"/>
    <p:sldId id="375" r:id="rId26"/>
    <p:sldId id="378" r:id="rId27"/>
    <p:sldId id="379" r:id="rId28"/>
    <p:sldId id="380" r:id="rId29"/>
    <p:sldId id="304" r:id="rId30"/>
    <p:sldId id="363" r:id="rId31"/>
    <p:sldId id="368" r:id="rId32"/>
    <p:sldId id="364" r:id="rId33"/>
    <p:sldId id="369" r:id="rId34"/>
    <p:sldId id="365" r:id="rId35"/>
    <p:sldId id="370" r:id="rId36"/>
    <p:sldId id="371" r:id="rId37"/>
    <p:sldId id="381" r:id="rId38"/>
    <p:sldId id="361"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FCECE-89CD-44D5-9139-643C010EEC80}" type="datetimeFigureOut">
              <a:rPr lang="ru-RU" smtClean="0"/>
              <a:pPr/>
              <a:t>27.01.2021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78221-72CB-4200-AECC-4DE7B0DA90F5}" type="slidenum">
              <a:rPr lang="ru-RU" smtClean="0"/>
              <a:pPr/>
              <a:t>‹#›</a:t>
            </a:fld>
            <a:endParaRPr lang="ru-RU"/>
          </a:p>
        </p:txBody>
      </p:sp>
    </p:spTree>
    <p:extLst>
      <p:ext uri="{BB962C8B-B14F-4D97-AF65-F5344CB8AC3E}">
        <p14:creationId xmlns:p14="http://schemas.microsoft.com/office/powerpoint/2010/main" val="400834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7042"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altLang="ru-RU" noProof="0" smtClean="0"/>
              <a:t>Образец заголовка</a:t>
            </a:r>
          </a:p>
        </p:txBody>
      </p:sp>
      <p:sp>
        <p:nvSpPr>
          <p:cNvPr id="870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altLang="ru-RU" noProof="0" smtClean="0"/>
              <a:t>Образец подзаголовка</a:t>
            </a:r>
          </a:p>
        </p:txBody>
      </p:sp>
      <p:sp>
        <p:nvSpPr>
          <p:cNvPr id="87044" name="Rectangle 4"/>
          <p:cNvSpPr>
            <a:spLocks noGrp="1" noChangeArrowheads="1"/>
          </p:cNvSpPr>
          <p:nvPr>
            <p:ph type="dt" sz="quarter" idx="2"/>
          </p:nvPr>
        </p:nvSpPr>
        <p:spPr/>
        <p:txBody>
          <a:bodyPr/>
          <a:lstStyle>
            <a:lvl1pPr>
              <a:defRPr/>
            </a:lvl1pPr>
          </a:lstStyle>
          <a:p>
            <a:endParaRPr lang="ru-RU" altLang="ru-RU">
              <a:solidFill>
                <a:srgbClr val="000000"/>
              </a:solidFill>
            </a:endParaRPr>
          </a:p>
        </p:txBody>
      </p:sp>
      <p:sp>
        <p:nvSpPr>
          <p:cNvPr id="87045" name="Rectangle 5"/>
          <p:cNvSpPr>
            <a:spLocks noGrp="1" noChangeArrowheads="1"/>
          </p:cNvSpPr>
          <p:nvPr>
            <p:ph type="ftr" sz="quarter" idx="3"/>
          </p:nvPr>
        </p:nvSpPr>
        <p:spPr/>
        <p:txBody>
          <a:bodyPr/>
          <a:lstStyle>
            <a:lvl1pPr>
              <a:defRPr/>
            </a:lvl1pPr>
          </a:lstStyle>
          <a:p>
            <a:endParaRPr lang="ru-RU" altLang="ru-RU">
              <a:solidFill>
                <a:srgbClr val="000000"/>
              </a:solidFill>
            </a:endParaRPr>
          </a:p>
        </p:txBody>
      </p:sp>
      <p:sp>
        <p:nvSpPr>
          <p:cNvPr id="87046" name="Rectangle 6"/>
          <p:cNvSpPr>
            <a:spLocks noGrp="1" noChangeArrowheads="1"/>
          </p:cNvSpPr>
          <p:nvPr>
            <p:ph type="sldNum" sz="quarter" idx="4"/>
          </p:nvPr>
        </p:nvSpPr>
        <p:spPr/>
        <p:txBody>
          <a:bodyPr/>
          <a:lstStyle>
            <a:lvl1pPr>
              <a:defRPr/>
            </a:lvl1pPr>
          </a:lstStyle>
          <a:p>
            <a:fld id="{84AFFB4E-C439-4474-9CF3-CDFD52DF2BE7}"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59921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BACBB11E-1063-45E8-B155-4FE3CF385A8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741087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FD07F32-53E6-4B76-8638-2DE6E2E95141}"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24753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18F3999F-ED6F-4F31-A314-0D2DD2EE3540}"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39267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771453BB-E858-44C4-8252-8AA66A122BF7}"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91670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BE358B8-A54E-4626-B101-6496A9CEC0A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370620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4E1D8CF0-7767-4C41-87EE-038F63C4751B}"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900673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3F46CB1D-CDB3-4C02-AF4F-771B3B03CCC2}"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907109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7D241F80-B644-4CB7-A201-EB9CE6AA217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864240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2F0782EF-FBD4-4658-8A3D-7B567BF63CA9}"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280590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2BC5625C-F703-424C-9FD3-CD7F962EBFB5}"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88039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solidFill>
                <a:srgbClr val="000000"/>
              </a:solidFill>
            </a:endParaRPr>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solidFill>
                <a:srgbClr val="000000"/>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996BD113-A9CF-451C-9B7C-CE2AF947B343}"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768697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ltLang="ru-RU">
              <a:solidFill>
                <a:srgbClr val="000000"/>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ltLang="ru-RU">
              <a:solidFill>
                <a:srgbClr val="000000"/>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E45CE934-9093-48E5-A827-668C67E742EF}"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2195018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ltLang="ru-RU">
              <a:solidFill>
                <a:srgbClr val="000000"/>
              </a:solidFill>
            </a:endParaRPr>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ltLang="ru-RU">
              <a:solidFill>
                <a:srgbClr val="000000"/>
              </a:solidFill>
            </a:endParaRPr>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DB94C14B-EEC2-4CD5-B50B-B837829E7CA8}" type="slidenum">
              <a:rPr lang="ru-RU" altLang="ru-RU">
                <a:solidFill>
                  <a:srgbClr val="000000"/>
                </a:solidFill>
              </a:rPr>
              <a:pPr/>
              <a:t>‹#›</a:t>
            </a:fld>
            <a:endParaRPr lang="ru-RU" altLang="ru-RU">
              <a:solidFill>
                <a:srgbClr val="000000"/>
              </a:solidFill>
            </a:endParaRPr>
          </a:p>
        </p:txBody>
      </p:sp>
    </p:spTree>
    <p:extLst>
      <p:ext uri="{BB962C8B-B14F-4D97-AF65-F5344CB8AC3E}">
        <p14:creationId xmlns:p14="http://schemas.microsoft.com/office/powerpoint/2010/main" val="178444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8601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60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FFFFFF"/>
                  </a:outerShdw>
                </a:effectLst>
                <a:latin typeface="Arial" charset="0"/>
              </a:defRPr>
            </a:lvl1pPr>
          </a:lstStyle>
          <a:p>
            <a:pPr fontAlgn="base">
              <a:spcBef>
                <a:spcPct val="0"/>
              </a:spcBef>
              <a:spcAft>
                <a:spcPct val="0"/>
              </a:spcAft>
            </a:pPr>
            <a:endParaRPr lang="ru-RU" altLang="ru-RU" smtClean="0">
              <a:solidFill>
                <a:srgbClr val="000000"/>
              </a:solidFill>
            </a:endParaRPr>
          </a:p>
        </p:txBody>
      </p:sp>
      <p:sp>
        <p:nvSpPr>
          <p:cNvPr id="860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FFFFFF"/>
                  </a:outerShdw>
                </a:effectLst>
                <a:latin typeface="Arial" charset="0"/>
              </a:defRPr>
            </a:lvl1pPr>
          </a:lstStyle>
          <a:p>
            <a:pPr fontAlgn="base">
              <a:spcBef>
                <a:spcPct val="0"/>
              </a:spcBef>
              <a:spcAft>
                <a:spcPct val="0"/>
              </a:spcAft>
            </a:pPr>
            <a:endParaRPr lang="ru-RU" altLang="ru-RU" smtClean="0">
              <a:solidFill>
                <a:srgbClr val="000000"/>
              </a:solidFill>
            </a:endParaRPr>
          </a:p>
        </p:txBody>
      </p:sp>
      <p:sp>
        <p:nvSpPr>
          <p:cNvPr id="860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FFFFFF"/>
                  </a:outerShdw>
                </a:effectLst>
                <a:latin typeface="Arial" charset="0"/>
              </a:defRPr>
            </a:lvl1pPr>
          </a:lstStyle>
          <a:p>
            <a:pPr fontAlgn="base">
              <a:spcBef>
                <a:spcPct val="0"/>
              </a:spcBef>
              <a:spcAft>
                <a:spcPct val="0"/>
              </a:spcAft>
            </a:pPr>
            <a:fld id="{AC0C09EC-15CC-43F1-972F-8D565807EDF4}" type="slidenum">
              <a:rPr lang="ru-RU" altLang="ru-RU" smtClean="0">
                <a:solidFill>
                  <a:srgbClr val="000000"/>
                </a:solidFill>
              </a:rPr>
              <a:pPr fontAlgn="base">
                <a:spcBef>
                  <a:spcPct val="0"/>
                </a:spcBef>
                <a:spcAft>
                  <a:spcPct val="0"/>
                </a:spcAft>
              </a:pPr>
              <a:t>‹#›</a:t>
            </a:fld>
            <a:endParaRPr lang="ru-RU" altLang="ru-RU" smtClean="0">
              <a:solidFill>
                <a:srgbClr val="000000"/>
              </a:solidFill>
            </a:endParaRPr>
          </a:p>
        </p:txBody>
      </p:sp>
    </p:spTree>
    <p:extLst>
      <p:ext uri="{BB962C8B-B14F-4D97-AF65-F5344CB8AC3E}">
        <p14:creationId xmlns:p14="http://schemas.microsoft.com/office/powerpoint/2010/main" val="103635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6675"/>
            <a:ext cx="8229600" cy="698500"/>
          </a:xfrm>
        </p:spPr>
        <p:txBody>
          <a:bodyPr/>
          <a:lstStyle/>
          <a:p>
            <a:r>
              <a:rPr lang="ru-MD" altLang="ru-RU" sz="2400" b="1" dirty="0" smtClean="0">
                <a:solidFill>
                  <a:schemeClr val="tx1"/>
                </a:solidFill>
                <a:effectLst/>
              </a:rPr>
              <a:t> «СКВАЖИНА КОНСТРУКЦИЯСЫНА ЖАЛПЫ ТҮСІНІК »</a:t>
            </a:r>
            <a:endParaRPr lang="ru-RU" altLang="ru-RU" sz="2400" b="1" dirty="0">
              <a:solidFill>
                <a:schemeClr val="tx1"/>
              </a:solidFill>
              <a:effectLst/>
            </a:endParaRPr>
          </a:p>
        </p:txBody>
      </p:sp>
      <p:sp>
        <p:nvSpPr>
          <p:cNvPr id="97284" name="Rectangle 4"/>
          <p:cNvSpPr>
            <a:spLocks noChangeArrowheads="1"/>
          </p:cNvSpPr>
          <p:nvPr/>
        </p:nvSpPr>
        <p:spPr bwMode="auto">
          <a:xfrm>
            <a:off x="0" y="764704"/>
            <a:ext cx="914400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itchFamily="34" charset="0"/>
              </a:defRPr>
            </a:lvl1pPr>
            <a:lvl2pPr algn="ctr">
              <a:defRPr sz="4400">
                <a:solidFill>
                  <a:schemeClr val="tx2"/>
                </a:solidFill>
                <a:effectLst>
                  <a:outerShdw blurRad="38100" dist="38100" dir="2700000" algn="tl">
                    <a:srgbClr val="000000"/>
                  </a:outerShdw>
                </a:effectLst>
                <a:latin typeface="Tahoma" pitchFamily="34" charset="0"/>
              </a:defRPr>
            </a:lvl2pPr>
            <a:lvl3pPr algn="ctr">
              <a:defRPr sz="4400">
                <a:solidFill>
                  <a:schemeClr val="tx2"/>
                </a:solidFill>
                <a:effectLst>
                  <a:outerShdw blurRad="38100" dist="38100" dir="2700000" algn="tl">
                    <a:srgbClr val="000000"/>
                  </a:outerShdw>
                </a:effectLst>
                <a:latin typeface="Tahoma" pitchFamily="34" charset="0"/>
              </a:defRPr>
            </a:lvl3pPr>
            <a:lvl4pPr algn="ctr">
              <a:defRPr sz="4400">
                <a:solidFill>
                  <a:schemeClr val="tx2"/>
                </a:solidFill>
                <a:effectLst>
                  <a:outerShdw blurRad="38100" dist="38100" dir="2700000" algn="tl">
                    <a:srgbClr val="000000"/>
                  </a:outerShdw>
                </a:effectLst>
                <a:latin typeface="Tahoma" pitchFamily="34" charset="0"/>
              </a:defRPr>
            </a:lvl4pPr>
            <a:lvl5pPr algn="ctr">
              <a:defRPr sz="4400">
                <a:solidFill>
                  <a:schemeClr val="tx2"/>
                </a:solidFill>
                <a:effectLst>
                  <a:outerShdw blurRad="38100" dist="38100" dir="2700000" algn="tl">
                    <a:srgbClr val="000000"/>
                  </a:outerShdw>
                </a:effectLst>
                <a:latin typeface="Tahoma"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marL="355600" algn="l" fontAlgn="base">
              <a:spcBef>
                <a:spcPct val="0"/>
              </a:spcBef>
              <a:spcAft>
                <a:spcPct val="0"/>
              </a:spcAft>
            </a:pPr>
            <a:endParaRPr lang="ru-MD" altLang="ru-RU" sz="1800" b="1" i="1" dirty="0" smtClean="0">
              <a:solidFill>
                <a:schemeClr val="tx1"/>
              </a:solidFill>
              <a:effectLst/>
              <a:latin typeface="Calibri" panose="020F0502020204030204" pitchFamily="34" charset="0"/>
            </a:endParaRPr>
          </a:p>
          <a:p>
            <a:pPr marL="355600" algn="l" fontAlgn="base">
              <a:spcBef>
                <a:spcPct val="0"/>
              </a:spcBef>
              <a:spcAft>
                <a:spcPct val="0"/>
              </a:spcAft>
            </a:pPr>
            <a:r>
              <a:rPr lang="ru-RU" sz="1800" dirty="0" err="1">
                <a:effectLst/>
              </a:rPr>
              <a:t>Ұңғыманың</a:t>
            </a:r>
            <a:r>
              <a:rPr lang="ru-RU" sz="1800" dirty="0">
                <a:effectLst/>
              </a:rPr>
              <a:t> </a:t>
            </a:r>
            <a:r>
              <a:rPr lang="ru-RU" sz="1800" dirty="0" err="1">
                <a:effectLst/>
              </a:rPr>
              <a:t>конструкциясы</a:t>
            </a:r>
            <a:r>
              <a:rPr lang="ru-RU" sz="1800" dirty="0">
                <a:effectLst/>
              </a:rPr>
              <a:t>: </a:t>
            </a:r>
            <a:endParaRPr lang="ru-RU" sz="1800" dirty="0" smtClean="0">
              <a:effectLst/>
            </a:endParaRPr>
          </a:p>
          <a:p>
            <a:pPr marL="641350" indent="-285750" algn="l" fontAlgn="base">
              <a:spcBef>
                <a:spcPct val="0"/>
              </a:spcBef>
              <a:spcAft>
                <a:spcPct val="0"/>
              </a:spcAft>
              <a:buFontTx/>
              <a:buChar char="-"/>
            </a:pPr>
            <a:r>
              <a:rPr lang="ru-RU" sz="1800" dirty="0" err="1" smtClean="0">
                <a:effectLst/>
              </a:rPr>
              <a:t>колонналар</a:t>
            </a:r>
            <a:r>
              <a:rPr lang="ru-RU" sz="1800" dirty="0" smtClean="0">
                <a:effectLst/>
              </a:rPr>
              <a:t> </a:t>
            </a:r>
            <a:r>
              <a:rPr lang="ru-RU" sz="1800" dirty="0">
                <a:effectLst/>
              </a:rPr>
              <a:t>саны</a:t>
            </a:r>
            <a:r>
              <a:rPr lang="ru-RU" sz="1800" dirty="0" smtClean="0">
                <a:effectLst/>
              </a:rPr>
              <a:t>;</a:t>
            </a:r>
          </a:p>
          <a:p>
            <a:pPr marL="641350" indent="-285750" algn="l" fontAlgn="base">
              <a:spcBef>
                <a:spcPct val="0"/>
              </a:spcBef>
              <a:spcAft>
                <a:spcPct val="0"/>
              </a:spcAft>
              <a:buFontTx/>
              <a:buChar char="-"/>
            </a:pPr>
            <a:r>
              <a:rPr lang="ru-RU" sz="1800" dirty="0" err="1" smtClean="0">
                <a:effectLst/>
              </a:rPr>
              <a:t>бағаналарды</a:t>
            </a:r>
            <a:r>
              <a:rPr lang="ru-RU" sz="1800" dirty="0" smtClean="0">
                <a:effectLst/>
              </a:rPr>
              <a:t> </a:t>
            </a:r>
            <a:r>
              <a:rPr lang="ru-RU" sz="1800" dirty="0" err="1">
                <a:effectLst/>
              </a:rPr>
              <a:t>түсіру</a:t>
            </a:r>
            <a:r>
              <a:rPr lang="ru-RU" sz="1800" dirty="0">
                <a:effectLst/>
              </a:rPr>
              <a:t> </a:t>
            </a:r>
            <a:r>
              <a:rPr lang="ru-RU" sz="1800" dirty="0" err="1">
                <a:effectLst/>
              </a:rPr>
              <a:t>тереңдігі</a:t>
            </a:r>
            <a:r>
              <a:rPr lang="ru-RU" sz="1800" dirty="0" smtClean="0">
                <a:effectLst/>
              </a:rPr>
              <a:t>;</a:t>
            </a:r>
          </a:p>
          <a:p>
            <a:pPr marL="641350" indent="-285750" algn="l" fontAlgn="base">
              <a:spcBef>
                <a:spcPct val="0"/>
              </a:spcBef>
              <a:spcAft>
                <a:spcPct val="0"/>
              </a:spcAft>
              <a:buFontTx/>
              <a:buChar char="-"/>
            </a:pPr>
            <a:r>
              <a:rPr lang="ru-RU" sz="1800" dirty="0" err="1" smtClean="0">
                <a:effectLst/>
              </a:rPr>
              <a:t>құбырдан</a:t>
            </a:r>
            <a:r>
              <a:rPr lang="ru-RU" sz="1800" dirty="0" smtClean="0">
                <a:effectLst/>
              </a:rPr>
              <a:t> </a:t>
            </a:r>
            <a:r>
              <a:rPr lang="ru-RU" sz="1800" dirty="0" err="1">
                <a:effectLst/>
              </a:rPr>
              <a:t>тыс</a:t>
            </a:r>
            <a:r>
              <a:rPr lang="ru-RU" sz="1800" dirty="0">
                <a:effectLst/>
              </a:rPr>
              <a:t> </a:t>
            </a:r>
            <a:r>
              <a:rPr lang="ru-RU" sz="1800" dirty="0" err="1">
                <a:effectLst/>
              </a:rPr>
              <a:t>цементтеу</a:t>
            </a:r>
            <a:r>
              <a:rPr lang="ru-RU" sz="1800" dirty="0">
                <a:effectLst/>
              </a:rPr>
              <a:t> </a:t>
            </a:r>
            <a:r>
              <a:rPr lang="ru-RU" sz="1800" dirty="0" err="1">
                <a:effectLst/>
              </a:rPr>
              <a:t>аралықтары</a:t>
            </a:r>
            <a:r>
              <a:rPr lang="ru-RU" sz="1800" dirty="0" smtClean="0">
                <a:effectLst/>
              </a:rPr>
              <a:t>;</a:t>
            </a:r>
          </a:p>
          <a:p>
            <a:pPr marL="641350" indent="-285750" algn="l" fontAlgn="base">
              <a:spcBef>
                <a:spcPct val="0"/>
              </a:spcBef>
              <a:spcAft>
                <a:spcPct val="0"/>
              </a:spcAft>
              <a:buFontTx/>
              <a:buChar char="-"/>
            </a:pPr>
            <a:r>
              <a:rPr lang="ru-RU" sz="1800" dirty="0" err="1" smtClean="0">
                <a:effectLst/>
              </a:rPr>
              <a:t>шегендеу</a:t>
            </a:r>
            <a:r>
              <a:rPr lang="ru-RU" sz="1800" dirty="0" smtClean="0">
                <a:effectLst/>
              </a:rPr>
              <a:t> </a:t>
            </a:r>
            <a:r>
              <a:rPr lang="ru-RU" sz="1800" dirty="0" err="1">
                <a:effectLst/>
              </a:rPr>
              <a:t>бағаналарының</a:t>
            </a:r>
            <a:r>
              <a:rPr lang="ru-RU" sz="1800" dirty="0">
                <a:effectLst/>
              </a:rPr>
              <a:t> </a:t>
            </a:r>
            <a:r>
              <a:rPr lang="ru-RU" sz="1800" dirty="0" err="1">
                <a:effectLst/>
              </a:rPr>
              <a:t>диаметрі</a:t>
            </a:r>
            <a:r>
              <a:rPr lang="ru-RU" sz="1800" dirty="0">
                <a:effectLst/>
              </a:rPr>
              <a:t>; </a:t>
            </a:r>
            <a:endParaRPr lang="ru-RU" sz="1800" dirty="0" smtClean="0">
              <a:effectLst/>
            </a:endParaRPr>
          </a:p>
          <a:p>
            <a:pPr marL="641350" indent="-285750" algn="l" fontAlgn="base">
              <a:spcBef>
                <a:spcPct val="0"/>
              </a:spcBef>
              <a:spcAft>
                <a:spcPct val="0"/>
              </a:spcAft>
              <a:buFontTx/>
              <a:buChar char="-"/>
            </a:pPr>
            <a:r>
              <a:rPr lang="ru-RU" sz="1800" dirty="0" err="1" smtClean="0">
                <a:effectLst/>
              </a:rPr>
              <a:t>әрбір</a:t>
            </a:r>
            <a:r>
              <a:rPr lang="ru-RU" sz="1800" dirty="0" smtClean="0">
                <a:effectLst/>
              </a:rPr>
              <a:t> </a:t>
            </a:r>
            <a:r>
              <a:rPr lang="ru-RU" sz="1800" dirty="0" err="1">
                <a:effectLst/>
              </a:rPr>
              <a:t>бағанаға</a:t>
            </a:r>
            <a:r>
              <a:rPr lang="ru-RU" sz="1800" dirty="0">
                <a:effectLst/>
              </a:rPr>
              <a:t> </a:t>
            </a:r>
            <a:r>
              <a:rPr lang="ru-RU" sz="1800" dirty="0" err="1">
                <a:effectLst/>
              </a:rPr>
              <a:t>ұңғыма</a:t>
            </a:r>
            <a:r>
              <a:rPr lang="ru-RU" sz="1800" dirty="0">
                <a:effectLst/>
              </a:rPr>
              <a:t> </a:t>
            </a:r>
            <a:r>
              <a:rPr lang="ru-RU" sz="1800" dirty="0" err="1">
                <a:effectLst/>
              </a:rPr>
              <a:t>диаметрлері</a:t>
            </a:r>
            <a:r>
              <a:rPr lang="ru-RU" sz="1800" dirty="0">
                <a:effectLst/>
              </a:rPr>
              <a:t>.</a:t>
            </a:r>
            <a:endParaRPr lang="en-US" altLang="ru-RU" sz="1800" dirty="0">
              <a:solidFill>
                <a:schemeClr val="tx1"/>
              </a:solidFill>
              <a:effectLst/>
              <a:latin typeface="Calibri" panose="020F0502020204030204" pitchFamily="34" charset="0"/>
            </a:endParaRPr>
          </a:p>
          <a:p>
            <a:pPr marL="355600" algn="just"/>
            <a:endParaRPr lang="en-US" altLang="ru-RU" sz="1800" dirty="0">
              <a:solidFill>
                <a:schemeClr val="tx1"/>
              </a:solidFill>
              <a:effectLst/>
              <a:latin typeface="Calibri" panose="020F0502020204030204" pitchFamily="34" charset="0"/>
            </a:endParaRPr>
          </a:p>
          <a:p>
            <a:pPr marL="355600" algn="just"/>
            <a:r>
              <a:rPr lang="ru-RU" sz="1800" dirty="0" err="1">
                <a:effectLst/>
              </a:rPr>
              <a:t>Ұңғыма</a:t>
            </a:r>
            <a:r>
              <a:rPr lang="ru-RU" sz="1800" dirty="0">
                <a:effectLst/>
              </a:rPr>
              <a:t> </a:t>
            </a:r>
            <a:r>
              <a:rPr lang="ru-RU" sz="1800" dirty="0" err="1">
                <a:effectLst/>
              </a:rPr>
              <a:t>конструкциясы</a:t>
            </a:r>
            <a:r>
              <a:rPr lang="ru-RU" sz="1800" dirty="0">
                <a:effectLst/>
              </a:rPr>
              <a:t> </a:t>
            </a:r>
            <a:r>
              <a:rPr lang="ru-RU" sz="1800" dirty="0" err="1">
                <a:effectLst/>
              </a:rPr>
              <a:t>қамтамасыз</a:t>
            </a:r>
            <a:r>
              <a:rPr lang="ru-RU" sz="1800" dirty="0">
                <a:effectLst/>
              </a:rPr>
              <a:t> </a:t>
            </a:r>
            <a:r>
              <a:rPr lang="ru-RU" sz="1800" dirty="0" err="1">
                <a:effectLst/>
              </a:rPr>
              <a:t>етуі</a:t>
            </a:r>
            <a:r>
              <a:rPr lang="ru-RU" sz="1800" dirty="0">
                <a:effectLst/>
              </a:rPr>
              <a:t> </a:t>
            </a:r>
            <a:r>
              <a:rPr lang="ru-RU" sz="1800" dirty="0" err="1">
                <a:effectLst/>
              </a:rPr>
              <a:t>тиіс</a:t>
            </a:r>
            <a:r>
              <a:rPr lang="ru-RU" sz="1800" dirty="0">
                <a:effectLst/>
              </a:rPr>
              <a:t>: </a:t>
            </a:r>
            <a:endParaRPr lang="ru-RU" sz="1800" dirty="0" smtClean="0">
              <a:effectLst/>
            </a:endParaRPr>
          </a:p>
          <a:p>
            <a:pPr marL="641350" indent="-285750" algn="just">
              <a:buFontTx/>
              <a:buChar char="-"/>
            </a:pPr>
            <a:r>
              <a:rPr lang="ru-RU" sz="1800" dirty="0" err="1" smtClean="0">
                <a:effectLst/>
              </a:rPr>
              <a:t>Таңдалған</a:t>
            </a:r>
            <a:r>
              <a:rPr lang="ru-RU" sz="1800" dirty="0" smtClean="0">
                <a:effectLst/>
              </a:rPr>
              <a:t> </a:t>
            </a:r>
            <a:r>
              <a:rPr lang="ru-RU" sz="1800" dirty="0" err="1">
                <a:effectLst/>
              </a:rPr>
              <a:t>аяқтау</a:t>
            </a:r>
            <a:r>
              <a:rPr lang="ru-RU" sz="1800" dirty="0">
                <a:effectLst/>
              </a:rPr>
              <a:t> </a:t>
            </a:r>
            <a:r>
              <a:rPr lang="ru-RU" sz="1800" dirty="0" err="1" smtClean="0">
                <a:effectLst/>
              </a:rPr>
              <a:t>жолы</a:t>
            </a:r>
            <a:r>
              <a:rPr lang="ru-RU" sz="1800" dirty="0" smtClean="0">
                <a:effectLst/>
              </a:rPr>
              <a:t>;</a:t>
            </a:r>
          </a:p>
          <a:p>
            <a:pPr marL="641350" indent="-285750" algn="just">
              <a:buFontTx/>
              <a:buChar char="-"/>
            </a:pPr>
            <a:r>
              <a:rPr lang="ru-RU" sz="1800" dirty="0" err="1" smtClean="0">
                <a:effectLst/>
              </a:rPr>
              <a:t>Жобалық</a:t>
            </a:r>
            <a:r>
              <a:rPr lang="ru-RU" sz="1800" dirty="0" smtClean="0">
                <a:effectLst/>
              </a:rPr>
              <a:t> </a:t>
            </a:r>
            <a:r>
              <a:rPr lang="ru-RU" sz="1800" dirty="0" err="1">
                <a:effectLst/>
              </a:rPr>
              <a:t>тереңдікке</a:t>
            </a:r>
            <a:r>
              <a:rPr lang="ru-RU" sz="1800" dirty="0">
                <a:effectLst/>
              </a:rPr>
              <a:t> </a:t>
            </a:r>
            <a:r>
              <a:rPr lang="ru-RU" sz="1800" dirty="0" err="1">
                <a:effectLst/>
              </a:rPr>
              <a:t>дейін</a:t>
            </a:r>
            <a:r>
              <a:rPr lang="ru-RU" sz="1800" dirty="0">
                <a:effectLst/>
              </a:rPr>
              <a:t> </a:t>
            </a:r>
            <a:r>
              <a:rPr lang="ru-RU" sz="1800" dirty="0" err="1" smtClean="0">
                <a:effectLst/>
              </a:rPr>
              <a:t>үңгілеу</a:t>
            </a:r>
            <a:r>
              <a:rPr lang="ru-RU" sz="1800" dirty="0" smtClean="0">
                <a:effectLst/>
              </a:rPr>
              <a:t>;</a:t>
            </a:r>
          </a:p>
          <a:p>
            <a:pPr marL="641350" indent="-285750" algn="just">
              <a:buFontTx/>
              <a:buChar char="-"/>
            </a:pPr>
            <a:r>
              <a:rPr lang="ru-RU" sz="1800" dirty="0" smtClean="0">
                <a:effectLst/>
              </a:rPr>
              <a:t>Объект </a:t>
            </a:r>
            <a:r>
              <a:rPr lang="ru-RU" sz="1800" dirty="0">
                <a:effectLst/>
              </a:rPr>
              <a:t>пен бет </a:t>
            </a:r>
            <a:r>
              <a:rPr lang="ru-RU" sz="1800" dirty="0" err="1">
                <a:effectLst/>
              </a:rPr>
              <a:t>арасындағы</a:t>
            </a:r>
            <a:r>
              <a:rPr lang="ru-RU" sz="1800" dirty="0">
                <a:effectLst/>
              </a:rPr>
              <a:t> </a:t>
            </a:r>
            <a:r>
              <a:rPr lang="ru-RU" sz="1800" dirty="0" err="1">
                <a:effectLst/>
              </a:rPr>
              <a:t>сенімді</a:t>
            </a:r>
            <a:r>
              <a:rPr lang="ru-RU" sz="1800" dirty="0">
                <a:effectLst/>
              </a:rPr>
              <a:t> </a:t>
            </a:r>
            <a:r>
              <a:rPr lang="ru-RU" sz="1800" dirty="0" err="1">
                <a:effectLst/>
              </a:rPr>
              <a:t>герметикалық</a:t>
            </a:r>
            <a:r>
              <a:rPr lang="ru-RU" sz="1800" dirty="0">
                <a:effectLst/>
              </a:rPr>
              <a:t> </a:t>
            </a:r>
            <a:r>
              <a:rPr lang="ru-RU" sz="1800" dirty="0" err="1" smtClean="0">
                <a:effectLst/>
              </a:rPr>
              <a:t>байланыс</a:t>
            </a:r>
            <a:r>
              <a:rPr lang="ru-RU" sz="1800" dirty="0" smtClean="0">
                <a:effectLst/>
              </a:rPr>
              <a:t>;</a:t>
            </a:r>
          </a:p>
          <a:p>
            <a:pPr marL="641350" indent="-285750" algn="just">
              <a:buFontTx/>
              <a:buChar char="-"/>
            </a:pPr>
            <a:r>
              <a:rPr lang="ru-RU" sz="1800" dirty="0" err="1" smtClean="0">
                <a:effectLst/>
              </a:rPr>
              <a:t>Барлық</a:t>
            </a:r>
            <a:r>
              <a:rPr lang="ru-RU" sz="1800" dirty="0" smtClean="0">
                <a:effectLst/>
              </a:rPr>
              <a:t> </a:t>
            </a:r>
            <a:r>
              <a:rPr lang="ru-RU" sz="1800" dirty="0" err="1">
                <a:effectLst/>
              </a:rPr>
              <a:t>горизонттарды</a:t>
            </a:r>
            <a:r>
              <a:rPr lang="ru-RU" sz="1800" dirty="0">
                <a:effectLst/>
              </a:rPr>
              <a:t> </a:t>
            </a:r>
            <a:r>
              <a:rPr lang="ru-RU" sz="1800" dirty="0" err="1">
                <a:effectLst/>
              </a:rPr>
              <a:t>бір-бірінен</a:t>
            </a:r>
            <a:r>
              <a:rPr lang="ru-RU" sz="1800" dirty="0">
                <a:effectLst/>
              </a:rPr>
              <a:t>, </a:t>
            </a:r>
            <a:r>
              <a:rPr lang="ru-RU" sz="1800" dirty="0" err="1">
                <a:effectLst/>
              </a:rPr>
              <a:t>сондай-ақ</a:t>
            </a:r>
            <a:r>
              <a:rPr lang="ru-RU" sz="1800" dirty="0">
                <a:effectLst/>
              </a:rPr>
              <a:t> </a:t>
            </a:r>
            <a:r>
              <a:rPr lang="ru-RU" sz="1800" dirty="0" err="1">
                <a:effectLst/>
              </a:rPr>
              <a:t>бетінен</a:t>
            </a:r>
            <a:r>
              <a:rPr lang="ru-RU" sz="1800" dirty="0">
                <a:effectLst/>
              </a:rPr>
              <a:t> </a:t>
            </a:r>
            <a:r>
              <a:rPr lang="ru-RU" sz="1800" dirty="0" err="1">
                <a:effectLst/>
              </a:rPr>
              <a:t>сенімді</a:t>
            </a:r>
            <a:r>
              <a:rPr lang="ru-RU" sz="1800" dirty="0">
                <a:effectLst/>
              </a:rPr>
              <a:t> </a:t>
            </a:r>
            <a:r>
              <a:rPr lang="ru-RU" sz="1800" dirty="0" err="1" smtClean="0">
                <a:effectLst/>
              </a:rPr>
              <a:t>оқшаулау</a:t>
            </a:r>
            <a:r>
              <a:rPr lang="ru-RU" sz="1800" dirty="0" smtClean="0">
                <a:effectLst/>
              </a:rPr>
              <a:t>;</a:t>
            </a:r>
          </a:p>
          <a:p>
            <a:pPr marL="641350" indent="-285750" algn="just">
              <a:buFontTx/>
              <a:buChar char="-"/>
            </a:pPr>
            <a:r>
              <a:rPr lang="ru-RU" sz="1800" dirty="0" err="1" smtClean="0">
                <a:effectLst/>
              </a:rPr>
              <a:t>Пайдалану</a:t>
            </a:r>
            <a:r>
              <a:rPr lang="ru-RU" sz="1800" dirty="0" smtClean="0">
                <a:effectLst/>
              </a:rPr>
              <a:t> </a:t>
            </a:r>
            <a:r>
              <a:rPr lang="ru-RU" sz="1800" dirty="0" err="1">
                <a:effectLst/>
              </a:rPr>
              <a:t>жабдығын</a:t>
            </a:r>
            <a:r>
              <a:rPr lang="ru-RU" sz="1800" dirty="0">
                <a:effectLst/>
              </a:rPr>
              <a:t> </a:t>
            </a:r>
            <a:r>
              <a:rPr lang="ru-RU" sz="1800" dirty="0" err="1">
                <a:effectLst/>
              </a:rPr>
              <a:t>пайдалану</a:t>
            </a:r>
            <a:r>
              <a:rPr lang="ru-RU" sz="1800" dirty="0">
                <a:effectLst/>
              </a:rPr>
              <a:t> </a:t>
            </a:r>
            <a:r>
              <a:rPr lang="ru-RU" sz="1800" dirty="0" err="1" smtClean="0">
                <a:effectLst/>
              </a:rPr>
              <a:t>мүмкіндігі</a:t>
            </a:r>
            <a:r>
              <a:rPr lang="ru-RU" sz="1800" dirty="0" smtClean="0">
                <a:effectLst/>
              </a:rPr>
              <a:t>;</a:t>
            </a:r>
          </a:p>
          <a:p>
            <a:pPr marL="641350" indent="-285750" algn="just">
              <a:buFontTx/>
              <a:buChar char="-"/>
            </a:pPr>
            <a:r>
              <a:rPr lang="ru-RU" sz="1800" dirty="0" err="1" smtClean="0">
                <a:effectLst/>
              </a:rPr>
              <a:t>Зерттеу</a:t>
            </a:r>
            <a:r>
              <a:rPr lang="ru-RU" sz="1800" dirty="0" smtClean="0">
                <a:effectLst/>
              </a:rPr>
              <a:t> </a:t>
            </a:r>
            <a:r>
              <a:rPr lang="ru-RU" sz="1800" dirty="0" err="1">
                <a:effectLst/>
              </a:rPr>
              <a:t>және</a:t>
            </a:r>
            <a:r>
              <a:rPr lang="ru-RU" sz="1800" dirty="0">
                <a:effectLst/>
              </a:rPr>
              <a:t> </a:t>
            </a:r>
            <a:r>
              <a:rPr lang="ru-RU" sz="1800" dirty="0" err="1">
                <a:effectLst/>
              </a:rPr>
              <a:t>жөндеу</a:t>
            </a:r>
            <a:r>
              <a:rPr lang="ru-RU" sz="1800" dirty="0">
                <a:effectLst/>
              </a:rPr>
              <a:t> </a:t>
            </a:r>
            <a:r>
              <a:rPr lang="ru-RU" sz="1800" dirty="0" err="1">
                <a:effectLst/>
              </a:rPr>
              <a:t>жұмыстарын</a:t>
            </a:r>
            <a:r>
              <a:rPr lang="ru-RU" sz="1800" dirty="0">
                <a:effectLst/>
              </a:rPr>
              <a:t> </a:t>
            </a:r>
            <a:r>
              <a:rPr lang="ru-RU" sz="1800" dirty="0" err="1">
                <a:effectLst/>
              </a:rPr>
              <a:t>жүргізу</a:t>
            </a:r>
            <a:r>
              <a:rPr lang="ru-RU" sz="1800" dirty="0">
                <a:effectLst/>
              </a:rPr>
              <a:t> </a:t>
            </a:r>
            <a:r>
              <a:rPr lang="ru-RU" sz="1800" dirty="0" err="1" smtClean="0">
                <a:effectLst/>
              </a:rPr>
              <a:t>мүмкіндігі</a:t>
            </a:r>
            <a:r>
              <a:rPr lang="ru-RU" sz="1800" dirty="0" smtClean="0">
                <a:effectLst/>
              </a:rPr>
              <a:t>;</a:t>
            </a:r>
          </a:p>
          <a:p>
            <a:pPr marL="641350" indent="-285750" algn="just">
              <a:buFontTx/>
              <a:buChar char="-"/>
            </a:pPr>
            <a:r>
              <a:rPr lang="ru-RU" sz="1800" dirty="0" err="1" smtClean="0">
                <a:effectLst/>
              </a:rPr>
              <a:t>Жер</a:t>
            </a:r>
            <a:r>
              <a:rPr lang="ru-RU" sz="1800" dirty="0" smtClean="0">
                <a:effectLst/>
              </a:rPr>
              <a:t> </a:t>
            </a:r>
            <a:r>
              <a:rPr lang="ru-RU" sz="1800" dirty="0" err="1">
                <a:effectLst/>
              </a:rPr>
              <a:t>қойнауын</a:t>
            </a:r>
            <a:r>
              <a:rPr lang="ru-RU" sz="1800" dirty="0">
                <a:effectLst/>
              </a:rPr>
              <a:t> </a:t>
            </a:r>
            <a:r>
              <a:rPr lang="ru-RU" sz="1800" dirty="0" err="1">
                <a:effectLst/>
              </a:rPr>
              <a:t>сенімді</a:t>
            </a:r>
            <a:r>
              <a:rPr lang="ru-RU" sz="1800" dirty="0">
                <a:effectLst/>
              </a:rPr>
              <a:t> </a:t>
            </a:r>
            <a:r>
              <a:rPr lang="ru-RU" sz="1800" dirty="0" err="1">
                <a:effectLst/>
              </a:rPr>
              <a:t>қорғау</a:t>
            </a:r>
            <a:r>
              <a:rPr lang="ru-RU" sz="1800" dirty="0">
                <a:effectLst/>
              </a:rPr>
              <a:t>; </a:t>
            </a:r>
            <a:endParaRPr lang="ru-RU" sz="1800" dirty="0" smtClean="0">
              <a:effectLst/>
            </a:endParaRPr>
          </a:p>
          <a:p>
            <a:pPr marL="641350" indent="-285750" algn="just">
              <a:buFontTx/>
              <a:buChar char="-"/>
            </a:pPr>
            <a:r>
              <a:rPr lang="ru-RU" sz="1800" dirty="0" err="1" smtClean="0">
                <a:effectLst/>
              </a:rPr>
              <a:t>Ең</a:t>
            </a:r>
            <a:r>
              <a:rPr lang="ru-RU" sz="1800" dirty="0" smtClean="0">
                <a:effectLst/>
              </a:rPr>
              <a:t> </a:t>
            </a:r>
            <a:r>
              <a:rPr lang="ru-RU" sz="1800" dirty="0">
                <a:effectLst/>
              </a:rPr>
              <a:t>аз материал </a:t>
            </a:r>
            <a:r>
              <a:rPr lang="ru-RU" sz="1800" dirty="0" err="1">
                <a:effectLst/>
              </a:rPr>
              <a:t>сыйымдылығы</a:t>
            </a:r>
            <a:r>
              <a:rPr lang="ru-RU" sz="1800" dirty="0">
                <a:effectLst/>
              </a:rPr>
              <a:t> мен </a:t>
            </a:r>
            <a:r>
              <a:rPr lang="ru-RU" sz="1800" dirty="0" err="1">
                <a:effectLst/>
              </a:rPr>
              <a:t>құны</a:t>
            </a:r>
            <a:r>
              <a:rPr lang="ru-RU" sz="1800" dirty="0">
                <a:effectLst/>
              </a:rPr>
              <a:t>.</a:t>
            </a:r>
            <a:endParaRPr lang="ru-MD" altLang="ru-RU" sz="1800" dirty="0" smtClean="0">
              <a:solidFill>
                <a:schemeClr val="accent4"/>
              </a:solidFill>
              <a:effectLst/>
              <a:latin typeface="+mn-lt"/>
            </a:endParaRPr>
          </a:p>
          <a:p>
            <a:pPr marL="355600" fontAlgn="base">
              <a:spcBef>
                <a:spcPct val="0"/>
              </a:spcBef>
              <a:spcAft>
                <a:spcPct val="0"/>
              </a:spcAft>
            </a:pPr>
            <a:endParaRPr lang="ru-RU" altLang="ru-RU" sz="2400" b="1" dirty="0" smtClean="0">
              <a:solidFill>
                <a:schemeClr val="tx1"/>
              </a:solidFill>
            </a:endParaRPr>
          </a:p>
        </p:txBody>
      </p:sp>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1</a:t>
            </a:fld>
            <a:endParaRPr lang="ru-RU" altLang="ru-RU">
              <a:solidFill>
                <a:srgbClr val="000000"/>
              </a:solidFill>
            </a:endParaRPr>
          </a:p>
        </p:txBody>
      </p:sp>
    </p:spTree>
    <p:extLst>
      <p:ext uri="{BB962C8B-B14F-4D97-AF65-F5344CB8AC3E}">
        <p14:creationId xmlns:p14="http://schemas.microsoft.com/office/powerpoint/2010/main" val="1918736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10</a:t>
            </a:fld>
            <a:endParaRPr lang="ru-RU" altLang="ru-RU">
              <a:solidFill>
                <a:srgbClr val="000000"/>
              </a:solidFill>
            </a:endParaRPr>
          </a:p>
        </p:txBody>
      </p:sp>
      <p:pic>
        <p:nvPicPr>
          <p:cNvPr id="17410" name="Picture 2" descr="https://helpiks.org/helpiksorg/baza6/314257540739.files/image6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626" y="2766638"/>
            <a:ext cx="4868763" cy="2511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7848" y="260648"/>
            <a:ext cx="8568952" cy="2246769"/>
          </a:xfrm>
          <a:prstGeom prst="rect">
            <a:avLst/>
          </a:prstGeom>
        </p:spPr>
        <p:txBody>
          <a:bodyPr wrap="square">
            <a:spAutoFit/>
          </a:bodyPr>
          <a:lstStyle/>
          <a:p>
            <a:pPr algn="just"/>
            <a:r>
              <a:rPr lang="ru-RU" sz="1400" b="1" i="1" dirty="0" err="1">
                <a:solidFill>
                  <a:srgbClr val="424242"/>
                </a:solidFill>
                <a:latin typeface="Times New Roman" panose="02020603050405020304" pitchFamily="18" charset="0"/>
                <a:cs typeface="Times New Roman" panose="02020603050405020304" pitchFamily="18" charset="0"/>
              </a:rPr>
              <a:t>Тізбек</a:t>
            </a:r>
            <a:r>
              <a:rPr lang="ru-RU" sz="1400" b="1" i="1" dirty="0">
                <a:solidFill>
                  <a:srgbClr val="424242"/>
                </a:solidFill>
                <a:latin typeface="Times New Roman" panose="02020603050405020304" pitchFamily="18" charset="0"/>
                <a:cs typeface="Times New Roman" panose="02020603050405020304" pitchFamily="18" charset="0"/>
              </a:rPr>
              <a:t> </a:t>
            </a:r>
            <a:r>
              <a:rPr lang="ru-RU" sz="1400" b="1" i="1" dirty="0" err="1">
                <a:solidFill>
                  <a:srgbClr val="424242"/>
                </a:solidFill>
                <a:latin typeface="Times New Roman" panose="02020603050405020304" pitchFamily="18" charset="0"/>
                <a:cs typeface="Times New Roman" panose="02020603050405020304" pitchFamily="18" charset="0"/>
              </a:rPr>
              <a:t>басы.</a:t>
            </a:r>
            <a:r>
              <a:rPr lang="ru-RU" sz="1400" dirty="0" err="1">
                <a:solidFill>
                  <a:srgbClr val="424242"/>
                </a:solidFill>
                <a:latin typeface="Times New Roman" panose="02020603050405020304" pitchFamily="18" charset="0"/>
                <a:cs typeface="Times New Roman" panose="02020603050405020304" pitchFamily="18" charset="0"/>
              </a:rPr>
              <a:t>Ол</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құбыр</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аралық</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кеңістікті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саңылаусыздандыру</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мақсатында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ұңғыма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сағасын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шегендеуші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құбырға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жалғау</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үшін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сонымен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қатар</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фонтанды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арматураны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бекіту</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үшін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арналған</a:t>
            </a:r>
            <a:r>
              <a:rPr lang="ru-RU" sz="1400" dirty="0">
                <a:solidFill>
                  <a:srgbClr val="424242"/>
                </a:solidFill>
                <a:latin typeface="Times New Roman" panose="02020603050405020304" pitchFamily="18" charset="0"/>
                <a:cs typeface="Times New Roman" panose="02020603050405020304" pitchFamily="18" charset="0"/>
              </a:rPr>
              <a:t> [8].</a:t>
            </a:r>
          </a:p>
          <a:p>
            <a:pPr algn="just"/>
            <a:r>
              <a:rPr lang="ru-RU" sz="1400" dirty="0" err="1">
                <a:solidFill>
                  <a:srgbClr val="424242"/>
                </a:solidFill>
                <a:latin typeface="Times New Roman" panose="02020603050405020304" pitchFamily="18" charset="0"/>
                <a:cs typeface="Times New Roman" panose="02020603050405020304" pitchFamily="18" charset="0"/>
              </a:rPr>
              <a:t>Тізбек</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басының</a:t>
            </a:r>
            <a:r>
              <a:rPr lang="ru-RU" sz="1400" dirty="0">
                <a:solidFill>
                  <a:srgbClr val="424242"/>
                </a:solidFill>
                <a:latin typeface="Times New Roman" panose="02020603050405020304" pitchFamily="18" charset="0"/>
                <a:cs typeface="Times New Roman" panose="02020603050405020304" pitchFamily="18" charset="0"/>
              </a:rPr>
              <a:t> корпусы </a:t>
            </a:r>
            <a:r>
              <a:rPr lang="ru-RU" sz="1400" dirty="0" smtClean="0">
                <a:solidFill>
                  <a:srgbClr val="424242"/>
                </a:solidFill>
                <a:latin typeface="Times New Roman" panose="02020603050405020304" pitchFamily="18" charset="0"/>
                <a:cs typeface="Times New Roman" panose="02020603050405020304" pitchFamily="18" charset="0"/>
              </a:rPr>
              <a:t>1 </a:t>
            </a:r>
            <a:r>
              <a:rPr lang="ru-RU" sz="1400" dirty="0" err="1">
                <a:solidFill>
                  <a:srgbClr val="424242"/>
                </a:solidFill>
                <a:latin typeface="Times New Roman" panose="02020603050405020304" pitchFamily="18" charset="0"/>
                <a:cs typeface="Times New Roman" panose="02020603050405020304" pitchFamily="18" charset="0"/>
              </a:rPr>
              <a:t>кондуктордың</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жоғарғы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басына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бұрандалы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қосылыспен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бекітіледі</a:t>
            </a:r>
            <a:r>
              <a:rPr lang="ru-RU" sz="1400" dirty="0">
                <a:solidFill>
                  <a:srgbClr val="424242"/>
                </a:solidFill>
                <a:latin typeface="Times New Roman" panose="02020603050405020304" pitchFamily="18" charset="0"/>
                <a:cs typeface="Times New Roman" panose="02020603050405020304" pitchFamily="18" charset="0"/>
              </a:rPr>
              <a:t> (9.4-сурет).</a:t>
            </a:r>
          </a:p>
          <a:p>
            <a:pPr algn="just"/>
            <a:r>
              <a:rPr lang="ru-RU" sz="1400" dirty="0" err="1">
                <a:solidFill>
                  <a:srgbClr val="424242"/>
                </a:solidFill>
                <a:latin typeface="Times New Roman" panose="02020603050405020304" pitchFamily="18" charset="0"/>
                <a:cs typeface="Times New Roman" panose="02020603050405020304" pitchFamily="18" charset="0"/>
              </a:rPr>
              <a:t>Шегендеуші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құбыр</a:t>
            </a:r>
            <a:r>
              <a:rPr lang="ru-RU" sz="1400" dirty="0">
                <a:solidFill>
                  <a:srgbClr val="424242"/>
                </a:solidFill>
                <a:latin typeface="Times New Roman" panose="02020603050405020304" pitchFamily="18" charset="0"/>
                <a:cs typeface="Times New Roman" panose="02020603050405020304" pitchFamily="18" charset="0"/>
              </a:rPr>
              <a:t> (10) </a:t>
            </a:r>
            <a:r>
              <a:rPr lang="ru-RU" sz="1400" dirty="0" err="1">
                <a:solidFill>
                  <a:srgbClr val="424242"/>
                </a:solidFill>
                <a:latin typeface="Times New Roman" panose="02020603050405020304" pitchFamily="18" charset="0"/>
                <a:cs typeface="Times New Roman" panose="02020603050405020304" pitchFamily="18" charset="0"/>
              </a:rPr>
              <a:t>арнайы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муфтаға</a:t>
            </a:r>
            <a:r>
              <a:rPr lang="ru-RU" sz="1400" dirty="0">
                <a:solidFill>
                  <a:srgbClr val="424242"/>
                </a:solidFill>
                <a:latin typeface="Times New Roman" panose="02020603050405020304" pitchFamily="18" charset="0"/>
                <a:cs typeface="Times New Roman" panose="02020603050405020304" pitchFamily="18" charset="0"/>
              </a:rPr>
              <a:t> (7) </a:t>
            </a:r>
            <a:r>
              <a:rPr lang="ru-RU" sz="1400" dirty="0" err="1">
                <a:solidFill>
                  <a:srgbClr val="424242"/>
                </a:solidFill>
                <a:latin typeface="Times New Roman" panose="02020603050405020304" pitchFamily="18" charset="0"/>
                <a:cs typeface="Times New Roman" panose="02020603050405020304" pitchFamily="18" charset="0"/>
              </a:rPr>
              <a:t>бекітіледі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Тізбек</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басының</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корпусымен</a:t>
            </a:r>
            <a:r>
              <a:rPr lang="ru-RU" sz="1400" dirty="0">
                <a:solidFill>
                  <a:srgbClr val="424242"/>
                </a:solidFill>
                <a:latin typeface="Times New Roman" panose="02020603050405020304" pitchFamily="18" charset="0"/>
                <a:cs typeface="Times New Roman" panose="02020603050405020304" pitchFamily="18" charset="0"/>
              </a:rPr>
              <a:t> (1) муфта (7) </a:t>
            </a:r>
            <a:r>
              <a:rPr lang="ru-RU" sz="1400" dirty="0" err="1">
                <a:solidFill>
                  <a:srgbClr val="424242"/>
                </a:solidFill>
                <a:latin typeface="Times New Roman" panose="02020603050405020304" pitchFamily="18" charset="0"/>
                <a:cs typeface="Times New Roman" panose="02020603050405020304" pitchFamily="18" charset="0"/>
              </a:rPr>
              <a:t>аралығындағы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саңылау</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муфтамен</a:t>
            </a:r>
            <a:r>
              <a:rPr lang="ru-RU" sz="1400" dirty="0">
                <a:solidFill>
                  <a:srgbClr val="424242"/>
                </a:solidFill>
                <a:latin typeface="Times New Roman" panose="02020603050405020304" pitchFamily="18" charset="0"/>
                <a:cs typeface="Times New Roman" panose="02020603050405020304" pitchFamily="18" charset="0"/>
              </a:rPr>
              <a:t> (2) </a:t>
            </a:r>
            <a:r>
              <a:rPr lang="ru-RU" sz="1400" dirty="0" err="1">
                <a:solidFill>
                  <a:srgbClr val="424242"/>
                </a:solidFill>
                <a:latin typeface="Times New Roman" panose="02020603050405020304" pitchFamily="18" charset="0"/>
                <a:cs typeface="Times New Roman" panose="02020603050405020304" pitchFamily="18" charset="0"/>
              </a:rPr>
              <a:t>және</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екі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сақиналы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арнайы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мұнайға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төзімді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резинамен</a:t>
            </a:r>
            <a:r>
              <a:rPr lang="ru-RU" sz="1400" dirty="0">
                <a:solidFill>
                  <a:srgbClr val="424242"/>
                </a:solidFill>
                <a:latin typeface="Times New Roman" panose="02020603050405020304" pitchFamily="18" charset="0"/>
                <a:cs typeface="Times New Roman" panose="02020603050405020304" pitchFamily="18" charset="0"/>
              </a:rPr>
              <a:t> (3) </a:t>
            </a:r>
            <a:r>
              <a:rPr lang="ru-RU" sz="1400" dirty="0" err="1">
                <a:solidFill>
                  <a:srgbClr val="424242"/>
                </a:solidFill>
                <a:latin typeface="Times New Roman" panose="02020603050405020304" pitchFamily="18" charset="0"/>
                <a:cs typeface="Times New Roman" panose="02020603050405020304" pitchFamily="18" charset="0"/>
              </a:rPr>
              <a:t>саңылаусыздандырылады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Олар</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берік</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отырғызылуы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үшін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муфтаны</a:t>
            </a:r>
            <a:r>
              <a:rPr lang="ru-RU" sz="1400" dirty="0">
                <a:solidFill>
                  <a:srgbClr val="424242"/>
                </a:solidFill>
                <a:latin typeface="Times New Roman" panose="02020603050405020304" pitchFamily="18" charset="0"/>
                <a:cs typeface="Times New Roman" panose="02020603050405020304" pitchFamily="18" charset="0"/>
              </a:rPr>
              <a:t> жарты </a:t>
            </a:r>
            <a:r>
              <a:rPr lang="ru-RU" sz="1400" dirty="0" err="1">
                <a:solidFill>
                  <a:srgbClr val="424242"/>
                </a:solidFill>
                <a:latin typeface="Times New Roman" panose="02020603050405020304" pitchFamily="18" charset="0"/>
                <a:cs typeface="Times New Roman" panose="02020603050405020304" pitchFamily="18" charset="0"/>
              </a:rPr>
              <a:t>сақиналармен</a:t>
            </a:r>
            <a:r>
              <a:rPr lang="ru-RU" sz="1400" dirty="0">
                <a:solidFill>
                  <a:srgbClr val="424242"/>
                </a:solidFill>
                <a:latin typeface="Times New Roman" panose="02020603050405020304" pitchFamily="18" charset="0"/>
                <a:cs typeface="Times New Roman" panose="02020603050405020304" pitchFamily="18" charset="0"/>
              </a:rPr>
              <a:t> (5) </a:t>
            </a:r>
            <a:r>
              <a:rPr lang="ru-RU" sz="1400" dirty="0" err="1">
                <a:solidFill>
                  <a:srgbClr val="424242"/>
                </a:solidFill>
                <a:latin typeface="Times New Roman" panose="02020603050405020304" pitchFamily="18" charset="0"/>
                <a:cs typeface="Times New Roman" panose="02020603050405020304" pitchFamily="18" charset="0"/>
              </a:rPr>
              <a:t>және</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фланцты</a:t>
            </a:r>
            <a:r>
              <a:rPr lang="ru-RU" sz="1400" dirty="0">
                <a:solidFill>
                  <a:srgbClr val="424242"/>
                </a:solidFill>
                <a:latin typeface="Times New Roman" panose="02020603050405020304" pitchFamily="18" charset="0"/>
                <a:cs typeface="Times New Roman" panose="02020603050405020304" pitchFamily="18" charset="0"/>
              </a:rPr>
              <a:t> (4) болт </a:t>
            </a:r>
            <a:r>
              <a:rPr lang="ru-RU" sz="1400" dirty="0" err="1">
                <a:solidFill>
                  <a:srgbClr val="424242"/>
                </a:solidFill>
                <a:latin typeface="Times New Roman" panose="02020603050405020304" pitchFamily="18" charset="0"/>
                <a:cs typeface="Times New Roman" panose="02020603050405020304" pitchFamily="18" charset="0"/>
              </a:rPr>
              <a:t>арқылы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корпусқа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бекітіледі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Муфтаның</a:t>
            </a:r>
            <a:r>
              <a:rPr lang="ru-RU" sz="1400" dirty="0">
                <a:solidFill>
                  <a:srgbClr val="424242"/>
                </a:solidFill>
                <a:latin typeface="Times New Roman" panose="02020603050405020304" pitchFamily="18" charset="0"/>
                <a:cs typeface="Times New Roman" panose="02020603050405020304" pitchFamily="18" charset="0"/>
              </a:rPr>
              <a:t> (7) </a:t>
            </a:r>
            <a:r>
              <a:rPr lang="ru-RU" sz="1400" dirty="0" err="1">
                <a:solidFill>
                  <a:srgbClr val="424242"/>
                </a:solidFill>
                <a:latin typeface="Times New Roman" panose="02020603050405020304" pitchFamily="18" charset="0"/>
                <a:cs typeface="Times New Roman" panose="02020603050405020304" pitchFamily="18" charset="0"/>
              </a:rPr>
              <a:t>жоғары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бөлігі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фонтанды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арматураға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бекітілуі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үшін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фланцмен</a:t>
            </a:r>
            <a:r>
              <a:rPr lang="ru-RU" sz="1400" dirty="0">
                <a:solidFill>
                  <a:srgbClr val="424242"/>
                </a:solidFill>
                <a:latin typeface="Times New Roman" panose="02020603050405020304" pitchFamily="18" charset="0"/>
                <a:cs typeface="Times New Roman" panose="02020603050405020304" pitchFamily="18" charset="0"/>
              </a:rPr>
              <a:t> (6) </a:t>
            </a:r>
            <a:r>
              <a:rPr lang="ru-RU" sz="1400" dirty="0" err="1">
                <a:solidFill>
                  <a:srgbClr val="424242"/>
                </a:solidFill>
                <a:latin typeface="Times New Roman" panose="02020603050405020304" pitchFamily="18" charset="0"/>
                <a:cs typeface="Times New Roman" panose="02020603050405020304" pitchFamily="18" charset="0"/>
              </a:rPr>
              <a:t>аяқталады</a:t>
            </a:r>
            <a:r>
              <a:rPr lang="ru-RU" sz="1400" dirty="0">
                <a:solidFill>
                  <a:srgbClr val="424242"/>
                </a:solidFill>
                <a:latin typeface="Times New Roman" panose="02020603050405020304" pitchFamily="18" charset="0"/>
                <a:cs typeface="Times New Roman" panose="02020603050405020304" pitchFamily="18" charset="0"/>
              </a:rPr>
              <a:t>.</a:t>
            </a:r>
          </a:p>
          <a:p>
            <a:pPr algn="just"/>
            <a:r>
              <a:rPr lang="ru-RU" sz="1400" dirty="0" err="1">
                <a:solidFill>
                  <a:srgbClr val="424242"/>
                </a:solidFill>
                <a:latin typeface="Times New Roman" panose="02020603050405020304" pitchFamily="18" charset="0"/>
                <a:cs typeface="Times New Roman" panose="02020603050405020304" pitchFamily="18" charset="0"/>
              </a:rPr>
              <a:t>Тізбек</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басының</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қысымын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тексеру</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үшін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және</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құбыраралық</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кеңістіктегі</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қысымды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бақылау</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үшін</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бүйір</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шығу</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жолында</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жоғары</a:t>
            </a:r>
            <a:r>
              <a:rPr lang="ru-RU" sz="1400" dirty="0">
                <a:solidFill>
                  <a:srgbClr val="424242"/>
                </a:solidFill>
                <a:latin typeface="Times New Roman" panose="02020603050405020304" pitchFamily="18" charset="0"/>
                <a:cs typeface="Times New Roman" panose="02020603050405020304" pitchFamily="18" charset="0"/>
              </a:rPr>
              <a:t> </a:t>
            </a:r>
            <a:r>
              <a:rPr lang="ru-RU" sz="1400" dirty="0" err="1">
                <a:solidFill>
                  <a:srgbClr val="424242"/>
                </a:solidFill>
                <a:latin typeface="Times New Roman" panose="02020603050405020304" pitchFamily="18" charset="0"/>
                <a:cs typeface="Times New Roman" panose="02020603050405020304" pitchFamily="18" charset="0"/>
              </a:rPr>
              <a:t>қысымды</a:t>
            </a:r>
            <a:r>
              <a:rPr lang="ru-RU" sz="1400" dirty="0">
                <a:solidFill>
                  <a:srgbClr val="424242"/>
                </a:solidFill>
                <a:latin typeface="Times New Roman" panose="02020603050405020304" pitchFamily="18" charset="0"/>
                <a:cs typeface="Times New Roman" panose="02020603050405020304" pitchFamily="18" charset="0"/>
              </a:rPr>
              <a:t> кран (9) </a:t>
            </a:r>
            <a:r>
              <a:rPr lang="ru-RU" sz="1400" dirty="0" err="1">
                <a:solidFill>
                  <a:srgbClr val="424242"/>
                </a:solidFill>
                <a:latin typeface="Times New Roman" panose="02020603050405020304" pitchFamily="18" charset="0"/>
                <a:cs typeface="Times New Roman" panose="02020603050405020304" pitchFamily="18" charset="0"/>
              </a:rPr>
              <a:t>және</a:t>
            </a:r>
            <a:r>
              <a:rPr lang="ru-RU" sz="1400" dirty="0">
                <a:solidFill>
                  <a:srgbClr val="424242"/>
                </a:solidFill>
                <a:latin typeface="Times New Roman" panose="02020603050405020304" pitchFamily="18" charset="0"/>
                <a:cs typeface="Times New Roman" panose="02020603050405020304" pitchFamily="18" charset="0"/>
              </a:rPr>
              <a:t> манометр (8) </a:t>
            </a:r>
            <a:r>
              <a:rPr lang="ru-RU" sz="1400" dirty="0" err="1">
                <a:solidFill>
                  <a:srgbClr val="424242"/>
                </a:solidFill>
                <a:latin typeface="Times New Roman" panose="02020603050405020304" pitchFamily="18" charset="0"/>
                <a:cs typeface="Times New Roman" panose="02020603050405020304" pitchFamily="18" charset="0"/>
              </a:rPr>
              <a:t>қарастырылған</a:t>
            </a:r>
            <a:r>
              <a:rPr lang="ru-RU" sz="1400" dirty="0">
                <a:solidFill>
                  <a:srgbClr val="424242"/>
                </a:solidFill>
                <a:latin typeface="Times New Roman" panose="02020603050405020304" pitchFamily="18" charset="0"/>
                <a:cs typeface="Times New Roman" panose="02020603050405020304" pitchFamily="18" charset="0"/>
              </a:rPr>
              <a:t>.</a:t>
            </a:r>
            <a:endParaRPr lang="ru-RU" sz="1400" b="0" i="0" dirty="0">
              <a:solidFill>
                <a:srgbClr val="424242"/>
              </a:solidFill>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rot="10800000" flipV="1">
            <a:off x="467544" y="5469250"/>
            <a:ext cx="8352928" cy="1077218"/>
          </a:xfrm>
          <a:prstGeom prst="rect">
            <a:avLst/>
          </a:prstGeom>
        </p:spPr>
        <p:txBody>
          <a:bodyPr wrap="square">
            <a:spAutoFit/>
          </a:bodyPr>
          <a:lstStyle/>
          <a:p>
            <a:pPr algn="just"/>
            <a:r>
              <a:rPr lang="ru-RU" sz="1600" dirty="0" err="1">
                <a:solidFill>
                  <a:srgbClr val="424242"/>
                </a:solidFill>
                <a:latin typeface="Times New Roman" panose="02020603050405020304" pitchFamily="18" charset="0"/>
                <a:cs typeface="Times New Roman" panose="02020603050405020304" pitchFamily="18" charset="0"/>
              </a:rPr>
              <a:t>Бір</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шегендеу</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құбырына</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арналған</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қарапайым</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тізбек</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басының</a:t>
            </a:r>
            <a:r>
              <a:rPr lang="ru-RU" sz="1600" dirty="0">
                <a:solidFill>
                  <a:srgbClr val="424242"/>
                </a:solidFill>
                <a:latin typeface="Times New Roman" panose="02020603050405020304" pitchFamily="18" charset="0"/>
                <a:cs typeface="Times New Roman" panose="02020603050405020304" pitchFamily="18" charset="0"/>
              </a:rPr>
              <a:t> </a:t>
            </a:r>
            <a:r>
              <a:rPr lang="ru-RU" sz="1600" dirty="0" err="1">
                <a:solidFill>
                  <a:srgbClr val="424242"/>
                </a:solidFill>
                <a:latin typeface="Times New Roman" panose="02020603050405020304" pitchFamily="18" charset="0"/>
                <a:cs typeface="Times New Roman" panose="02020603050405020304" pitchFamily="18" charset="0"/>
              </a:rPr>
              <a:t>конструкциясы</a:t>
            </a:r>
            <a:endParaRPr lang="ru-RU" sz="1600" dirty="0">
              <a:solidFill>
                <a:srgbClr val="424242"/>
              </a:solidFill>
              <a:latin typeface="Times New Roman" panose="02020603050405020304" pitchFamily="18" charset="0"/>
              <a:cs typeface="Times New Roman" panose="02020603050405020304" pitchFamily="18" charset="0"/>
            </a:endParaRPr>
          </a:p>
          <a:p>
            <a:pPr algn="just"/>
            <a:r>
              <a:rPr lang="ru-RU" sz="1600" i="1" dirty="0">
                <a:solidFill>
                  <a:srgbClr val="424242"/>
                </a:solidFill>
                <a:latin typeface="Times New Roman" panose="02020603050405020304" pitchFamily="18" charset="0"/>
                <a:cs typeface="Times New Roman" panose="02020603050405020304" pitchFamily="18" charset="0"/>
              </a:rPr>
              <a:t>1- </a:t>
            </a:r>
            <a:r>
              <a:rPr lang="ru-RU" sz="1600" i="1" dirty="0" err="1">
                <a:solidFill>
                  <a:srgbClr val="424242"/>
                </a:solidFill>
                <a:latin typeface="Times New Roman" panose="02020603050405020304" pitchFamily="18" charset="0"/>
                <a:cs typeface="Times New Roman" panose="02020603050405020304" pitchFamily="18" charset="0"/>
              </a:rPr>
              <a:t>тізбек</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басының</a:t>
            </a:r>
            <a:r>
              <a:rPr lang="ru-RU" sz="1600" i="1" dirty="0">
                <a:solidFill>
                  <a:srgbClr val="424242"/>
                </a:solidFill>
                <a:latin typeface="Times New Roman" panose="02020603050405020304" pitchFamily="18" charset="0"/>
                <a:cs typeface="Times New Roman" panose="02020603050405020304" pitchFamily="18" charset="0"/>
              </a:rPr>
              <a:t> корпусы; 2 – муфта; 3 - </a:t>
            </a:r>
            <a:r>
              <a:rPr lang="ru-RU" sz="1600" i="1" dirty="0" err="1">
                <a:solidFill>
                  <a:srgbClr val="424242"/>
                </a:solidFill>
                <a:latin typeface="Times New Roman" panose="02020603050405020304" pitchFamily="18" charset="0"/>
                <a:cs typeface="Times New Roman" panose="02020603050405020304" pitchFamily="18" charset="0"/>
              </a:rPr>
              <a:t>екі</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сақиналы</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арнайы</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мұнайға</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төзімді</a:t>
            </a:r>
            <a:r>
              <a:rPr lang="ru-RU" sz="1600" i="1" dirty="0">
                <a:solidFill>
                  <a:srgbClr val="424242"/>
                </a:solidFill>
                <a:latin typeface="Times New Roman" panose="02020603050405020304" pitchFamily="18" charset="0"/>
                <a:cs typeface="Times New Roman" panose="02020603050405020304" pitchFamily="18" charset="0"/>
              </a:rPr>
              <a:t> резина; 4 - </a:t>
            </a:r>
            <a:r>
              <a:rPr lang="ru-RU" sz="1600" i="1" dirty="0" err="1">
                <a:solidFill>
                  <a:srgbClr val="424242"/>
                </a:solidFill>
                <a:latin typeface="Times New Roman" panose="02020603050405020304" pitchFamily="18" charset="0"/>
                <a:cs typeface="Times New Roman" panose="02020603050405020304" pitchFamily="18" charset="0"/>
              </a:rPr>
              <a:t>фланцты</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байланыс</a:t>
            </a:r>
            <a:r>
              <a:rPr lang="ru-RU" sz="1600" i="1" dirty="0">
                <a:solidFill>
                  <a:srgbClr val="424242"/>
                </a:solidFill>
                <a:latin typeface="Times New Roman" panose="02020603050405020304" pitchFamily="18" charset="0"/>
                <a:cs typeface="Times New Roman" panose="02020603050405020304" pitchFamily="18" charset="0"/>
              </a:rPr>
              <a:t>; 5 - жарты </a:t>
            </a:r>
            <a:r>
              <a:rPr lang="ru-RU" sz="1600" i="1" dirty="0" err="1">
                <a:solidFill>
                  <a:srgbClr val="424242"/>
                </a:solidFill>
                <a:latin typeface="Times New Roman" panose="02020603050405020304" pitchFamily="18" charset="0"/>
                <a:cs typeface="Times New Roman" panose="02020603050405020304" pitchFamily="18" charset="0"/>
              </a:rPr>
              <a:t>сақина</a:t>
            </a:r>
            <a:r>
              <a:rPr lang="ru-RU" sz="1600" i="1" dirty="0">
                <a:solidFill>
                  <a:srgbClr val="424242"/>
                </a:solidFill>
                <a:latin typeface="Times New Roman" panose="02020603050405020304" pitchFamily="18" charset="0"/>
                <a:cs typeface="Times New Roman" panose="02020603050405020304" pitchFamily="18" charset="0"/>
              </a:rPr>
              <a:t>; 6 - </a:t>
            </a:r>
            <a:r>
              <a:rPr lang="ru-RU" sz="1600" i="1" dirty="0" err="1">
                <a:solidFill>
                  <a:srgbClr val="424242"/>
                </a:solidFill>
                <a:latin typeface="Times New Roman" panose="02020603050405020304" pitchFamily="18" charset="0"/>
                <a:cs typeface="Times New Roman" panose="02020603050405020304" pitchFamily="18" charset="0"/>
              </a:rPr>
              <a:t>фонтанды</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арматураға</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бекітуге</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арналған</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фланц</a:t>
            </a:r>
            <a:r>
              <a:rPr lang="ru-RU" sz="1600" i="1" dirty="0">
                <a:solidFill>
                  <a:srgbClr val="424242"/>
                </a:solidFill>
                <a:latin typeface="Times New Roman" panose="02020603050405020304" pitchFamily="18" charset="0"/>
                <a:cs typeface="Times New Roman" panose="02020603050405020304" pitchFamily="18" charset="0"/>
              </a:rPr>
              <a:t>; 7 - </a:t>
            </a:r>
            <a:r>
              <a:rPr lang="ru-RU" sz="1600" i="1" dirty="0" err="1">
                <a:solidFill>
                  <a:srgbClr val="424242"/>
                </a:solidFill>
                <a:latin typeface="Times New Roman" panose="02020603050405020304" pitchFamily="18" charset="0"/>
                <a:cs typeface="Times New Roman" panose="02020603050405020304" pitchFamily="18" charset="0"/>
              </a:rPr>
              <a:t>арнайы</a:t>
            </a:r>
            <a:r>
              <a:rPr lang="ru-RU" sz="1600" i="1" dirty="0">
                <a:solidFill>
                  <a:srgbClr val="424242"/>
                </a:solidFill>
                <a:latin typeface="Times New Roman" panose="02020603050405020304" pitchFamily="18" charset="0"/>
                <a:cs typeface="Times New Roman" panose="02020603050405020304" pitchFamily="18" charset="0"/>
              </a:rPr>
              <a:t> муфта; 8 – манометр; 9 - </a:t>
            </a:r>
            <a:r>
              <a:rPr lang="ru-RU" sz="1600" i="1" dirty="0" err="1">
                <a:solidFill>
                  <a:srgbClr val="424242"/>
                </a:solidFill>
                <a:latin typeface="Times New Roman" panose="02020603050405020304" pitchFamily="18" charset="0"/>
                <a:cs typeface="Times New Roman" panose="02020603050405020304" pitchFamily="18" charset="0"/>
              </a:rPr>
              <a:t>жоғары</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қысымды</a:t>
            </a:r>
            <a:r>
              <a:rPr lang="ru-RU" sz="1600" i="1" dirty="0">
                <a:solidFill>
                  <a:srgbClr val="424242"/>
                </a:solidFill>
                <a:latin typeface="Times New Roman" panose="02020603050405020304" pitchFamily="18" charset="0"/>
                <a:cs typeface="Times New Roman" panose="02020603050405020304" pitchFamily="18" charset="0"/>
              </a:rPr>
              <a:t> кран; 10 - </a:t>
            </a:r>
            <a:r>
              <a:rPr lang="ru-RU" sz="1600" i="1" dirty="0" err="1">
                <a:solidFill>
                  <a:srgbClr val="424242"/>
                </a:solidFill>
                <a:latin typeface="Times New Roman" panose="02020603050405020304" pitchFamily="18" charset="0"/>
                <a:cs typeface="Times New Roman" panose="02020603050405020304" pitchFamily="18" charset="0"/>
              </a:rPr>
              <a:t>шегендеуші</a:t>
            </a:r>
            <a:r>
              <a:rPr lang="ru-RU" sz="1600" i="1" dirty="0">
                <a:solidFill>
                  <a:srgbClr val="424242"/>
                </a:solidFill>
                <a:latin typeface="Times New Roman" panose="02020603050405020304" pitchFamily="18" charset="0"/>
                <a:cs typeface="Times New Roman" panose="02020603050405020304" pitchFamily="18" charset="0"/>
              </a:rPr>
              <a:t> </a:t>
            </a:r>
            <a:r>
              <a:rPr lang="ru-RU" sz="1600" i="1" dirty="0" err="1">
                <a:solidFill>
                  <a:srgbClr val="424242"/>
                </a:solidFill>
                <a:latin typeface="Times New Roman" panose="02020603050405020304" pitchFamily="18" charset="0"/>
                <a:cs typeface="Times New Roman" panose="02020603050405020304" pitchFamily="18" charset="0"/>
              </a:rPr>
              <a:t>құбыр</a:t>
            </a:r>
            <a:r>
              <a:rPr lang="ru-RU" sz="1600" i="1" dirty="0">
                <a:solidFill>
                  <a:srgbClr val="424242"/>
                </a:solidFill>
                <a:latin typeface="Times New Roman" panose="02020603050405020304" pitchFamily="18" charset="0"/>
                <a:cs typeface="Times New Roman" panose="02020603050405020304" pitchFamily="18" charset="0"/>
              </a:rPr>
              <a:t>.</a:t>
            </a:r>
            <a:endParaRPr lang="ru-RU" sz="1600" b="0" i="0" dirty="0">
              <a:solidFill>
                <a:srgbClr val="42424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67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11</a:t>
            </a:fld>
            <a:endParaRPr lang="ru-RU" altLang="ru-RU">
              <a:solidFill>
                <a:srgbClr val="000000"/>
              </a:solidFill>
            </a:endParaRPr>
          </a:p>
        </p:txBody>
      </p:sp>
      <p:sp>
        <p:nvSpPr>
          <p:cNvPr id="5" name="Rectangle 1"/>
          <p:cNvSpPr>
            <a:spLocks noGrp="1" noChangeArrowheads="1"/>
          </p:cNvSpPr>
          <p:nvPr>
            <p:ph idx="1"/>
          </p:nvPr>
        </p:nvSpPr>
        <p:spPr bwMode="auto">
          <a:xfrm>
            <a:off x="467544" y="1637033"/>
            <a:ext cx="7992888"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Тізбек</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басы -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бір</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екі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үш</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төрт</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және</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бес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тізбекті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болады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Тізбек</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басы: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төрт</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жақты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құбырдан</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үш</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жақты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құбырдан</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тұрады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Тізбек</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басының</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конструкциясына</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қойылатын</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талаптар</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құбыр</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аралық</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кеңістікті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сенімді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саңылаусыздандыру</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барлық</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құбыр</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аралық</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кеңістіктегі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қысымды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бақылауға</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мүмкіндіктің</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болуы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шегендеу</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құбырының</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тез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және</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сенімді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бекітілуі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бір</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тізбек</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басына</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әртүрлі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шегендеу</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құбырының</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бекітілу</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мүмкіндігі</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яғни</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әмбебап</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болуы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құрастырудың</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тез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және</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ыңғайлы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болуы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мүмкін</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биіктіктің</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ең</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аз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болуы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Тізбек</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басы 14,0; 21,0; 35,0; 50,0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және</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70,0 МПа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жұмыс</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қысымына</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есептелініп</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шығарылады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Кейбір</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жағдайларда</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(газ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ұңғымаларында</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150 МПа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жұмыс</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қысымына</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дейін</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есептелген</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тізбек</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 басы </a:t>
            </a:r>
            <a:r>
              <a:rPr kumimoji="0" lang="ru-RU" sz="1600" b="0" i="0" u="none" strike="noStrike" cap="none" normalizeH="0" baseline="0" dirty="0" err="1" smtClean="0">
                <a:ln>
                  <a:noFill/>
                </a:ln>
                <a:solidFill>
                  <a:srgbClr val="424242"/>
                </a:solidFill>
                <a:effectLst/>
                <a:latin typeface="Times New Roman" panose="02020603050405020304" pitchFamily="18" charset="0"/>
                <a:cs typeface="Times New Roman" panose="02020603050405020304" pitchFamily="18" charset="0"/>
              </a:rPr>
              <a:t>қолданылады</a:t>
            </a:r>
            <a:r>
              <a:rPr kumimoji="0" lang="ru-RU" sz="1600" b="0" i="0" u="none" strike="noStrike" cap="none" normalizeH="0" baseline="0" dirty="0" smtClean="0">
                <a:ln>
                  <a:noFill/>
                </a:ln>
                <a:solidFill>
                  <a:srgbClr val="424242"/>
                </a:solidFill>
                <a:effectLst/>
                <a:latin typeface="Times New Roman" panose="02020603050405020304" pitchFamily="18" charset="0"/>
                <a:cs typeface="Times New Roman" panose="02020603050405020304" pitchFamily="18" charset="0"/>
              </a:rPr>
              <a:t>.</a:t>
            </a:r>
            <a:endParaRPr kumimoji="0" 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34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Grp="1" noChangeArrowheads="1"/>
          </p:cNvSpPr>
          <p:nvPr>
            <p:ph type="body" idx="1"/>
          </p:nvPr>
        </p:nvSpPr>
        <p:spPr>
          <a:xfrm>
            <a:off x="179388" y="332656"/>
            <a:ext cx="8516937" cy="6339607"/>
          </a:xfrm>
        </p:spPr>
        <p:txBody>
          <a:bodyPr/>
          <a:lstStyle/>
          <a:p>
            <a:pPr marL="0" indent="0" algn="just">
              <a:lnSpc>
                <a:spcPct val="110000"/>
              </a:lnSpc>
              <a:buFont typeface="Wingdings" pitchFamily="2" charset="2"/>
              <a:buNone/>
            </a:pPr>
            <a:r>
              <a:rPr lang="ru-MD" altLang="ru-RU" sz="1800" b="1" dirty="0" smtClean="0">
                <a:effectLst/>
              </a:rPr>
              <a:t>ИНТЕРВАЛЫ ЦЕМЕНТИРОВАНИЯ</a:t>
            </a:r>
          </a:p>
          <a:p>
            <a:pPr marL="0" indent="355600" algn="just">
              <a:lnSpc>
                <a:spcPct val="110000"/>
              </a:lnSpc>
              <a:buFont typeface="Wingdings" pitchFamily="2" charset="2"/>
              <a:buNone/>
            </a:pPr>
            <a:endParaRPr lang="ru-MD" altLang="ru-RU" sz="1200" dirty="0"/>
          </a:p>
          <a:p>
            <a:pPr marL="0" indent="0" algn="just">
              <a:lnSpc>
                <a:spcPct val="110000"/>
              </a:lnSpc>
              <a:buFont typeface="Wingdings" pitchFamily="2" charset="2"/>
              <a:buNone/>
            </a:pPr>
            <a:r>
              <a:rPr lang="ru-MD" altLang="ru-RU" sz="1800" dirty="0" smtClean="0"/>
              <a:t>В </a:t>
            </a:r>
            <a:r>
              <a:rPr lang="ru-MD" altLang="ru-RU" sz="1800" dirty="0"/>
              <a:t>соответствии с ПБ – 2003 г. </a:t>
            </a:r>
            <a:r>
              <a:rPr lang="ru-MD" altLang="ru-RU" sz="1800" b="1" dirty="0"/>
              <a:t>цементированию</a:t>
            </a:r>
            <a:r>
              <a:rPr lang="ru-MD" altLang="ru-RU" sz="1800" dirty="0"/>
              <a:t> подлежат:</a:t>
            </a:r>
            <a:endParaRPr lang="ru-MD" altLang="ru-RU" sz="1800" b="1" dirty="0"/>
          </a:p>
          <a:p>
            <a:pPr marL="0" indent="355600" algn="just">
              <a:lnSpc>
                <a:spcPct val="110000"/>
              </a:lnSpc>
              <a:buFont typeface="Wingdings" pitchFamily="2" charset="2"/>
              <a:buNone/>
            </a:pPr>
            <a:r>
              <a:rPr lang="ru-MD" altLang="ru-RU" sz="1800" b="1" i="1" dirty="0" smtClean="0">
                <a:effectLst/>
              </a:rPr>
              <a:t>1</a:t>
            </a:r>
            <a:r>
              <a:rPr lang="ru-MD" altLang="ru-RU" sz="1800" b="1" i="1" dirty="0">
                <a:effectLst/>
              </a:rPr>
              <a:t>. </a:t>
            </a:r>
            <a:r>
              <a:rPr lang="ru-MD" altLang="ru-RU" sz="1800" b="1" i="1" dirty="0" smtClean="0">
                <a:effectLst/>
              </a:rPr>
              <a:t>Направление</a:t>
            </a:r>
            <a:r>
              <a:rPr lang="ru-RU" altLang="ru-RU" sz="1800" b="1" i="1" dirty="0" smtClean="0">
                <a:effectLst/>
              </a:rPr>
              <a:t>, </a:t>
            </a:r>
            <a:r>
              <a:rPr lang="ru-MD" altLang="ru-RU" sz="1800" b="1" i="1" dirty="0" smtClean="0">
                <a:effectLst/>
              </a:rPr>
              <a:t>кондуктор, </a:t>
            </a:r>
            <a:r>
              <a:rPr lang="ru-RU" altLang="ru-RU" sz="1800" b="1" i="1" dirty="0" smtClean="0">
                <a:effectLst/>
              </a:rPr>
              <a:t>техническая колонна, </a:t>
            </a:r>
            <a:r>
              <a:rPr lang="ru-MD" altLang="ru-RU" sz="1800" b="1" i="1" dirty="0" smtClean="0">
                <a:effectLst/>
              </a:rPr>
              <a:t>летучка, цементируемый хвостовик </a:t>
            </a:r>
            <a:r>
              <a:rPr lang="ru-MD" altLang="ru-RU" sz="1800" b="1" i="1" dirty="0">
                <a:effectLst/>
              </a:rPr>
              <a:t>– на всю </a:t>
            </a:r>
            <a:r>
              <a:rPr lang="ru-MD" altLang="ru-RU" sz="1800" b="1" i="1" dirty="0" smtClean="0">
                <a:effectLst/>
              </a:rPr>
              <a:t>длину.</a:t>
            </a:r>
            <a:endParaRPr lang="ru-MD" altLang="ru-RU" sz="1800" b="1" i="1" dirty="0">
              <a:effectLst/>
            </a:endParaRPr>
          </a:p>
          <a:p>
            <a:pPr marL="0" indent="355600" algn="just">
              <a:lnSpc>
                <a:spcPct val="110000"/>
              </a:lnSpc>
              <a:buFont typeface="Wingdings" pitchFamily="2" charset="2"/>
              <a:buNone/>
            </a:pPr>
            <a:r>
              <a:rPr lang="ru-MD" altLang="ru-RU" sz="1800" b="1" i="1" dirty="0" smtClean="0">
                <a:effectLst/>
              </a:rPr>
              <a:t>2</a:t>
            </a:r>
            <a:r>
              <a:rPr lang="ru-MD" altLang="ru-RU" sz="1800" b="1" i="1" dirty="0">
                <a:effectLst/>
              </a:rPr>
              <a:t>. За </a:t>
            </a:r>
            <a:r>
              <a:rPr lang="ru-MD" altLang="ru-RU" sz="1800" b="1" i="1" dirty="0" smtClean="0">
                <a:effectLst/>
              </a:rPr>
              <a:t>эксплуатационной колонной цементируются</a:t>
            </a:r>
            <a:r>
              <a:rPr lang="ru-MD" altLang="ru-RU" sz="1800" b="1" i="1" dirty="0">
                <a:effectLst/>
              </a:rPr>
              <a:t>:</a:t>
            </a:r>
          </a:p>
          <a:p>
            <a:pPr marL="0" indent="355600">
              <a:lnSpc>
                <a:spcPct val="110000"/>
              </a:lnSpc>
              <a:buNone/>
            </a:pPr>
            <a:r>
              <a:rPr lang="ru-MD" altLang="ru-RU" sz="1800" dirty="0" smtClean="0"/>
              <a:t>- все </a:t>
            </a:r>
            <a:r>
              <a:rPr lang="ru-MD" altLang="ru-RU" sz="1800" dirty="0"/>
              <a:t>продуктивные </a:t>
            </a:r>
            <a:r>
              <a:rPr lang="ru-MD" altLang="ru-RU" sz="1800" dirty="0" smtClean="0"/>
              <a:t>горизонты </a:t>
            </a:r>
            <a:r>
              <a:rPr lang="ru-MD" altLang="ru-RU" sz="1800" dirty="0"/>
              <a:t>за исключением предусмотренных к эксплуатации открытым способом;</a:t>
            </a:r>
          </a:p>
          <a:p>
            <a:pPr marL="0" indent="355600">
              <a:lnSpc>
                <a:spcPct val="110000"/>
              </a:lnSpc>
              <a:buNone/>
            </a:pPr>
            <a:r>
              <a:rPr lang="ru-MD" altLang="ru-RU" sz="1800" dirty="0" smtClean="0"/>
              <a:t>- продуктивные </a:t>
            </a:r>
            <a:r>
              <a:rPr lang="ru-MD" altLang="ru-RU" sz="1800" dirty="0"/>
              <a:t>горизонты, не предусмотренные к эксплуатации;</a:t>
            </a:r>
          </a:p>
          <a:p>
            <a:pPr marL="0" indent="355600">
              <a:lnSpc>
                <a:spcPct val="110000"/>
              </a:lnSpc>
              <a:buNone/>
            </a:pPr>
            <a:r>
              <a:rPr lang="ru-MD" altLang="ru-RU" sz="1800" dirty="0" smtClean="0"/>
              <a:t>- истощённые </a:t>
            </a:r>
            <a:r>
              <a:rPr lang="ru-MD" altLang="ru-RU" sz="1800" dirty="0"/>
              <a:t>горизонты;</a:t>
            </a:r>
          </a:p>
          <a:p>
            <a:pPr marL="0" indent="355600">
              <a:lnSpc>
                <a:spcPct val="110000"/>
              </a:lnSpc>
              <a:buNone/>
            </a:pPr>
            <a:r>
              <a:rPr lang="ru-MD" altLang="ru-RU" sz="1800" dirty="0" smtClean="0"/>
              <a:t>- горизонты</a:t>
            </a:r>
            <a:r>
              <a:rPr lang="ru-MD" altLang="ru-RU" sz="1800" dirty="0"/>
              <a:t>, представленные текучими породами;</a:t>
            </a:r>
          </a:p>
          <a:p>
            <a:pPr marL="0" indent="355600">
              <a:lnSpc>
                <a:spcPct val="110000"/>
              </a:lnSpc>
              <a:buNone/>
            </a:pPr>
            <a:r>
              <a:rPr lang="ru-MD" altLang="ru-RU" sz="1800" dirty="0" smtClean="0"/>
              <a:t>- горизонты</a:t>
            </a:r>
            <a:r>
              <a:rPr lang="ru-MD" altLang="ru-RU" sz="1800" dirty="0"/>
              <a:t>, вызывающие интенсивную коррозию обсадных труб (практически все </a:t>
            </a:r>
            <a:r>
              <a:rPr lang="ru-MD" altLang="ru-RU" sz="1800" dirty="0" err="1"/>
              <a:t>г.п</a:t>
            </a:r>
            <a:r>
              <a:rPr lang="ru-MD" altLang="ru-RU" sz="1800" dirty="0"/>
              <a:t>.).</a:t>
            </a:r>
          </a:p>
          <a:p>
            <a:pPr marL="0" indent="355600" algn="just">
              <a:lnSpc>
                <a:spcPct val="110000"/>
              </a:lnSpc>
              <a:buFont typeface="Wingdings" pitchFamily="2" charset="2"/>
              <a:buNone/>
            </a:pPr>
            <a:r>
              <a:rPr lang="ru-MD" altLang="ru-RU" sz="1800" b="1" i="1" dirty="0" smtClean="0"/>
              <a:t>Минимально </a:t>
            </a:r>
            <a:r>
              <a:rPr lang="ru-MD" altLang="ru-RU" sz="1800" b="1" i="1" dirty="0"/>
              <a:t>необходимая высота подъёма </a:t>
            </a:r>
            <a:r>
              <a:rPr lang="ru-MD" altLang="ru-RU" sz="1800" dirty="0"/>
              <a:t>тампонажного раствора над башмаком предыдущей колонны должна быть:</a:t>
            </a:r>
          </a:p>
          <a:p>
            <a:pPr marL="0" indent="355600" algn="just">
              <a:lnSpc>
                <a:spcPct val="110000"/>
              </a:lnSpc>
              <a:buFont typeface="Wingdings" pitchFamily="2" charset="2"/>
              <a:buNone/>
            </a:pPr>
            <a:r>
              <a:rPr lang="ru-MD" altLang="ru-RU" sz="1800" dirty="0"/>
              <a:t>&gt; 150 м для нефтяных скважин;</a:t>
            </a:r>
          </a:p>
          <a:p>
            <a:pPr marL="0" indent="355600" algn="just">
              <a:lnSpc>
                <a:spcPct val="110000"/>
              </a:lnSpc>
              <a:buFont typeface="Wingdings" pitchFamily="2" charset="2"/>
              <a:buNone/>
            </a:pPr>
            <a:r>
              <a:rPr lang="ru-MD" altLang="ru-RU" sz="1800" dirty="0"/>
              <a:t>&gt; 500 м для газовых скважин.</a:t>
            </a:r>
          </a:p>
          <a:p>
            <a:pPr marL="0" indent="355600" algn="just">
              <a:lnSpc>
                <a:spcPct val="110000"/>
              </a:lnSpc>
              <a:buFont typeface="Wingdings" pitchFamily="2" charset="2"/>
              <a:buNone/>
            </a:pPr>
            <a:endParaRPr lang="ru-RU" altLang="ru-RU" sz="1800" dirty="0"/>
          </a:p>
        </p:txBody>
      </p:sp>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12</a:t>
            </a:fld>
            <a:endParaRPr lang="ru-RU" altLang="ru-RU">
              <a:solidFill>
                <a:srgbClr val="000000"/>
              </a:solidFill>
            </a:endParaRPr>
          </a:p>
        </p:txBody>
      </p:sp>
    </p:spTree>
    <p:extLst>
      <p:ext uri="{BB962C8B-B14F-4D97-AF65-F5344CB8AC3E}">
        <p14:creationId xmlns:p14="http://schemas.microsoft.com/office/powerpoint/2010/main" val="3469419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sz="half" idx="1"/>
          </p:nvPr>
        </p:nvSpPr>
        <p:spPr>
          <a:xfrm>
            <a:off x="304800" y="1196975"/>
            <a:ext cx="8291513" cy="863600"/>
          </a:xfrm>
        </p:spPr>
        <p:txBody>
          <a:bodyPr/>
          <a:lstStyle/>
          <a:p>
            <a:pPr marL="0" indent="715963" algn="just">
              <a:lnSpc>
                <a:spcPct val="110000"/>
              </a:lnSpc>
              <a:buFont typeface="Wingdings" pitchFamily="2" charset="2"/>
              <a:buNone/>
            </a:pPr>
            <a:r>
              <a:rPr lang="ru-MD" altLang="ru-RU" sz="2000" b="1" dirty="0">
                <a:effectLst/>
              </a:rPr>
              <a:t>1. Расчёт</a:t>
            </a:r>
            <a:r>
              <a:rPr lang="ru-MD" altLang="ru-RU" sz="2000" dirty="0">
                <a:effectLst/>
              </a:rPr>
              <a:t> </a:t>
            </a:r>
            <a:r>
              <a:rPr lang="ru-MD" altLang="ru-RU" sz="2000" b="1" dirty="0">
                <a:effectLst/>
              </a:rPr>
              <a:t>диаметра</a:t>
            </a:r>
            <a:r>
              <a:rPr lang="ru-MD" altLang="ru-RU" sz="2000" dirty="0">
                <a:effectLst/>
              </a:rPr>
              <a:t> </a:t>
            </a:r>
            <a:r>
              <a:rPr lang="ru-MD" altLang="ru-RU" sz="2000" b="1" dirty="0">
                <a:effectLst/>
              </a:rPr>
              <a:t>начинается с обсадной эксплуатационной колонны</a:t>
            </a:r>
            <a:r>
              <a:rPr lang="ru-MD" altLang="ru-RU" sz="2000" dirty="0">
                <a:effectLst/>
              </a:rPr>
              <a:t> </a:t>
            </a:r>
            <a:r>
              <a:rPr lang="ru-MD" altLang="ru-RU" sz="2000" b="1" dirty="0">
                <a:effectLst/>
              </a:rPr>
              <a:t>и зависит от дебита: </a:t>
            </a:r>
            <a:r>
              <a:rPr lang="ru-MD" altLang="ru-RU" sz="2000" b="1" dirty="0">
                <a:effectLst/>
                <a:sym typeface="Symbol" pitchFamily="18" charset="2"/>
              </a:rPr>
              <a:t></a:t>
            </a:r>
            <a:r>
              <a:rPr lang="ru-MD" altLang="ru-RU" sz="2000" b="1" baseline="-25000" dirty="0">
                <a:effectLst/>
              </a:rPr>
              <a:t>ЭК</a:t>
            </a:r>
            <a:r>
              <a:rPr lang="ru-MD" altLang="ru-RU" sz="2000" b="1" dirty="0">
                <a:effectLst/>
              </a:rPr>
              <a:t> </a:t>
            </a:r>
            <a:r>
              <a:rPr lang="ru-MD" altLang="ru-RU" sz="2000" b="1" dirty="0">
                <a:effectLst/>
                <a:sym typeface="Symbol" pitchFamily="18" charset="2"/>
              </a:rPr>
              <a:t></a:t>
            </a:r>
            <a:r>
              <a:rPr lang="ru-MD" altLang="ru-RU" sz="2000" b="1" dirty="0">
                <a:effectLst/>
              </a:rPr>
              <a:t> дебит</a:t>
            </a:r>
            <a:endParaRPr lang="ru-RU" altLang="ru-RU" sz="2000" b="1" dirty="0">
              <a:effectLst/>
            </a:endParaRPr>
          </a:p>
        </p:txBody>
      </p:sp>
      <p:graphicFrame>
        <p:nvGraphicFramePr>
          <p:cNvPr id="118976" name="Group 192"/>
          <p:cNvGraphicFramePr>
            <a:graphicFrameLocks noGrp="1"/>
          </p:cNvGraphicFramePr>
          <p:nvPr>
            <p:ph sz="half" idx="2"/>
            <p:extLst>
              <p:ext uri="{D42A27DB-BD31-4B8C-83A1-F6EECF244321}">
                <p14:modId xmlns:p14="http://schemas.microsoft.com/office/powerpoint/2010/main" val="1409761308"/>
              </p:ext>
            </p:extLst>
          </p:nvPr>
        </p:nvGraphicFramePr>
        <p:xfrm>
          <a:off x="184150" y="2349500"/>
          <a:ext cx="8785225" cy="2563813"/>
        </p:xfrm>
        <a:graphic>
          <a:graphicData uri="http://schemas.openxmlformats.org/drawingml/2006/table">
            <a:tbl>
              <a:tblPr/>
              <a:tblGrid>
                <a:gridCol w="790575">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790575">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gridCol w="790575">
                  <a:extLst>
                    <a:ext uri="{9D8B030D-6E8A-4147-A177-3AD203B41FA5}">
                      <a16:colId xmlns:a16="http://schemas.microsoft.com/office/drawing/2014/main" val="20004"/>
                    </a:ext>
                  </a:extLst>
                </a:gridCol>
                <a:gridCol w="790575">
                  <a:extLst>
                    <a:ext uri="{9D8B030D-6E8A-4147-A177-3AD203B41FA5}">
                      <a16:colId xmlns:a16="http://schemas.microsoft.com/office/drawing/2014/main" val="20005"/>
                    </a:ext>
                  </a:extLst>
                </a:gridCol>
                <a:gridCol w="790575">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90575">
                  <a:extLst>
                    <a:ext uri="{9D8B030D-6E8A-4147-A177-3AD203B41FA5}">
                      <a16:colId xmlns:a16="http://schemas.microsoft.com/office/drawing/2014/main" val="20008"/>
                    </a:ext>
                  </a:extLst>
                </a:gridCol>
                <a:gridCol w="790575">
                  <a:extLst>
                    <a:ext uri="{9D8B030D-6E8A-4147-A177-3AD203B41FA5}">
                      <a16:colId xmlns:a16="http://schemas.microsoft.com/office/drawing/2014/main" val="20009"/>
                    </a:ext>
                  </a:extLst>
                </a:gridCol>
                <a:gridCol w="879475">
                  <a:extLst>
                    <a:ext uri="{9D8B030D-6E8A-4147-A177-3AD203B41FA5}">
                      <a16:colId xmlns:a16="http://schemas.microsoft.com/office/drawing/2014/main" val="20010"/>
                    </a:ext>
                  </a:extLst>
                </a:gridCol>
              </a:tblGrid>
              <a:tr h="574675">
                <a:tc gridSpan="5">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Для нефтяных м</a:t>
                      </a:r>
                      <a:r>
                        <a:rPr kumimoji="0" lang="ru-MD" altLang="ru-RU" sz="18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MD" altLang="ru-RU" sz="1800" b="1" i="0" u="none" strike="noStrike" cap="none" normalizeH="0" baseline="0" dirty="0" err="1" smtClean="0">
                          <a:ln>
                            <a:noFill/>
                          </a:ln>
                          <a:solidFill>
                            <a:schemeClr val="tx1"/>
                          </a:solidFill>
                          <a:effectLst/>
                          <a:latin typeface="Times New Roman" pitchFamily="18" charset="0"/>
                          <a:cs typeface="Times New Roman" pitchFamily="18" charset="0"/>
                        </a:rPr>
                        <a:t>сут</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Для газовых тыс.м</a:t>
                      </a:r>
                      <a:r>
                        <a:rPr kumimoji="0" lang="ru-MD" altLang="ru-RU" sz="18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MD" altLang="ru-RU" sz="1800" b="1" i="0" u="none" strike="noStrike" cap="none" normalizeH="0" baseline="0" dirty="0" err="1" smtClean="0">
                          <a:ln>
                            <a:noFill/>
                          </a:ln>
                          <a:solidFill>
                            <a:schemeClr val="tx1"/>
                          </a:solidFill>
                          <a:effectLst/>
                          <a:latin typeface="Times New Roman" pitchFamily="18" charset="0"/>
                          <a:cs typeface="Times New Roman" pitchFamily="18" charset="0"/>
                        </a:rPr>
                        <a:t>сут</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65175">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 40</a:t>
                      </a:r>
                      <a:endPar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 100</a:t>
                      </a:r>
                      <a:endPar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 150</a:t>
                      </a:r>
                      <a:endPar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300</a:t>
                      </a:r>
                      <a:endPar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300</a:t>
                      </a:r>
                      <a:endPar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 75</a:t>
                      </a:r>
                      <a:endPar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250</a:t>
                      </a:r>
                      <a:endPar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500</a:t>
                      </a:r>
                      <a:endPar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1000</a:t>
                      </a:r>
                      <a:endPar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Дебит</a:t>
                      </a:r>
                      <a:endParaRPr kumimoji="0" lang="ru-MD" alt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3963">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114</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127-140</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140-146</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168-178</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178-194</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114</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114-146</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146-178</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smtClean="0">
                          <a:ln>
                            <a:noFill/>
                          </a:ln>
                          <a:solidFill>
                            <a:schemeClr val="tx1"/>
                          </a:solidFill>
                          <a:effectLst/>
                          <a:latin typeface="Times New Roman" pitchFamily="18" charset="0"/>
                          <a:cs typeface="Times New Roman" pitchFamily="18" charset="0"/>
                        </a:rPr>
                        <a:t>168-219</a:t>
                      </a:r>
                      <a:endParaRPr kumimoji="0" lang="ru-MD" altLang="ru-RU"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dirty="0" smtClean="0">
                          <a:ln>
                            <a:noFill/>
                          </a:ln>
                          <a:solidFill>
                            <a:schemeClr val="tx1"/>
                          </a:solidFill>
                          <a:effectLst/>
                          <a:latin typeface="Times New Roman" pitchFamily="18" charset="0"/>
                          <a:cs typeface="Times New Roman" pitchFamily="18" charset="0"/>
                        </a:rPr>
                        <a:t>219-273</a:t>
                      </a:r>
                      <a:endParaRPr kumimoji="0" lang="ru-MD" altLang="ru-RU"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marL="822325" indent="-285750">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marL="1230313" indent="-228600">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marL="1638300" indent="-228600">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600" b="1" i="0" u="none" strike="noStrike" cap="none" normalizeH="0" baseline="0" dirty="0" smtClean="0">
                          <a:ln>
                            <a:noFill/>
                          </a:ln>
                          <a:solidFill>
                            <a:schemeClr val="tx1"/>
                          </a:solidFill>
                          <a:effectLst/>
                          <a:latin typeface="Times New Roman" pitchFamily="18" charset="0"/>
                          <a:cs typeface="Times New Roman" pitchFamily="18" charset="0"/>
                        </a:rPr>
                        <a:t>Д</a:t>
                      </a:r>
                      <a:r>
                        <a:rPr kumimoji="0" lang="ru-MD" altLang="ru-RU" sz="1600" b="1" i="0" u="none" strike="noStrike" cap="none" normalizeH="0" baseline="-30000" dirty="0" smtClean="0">
                          <a:ln>
                            <a:noFill/>
                          </a:ln>
                          <a:solidFill>
                            <a:schemeClr val="tx1"/>
                          </a:solidFill>
                          <a:effectLst/>
                          <a:latin typeface="Times New Roman" pitchFamily="18" charset="0"/>
                          <a:cs typeface="Times New Roman" pitchFamily="18" charset="0"/>
                        </a:rPr>
                        <a:t>ЭК</a:t>
                      </a:r>
                      <a:endParaRPr kumimoji="0" lang="ru-MD" altLang="ru-RU"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8977" name="Rectangle 193"/>
          <p:cNvSpPr>
            <a:spLocks noChangeArrowheads="1"/>
          </p:cNvSpPr>
          <p:nvPr/>
        </p:nvSpPr>
        <p:spPr bwMode="auto">
          <a:xfrm>
            <a:off x="323850" y="5254625"/>
            <a:ext cx="8496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715963">
              <a:spcBef>
                <a:spcPct val="20000"/>
              </a:spcBef>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Tahoma" pitchFamily="34" charset="0"/>
              </a:defRPr>
            </a:lvl1pPr>
            <a:lvl2pPr marL="1181100" indent="-285750">
              <a:spcBef>
                <a:spcPct val="20000"/>
              </a:spcBef>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Tahoma" pitchFamily="34" charset="0"/>
              </a:defRPr>
            </a:lvl2pPr>
            <a:lvl3pPr marL="1589088" indent="-228600">
              <a:spcBef>
                <a:spcPct val="20000"/>
              </a:spcBef>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Tahoma" pitchFamily="34" charset="0"/>
              </a:defRPr>
            </a:lvl3pPr>
            <a:lvl4pPr marL="1997075" indent="-228600">
              <a:spcBef>
                <a:spcPct val="20000"/>
              </a:spcBef>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4pPr>
            <a:lvl5pPr marL="2405063"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5pPr>
            <a:lvl6pPr marL="28622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6pPr>
            <a:lvl7pPr marL="33194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7pPr>
            <a:lvl8pPr marL="37766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8pPr>
            <a:lvl9pPr marL="42338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9pPr>
          </a:lstStyle>
          <a:p>
            <a:pPr algn="just" fontAlgn="base">
              <a:lnSpc>
                <a:spcPct val="130000"/>
              </a:lnSpc>
              <a:spcAft>
                <a:spcPct val="0"/>
              </a:spcAft>
              <a:buClr>
                <a:srgbClr val="5B8800"/>
              </a:buClr>
              <a:buFont typeface="Wingdings" pitchFamily="2" charset="2"/>
              <a:buNone/>
            </a:pPr>
            <a:r>
              <a:rPr lang="ru-RU" altLang="ru-RU" sz="2000" dirty="0" smtClean="0"/>
              <a:t>При выборе диаметра </a:t>
            </a:r>
            <a:r>
              <a:rPr lang="ru-MD" altLang="ru-RU" sz="2000" b="1" dirty="0" smtClean="0">
                <a:sym typeface="Symbol" pitchFamily="18" charset="2"/>
              </a:rPr>
              <a:t></a:t>
            </a:r>
            <a:r>
              <a:rPr lang="ru-MD" altLang="ru-RU" sz="2000" b="1" baseline="-25000" dirty="0" smtClean="0"/>
              <a:t>ЭК</a:t>
            </a:r>
            <a:r>
              <a:rPr lang="ru-MD" altLang="ru-RU" sz="2000" b="1" dirty="0" smtClean="0"/>
              <a:t> </a:t>
            </a:r>
            <a:r>
              <a:rPr lang="ru-RU" altLang="ru-RU" sz="2000" dirty="0" smtClean="0"/>
              <a:t>следует учитывать также размеры внутрискважинного эксплуатационного оборудования.</a:t>
            </a:r>
          </a:p>
        </p:txBody>
      </p:sp>
      <p:sp>
        <p:nvSpPr>
          <p:cNvPr id="3" name="Номер слайда 2"/>
          <p:cNvSpPr>
            <a:spLocks noGrp="1"/>
          </p:cNvSpPr>
          <p:nvPr>
            <p:ph type="sldNum" sz="quarter" idx="12"/>
          </p:nvPr>
        </p:nvSpPr>
        <p:spPr/>
        <p:txBody>
          <a:bodyPr/>
          <a:lstStyle/>
          <a:p>
            <a:fld id="{996BD113-A9CF-451C-9B7C-CE2AF947B343}" type="slidenum">
              <a:rPr lang="ru-RU" altLang="ru-RU" smtClean="0">
                <a:solidFill>
                  <a:srgbClr val="000000"/>
                </a:solidFill>
              </a:rPr>
              <a:pPr/>
              <a:t>13</a:t>
            </a:fld>
            <a:endParaRPr lang="ru-RU" altLang="ru-RU">
              <a:solidFill>
                <a:srgbClr val="000000"/>
              </a:solidFill>
            </a:endParaRPr>
          </a:p>
        </p:txBody>
      </p:sp>
      <p:sp>
        <p:nvSpPr>
          <p:cNvPr id="9" name="Rectangle 2"/>
          <p:cNvSpPr txBox="1">
            <a:spLocks noChangeArrowheads="1"/>
          </p:cNvSpPr>
          <p:nvPr/>
        </p:nvSpPr>
        <p:spPr bwMode="auto">
          <a:xfrm>
            <a:off x="179388" y="-7938"/>
            <a:ext cx="8686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ru-MD" altLang="ru-RU" sz="2400" b="1" kern="0" dirty="0" smtClean="0">
                <a:solidFill>
                  <a:schemeClr val="tx1"/>
                </a:solidFill>
                <a:effectLst/>
              </a:rPr>
              <a:t>ПРОЕКТИРОВАНИЕ КОНСТРУКЦИИ СКВАЖИНЫ</a:t>
            </a:r>
            <a:endParaRPr lang="ru-RU" altLang="ru-RU" sz="2400" b="1" kern="0" dirty="0">
              <a:solidFill>
                <a:schemeClr val="tx1"/>
              </a:solidFill>
              <a:effectLst/>
            </a:endParaRPr>
          </a:p>
        </p:txBody>
      </p:sp>
      <p:sp>
        <p:nvSpPr>
          <p:cNvPr id="4" name="Прямоугольник 3"/>
          <p:cNvSpPr/>
          <p:nvPr/>
        </p:nvSpPr>
        <p:spPr>
          <a:xfrm>
            <a:off x="1223628" y="476250"/>
            <a:ext cx="6696744" cy="646331"/>
          </a:xfrm>
          <a:prstGeom prst="rect">
            <a:avLst/>
          </a:prstGeom>
        </p:spPr>
        <p:txBody>
          <a:bodyPr wrap="square">
            <a:spAutoFit/>
          </a:bodyPr>
          <a:lstStyle/>
          <a:p>
            <a:pPr algn="ctr"/>
            <a:r>
              <a:rPr lang="ru-MD" altLang="ru-RU" b="1" dirty="0"/>
              <a:t>РАСЧЕТ ДИАМЕТРОВ СКВАЖИН И ОБСАДНЫХ КОЛОНН</a:t>
            </a:r>
            <a:endParaRPr lang="ru-RU" dirty="0"/>
          </a:p>
        </p:txBody>
      </p:sp>
    </p:spTree>
    <p:extLst>
      <p:ext uri="{BB962C8B-B14F-4D97-AF65-F5344CB8AC3E}">
        <p14:creationId xmlns:p14="http://schemas.microsoft.com/office/powerpoint/2010/main" val="4204055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6" name="Rectangle 46"/>
          <p:cNvSpPr>
            <a:spLocks noChangeArrowheads="1"/>
          </p:cNvSpPr>
          <p:nvPr/>
        </p:nvSpPr>
        <p:spPr bwMode="auto">
          <a:xfrm>
            <a:off x="179512" y="1196752"/>
            <a:ext cx="8820150" cy="187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715963">
              <a:spcBef>
                <a:spcPct val="20000"/>
              </a:spcBef>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Tahoma" pitchFamily="34" charset="0"/>
              </a:defRPr>
            </a:lvl1pPr>
            <a:lvl2pPr marL="1181100" indent="-285750">
              <a:spcBef>
                <a:spcPct val="20000"/>
              </a:spcBef>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Tahoma" pitchFamily="34" charset="0"/>
              </a:defRPr>
            </a:lvl2pPr>
            <a:lvl3pPr marL="1589088" indent="-228600">
              <a:spcBef>
                <a:spcPct val="20000"/>
              </a:spcBef>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Tahoma" pitchFamily="34" charset="0"/>
              </a:defRPr>
            </a:lvl3pPr>
            <a:lvl4pPr marL="1997075" indent="-228600">
              <a:spcBef>
                <a:spcPct val="20000"/>
              </a:spcBef>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4pPr>
            <a:lvl5pPr marL="2405063"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5pPr>
            <a:lvl6pPr marL="28622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6pPr>
            <a:lvl7pPr marL="33194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7pPr>
            <a:lvl8pPr marL="37766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8pPr>
            <a:lvl9pPr marL="42338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9pPr>
          </a:lstStyle>
          <a:p>
            <a:pPr indent="0" algn="just" fontAlgn="base">
              <a:lnSpc>
                <a:spcPct val="120000"/>
              </a:lnSpc>
              <a:spcAft>
                <a:spcPct val="0"/>
              </a:spcAft>
              <a:buClr>
                <a:srgbClr val="5B8800"/>
              </a:buClr>
              <a:buFont typeface="Wingdings" pitchFamily="2" charset="2"/>
              <a:buNone/>
            </a:pPr>
            <a:r>
              <a:rPr lang="ru-MD" altLang="ru-RU" sz="1600" b="1" dirty="0" smtClean="0">
                <a:effectLst/>
              </a:rPr>
              <a:t>2. Определить диаметр скважины под эксплуатационную колонну</a:t>
            </a:r>
            <a:r>
              <a:rPr lang="ru-MD" altLang="ru-RU" sz="1600" dirty="0" smtClean="0">
                <a:effectLst/>
              </a:rPr>
              <a:t>, мм:</a:t>
            </a:r>
            <a:endParaRPr lang="ru-RU" altLang="ru-RU" sz="1600" dirty="0" smtClean="0">
              <a:effectLst/>
            </a:endParaRPr>
          </a:p>
          <a:p>
            <a:pPr indent="0" algn="ctr" fontAlgn="base">
              <a:lnSpc>
                <a:spcPct val="120000"/>
              </a:lnSpc>
              <a:spcAft>
                <a:spcPct val="0"/>
              </a:spcAft>
              <a:buClr>
                <a:srgbClr val="5B8800"/>
              </a:buClr>
              <a:buFont typeface="Wingdings" pitchFamily="2" charset="2"/>
              <a:buNone/>
            </a:pPr>
            <a:r>
              <a:rPr lang="ru-MD" altLang="ru-RU" sz="1600" b="1" dirty="0" smtClean="0">
                <a:effectLst/>
              </a:rPr>
              <a:t>Д</a:t>
            </a:r>
            <a:r>
              <a:rPr lang="ru-MD" altLang="ru-RU" sz="1600" b="1" baseline="30000" dirty="0" smtClean="0">
                <a:effectLst/>
              </a:rPr>
              <a:t>С</a:t>
            </a:r>
            <a:r>
              <a:rPr lang="ru-MD" altLang="ru-RU" sz="1600" b="1" baseline="-25000" dirty="0" smtClean="0">
                <a:effectLst/>
              </a:rPr>
              <a:t>ЭК</a:t>
            </a:r>
            <a:r>
              <a:rPr lang="ru-MD" altLang="ru-RU" sz="1600" b="1" dirty="0" smtClean="0">
                <a:effectLst/>
              </a:rPr>
              <a:t> = Д</a:t>
            </a:r>
            <a:r>
              <a:rPr lang="ru-MD" altLang="ru-RU" sz="1600" b="1" baseline="30000" dirty="0" smtClean="0">
                <a:effectLst/>
              </a:rPr>
              <a:t>М</a:t>
            </a:r>
            <a:r>
              <a:rPr lang="ru-MD" altLang="ru-RU" sz="1600" b="1" baseline="-25000" dirty="0" smtClean="0">
                <a:effectLst/>
              </a:rPr>
              <a:t>ЭК</a:t>
            </a:r>
            <a:r>
              <a:rPr lang="ru-MD" altLang="ru-RU" sz="1600" b="1" dirty="0" smtClean="0">
                <a:effectLst/>
              </a:rPr>
              <a:t> + </a:t>
            </a:r>
            <a:r>
              <a:rPr lang="ru-MD" altLang="ru-RU" sz="1600" b="1" dirty="0" smtClean="0">
                <a:effectLst/>
                <a:sym typeface="Symbol" pitchFamily="18" charset="2"/>
              </a:rPr>
              <a:t></a:t>
            </a:r>
            <a:r>
              <a:rPr lang="ru-MD" altLang="ru-RU" sz="1600" b="1" dirty="0" smtClean="0">
                <a:effectLst/>
              </a:rPr>
              <a:t>, мм</a:t>
            </a:r>
            <a:endParaRPr lang="ru-MD" altLang="ru-RU" sz="1600" dirty="0" smtClean="0">
              <a:effectLst/>
            </a:endParaRPr>
          </a:p>
          <a:p>
            <a:pPr indent="0" algn="just" fontAlgn="base">
              <a:lnSpc>
                <a:spcPct val="120000"/>
              </a:lnSpc>
              <a:spcAft>
                <a:spcPct val="0"/>
              </a:spcAft>
              <a:buClr>
                <a:srgbClr val="5B8800"/>
              </a:buClr>
              <a:buFont typeface="Wingdings" pitchFamily="2" charset="2"/>
              <a:buNone/>
            </a:pPr>
            <a:r>
              <a:rPr lang="ru-MD" altLang="ru-RU" sz="1600" dirty="0" smtClean="0">
                <a:effectLst/>
              </a:rPr>
              <a:t>	где  </a:t>
            </a:r>
            <a:r>
              <a:rPr lang="ru-MD" altLang="ru-RU" sz="1600" b="1" dirty="0" smtClean="0">
                <a:effectLst/>
              </a:rPr>
              <a:t>Д</a:t>
            </a:r>
            <a:r>
              <a:rPr lang="ru-MD" altLang="ru-RU" sz="1600" b="1" baseline="30000" dirty="0" smtClean="0">
                <a:effectLst/>
              </a:rPr>
              <a:t>М</a:t>
            </a:r>
            <a:r>
              <a:rPr lang="ru-MD" altLang="ru-RU" sz="1600" b="1" baseline="-25000" dirty="0" smtClean="0">
                <a:effectLst/>
              </a:rPr>
              <a:t>ЭК</a:t>
            </a:r>
            <a:r>
              <a:rPr lang="ru-MD" altLang="ru-RU" sz="1600" dirty="0" smtClean="0">
                <a:effectLst/>
              </a:rPr>
              <a:t> – диаметр муфты эксплуатационной колонны (табл.);</a:t>
            </a:r>
            <a:endParaRPr lang="ru-MD" altLang="ru-RU" sz="1600" b="1" dirty="0" smtClean="0">
              <a:effectLst/>
              <a:sym typeface="Symbol" pitchFamily="18" charset="2"/>
            </a:endParaRPr>
          </a:p>
          <a:p>
            <a:pPr indent="0" algn="just" fontAlgn="base">
              <a:lnSpc>
                <a:spcPct val="120000"/>
              </a:lnSpc>
              <a:spcAft>
                <a:spcPct val="0"/>
              </a:spcAft>
              <a:buClr>
                <a:srgbClr val="5B8800"/>
              </a:buClr>
              <a:buFont typeface="Wingdings" pitchFamily="2" charset="2"/>
              <a:buNone/>
            </a:pPr>
            <a:r>
              <a:rPr lang="ru-MD" altLang="ru-RU" sz="1600" b="1" dirty="0" smtClean="0">
                <a:effectLst/>
                <a:sym typeface="Symbol" pitchFamily="18" charset="2"/>
              </a:rPr>
              <a:t>       	</a:t>
            </a:r>
            <a:r>
              <a:rPr lang="ru-MD" altLang="ru-RU" sz="1600" b="1" dirty="0" smtClean="0">
                <a:effectLst/>
              </a:rPr>
              <a:t> </a:t>
            </a:r>
            <a:r>
              <a:rPr lang="ru-MD" altLang="ru-RU" sz="1600" dirty="0" smtClean="0">
                <a:effectLst/>
              </a:rPr>
              <a:t>- минимальная разница диаметров скважины и муфты;</a:t>
            </a:r>
            <a:endParaRPr lang="ru-MD" altLang="ru-RU" sz="1600" b="1" dirty="0" smtClean="0">
              <a:effectLst/>
            </a:endParaRPr>
          </a:p>
          <a:p>
            <a:pPr indent="0" algn="just" fontAlgn="base">
              <a:lnSpc>
                <a:spcPct val="120000"/>
              </a:lnSpc>
              <a:spcAft>
                <a:spcPct val="0"/>
              </a:spcAft>
              <a:buClr>
                <a:srgbClr val="5B8800"/>
              </a:buClr>
              <a:buFont typeface="Wingdings" pitchFamily="2" charset="2"/>
              <a:buNone/>
            </a:pPr>
            <a:r>
              <a:rPr lang="ru-MD" altLang="ru-RU" sz="1600" b="1" dirty="0" smtClean="0">
                <a:effectLst/>
              </a:rPr>
              <a:t>     	Д</a:t>
            </a:r>
            <a:r>
              <a:rPr lang="ru-MD" altLang="ru-RU" sz="1600" b="1" baseline="30000" dirty="0" smtClean="0">
                <a:effectLst/>
              </a:rPr>
              <a:t>С</a:t>
            </a:r>
            <a:r>
              <a:rPr lang="ru-MD" altLang="ru-RU" sz="1600" b="1" baseline="-25000" dirty="0" smtClean="0">
                <a:effectLst/>
              </a:rPr>
              <a:t>ЭК</a:t>
            </a:r>
            <a:r>
              <a:rPr lang="ru-MD" altLang="ru-RU" sz="1600" b="1" dirty="0" smtClean="0">
                <a:effectLst/>
              </a:rPr>
              <a:t> </a:t>
            </a:r>
            <a:r>
              <a:rPr lang="ru-MD" altLang="ru-RU" sz="1600" dirty="0" smtClean="0">
                <a:effectLst/>
              </a:rPr>
              <a:t>– диаметр скважины под эксплуатационную колонну.</a:t>
            </a:r>
            <a:endParaRPr lang="ru-RU" altLang="ru-RU" sz="1600" dirty="0" smtClean="0">
              <a:effectLst/>
            </a:endParaRPr>
          </a:p>
        </p:txBody>
      </p:sp>
      <p:graphicFrame>
        <p:nvGraphicFramePr>
          <p:cNvPr id="123040" name="Group 160"/>
          <p:cNvGraphicFramePr>
            <a:graphicFrameLocks noGrp="1"/>
          </p:cNvGraphicFramePr>
          <p:nvPr>
            <p:ph sz="half" idx="2"/>
            <p:extLst>
              <p:ext uri="{D42A27DB-BD31-4B8C-83A1-F6EECF244321}">
                <p14:modId xmlns:p14="http://schemas.microsoft.com/office/powerpoint/2010/main" val="35594837"/>
              </p:ext>
            </p:extLst>
          </p:nvPr>
        </p:nvGraphicFramePr>
        <p:xfrm>
          <a:off x="455386" y="3213274"/>
          <a:ext cx="8280400" cy="797560"/>
        </p:xfrm>
        <a:graphic>
          <a:graphicData uri="http://schemas.openxmlformats.org/drawingml/2006/table">
            <a:tbl>
              <a:tblPr/>
              <a:tblGrid>
                <a:gridCol w="1368425">
                  <a:extLst>
                    <a:ext uri="{9D8B030D-6E8A-4147-A177-3AD203B41FA5}">
                      <a16:colId xmlns:a16="http://schemas.microsoft.com/office/drawing/2014/main" val="20000"/>
                    </a:ext>
                  </a:extLst>
                </a:gridCol>
                <a:gridCol w="987425">
                  <a:extLst>
                    <a:ext uri="{9D8B030D-6E8A-4147-A177-3AD203B41FA5}">
                      <a16:colId xmlns:a16="http://schemas.microsoft.com/office/drawing/2014/main" val="20001"/>
                    </a:ext>
                  </a:extLst>
                </a:gridCol>
                <a:gridCol w="987425">
                  <a:extLst>
                    <a:ext uri="{9D8B030D-6E8A-4147-A177-3AD203B41FA5}">
                      <a16:colId xmlns:a16="http://schemas.microsoft.com/office/drawing/2014/main" val="20002"/>
                    </a:ext>
                  </a:extLst>
                </a:gridCol>
                <a:gridCol w="987425">
                  <a:extLst>
                    <a:ext uri="{9D8B030D-6E8A-4147-A177-3AD203B41FA5}">
                      <a16:colId xmlns:a16="http://schemas.microsoft.com/office/drawing/2014/main" val="20003"/>
                    </a:ext>
                  </a:extLst>
                </a:gridCol>
                <a:gridCol w="987425">
                  <a:extLst>
                    <a:ext uri="{9D8B030D-6E8A-4147-A177-3AD203B41FA5}">
                      <a16:colId xmlns:a16="http://schemas.microsoft.com/office/drawing/2014/main" val="20004"/>
                    </a:ext>
                  </a:extLst>
                </a:gridCol>
                <a:gridCol w="987425">
                  <a:extLst>
                    <a:ext uri="{9D8B030D-6E8A-4147-A177-3AD203B41FA5}">
                      <a16:colId xmlns:a16="http://schemas.microsoft.com/office/drawing/2014/main" val="20005"/>
                    </a:ext>
                  </a:extLst>
                </a:gridCol>
                <a:gridCol w="987425">
                  <a:extLst>
                    <a:ext uri="{9D8B030D-6E8A-4147-A177-3AD203B41FA5}">
                      <a16:colId xmlns:a16="http://schemas.microsoft.com/office/drawing/2014/main" val="20006"/>
                    </a:ext>
                  </a:extLst>
                </a:gridCol>
                <a:gridCol w="987425">
                  <a:extLst>
                    <a:ext uri="{9D8B030D-6E8A-4147-A177-3AD203B41FA5}">
                      <a16:colId xmlns:a16="http://schemas.microsoft.com/office/drawing/2014/main" val="20007"/>
                    </a:ext>
                  </a:extLst>
                </a:gridCol>
              </a:tblGrid>
              <a:tr h="4318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Диаметры</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114-127</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140-146</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168-194</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219-245</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273-299</a:t>
                      </a:r>
                      <a:endParaRPr kumimoji="0" lang="ru-MD" alt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324-351</a:t>
                      </a:r>
                      <a:endParaRPr kumimoji="0" lang="ru-MD" alt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377-508</a:t>
                      </a:r>
                      <a:endParaRPr kumimoji="0" lang="ru-MD" alt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8925">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 мм</a:t>
                      </a:r>
                      <a:endPar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MD" alt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ru-MD" altLang="ru-RU"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30</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FFFFFF"/>
                            </a:outerShdw>
                          </a:effectLst>
                          <a:latin typeface="Tahoma" pitchFamily="34"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FFFFFF"/>
                            </a:outerShdw>
                          </a:effectLst>
                          <a:latin typeface="Tahoma" pitchFamily="34"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FFFFFF"/>
                            </a:outerShdw>
                          </a:effectLst>
                          <a:latin typeface="Tahoma" pitchFamily="34"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MD" altLang="ru-RU" sz="18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MD" altLang="ru-RU"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3038" name="Rectangle 158"/>
          <p:cNvSpPr>
            <a:spLocks noChangeArrowheads="1"/>
          </p:cNvSpPr>
          <p:nvPr/>
        </p:nvSpPr>
        <p:spPr bwMode="auto">
          <a:xfrm>
            <a:off x="365693" y="4256474"/>
            <a:ext cx="8370093"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715963">
              <a:defRPr>
                <a:solidFill>
                  <a:schemeClr val="tx1"/>
                </a:solidFill>
                <a:latin typeface="Arial" charset="0"/>
              </a:defRPr>
            </a:lvl1pPr>
            <a:lvl2pPr marL="895350">
              <a:defRPr>
                <a:solidFill>
                  <a:schemeClr val="tx1"/>
                </a:solidFill>
                <a:latin typeface="Arial" charset="0"/>
              </a:defRPr>
            </a:lvl2pPr>
            <a:lvl3pPr marL="10747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indent="0" algn="just" fontAlgn="base">
              <a:lnSpc>
                <a:spcPct val="110000"/>
              </a:lnSpc>
              <a:spcBef>
                <a:spcPct val="0"/>
              </a:spcBef>
              <a:spcAft>
                <a:spcPct val="0"/>
              </a:spcAft>
            </a:pPr>
            <a:r>
              <a:rPr lang="ru-MD" altLang="ru-RU" sz="1600" dirty="0" smtClean="0">
                <a:solidFill>
                  <a:srgbClr val="000000"/>
                </a:solidFill>
                <a:latin typeface="Tahoma" pitchFamily="34" charset="0"/>
              </a:rPr>
              <a:t>По значению Д</a:t>
            </a:r>
            <a:r>
              <a:rPr lang="ru-MD" altLang="ru-RU" sz="1600" baseline="30000" dirty="0" smtClean="0">
                <a:solidFill>
                  <a:srgbClr val="000000"/>
                </a:solidFill>
                <a:latin typeface="Tahoma" pitchFamily="34" charset="0"/>
              </a:rPr>
              <a:t>С</a:t>
            </a:r>
            <a:r>
              <a:rPr lang="ru-MD" altLang="ru-RU" sz="1600" baseline="-25000" dirty="0" smtClean="0">
                <a:solidFill>
                  <a:srgbClr val="000000"/>
                </a:solidFill>
                <a:latin typeface="Tahoma" pitchFamily="34" charset="0"/>
              </a:rPr>
              <a:t>ЭК</a:t>
            </a:r>
            <a:r>
              <a:rPr lang="ru-MD" altLang="ru-RU" sz="1600" dirty="0" smtClean="0">
                <a:solidFill>
                  <a:srgbClr val="000000"/>
                </a:solidFill>
                <a:latin typeface="Tahoma" pitchFamily="34" charset="0"/>
              </a:rPr>
              <a:t> принимаем по ГОСТ 20692-80 диаметр долота под эксплуатационную колонну Д</a:t>
            </a:r>
            <a:r>
              <a:rPr lang="ru-MD" altLang="ru-RU" sz="1600" baseline="30000" dirty="0" smtClean="0">
                <a:solidFill>
                  <a:srgbClr val="000000"/>
                </a:solidFill>
                <a:latin typeface="Tahoma" pitchFamily="34" charset="0"/>
              </a:rPr>
              <a:t>Д</a:t>
            </a:r>
            <a:r>
              <a:rPr lang="ru-MD" altLang="ru-RU" sz="1600" baseline="-25000" dirty="0" smtClean="0">
                <a:solidFill>
                  <a:srgbClr val="000000"/>
                </a:solidFill>
                <a:latin typeface="Tahoma" pitchFamily="34" charset="0"/>
              </a:rPr>
              <a:t>ЭК</a:t>
            </a:r>
            <a:r>
              <a:rPr lang="ru-MD" altLang="ru-RU" sz="1600" dirty="0" smtClean="0">
                <a:solidFill>
                  <a:srgbClr val="000000"/>
                </a:solidFill>
                <a:latin typeface="Tahoma" pitchFamily="34" charset="0"/>
              </a:rPr>
              <a:t>.</a:t>
            </a:r>
          </a:p>
        </p:txBody>
      </p:sp>
      <p:sp>
        <p:nvSpPr>
          <p:cNvPr id="123042" name="Rectangle 162"/>
          <p:cNvSpPr>
            <a:spLocks noChangeArrowheads="1"/>
          </p:cNvSpPr>
          <p:nvPr/>
        </p:nvSpPr>
        <p:spPr bwMode="auto">
          <a:xfrm>
            <a:off x="365693" y="5157192"/>
            <a:ext cx="8459787" cy="15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Tahoma" pitchFamily="34" charset="0"/>
              </a:defRPr>
            </a:lvl1pPr>
            <a:lvl2pPr marL="1181100" indent="-285750">
              <a:spcBef>
                <a:spcPct val="20000"/>
              </a:spcBef>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Tahoma" pitchFamily="34" charset="0"/>
              </a:defRPr>
            </a:lvl2pPr>
            <a:lvl3pPr marL="1589088" indent="-228600">
              <a:spcBef>
                <a:spcPct val="20000"/>
              </a:spcBef>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Tahoma" pitchFamily="34" charset="0"/>
              </a:defRPr>
            </a:lvl3pPr>
            <a:lvl4pPr marL="1997075" indent="-228600">
              <a:spcBef>
                <a:spcPct val="20000"/>
              </a:spcBef>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4pPr>
            <a:lvl5pPr marL="2405063" indent="-228600">
              <a:spcBef>
                <a:spcPct val="20000"/>
              </a:spcBef>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5pPr>
            <a:lvl6pPr marL="28622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6pPr>
            <a:lvl7pPr marL="33194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7pPr>
            <a:lvl8pPr marL="37766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8pPr>
            <a:lvl9pPr marL="4233863" indent="-22860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9pPr>
          </a:lstStyle>
          <a:p>
            <a:pPr fontAlgn="base">
              <a:spcAft>
                <a:spcPct val="0"/>
              </a:spcAft>
              <a:buClr>
                <a:srgbClr val="5B8800"/>
              </a:buClr>
              <a:buFont typeface="Wingdings" pitchFamily="2" charset="2"/>
              <a:buNone/>
            </a:pPr>
            <a:r>
              <a:rPr lang="ru-MD" altLang="ru-RU" sz="1600" b="1" dirty="0" smtClean="0">
                <a:effectLst/>
              </a:rPr>
              <a:t>3. Диаметры  предыдущей колонны</a:t>
            </a:r>
            <a:r>
              <a:rPr lang="ru-MD" altLang="ru-RU" sz="1600" dirty="0" smtClean="0">
                <a:effectLst/>
              </a:rPr>
              <a:t>:</a:t>
            </a:r>
            <a:r>
              <a:rPr lang="ru-MD" altLang="ru-RU" sz="1600" b="1" dirty="0" smtClean="0">
                <a:effectLst/>
              </a:rPr>
              <a:t> </a:t>
            </a:r>
          </a:p>
          <a:p>
            <a:pPr algn="ctr" fontAlgn="base">
              <a:spcAft>
                <a:spcPct val="0"/>
              </a:spcAft>
              <a:buClr>
                <a:srgbClr val="5B8800"/>
              </a:buClr>
              <a:buFont typeface="Wingdings" pitchFamily="2" charset="2"/>
              <a:buNone/>
            </a:pPr>
            <a:r>
              <a:rPr lang="ru-MD" altLang="ru-RU" sz="1600" b="1" dirty="0" smtClean="0">
                <a:effectLst/>
              </a:rPr>
              <a:t>Д</a:t>
            </a:r>
            <a:r>
              <a:rPr lang="ru-MD" altLang="ru-RU" sz="1600" b="1" baseline="-25000" dirty="0" smtClean="0">
                <a:effectLst/>
              </a:rPr>
              <a:t>ВНУТР</a:t>
            </a:r>
            <a:r>
              <a:rPr lang="ru-MD" altLang="ru-RU" sz="1600" b="1" dirty="0" smtClean="0">
                <a:effectLst/>
              </a:rPr>
              <a:t> = Д</a:t>
            </a:r>
            <a:r>
              <a:rPr lang="ru-MD" altLang="ru-RU" sz="1600" b="1" baseline="30000" dirty="0" smtClean="0">
                <a:effectLst/>
              </a:rPr>
              <a:t>М</a:t>
            </a:r>
            <a:r>
              <a:rPr lang="ru-MD" altLang="ru-RU" sz="1600" b="1" baseline="-25000" dirty="0" smtClean="0">
                <a:effectLst/>
              </a:rPr>
              <a:t>ЭК</a:t>
            </a:r>
            <a:r>
              <a:rPr lang="ru-MD" altLang="ru-RU" sz="1600" b="1" dirty="0" smtClean="0">
                <a:effectLst/>
              </a:rPr>
              <a:t> + 2 а,</a:t>
            </a:r>
            <a:endParaRPr lang="ru-MD" altLang="ru-RU" sz="1600" dirty="0" smtClean="0">
              <a:effectLst/>
            </a:endParaRPr>
          </a:p>
          <a:p>
            <a:pPr fontAlgn="base">
              <a:spcAft>
                <a:spcPct val="0"/>
              </a:spcAft>
              <a:buClr>
                <a:srgbClr val="5B8800"/>
              </a:buClr>
              <a:buFont typeface="Wingdings" pitchFamily="2" charset="2"/>
              <a:buNone/>
            </a:pPr>
            <a:r>
              <a:rPr lang="ru-MD" altLang="ru-RU" sz="1600" dirty="0" smtClean="0">
                <a:effectLst/>
              </a:rPr>
              <a:t>где  </a:t>
            </a:r>
            <a:r>
              <a:rPr lang="ru-MD" altLang="ru-RU" sz="1600" b="1" dirty="0" smtClean="0">
                <a:effectLst/>
              </a:rPr>
              <a:t>а</a:t>
            </a:r>
            <a:r>
              <a:rPr lang="ru-MD" altLang="ru-RU" sz="1600" dirty="0" smtClean="0">
                <a:effectLst/>
              </a:rPr>
              <a:t> – необходимый радиальный зазор для свободного прохода долота (</a:t>
            </a:r>
            <a:r>
              <a:rPr lang="ru-MD" altLang="ru-RU" sz="1600" b="1" dirty="0" smtClean="0">
                <a:effectLst/>
              </a:rPr>
              <a:t>а=5 </a:t>
            </a:r>
            <a:r>
              <a:rPr lang="ru-MD" altLang="ru-RU" sz="1600" b="1" dirty="0" smtClean="0">
                <a:effectLst/>
                <a:sym typeface="Symbol" pitchFamily="18" charset="2"/>
              </a:rPr>
              <a:t></a:t>
            </a:r>
            <a:r>
              <a:rPr lang="ru-MD" altLang="ru-RU" sz="1600" b="1" dirty="0" smtClean="0">
                <a:effectLst/>
              </a:rPr>
              <a:t> 7м</a:t>
            </a:r>
            <a:r>
              <a:rPr lang="ru-MD" altLang="ru-RU" sz="1600" dirty="0" smtClean="0">
                <a:effectLst/>
              </a:rPr>
              <a:t>м);</a:t>
            </a:r>
            <a:endParaRPr lang="ru-MD" altLang="ru-RU" sz="1600" b="1" dirty="0" smtClean="0">
              <a:effectLst/>
            </a:endParaRPr>
          </a:p>
          <a:p>
            <a:pPr algn="ctr" fontAlgn="base">
              <a:spcAft>
                <a:spcPct val="0"/>
              </a:spcAft>
              <a:buClr>
                <a:srgbClr val="5B8800"/>
              </a:buClr>
              <a:buFont typeface="Wingdings" pitchFamily="2" charset="2"/>
              <a:buNone/>
            </a:pPr>
            <a:r>
              <a:rPr lang="ru-MD" altLang="ru-RU" sz="1600" b="1" dirty="0" smtClean="0">
                <a:effectLst/>
              </a:rPr>
              <a:t>Д</a:t>
            </a:r>
            <a:r>
              <a:rPr lang="ru-MD" altLang="ru-RU" sz="1600" b="1" baseline="-25000" dirty="0" smtClean="0">
                <a:effectLst/>
              </a:rPr>
              <a:t>НАРУЖН</a:t>
            </a:r>
            <a:r>
              <a:rPr lang="ru-MD" altLang="ru-RU" sz="1600" b="1" dirty="0" smtClean="0">
                <a:effectLst/>
              </a:rPr>
              <a:t> = Д</a:t>
            </a:r>
            <a:r>
              <a:rPr lang="ru-MD" altLang="ru-RU" sz="1600" b="1" baseline="-25000" dirty="0" smtClean="0">
                <a:effectLst/>
              </a:rPr>
              <a:t>ВН</a:t>
            </a:r>
            <a:r>
              <a:rPr lang="ru-MD" altLang="ru-RU" sz="1600" b="1" dirty="0" smtClean="0">
                <a:effectLst/>
              </a:rPr>
              <a:t> + в,</a:t>
            </a:r>
            <a:endParaRPr lang="ru-MD" altLang="ru-RU" sz="1600" dirty="0" smtClean="0">
              <a:effectLst/>
            </a:endParaRPr>
          </a:p>
          <a:p>
            <a:pPr fontAlgn="base">
              <a:spcAft>
                <a:spcPct val="0"/>
              </a:spcAft>
              <a:buClr>
                <a:srgbClr val="5B8800"/>
              </a:buClr>
              <a:buFont typeface="Wingdings" pitchFamily="2" charset="2"/>
              <a:buNone/>
            </a:pPr>
            <a:r>
              <a:rPr lang="ru-MD" altLang="ru-RU" sz="1600" dirty="0" smtClean="0">
                <a:effectLst/>
              </a:rPr>
              <a:t>где  </a:t>
            </a:r>
            <a:r>
              <a:rPr lang="ru-MD" altLang="ru-RU" sz="1600" b="1" dirty="0" smtClean="0">
                <a:effectLst/>
              </a:rPr>
              <a:t>в</a:t>
            </a:r>
            <a:r>
              <a:rPr lang="ru-MD" altLang="ru-RU" sz="1600" dirty="0" smtClean="0">
                <a:effectLst/>
              </a:rPr>
              <a:t> – толщина стенок труб.</a:t>
            </a:r>
            <a:endParaRPr lang="ru-RU" altLang="ru-RU" sz="1600" dirty="0" smtClean="0">
              <a:effectLst/>
            </a:endParaRPr>
          </a:p>
        </p:txBody>
      </p:sp>
      <p:sp>
        <p:nvSpPr>
          <p:cNvPr id="3" name="Номер слайда 2"/>
          <p:cNvSpPr>
            <a:spLocks noGrp="1"/>
          </p:cNvSpPr>
          <p:nvPr>
            <p:ph type="sldNum" sz="quarter" idx="12"/>
          </p:nvPr>
        </p:nvSpPr>
        <p:spPr/>
        <p:txBody>
          <a:bodyPr/>
          <a:lstStyle/>
          <a:p>
            <a:fld id="{996BD113-A9CF-451C-9B7C-CE2AF947B343}" type="slidenum">
              <a:rPr lang="ru-RU" altLang="ru-RU" smtClean="0">
                <a:solidFill>
                  <a:srgbClr val="000000"/>
                </a:solidFill>
              </a:rPr>
              <a:pPr/>
              <a:t>14</a:t>
            </a:fld>
            <a:endParaRPr lang="ru-RU" altLang="ru-RU">
              <a:solidFill>
                <a:srgbClr val="000000"/>
              </a:solidFill>
            </a:endParaRPr>
          </a:p>
        </p:txBody>
      </p:sp>
      <p:sp>
        <p:nvSpPr>
          <p:cNvPr id="10" name="Rectangle 2"/>
          <p:cNvSpPr txBox="1">
            <a:spLocks noChangeArrowheads="1"/>
          </p:cNvSpPr>
          <p:nvPr/>
        </p:nvSpPr>
        <p:spPr bwMode="auto">
          <a:xfrm>
            <a:off x="179388" y="-7938"/>
            <a:ext cx="8686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ru-MD" altLang="ru-RU" sz="2400" b="1" kern="0" dirty="0" smtClean="0">
                <a:solidFill>
                  <a:schemeClr val="tx1"/>
                </a:solidFill>
                <a:effectLst/>
              </a:rPr>
              <a:t>ПРОЕКТИРОВАНИЕ КОНСТРУКЦИИ СКВАЖИНЫ</a:t>
            </a:r>
            <a:endParaRPr lang="ru-RU" altLang="ru-RU" sz="2400" b="1" kern="0" dirty="0">
              <a:solidFill>
                <a:schemeClr val="tx1"/>
              </a:solidFill>
              <a:effectLst/>
            </a:endParaRPr>
          </a:p>
        </p:txBody>
      </p:sp>
      <p:sp>
        <p:nvSpPr>
          <p:cNvPr id="11" name="Прямоугольник 10"/>
          <p:cNvSpPr/>
          <p:nvPr/>
        </p:nvSpPr>
        <p:spPr>
          <a:xfrm>
            <a:off x="1223628" y="476250"/>
            <a:ext cx="6696744" cy="646331"/>
          </a:xfrm>
          <a:prstGeom prst="rect">
            <a:avLst/>
          </a:prstGeom>
        </p:spPr>
        <p:txBody>
          <a:bodyPr wrap="square">
            <a:spAutoFit/>
          </a:bodyPr>
          <a:lstStyle/>
          <a:p>
            <a:pPr algn="ctr"/>
            <a:r>
              <a:rPr lang="ru-MD" altLang="ru-RU" b="1" dirty="0"/>
              <a:t>РАСЧЕТ ДИАМЕТРОВ СКВАЖИН И ОБСАДНЫХ КОЛОНН</a:t>
            </a:r>
            <a:endParaRPr lang="ru-RU" dirty="0"/>
          </a:p>
        </p:txBody>
      </p:sp>
    </p:spTree>
    <p:extLst>
      <p:ext uri="{BB962C8B-B14F-4D97-AF65-F5344CB8AC3E}">
        <p14:creationId xmlns:p14="http://schemas.microsoft.com/office/powerpoint/2010/main" val="3447122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9108504" cy="620688"/>
          </a:xfrm>
        </p:spPr>
        <p:txBody>
          <a:bodyPr/>
          <a:lstStyle/>
          <a:p>
            <a:r>
              <a:rPr lang="ru-MD" altLang="ru-RU" sz="2400" b="1" dirty="0" smtClean="0">
                <a:solidFill>
                  <a:schemeClr val="tx1"/>
                </a:solidFill>
                <a:effectLst/>
              </a:rPr>
              <a:t>КОНСТРУКЦИЯ СКВАЖИНЫ</a:t>
            </a:r>
            <a:endParaRPr lang="ru-RU" altLang="ru-RU" sz="2400" b="1" dirty="0">
              <a:solidFill>
                <a:schemeClr val="tx1"/>
              </a:solidFill>
              <a:effectLst/>
            </a:endParaRPr>
          </a:p>
        </p:txBody>
      </p:sp>
      <p:sp>
        <p:nvSpPr>
          <p:cNvPr id="103427" name="Rectangle 3"/>
          <p:cNvSpPr>
            <a:spLocks noGrp="1" noChangeArrowheads="1"/>
          </p:cNvSpPr>
          <p:nvPr>
            <p:ph type="body" idx="1"/>
          </p:nvPr>
        </p:nvSpPr>
        <p:spPr>
          <a:xfrm>
            <a:off x="251520" y="620688"/>
            <a:ext cx="8640763" cy="6048672"/>
          </a:xfrm>
        </p:spPr>
        <p:txBody>
          <a:bodyPr/>
          <a:lstStyle/>
          <a:p>
            <a:pPr marL="0" indent="0" algn="just">
              <a:lnSpc>
                <a:spcPct val="120000"/>
              </a:lnSpc>
              <a:buFont typeface="Wingdings" pitchFamily="2" charset="2"/>
              <a:buNone/>
            </a:pPr>
            <a:r>
              <a:rPr lang="ru-MD" altLang="ru-RU" sz="2400" b="1" i="1" dirty="0" smtClean="0"/>
              <a:t>Определяющие конструкцию скважины факторы:</a:t>
            </a:r>
          </a:p>
          <a:p>
            <a:pPr marL="0" indent="715963" algn="just">
              <a:lnSpc>
                <a:spcPct val="120000"/>
              </a:lnSpc>
              <a:buFont typeface="Wingdings" pitchFamily="2" charset="2"/>
              <a:buNone/>
            </a:pPr>
            <a:endParaRPr lang="ru-MD" altLang="ru-RU" sz="2400" dirty="0" smtClean="0"/>
          </a:p>
          <a:p>
            <a:pPr marL="719138" indent="0" algn="just">
              <a:lnSpc>
                <a:spcPct val="120000"/>
              </a:lnSpc>
              <a:buNone/>
            </a:pPr>
            <a:r>
              <a:rPr lang="ru-MD" altLang="ru-RU" sz="2400" dirty="0" smtClean="0"/>
              <a:t>1. Геологические.</a:t>
            </a:r>
          </a:p>
          <a:p>
            <a:pPr marL="457200" indent="-457200" algn="just">
              <a:lnSpc>
                <a:spcPct val="120000"/>
              </a:lnSpc>
              <a:buFont typeface="Wingdings" pitchFamily="2" charset="2"/>
              <a:buAutoNum type="arabicPeriod"/>
            </a:pPr>
            <a:endParaRPr lang="ru-MD" altLang="ru-RU" sz="2400" dirty="0"/>
          </a:p>
          <a:p>
            <a:pPr marL="457200" indent="-457200" algn="just">
              <a:lnSpc>
                <a:spcPct val="120000"/>
              </a:lnSpc>
              <a:buFont typeface="Wingdings" pitchFamily="2" charset="2"/>
              <a:buAutoNum type="arabicPeriod"/>
            </a:pPr>
            <a:endParaRPr lang="ru-MD" altLang="ru-RU" sz="2400" dirty="0" smtClean="0"/>
          </a:p>
          <a:p>
            <a:pPr marL="0" indent="715963" algn="just">
              <a:lnSpc>
                <a:spcPct val="120000"/>
              </a:lnSpc>
              <a:buFont typeface="Wingdings" pitchFamily="2" charset="2"/>
              <a:buNone/>
            </a:pPr>
            <a:r>
              <a:rPr lang="ru-MD" altLang="ru-RU" sz="2400" dirty="0" smtClean="0"/>
              <a:t>2</a:t>
            </a:r>
            <a:r>
              <a:rPr lang="ru-MD" altLang="ru-RU" sz="2400" dirty="0"/>
              <a:t>. Категория скважины (назначение</a:t>
            </a:r>
            <a:r>
              <a:rPr lang="ru-MD" altLang="ru-RU" sz="2400" dirty="0" smtClean="0"/>
              <a:t>).</a:t>
            </a:r>
          </a:p>
          <a:p>
            <a:pPr marL="0" indent="715963" algn="just">
              <a:lnSpc>
                <a:spcPct val="120000"/>
              </a:lnSpc>
              <a:buFont typeface="Wingdings" pitchFamily="2" charset="2"/>
              <a:buNone/>
            </a:pPr>
            <a:endParaRPr lang="ru-MD" altLang="ru-RU" sz="2400" dirty="0"/>
          </a:p>
          <a:p>
            <a:pPr marL="0" indent="715963" algn="just">
              <a:lnSpc>
                <a:spcPct val="120000"/>
              </a:lnSpc>
              <a:buFont typeface="Wingdings" pitchFamily="2" charset="2"/>
              <a:buNone/>
            </a:pPr>
            <a:endParaRPr lang="ru-MD" altLang="ru-RU" sz="2400" dirty="0" smtClean="0"/>
          </a:p>
          <a:p>
            <a:pPr marL="0" indent="715963" algn="just">
              <a:lnSpc>
                <a:spcPct val="120000"/>
              </a:lnSpc>
              <a:buFont typeface="Wingdings" pitchFamily="2" charset="2"/>
              <a:buNone/>
            </a:pPr>
            <a:r>
              <a:rPr lang="ru-MD" altLang="ru-RU" sz="2400" dirty="0" smtClean="0"/>
              <a:t>3</a:t>
            </a:r>
            <a:r>
              <a:rPr lang="ru-MD" altLang="ru-RU" sz="2400" dirty="0"/>
              <a:t>. Технологические </a:t>
            </a:r>
            <a:r>
              <a:rPr lang="ru-MD" altLang="ru-RU" sz="2400" dirty="0" smtClean="0"/>
              <a:t>факторы.</a:t>
            </a:r>
            <a:endParaRPr lang="ru-RU" altLang="ru-RU" sz="2400" dirty="0"/>
          </a:p>
        </p:txBody>
      </p:sp>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15</a:t>
            </a:fld>
            <a:endParaRPr lang="ru-RU" altLang="ru-RU">
              <a:solidFill>
                <a:srgbClr val="000000"/>
              </a:solidFill>
            </a:endParaRPr>
          </a:p>
        </p:txBody>
      </p:sp>
    </p:spTree>
    <p:extLst>
      <p:ext uri="{BB962C8B-B14F-4D97-AF65-F5344CB8AC3E}">
        <p14:creationId xmlns:p14="http://schemas.microsoft.com/office/powerpoint/2010/main" val="3072818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1520" y="620688"/>
            <a:ext cx="8640763" cy="6048672"/>
          </a:xfrm>
        </p:spPr>
        <p:txBody>
          <a:bodyPr/>
          <a:lstStyle/>
          <a:p>
            <a:pPr algn="just">
              <a:lnSpc>
                <a:spcPct val="120000"/>
              </a:lnSpc>
              <a:buClrTx/>
              <a:buSzPct val="100000"/>
              <a:buFont typeface="Arial" panose="020B0604020202020204" pitchFamily="34" charset="0"/>
              <a:buChar char="•"/>
            </a:pPr>
            <a:r>
              <a:rPr lang="ru-MD" altLang="ru-RU" sz="2000" dirty="0" smtClean="0"/>
              <a:t>тип </a:t>
            </a:r>
            <a:r>
              <a:rPr lang="ru-MD" altLang="ru-RU" sz="2000" dirty="0"/>
              <a:t>полезного </a:t>
            </a:r>
            <a:r>
              <a:rPr lang="ru-MD" altLang="ru-RU" sz="2000" dirty="0" smtClean="0"/>
              <a:t>ископаемого;</a:t>
            </a:r>
          </a:p>
          <a:p>
            <a:pPr algn="just">
              <a:lnSpc>
                <a:spcPct val="120000"/>
              </a:lnSpc>
              <a:buClrTx/>
              <a:buSzPct val="100000"/>
              <a:buFont typeface="Arial" panose="020B0604020202020204" pitchFamily="34" charset="0"/>
              <a:buChar char="•"/>
            </a:pPr>
            <a:endParaRPr lang="ru-MD" altLang="ru-RU" sz="2000" dirty="0" smtClean="0"/>
          </a:p>
          <a:p>
            <a:pPr algn="just">
              <a:lnSpc>
                <a:spcPct val="120000"/>
              </a:lnSpc>
              <a:buClrTx/>
              <a:buSzPct val="100000"/>
              <a:buFont typeface="Arial" panose="020B0604020202020204" pitchFamily="34" charset="0"/>
              <a:buChar char="•"/>
            </a:pPr>
            <a:r>
              <a:rPr lang="ru-MD" altLang="ru-RU" sz="2000" dirty="0" smtClean="0"/>
              <a:t>глубина </a:t>
            </a:r>
            <a:r>
              <a:rPr lang="ru-MD" altLang="ru-RU" sz="2000" dirty="0"/>
              <a:t>залегания, количество продуктивных горизонтов и расстояние между </a:t>
            </a:r>
            <a:r>
              <a:rPr lang="ru-MD" altLang="ru-RU" sz="2000" dirty="0" smtClean="0"/>
              <a:t>ними;</a:t>
            </a:r>
          </a:p>
          <a:p>
            <a:pPr algn="just">
              <a:lnSpc>
                <a:spcPct val="120000"/>
              </a:lnSpc>
              <a:buClrTx/>
              <a:buSzPct val="100000"/>
              <a:buFont typeface="Arial" panose="020B0604020202020204" pitchFamily="34" charset="0"/>
              <a:buChar char="•"/>
            </a:pPr>
            <a:endParaRPr lang="ru-MD" altLang="ru-RU" sz="2000" dirty="0" smtClean="0"/>
          </a:p>
          <a:p>
            <a:pPr algn="just">
              <a:lnSpc>
                <a:spcPct val="120000"/>
              </a:lnSpc>
              <a:buClrTx/>
              <a:buSzPct val="100000"/>
              <a:buFont typeface="Arial" panose="020B0604020202020204" pitchFamily="34" charset="0"/>
              <a:buChar char="•"/>
            </a:pPr>
            <a:r>
              <a:rPr lang="ru-MD" altLang="ru-RU" sz="2000" dirty="0" smtClean="0"/>
              <a:t>ожидаемый приток (дебит) пластового флюида;</a:t>
            </a:r>
          </a:p>
          <a:p>
            <a:pPr algn="just">
              <a:lnSpc>
                <a:spcPct val="120000"/>
              </a:lnSpc>
              <a:buClrTx/>
              <a:buSzPct val="100000"/>
              <a:buFont typeface="Arial" panose="020B0604020202020204" pitchFamily="34" charset="0"/>
              <a:buChar char="•"/>
            </a:pPr>
            <a:endParaRPr lang="ru-MD" altLang="ru-RU" sz="2000" dirty="0" smtClean="0"/>
          </a:p>
          <a:p>
            <a:pPr algn="just">
              <a:lnSpc>
                <a:spcPct val="120000"/>
              </a:lnSpc>
              <a:buClrTx/>
              <a:buSzPct val="100000"/>
              <a:buFont typeface="Arial" panose="020B0604020202020204" pitchFamily="34" charset="0"/>
              <a:buChar char="•"/>
            </a:pPr>
            <a:r>
              <a:rPr lang="ru-MD" altLang="ru-RU" sz="2000" dirty="0" smtClean="0"/>
              <a:t>давление </a:t>
            </a:r>
            <a:r>
              <a:rPr lang="ru-MD" altLang="ru-RU" sz="2000" dirty="0"/>
              <a:t>пластовое и </a:t>
            </a:r>
            <a:r>
              <a:rPr lang="ru-MD" altLang="ru-RU" sz="2000" dirty="0" err="1" smtClean="0"/>
              <a:t>гидроразрыва</a:t>
            </a:r>
            <a:r>
              <a:rPr lang="ru-MD" altLang="ru-RU" sz="2000" dirty="0" smtClean="0"/>
              <a:t>;</a:t>
            </a:r>
          </a:p>
          <a:p>
            <a:pPr algn="just">
              <a:lnSpc>
                <a:spcPct val="120000"/>
              </a:lnSpc>
              <a:buClrTx/>
              <a:buSzPct val="100000"/>
              <a:buFont typeface="Arial" panose="020B0604020202020204" pitchFamily="34" charset="0"/>
              <a:buChar char="•"/>
            </a:pPr>
            <a:endParaRPr lang="ru-MD" altLang="ru-RU" sz="2000" dirty="0" smtClean="0"/>
          </a:p>
          <a:p>
            <a:pPr algn="just">
              <a:lnSpc>
                <a:spcPct val="120000"/>
              </a:lnSpc>
              <a:buClrTx/>
              <a:buSzPct val="100000"/>
              <a:buFont typeface="Arial" panose="020B0604020202020204" pitchFamily="34" charset="0"/>
              <a:buChar char="•"/>
            </a:pPr>
            <a:r>
              <a:rPr lang="ru-MD" altLang="ru-RU" sz="2000" dirty="0" smtClean="0"/>
              <a:t>температура;</a:t>
            </a:r>
          </a:p>
          <a:p>
            <a:pPr algn="just">
              <a:lnSpc>
                <a:spcPct val="120000"/>
              </a:lnSpc>
              <a:buClrTx/>
              <a:buSzPct val="100000"/>
              <a:buFont typeface="Arial" panose="020B0604020202020204" pitchFamily="34" charset="0"/>
              <a:buChar char="•"/>
            </a:pPr>
            <a:endParaRPr lang="ru-MD" altLang="ru-RU" sz="2000" dirty="0" smtClean="0"/>
          </a:p>
          <a:p>
            <a:pPr algn="just">
              <a:lnSpc>
                <a:spcPct val="120000"/>
              </a:lnSpc>
              <a:buClrTx/>
              <a:buSzPct val="100000"/>
              <a:buFont typeface="Arial" panose="020B0604020202020204" pitchFamily="34" charset="0"/>
              <a:buChar char="•"/>
            </a:pPr>
            <a:r>
              <a:rPr lang="ru-MD" altLang="ru-RU" sz="2000" dirty="0" smtClean="0"/>
              <a:t>наличие </a:t>
            </a:r>
            <a:r>
              <a:rPr lang="ru-MD" altLang="ru-RU" sz="2000" dirty="0"/>
              <a:t>осложнений в </a:t>
            </a:r>
            <a:r>
              <a:rPr lang="ru-MD" altLang="ru-RU" sz="2000" dirty="0" smtClean="0"/>
              <a:t>разрезе;</a:t>
            </a:r>
          </a:p>
          <a:p>
            <a:pPr algn="just">
              <a:lnSpc>
                <a:spcPct val="120000"/>
              </a:lnSpc>
              <a:buClrTx/>
              <a:buSzPct val="100000"/>
              <a:buFont typeface="Arial" panose="020B0604020202020204" pitchFamily="34" charset="0"/>
              <a:buChar char="•"/>
            </a:pPr>
            <a:endParaRPr lang="ru-MD" altLang="ru-RU" sz="2000" dirty="0" smtClean="0"/>
          </a:p>
          <a:p>
            <a:pPr algn="just">
              <a:lnSpc>
                <a:spcPct val="120000"/>
              </a:lnSpc>
              <a:buClrTx/>
              <a:buSzPct val="100000"/>
              <a:buFont typeface="Arial" panose="020B0604020202020204" pitchFamily="34" charset="0"/>
              <a:buChar char="•"/>
            </a:pPr>
            <a:r>
              <a:rPr lang="ru-MD" altLang="ru-RU" sz="2000" dirty="0" smtClean="0"/>
              <a:t>состояние </a:t>
            </a:r>
            <a:r>
              <a:rPr lang="ru-MD" altLang="ru-RU" sz="2000" dirty="0"/>
              <a:t>геологической </a:t>
            </a:r>
            <a:r>
              <a:rPr lang="ru-MD" altLang="ru-RU" sz="2000" dirty="0" smtClean="0"/>
              <a:t>изученности.</a:t>
            </a:r>
          </a:p>
        </p:txBody>
      </p:sp>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16</a:t>
            </a:fld>
            <a:endParaRPr lang="ru-RU" altLang="ru-RU">
              <a:solidFill>
                <a:srgbClr val="000000"/>
              </a:solidFill>
            </a:endParaRPr>
          </a:p>
        </p:txBody>
      </p:sp>
      <p:sp>
        <p:nvSpPr>
          <p:cNvPr id="6" name="Rectangle 2"/>
          <p:cNvSpPr>
            <a:spLocks noGrp="1" noChangeArrowheads="1"/>
          </p:cNvSpPr>
          <p:nvPr>
            <p:ph type="title"/>
          </p:nvPr>
        </p:nvSpPr>
        <p:spPr>
          <a:xfrm>
            <a:off x="0" y="0"/>
            <a:ext cx="9073008" cy="548680"/>
          </a:xfrm>
        </p:spPr>
        <p:txBody>
          <a:bodyPr/>
          <a:lstStyle/>
          <a:p>
            <a:pPr>
              <a:lnSpc>
                <a:spcPct val="110000"/>
              </a:lnSpc>
            </a:pPr>
            <a:r>
              <a:rPr lang="ru-RU" altLang="ru-RU" sz="2400" b="1" dirty="0" smtClean="0">
                <a:solidFill>
                  <a:schemeClr val="tx1"/>
                </a:solidFill>
                <a:effectLst/>
              </a:rPr>
              <a:t>ГЕОЛОГИЧЕСКИЕ ФАКТОРЫ</a:t>
            </a:r>
            <a:endParaRPr lang="ru-RU" altLang="ru-RU" sz="2400" b="1" dirty="0">
              <a:solidFill>
                <a:schemeClr val="tx1"/>
              </a:solidFill>
              <a:effectLst/>
            </a:endParaRPr>
          </a:p>
        </p:txBody>
      </p:sp>
    </p:spTree>
    <p:extLst>
      <p:ext uri="{BB962C8B-B14F-4D97-AF65-F5344CB8AC3E}">
        <p14:creationId xmlns:p14="http://schemas.microsoft.com/office/powerpoint/2010/main" val="926022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0" y="0"/>
            <a:ext cx="9073008" cy="548680"/>
          </a:xfrm>
        </p:spPr>
        <p:txBody>
          <a:bodyPr/>
          <a:lstStyle/>
          <a:p>
            <a:pPr>
              <a:lnSpc>
                <a:spcPct val="110000"/>
              </a:lnSpc>
            </a:pPr>
            <a:r>
              <a:rPr lang="ru-RU" altLang="ru-RU" sz="2400" b="1" dirty="0" smtClean="0">
                <a:solidFill>
                  <a:schemeClr val="tx1"/>
                </a:solidFill>
                <a:effectLst/>
              </a:rPr>
              <a:t>ГЕОЛОГИЧЕСКИЕ ФАКТОРЫ</a:t>
            </a:r>
            <a:endParaRPr lang="ru-RU" altLang="ru-RU" sz="2400" b="1" dirty="0">
              <a:solidFill>
                <a:schemeClr val="tx1"/>
              </a:solidFill>
              <a:effectLst/>
            </a:endParaRPr>
          </a:p>
        </p:txBody>
      </p:sp>
      <p:sp>
        <p:nvSpPr>
          <p:cNvPr id="124931" name="Rectangle 3"/>
          <p:cNvSpPr>
            <a:spLocks noGrp="1" noChangeArrowheads="1"/>
          </p:cNvSpPr>
          <p:nvPr>
            <p:ph type="body" sz="half" idx="1"/>
          </p:nvPr>
        </p:nvSpPr>
        <p:spPr>
          <a:xfrm>
            <a:off x="395536" y="620688"/>
            <a:ext cx="8353425" cy="5372100"/>
          </a:xfrm>
        </p:spPr>
        <p:txBody>
          <a:bodyPr/>
          <a:lstStyle/>
          <a:p>
            <a:pPr marL="0" indent="0">
              <a:lnSpc>
                <a:spcPct val="110000"/>
              </a:lnSpc>
              <a:buClrTx/>
              <a:buSzPct val="100000"/>
              <a:buNone/>
            </a:pPr>
            <a:r>
              <a:rPr lang="ru-MD" altLang="ru-RU" sz="1800" b="1" dirty="0" smtClean="0">
                <a:effectLst/>
              </a:rPr>
              <a:t>Особенности конструирования газовых скважин:</a:t>
            </a:r>
          </a:p>
          <a:p>
            <a:pPr algn="just">
              <a:lnSpc>
                <a:spcPct val="110000"/>
              </a:lnSpc>
              <a:buClrTx/>
              <a:buSzPct val="100000"/>
              <a:buFont typeface="+mj-lt"/>
              <a:buAutoNum type="arabicPeriod"/>
            </a:pPr>
            <a:r>
              <a:rPr lang="ru-MD" altLang="ru-RU" sz="1800" dirty="0" smtClean="0"/>
              <a:t>Связаны </a:t>
            </a:r>
            <a:r>
              <a:rPr lang="ru-MD" altLang="ru-RU" sz="1800" dirty="0"/>
              <a:t>с повышенной подвижностью газа, поэтому требуется повышенная герметичность колонны и цементного </a:t>
            </a:r>
            <a:r>
              <a:rPr lang="ru-MD" altLang="ru-RU" sz="1800" dirty="0" smtClean="0"/>
              <a:t>камня.</a:t>
            </a:r>
            <a:endParaRPr lang="ru-MD" altLang="ru-RU" sz="1800" dirty="0"/>
          </a:p>
          <a:p>
            <a:pPr lvl="0" algn="just">
              <a:lnSpc>
                <a:spcPct val="110000"/>
              </a:lnSpc>
              <a:buClrTx/>
              <a:buSzPct val="100000"/>
              <a:buFont typeface="+mj-lt"/>
              <a:buAutoNum type="arabicPeriod"/>
            </a:pPr>
            <a:r>
              <a:rPr lang="ru-RU" sz="1800" dirty="0">
                <a:effectLst/>
              </a:rPr>
              <a:t>Давление газа на устье близко к забойному, что требует обеспечения наибольшей прочности труб в верхней части колонны.</a:t>
            </a:r>
          </a:p>
          <a:p>
            <a:pPr algn="just">
              <a:lnSpc>
                <a:spcPct val="110000"/>
              </a:lnSpc>
              <a:buClrTx/>
              <a:buSzPct val="100000"/>
              <a:buFont typeface="+mj-lt"/>
              <a:buAutoNum type="arabicPeriod"/>
            </a:pPr>
            <a:r>
              <a:rPr lang="ru-MD" altLang="ru-RU" sz="1800" dirty="0" smtClean="0"/>
              <a:t>Не </a:t>
            </a:r>
            <a:r>
              <a:rPr lang="ru-MD" altLang="ru-RU" sz="1800" dirty="0"/>
              <a:t>спускается эксплуатационное </a:t>
            </a:r>
            <a:r>
              <a:rPr lang="ru-MD" altLang="ru-RU" sz="1800" dirty="0" smtClean="0"/>
              <a:t>оборудование.</a:t>
            </a:r>
            <a:endParaRPr lang="ru-MD" altLang="ru-RU" sz="1800" dirty="0"/>
          </a:p>
          <a:p>
            <a:pPr algn="just">
              <a:lnSpc>
                <a:spcPct val="110000"/>
              </a:lnSpc>
              <a:buClrTx/>
              <a:buSzPct val="100000"/>
              <a:buFont typeface="+mj-lt"/>
              <a:buAutoNum type="arabicPeriod"/>
            </a:pPr>
            <a:r>
              <a:rPr lang="ru-MD" altLang="ru-RU" sz="1800" dirty="0" smtClean="0"/>
              <a:t>При </a:t>
            </a:r>
            <a:r>
              <a:rPr lang="ru-MD" altLang="ru-RU" sz="1800" dirty="0"/>
              <a:t>наличии твёрдых частиц </a:t>
            </a:r>
            <a:r>
              <a:rPr lang="ru-MD" altLang="ru-RU" sz="1800" dirty="0" smtClean="0"/>
              <a:t>наблюдается высокий износ обсадной колонны.</a:t>
            </a:r>
            <a:endParaRPr lang="ru-MD" altLang="ru-RU" sz="1800" dirty="0"/>
          </a:p>
          <a:p>
            <a:pPr lvl="0">
              <a:buClrTx/>
              <a:buSzPct val="100000"/>
              <a:buFont typeface="+mj-lt"/>
              <a:buAutoNum type="arabicPeriod"/>
            </a:pPr>
            <a:r>
              <a:rPr lang="ru-RU" sz="1800" dirty="0" smtClean="0">
                <a:effectLst/>
              </a:rPr>
              <a:t>Интенсивный </a:t>
            </a:r>
            <a:r>
              <a:rPr lang="ru-RU" sz="1800" dirty="0">
                <a:effectLst/>
              </a:rPr>
              <a:t>нагрев обсадных колонн приводит к возникновению дополнительных температурных напряжений на </a:t>
            </a:r>
            <a:r>
              <a:rPr lang="ru-RU" sz="1800" dirty="0" err="1">
                <a:effectLst/>
              </a:rPr>
              <a:t>незацементированных</a:t>
            </a:r>
            <a:r>
              <a:rPr lang="ru-RU" sz="1800" dirty="0">
                <a:effectLst/>
              </a:rPr>
              <a:t> участках колонны. Учет этих явлений требуется при расчете их на </a:t>
            </a:r>
            <a:r>
              <a:rPr lang="ru-RU" sz="1800" dirty="0" smtClean="0">
                <a:effectLst/>
              </a:rPr>
              <a:t>прочность.</a:t>
            </a:r>
            <a:endParaRPr lang="ru-RU" sz="1800" dirty="0">
              <a:effectLst/>
            </a:endParaRPr>
          </a:p>
          <a:p>
            <a:pPr lvl="0">
              <a:buClrTx/>
              <a:buSzPct val="100000"/>
              <a:buFont typeface="+mj-lt"/>
              <a:buAutoNum type="arabicPeriod"/>
            </a:pPr>
            <a:r>
              <a:rPr lang="ru-RU" sz="1800" dirty="0" smtClean="0">
                <a:effectLst/>
              </a:rPr>
              <a:t>Длительный </a:t>
            </a:r>
            <a:r>
              <a:rPr lang="ru-RU" sz="1800" dirty="0">
                <a:effectLst/>
              </a:rPr>
              <a:t>срок эксплуатации и связанная с ним возможность коррозии эксплуатационных колонн требует применения антикоррозионного покрытия и </a:t>
            </a:r>
            <a:r>
              <a:rPr lang="ru-RU" sz="1800" dirty="0" err="1" smtClean="0">
                <a:effectLst/>
              </a:rPr>
              <a:t>пакеров</a:t>
            </a:r>
            <a:r>
              <a:rPr lang="ru-RU" sz="1800" dirty="0" smtClean="0">
                <a:effectLst/>
              </a:rPr>
              <a:t>.</a:t>
            </a:r>
          </a:p>
          <a:p>
            <a:pPr lvl="0">
              <a:buClrTx/>
              <a:buSzPct val="100000"/>
              <a:buFont typeface="+mj-lt"/>
              <a:buAutoNum type="arabicPeriod"/>
            </a:pPr>
            <a:r>
              <a:rPr lang="ru-RU" sz="1800" dirty="0" smtClean="0">
                <a:effectLst/>
              </a:rPr>
              <a:t>Возможность </a:t>
            </a:r>
            <a:r>
              <a:rPr lang="ru-RU" sz="1800" dirty="0">
                <a:effectLst/>
              </a:rPr>
              <a:t>газовых выбросов в процессе бурения требует установки соответствующего противовыбросового оборудования.</a:t>
            </a:r>
          </a:p>
          <a:p>
            <a:pPr marL="0" indent="357188" algn="just">
              <a:lnSpc>
                <a:spcPct val="110000"/>
              </a:lnSpc>
              <a:buFont typeface="Wingdings" pitchFamily="2" charset="2"/>
              <a:buNone/>
            </a:pPr>
            <a:endParaRPr lang="ru-RU" altLang="ru-RU" sz="1800" dirty="0"/>
          </a:p>
        </p:txBody>
      </p:sp>
      <p:sp>
        <p:nvSpPr>
          <p:cNvPr id="3" name="Номер слайда 2"/>
          <p:cNvSpPr>
            <a:spLocks noGrp="1"/>
          </p:cNvSpPr>
          <p:nvPr>
            <p:ph type="sldNum" sz="quarter" idx="12"/>
          </p:nvPr>
        </p:nvSpPr>
        <p:spPr/>
        <p:txBody>
          <a:bodyPr/>
          <a:lstStyle/>
          <a:p>
            <a:fld id="{996BD113-A9CF-451C-9B7C-CE2AF947B343}" type="slidenum">
              <a:rPr lang="ru-RU" altLang="ru-RU" smtClean="0">
                <a:solidFill>
                  <a:srgbClr val="000000"/>
                </a:solidFill>
              </a:rPr>
              <a:pPr/>
              <a:t>17</a:t>
            </a:fld>
            <a:endParaRPr lang="ru-RU" altLang="ru-RU">
              <a:solidFill>
                <a:srgbClr val="000000"/>
              </a:solidFill>
            </a:endParaRPr>
          </a:p>
        </p:txBody>
      </p:sp>
    </p:spTree>
    <p:extLst>
      <p:ext uri="{BB962C8B-B14F-4D97-AF65-F5344CB8AC3E}">
        <p14:creationId xmlns:p14="http://schemas.microsoft.com/office/powerpoint/2010/main" val="2157883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sz="half" idx="1"/>
          </p:nvPr>
        </p:nvSpPr>
        <p:spPr>
          <a:xfrm>
            <a:off x="395536" y="620688"/>
            <a:ext cx="8353425" cy="5372100"/>
          </a:xfrm>
        </p:spPr>
        <p:txBody>
          <a:bodyPr/>
          <a:lstStyle/>
          <a:p>
            <a:pPr marL="0" lvl="0" indent="0">
              <a:buClrTx/>
              <a:buSzPct val="100000"/>
              <a:buNone/>
            </a:pPr>
            <a:r>
              <a:rPr lang="ru-RU" sz="1800" b="1" i="1" dirty="0" smtClean="0">
                <a:effectLst/>
              </a:rPr>
              <a:t>Требования к конструкции скважин в районах многолетнемерзлых горных породах:</a:t>
            </a:r>
          </a:p>
          <a:p>
            <a:pPr marL="0" lvl="0" indent="376238">
              <a:buClrTx/>
              <a:buSzPct val="100000"/>
              <a:buFont typeface="Arial" panose="020B0604020202020204" pitchFamily="34" charset="0"/>
              <a:buChar char="•"/>
            </a:pPr>
            <a:r>
              <a:rPr lang="ru-RU" sz="1800" dirty="0" smtClean="0">
                <a:effectLst/>
              </a:rPr>
              <a:t>конструкция </a:t>
            </a:r>
            <a:r>
              <a:rPr lang="ru-RU" sz="1800" dirty="0">
                <a:effectLst/>
              </a:rPr>
              <a:t>скважины должна обеспечивать надежную сохранность устья и околоствольного пространства в процессе всего цикла строительства и эксплуатации за счет применения технических средств и соответствующих решений;</a:t>
            </a:r>
          </a:p>
          <a:p>
            <a:pPr marL="0" lvl="0" indent="376238">
              <a:buClrTx/>
              <a:buSzPct val="100000"/>
              <a:buFont typeface="Arial" panose="020B0604020202020204" pitchFamily="34" charset="0"/>
              <a:buChar char="•"/>
            </a:pPr>
            <a:r>
              <a:rPr lang="ru-RU" sz="1800" dirty="0">
                <a:effectLst/>
              </a:rPr>
              <a:t>кондуктор должен перекрывать толщу неустойчивых при </a:t>
            </a:r>
            <a:r>
              <a:rPr lang="ru-RU" sz="1800" dirty="0" err="1">
                <a:effectLst/>
              </a:rPr>
              <a:t>протаивании</a:t>
            </a:r>
            <a:r>
              <a:rPr lang="ru-RU" sz="1800" dirty="0">
                <a:effectLst/>
              </a:rPr>
              <a:t> пород - </a:t>
            </a:r>
            <a:r>
              <a:rPr lang="ru-RU" sz="1800" dirty="0" err="1">
                <a:effectLst/>
              </a:rPr>
              <a:t>криолитозоны</a:t>
            </a:r>
            <a:r>
              <a:rPr lang="ru-RU" sz="1800" dirty="0">
                <a:effectLst/>
              </a:rPr>
              <a:t>. Башмак необходимо располагать ниже этих пород (не менее, чем на 50 м) в устойчивых отложениях;</a:t>
            </a:r>
          </a:p>
          <a:p>
            <a:pPr marL="0" lvl="0" indent="376238">
              <a:buClrTx/>
              <a:buSzPct val="100000"/>
              <a:buFont typeface="Arial" panose="020B0604020202020204" pitchFamily="34" charset="0"/>
              <a:buChar char="•"/>
            </a:pPr>
            <a:r>
              <a:rPr lang="ru-RU" sz="1800" dirty="0">
                <a:effectLst/>
              </a:rPr>
              <a:t>глубина спуска кондуктора должна исключать гидравлический разрыв пластов, лежащих выше башмака, при достижении в стволе скважины давления, равного пластовому;</a:t>
            </a:r>
          </a:p>
          <a:p>
            <a:pPr marL="0" lvl="0" indent="376238">
              <a:buClrTx/>
              <a:buSzPct val="100000"/>
              <a:buFont typeface="Arial" panose="020B0604020202020204" pitchFamily="34" charset="0"/>
              <a:buChar char="•"/>
            </a:pPr>
            <a:r>
              <a:rPr lang="ru-RU" sz="1800" dirty="0">
                <a:effectLst/>
              </a:rPr>
              <a:t>для успешной проводки скважины после перекрытия мерзлых пород и последующей эксплуатации тепловое воздействие ее на породы с отрицательной температурой необходимо свести к минимуму;</a:t>
            </a:r>
          </a:p>
          <a:p>
            <a:pPr marL="0" lvl="0" indent="376238">
              <a:buClrTx/>
              <a:buSzPct val="100000"/>
              <a:buFont typeface="Arial" panose="020B0604020202020204" pitchFamily="34" charset="0"/>
              <a:buChar char="•"/>
            </a:pPr>
            <a:r>
              <a:rPr lang="ru-RU" sz="1800" dirty="0">
                <a:effectLst/>
              </a:rPr>
              <a:t>необходимо оценить величины сминающих нагрузок и проверить прочность конструкции в целом при цикличном </a:t>
            </a:r>
            <a:r>
              <a:rPr lang="ru-RU" sz="1800" dirty="0" err="1">
                <a:effectLst/>
              </a:rPr>
              <a:t>растеплении</a:t>
            </a:r>
            <a:r>
              <a:rPr lang="ru-RU" sz="1800" dirty="0">
                <a:effectLst/>
              </a:rPr>
              <a:t> и смерзании многолетнемерзлых пород, вызванных вынужденными остановками </a:t>
            </a:r>
            <a:r>
              <a:rPr lang="ru-RU" sz="1800" dirty="0" err="1">
                <a:effectLst/>
              </a:rPr>
              <a:t>эксплуатирующихся</a:t>
            </a:r>
            <a:r>
              <a:rPr lang="ru-RU" sz="1800" dirty="0">
                <a:effectLst/>
              </a:rPr>
              <a:t> скважин.</a:t>
            </a:r>
          </a:p>
          <a:p>
            <a:pPr marL="0" indent="357188" algn="just">
              <a:lnSpc>
                <a:spcPct val="110000"/>
              </a:lnSpc>
              <a:buFont typeface="Wingdings" pitchFamily="2" charset="2"/>
              <a:buNone/>
            </a:pPr>
            <a:endParaRPr lang="ru-RU" altLang="ru-RU" sz="1800" dirty="0"/>
          </a:p>
        </p:txBody>
      </p:sp>
      <p:sp>
        <p:nvSpPr>
          <p:cNvPr id="3" name="Номер слайда 2"/>
          <p:cNvSpPr>
            <a:spLocks noGrp="1"/>
          </p:cNvSpPr>
          <p:nvPr>
            <p:ph type="sldNum" sz="quarter" idx="12"/>
          </p:nvPr>
        </p:nvSpPr>
        <p:spPr/>
        <p:txBody>
          <a:bodyPr/>
          <a:lstStyle/>
          <a:p>
            <a:fld id="{996BD113-A9CF-451C-9B7C-CE2AF947B343}" type="slidenum">
              <a:rPr lang="ru-RU" altLang="ru-RU" smtClean="0">
                <a:solidFill>
                  <a:srgbClr val="000000"/>
                </a:solidFill>
              </a:rPr>
              <a:pPr/>
              <a:t>18</a:t>
            </a:fld>
            <a:endParaRPr lang="ru-RU" altLang="ru-RU">
              <a:solidFill>
                <a:srgbClr val="000000"/>
              </a:solidFill>
            </a:endParaRPr>
          </a:p>
        </p:txBody>
      </p:sp>
      <p:sp>
        <p:nvSpPr>
          <p:cNvPr id="5" name="Rectangle 2"/>
          <p:cNvSpPr>
            <a:spLocks noGrp="1" noChangeArrowheads="1"/>
          </p:cNvSpPr>
          <p:nvPr>
            <p:ph type="title"/>
          </p:nvPr>
        </p:nvSpPr>
        <p:spPr>
          <a:xfrm>
            <a:off x="0" y="0"/>
            <a:ext cx="9073008" cy="548680"/>
          </a:xfrm>
        </p:spPr>
        <p:txBody>
          <a:bodyPr/>
          <a:lstStyle/>
          <a:p>
            <a:pPr>
              <a:lnSpc>
                <a:spcPct val="110000"/>
              </a:lnSpc>
            </a:pPr>
            <a:r>
              <a:rPr lang="ru-RU" altLang="ru-RU" sz="2400" b="1" dirty="0" smtClean="0">
                <a:solidFill>
                  <a:schemeClr val="tx1"/>
                </a:solidFill>
                <a:effectLst/>
              </a:rPr>
              <a:t>ГЕОЛОГИЧЕСКИЕ ФАКТОРЫ</a:t>
            </a:r>
            <a:endParaRPr lang="ru-RU" altLang="ru-RU" sz="2400" b="1" dirty="0">
              <a:solidFill>
                <a:schemeClr val="tx1"/>
              </a:solidFill>
              <a:effectLst/>
            </a:endParaRPr>
          </a:p>
        </p:txBody>
      </p:sp>
    </p:spTree>
    <p:extLst>
      <p:ext uri="{BB962C8B-B14F-4D97-AF65-F5344CB8AC3E}">
        <p14:creationId xmlns:p14="http://schemas.microsoft.com/office/powerpoint/2010/main" val="2794302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395536" y="603975"/>
            <a:ext cx="8280920" cy="5586145"/>
          </a:xfrm>
          <a:prstGeom prst="rect">
            <a:avLst/>
          </a:prstGeom>
        </p:spPr>
        <p:txBody>
          <a:bodyPr wrap="square">
            <a:spAutoFit/>
          </a:bodyPr>
          <a:lstStyle/>
          <a:p>
            <a:r>
              <a:rPr lang="ru-RU" sz="1050" dirty="0"/>
              <a:t>1. </a:t>
            </a:r>
            <a:r>
              <a:rPr lang="ru-RU" sz="1050" b="1" i="1" dirty="0"/>
              <a:t>Опорные скважины </a:t>
            </a:r>
            <a:r>
              <a:rPr lang="ru-RU" sz="1050" dirty="0"/>
              <a:t>– бурятся для изучения геологического строения и гидрогеологических условий залегания осадочной толщи пород и выявления закономерностей распространения комплексов отложений, благоприятных для </a:t>
            </a:r>
            <a:r>
              <a:rPr lang="ru-RU" sz="1050" dirty="0" err="1"/>
              <a:t>нефтенакоплений</a:t>
            </a:r>
            <a:r>
              <a:rPr lang="ru-RU" sz="1050" dirty="0"/>
              <a:t>. При бурении опорных скважин стремятся вскрыть фундамент, или, по крайней мере, бурят до технически возможных глубин (Пример: Кольская скважина). Результаты опорного бурения всесторонне исследуются в комплексе с другими геолого-геофизическими данными, полученными ранее, используют для выяснения общих закономерностей геологического строения района, предварительной оценки перспектив его </a:t>
            </a:r>
            <a:r>
              <a:rPr lang="ru-RU" sz="1050" dirty="0" err="1" smtClean="0"/>
              <a:t>нефте</a:t>
            </a:r>
            <a:r>
              <a:rPr lang="ru-RU" sz="1050" dirty="0" smtClean="0"/>
              <a:t>- и </a:t>
            </a:r>
            <a:r>
              <a:rPr lang="ru-RU" sz="1050" dirty="0"/>
              <a:t>газоносности, составления перспективного плана геологоразведочных работ и подсчета прогнозных запасов нефти и газа.</a:t>
            </a:r>
          </a:p>
          <a:p>
            <a:r>
              <a:rPr lang="ru-RU" sz="1050" dirty="0"/>
              <a:t>2. </a:t>
            </a:r>
            <a:r>
              <a:rPr lang="ru-RU" sz="1050" b="1" i="1" dirty="0"/>
              <a:t>Параметрические скважины </a:t>
            </a:r>
            <a:r>
              <a:rPr lang="ru-RU" sz="1050" dirty="0"/>
              <a:t>– для более детального изучения геологического строения разреза, особенно на больших глубинах, и выявления наиболее перспективных площадей с точки зрения проведения на них геологоразведочных работ. По результатам бурения параметрических скважин уточняют стратиграфический разрез и наличие благоприятных для скопления нефти и газа структур, корректируют данные о </a:t>
            </a:r>
            <a:r>
              <a:rPr lang="ru-RU" sz="1050" dirty="0" err="1"/>
              <a:t>нефтегазоносности</a:t>
            </a:r>
            <a:r>
              <a:rPr lang="ru-RU" sz="1050" dirty="0"/>
              <a:t> района и прогнозные запасы нефти и газа.</a:t>
            </a:r>
          </a:p>
          <a:p>
            <a:r>
              <a:rPr lang="ru-RU" sz="1050" dirty="0"/>
              <a:t>3. </a:t>
            </a:r>
            <a:r>
              <a:rPr lang="ru-RU" sz="1050" b="1" i="1" dirty="0"/>
              <a:t>Структурные скважины </a:t>
            </a:r>
            <a:r>
              <a:rPr lang="ru-RU" sz="1050" dirty="0"/>
              <a:t>служат для тщательного изучения выявленных при бурении опорных и параметрических скважин структур и для подготовки проекта поисково-разведочного бурения на эти структуры. Результаты структурного бурения и геофизических исследований используют для изучения характера залегания, определения возраста и физических свойств пород, слагающих разрез, точной отбивки опорных (маркирующих) горизонтов и построения структурных карт.</a:t>
            </a:r>
          </a:p>
          <a:p>
            <a:r>
              <a:rPr lang="ru-RU" sz="1050" dirty="0"/>
              <a:t>4. </a:t>
            </a:r>
            <a:r>
              <a:rPr lang="ru-RU" sz="1050" b="1" i="1" dirty="0"/>
              <a:t>Поисковые скважины </a:t>
            </a:r>
            <a:r>
              <a:rPr lang="ru-RU" sz="1050" dirty="0"/>
              <a:t>бурят на подготовленных на основе результатов предыдущего бурения и геолого-геофизических исследований площадях с целью открытия новых месторождений нефти и газа или на ранее открытых месторождениях для поисков новых залеганий нефти и газа. При бурении поисковых скважин изучают разрез и его </a:t>
            </a:r>
            <a:r>
              <a:rPr lang="ru-RU" sz="1050" dirty="0" err="1"/>
              <a:t>нефтегазоносность</a:t>
            </a:r>
            <a:r>
              <a:rPr lang="ru-RU" sz="1050" dirty="0"/>
              <a:t> с отбором проб горных пород, воды, газа и нефти, а при вскрытии продуктивной толщи испытывают скважины на приток нефти и газа с помощью специальных механизмов и аппаратуры.</a:t>
            </a:r>
          </a:p>
          <a:p>
            <a:r>
              <a:rPr lang="ru-RU" sz="1050" dirty="0"/>
              <a:t>5. </a:t>
            </a:r>
            <a:r>
              <a:rPr lang="ru-RU" sz="1050" b="1" i="1" dirty="0"/>
              <a:t>Разведочные скважины </a:t>
            </a:r>
            <a:r>
              <a:rPr lang="ru-RU" sz="1050" dirty="0"/>
              <a:t>бурят на площадях с установленной промышленной </a:t>
            </a:r>
            <a:r>
              <a:rPr lang="ru-RU" sz="1050" dirty="0" err="1"/>
              <a:t>нефтегазоносностью</a:t>
            </a:r>
            <a:r>
              <a:rPr lang="ru-RU" sz="1050" dirty="0"/>
              <a:t> с целью оконтуривания месторождения и сбора исходных данных для составления проекта его разработки. В процессе разведочного бурения продолжают исследование разреза и его </a:t>
            </a:r>
            <a:r>
              <a:rPr lang="ru-RU" sz="1050" dirty="0" err="1"/>
              <a:t>нефтегазоносности</a:t>
            </a:r>
            <a:r>
              <a:rPr lang="ru-RU" sz="1050" dirty="0"/>
              <a:t> примерно в таком же объеме, как и при поисковом бурении.</a:t>
            </a:r>
          </a:p>
          <a:p>
            <a:r>
              <a:rPr lang="ru-RU" sz="1050" dirty="0"/>
              <a:t>6. </a:t>
            </a:r>
            <a:r>
              <a:rPr lang="ru-RU" sz="1050" b="1" i="1" dirty="0"/>
              <a:t>Эксплуатационные скважины </a:t>
            </a:r>
            <a:r>
              <a:rPr lang="ru-RU" sz="1050" dirty="0"/>
              <a:t>бурят на полностью разведанном и подготовленном к разработке месторождении. В категорию эксплуатационных скважин входят не только скважины, с помощью которых добывается нефть и газ, но и скважины, позволяющие организовать эффективную разработку месторождения (</a:t>
            </a:r>
            <a:r>
              <a:rPr lang="ru-RU" sz="1050" b="1" i="1" dirty="0"/>
              <a:t>оценочные</a:t>
            </a:r>
            <a:r>
              <a:rPr lang="ru-RU" sz="1050" dirty="0"/>
              <a:t>, </a:t>
            </a:r>
            <a:r>
              <a:rPr lang="ru-RU" sz="1050" b="1" i="1" dirty="0"/>
              <a:t>нагнетательные</a:t>
            </a:r>
            <a:r>
              <a:rPr lang="ru-RU" sz="1050" dirty="0"/>
              <a:t>, </a:t>
            </a:r>
            <a:r>
              <a:rPr lang="ru-RU" sz="1050" b="1" i="1" dirty="0"/>
              <a:t>наблюдательные</a:t>
            </a:r>
            <a:r>
              <a:rPr lang="ru-RU" sz="1050" dirty="0"/>
              <a:t>).</a:t>
            </a:r>
          </a:p>
          <a:p>
            <a:r>
              <a:rPr lang="ru-RU" sz="1050" dirty="0"/>
              <a:t>7. </a:t>
            </a:r>
            <a:r>
              <a:rPr lang="ru-RU" sz="1050" b="1" i="1" dirty="0"/>
              <a:t>Оценочные скважины </a:t>
            </a:r>
            <a:r>
              <a:rPr lang="ru-RU" sz="1050" dirty="0"/>
              <a:t>предназначены для уточнения режима работы пласта и степени выработки интересующих участков залежи, выявления и уточнения границ продуктивных полей.</a:t>
            </a:r>
          </a:p>
          <a:p>
            <a:r>
              <a:rPr lang="ru-RU" sz="1050" dirty="0"/>
              <a:t>8. </a:t>
            </a:r>
            <a:r>
              <a:rPr lang="ru-RU" sz="1050" b="1" i="1" dirty="0"/>
              <a:t>Нагнетательные скважины </a:t>
            </a:r>
            <a:r>
              <a:rPr lang="ru-RU" sz="1050" dirty="0"/>
              <a:t>служат для организации законтурного и внутриконтурного нагнетания в эксплуатационный пласт воды, газа или воздуха в целях поддержания пластового давления.</a:t>
            </a:r>
          </a:p>
          <a:p>
            <a:r>
              <a:rPr lang="ru-RU" sz="1050" dirty="0"/>
              <a:t>9. </a:t>
            </a:r>
            <a:r>
              <a:rPr lang="ru-RU" sz="1050" b="1" i="1" dirty="0"/>
              <a:t>Наблюдательные скважины </a:t>
            </a:r>
            <a:r>
              <a:rPr lang="ru-RU" sz="1050" dirty="0"/>
              <a:t>служат для осуществления систематического контроля за изменением давления, положением водо-нефтяного (ВНК), газо-водяного (ГВК) и газо-нефтяного (ГНК) контактов в процессе эксплуатации пласта.</a:t>
            </a:r>
          </a:p>
          <a:p>
            <a:r>
              <a:rPr lang="ru-RU" sz="1050" dirty="0"/>
              <a:t>10. </a:t>
            </a:r>
            <a:r>
              <a:rPr lang="ru-RU" sz="1050" b="1" i="1" dirty="0"/>
              <a:t>Специальные скважины </a:t>
            </a:r>
            <a:r>
              <a:rPr lang="ru-RU" sz="1050" dirty="0"/>
              <a:t>бурят для сброса промысловых вод в непродуктивные поглощающие пласты, разведки и добычи воды, подготовки структур для подземных газохранилищ и закачки в них газа, ликвидации открытых фонтанов нефти и газа.</a:t>
            </a:r>
          </a:p>
        </p:txBody>
      </p:sp>
      <p:sp>
        <p:nvSpPr>
          <p:cNvPr id="9" name="Rectangle 2"/>
          <p:cNvSpPr>
            <a:spLocks noGrp="1" noChangeArrowheads="1"/>
          </p:cNvSpPr>
          <p:nvPr>
            <p:ph type="title"/>
          </p:nvPr>
        </p:nvSpPr>
        <p:spPr>
          <a:xfrm>
            <a:off x="980" y="100583"/>
            <a:ext cx="9144000" cy="325289"/>
          </a:xfrm>
        </p:spPr>
        <p:txBody>
          <a:bodyPr/>
          <a:lstStyle/>
          <a:p>
            <a:r>
              <a:rPr lang="ru-RU" altLang="ru-RU" sz="2400" b="1" dirty="0" smtClean="0">
                <a:solidFill>
                  <a:schemeClr val="tx1"/>
                </a:solidFill>
                <a:effectLst/>
              </a:rPr>
              <a:t>КАТЕГОРИЯ СКВАЖИНЫ (НАЗНАЧЕНИЕ)</a:t>
            </a:r>
            <a:endParaRPr lang="ru-RU" altLang="ru-RU" sz="2400" b="1" dirty="0">
              <a:solidFill>
                <a:schemeClr val="tx1"/>
              </a:solidFill>
              <a:effectLst/>
            </a:endParaRPr>
          </a:p>
        </p:txBody>
      </p:sp>
      <p:sp>
        <p:nvSpPr>
          <p:cNvPr id="5" name="Номер слайда 4"/>
          <p:cNvSpPr>
            <a:spLocks noGrp="1"/>
          </p:cNvSpPr>
          <p:nvPr>
            <p:ph type="sldNum" sz="quarter" idx="12"/>
          </p:nvPr>
        </p:nvSpPr>
        <p:spPr/>
        <p:txBody>
          <a:bodyPr/>
          <a:lstStyle/>
          <a:p>
            <a:fld id="{BACBB11E-1063-45E8-B155-4FE3CF385A8F}" type="slidenum">
              <a:rPr lang="ru-RU" altLang="ru-RU" smtClean="0">
                <a:solidFill>
                  <a:srgbClr val="000000"/>
                </a:solidFill>
              </a:rPr>
              <a:pPr/>
              <a:t>19</a:t>
            </a:fld>
            <a:endParaRPr lang="ru-RU" altLang="ru-RU">
              <a:solidFill>
                <a:srgbClr val="000000"/>
              </a:solidFill>
            </a:endParaRPr>
          </a:p>
        </p:txBody>
      </p:sp>
    </p:spTree>
    <p:extLst>
      <p:ext uri="{BB962C8B-B14F-4D97-AF65-F5344CB8AC3E}">
        <p14:creationId xmlns:p14="http://schemas.microsoft.com/office/powerpoint/2010/main" val="213670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51520" y="260647"/>
            <a:ext cx="8568952" cy="288033"/>
          </a:xfrm>
        </p:spPr>
        <p:txBody>
          <a:bodyPr/>
          <a:lstStyle/>
          <a:p>
            <a:pPr>
              <a:lnSpc>
                <a:spcPct val="110000"/>
              </a:lnSpc>
            </a:pPr>
            <a:r>
              <a:rPr lang="ru-MD" altLang="ru-RU" sz="2400" b="1" dirty="0" smtClean="0">
                <a:solidFill>
                  <a:schemeClr val="tx1"/>
                </a:solidFill>
                <a:effectLst/>
              </a:rPr>
              <a:t>ШЕГЕНДЕУ ҚҰБЫРЛАРЫНЫҢ ТИПІ ЖӘНЕ ОЛАРДЫҢ ТАҒАЙЫНДАЛУЫ</a:t>
            </a:r>
            <a:endParaRPr lang="ru-RU" altLang="ru-RU" sz="2400" b="1" dirty="0">
              <a:solidFill>
                <a:schemeClr val="tx1"/>
              </a:solidFill>
              <a:effectLst/>
            </a:endParaRPr>
          </a:p>
        </p:txBody>
      </p:sp>
      <p:sp>
        <p:nvSpPr>
          <p:cNvPr id="98307" name="Rectangle 3"/>
          <p:cNvSpPr>
            <a:spLocks noGrp="1" noChangeArrowheads="1"/>
          </p:cNvSpPr>
          <p:nvPr>
            <p:ph type="body" idx="1"/>
          </p:nvPr>
        </p:nvSpPr>
        <p:spPr>
          <a:xfrm>
            <a:off x="395536" y="620688"/>
            <a:ext cx="8280400" cy="5544616"/>
          </a:xfrm>
        </p:spPr>
        <p:txBody>
          <a:bodyPr/>
          <a:lstStyle/>
          <a:p>
            <a:pPr marL="0" indent="0">
              <a:lnSpc>
                <a:spcPct val="120000"/>
              </a:lnSpc>
              <a:buClr>
                <a:srgbClr val="FF9933"/>
              </a:buClr>
              <a:buNone/>
            </a:pPr>
            <a:r>
              <a:rPr lang="ru-MD" altLang="ru-RU" dirty="0" smtClean="0"/>
              <a:t>- </a:t>
            </a:r>
            <a:r>
              <a:rPr lang="ru-MD" altLang="ru-RU" dirty="0" err="1" smtClean="0"/>
              <a:t>бағыттаушы</a:t>
            </a:r>
            <a:r>
              <a:rPr lang="ru-MD" altLang="ru-RU" dirty="0" smtClean="0"/>
              <a:t>;</a:t>
            </a:r>
            <a:endParaRPr lang="ru-MD" altLang="ru-RU" dirty="0"/>
          </a:p>
          <a:p>
            <a:pPr marL="0" indent="0">
              <a:lnSpc>
                <a:spcPct val="120000"/>
              </a:lnSpc>
              <a:buClr>
                <a:srgbClr val="FF9933"/>
              </a:buClr>
              <a:buNone/>
            </a:pPr>
            <a:r>
              <a:rPr lang="ru-MD" altLang="ru-RU" dirty="0"/>
              <a:t>- кондуктор;</a:t>
            </a:r>
          </a:p>
          <a:p>
            <a:pPr marL="0" indent="0">
              <a:lnSpc>
                <a:spcPct val="120000"/>
              </a:lnSpc>
              <a:buClr>
                <a:srgbClr val="FF9933"/>
              </a:buClr>
              <a:buNone/>
            </a:pPr>
            <a:r>
              <a:rPr lang="ru-MD" altLang="ru-RU" dirty="0"/>
              <a:t>- </a:t>
            </a:r>
            <a:r>
              <a:rPr lang="ru-MD" altLang="ru-RU" dirty="0" smtClean="0"/>
              <a:t>тех. </a:t>
            </a:r>
            <a:r>
              <a:rPr lang="ru-MD" altLang="ru-RU" dirty="0"/>
              <a:t>колонна;</a:t>
            </a:r>
          </a:p>
          <a:p>
            <a:pPr marL="0" indent="0">
              <a:lnSpc>
                <a:spcPct val="120000"/>
              </a:lnSpc>
              <a:buClr>
                <a:srgbClr val="FF9933"/>
              </a:buClr>
              <a:buNone/>
            </a:pPr>
            <a:r>
              <a:rPr lang="ru-MD" altLang="ru-RU" dirty="0" smtClean="0"/>
              <a:t>- </a:t>
            </a:r>
            <a:r>
              <a:rPr lang="ru-MD" altLang="ru-RU" dirty="0" err="1" smtClean="0"/>
              <a:t>Профильді</a:t>
            </a:r>
            <a:r>
              <a:rPr lang="ru-MD" altLang="ru-RU" dirty="0" smtClean="0"/>
              <a:t> </a:t>
            </a:r>
            <a:r>
              <a:rPr lang="ru-MD" altLang="ru-RU" dirty="0" err="1" smtClean="0"/>
              <a:t>жапқыш</a:t>
            </a:r>
            <a:r>
              <a:rPr lang="ru-MD" altLang="ru-RU" dirty="0" smtClean="0"/>
              <a:t>/летучки</a:t>
            </a:r>
            <a:r>
              <a:rPr lang="ru-MD" altLang="ru-RU" dirty="0"/>
              <a:t>;</a:t>
            </a:r>
          </a:p>
          <a:p>
            <a:pPr marL="0" indent="0">
              <a:lnSpc>
                <a:spcPct val="120000"/>
              </a:lnSpc>
              <a:buClr>
                <a:srgbClr val="FF9933"/>
              </a:buClr>
              <a:buNone/>
            </a:pPr>
            <a:r>
              <a:rPr lang="ru-MD" altLang="ru-RU" dirty="0" smtClean="0"/>
              <a:t>- </a:t>
            </a:r>
            <a:r>
              <a:rPr lang="ru-MD" altLang="ru-RU" dirty="0" err="1" smtClean="0"/>
              <a:t>Пайдалану</a:t>
            </a:r>
            <a:r>
              <a:rPr lang="ru-MD" altLang="ru-RU" dirty="0" smtClean="0"/>
              <a:t> </a:t>
            </a:r>
            <a:r>
              <a:rPr lang="ru-MD" altLang="ru-RU" dirty="0" err="1" smtClean="0"/>
              <a:t>колоннасы</a:t>
            </a:r>
            <a:r>
              <a:rPr lang="ru-MD" altLang="ru-RU" dirty="0" smtClean="0"/>
              <a:t>;</a:t>
            </a:r>
            <a:endParaRPr lang="ru-MD" altLang="ru-RU" dirty="0"/>
          </a:p>
          <a:p>
            <a:pPr marL="0" indent="0">
              <a:lnSpc>
                <a:spcPct val="120000"/>
              </a:lnSpc>
              <a:buClr>
                <a:srgbClr val="FF9933"/>
              </a:buClr>
              <a:buNone/>
            </a:pPr>
            <a:r>
              <a:rPr lang="ru-MD" altLang="ru-RU" dirty="0" smtClean="0"/>
              <a:t>- хвостовик</a:t>
            </a:r>
            <a:r>
              <a:rPr lang="ru-MD" altLang="ru-RU" dirty="0"/>
              <a:t>.</a:t>
            </a:r>
          </a:p>
          <a:p>
            <a:pPr marL="0" indent="715963">
              <a:lnSpc>
                <a:spcPct val="120000"/>
              </a:lnSpc>
              <a:buClr>
                <a:srgbClr val="FF9933"/>
              </a:buClr>
              <a:buNone/>
            </a:pPr>
            <a:r>
              <a:rPr lang="ru-RU" sz="1600" dirty="0" err="1">
                <a:effectLst/>
              </a:rPr>
              <a:t>Бағыт</a:t>
            </a:r>
            <a:r>
              <a:rPr lang="ru-RU" sz="1600" dirty="0">
                <a:effectLst/>
              </a:rPr>
              <a:t>, кондуктор </a:t>
            </a:r>
            <a:r>
              <a:rPr lang="ru-RU" sz="1600" dirty="0" err="1">
                <a:effectLst/>
              </a:rPr>
              <a:t>және</a:t>
            </a:r>
            <a:r>
              <a:rPr lang="ru-RU" sz="1600" dirty="0">
                <a:effectLst/>
              </a:rPr>
              <a:t> </a:t>
            </a:r>
            <a:r>
              <a:rPr lang="ru-RU" sz="1600" dirty="0" err="1">
                <a:effectLst/>
              </a:rPr>
              <a:t>пайдалану</a:t>
            </a:r>
            <a:r>
              <a:rPr lang="ru-RU" sz="1600" dirty="0">
                <a:effectLst/>
              </a:rPr>
              <a:t> </a:t>
            </a:r>
            <a:r>
              <a:rPr lang="ru-RU" sz="1600" dirty="0" err="1">
                <a:effectLst/>
              </a:rPr>
              <a:t>колоннасы</a:t>
            </a:r>
            <a:r>
              <a:rPr lang="ru-RU" sz="1600" dirty="0">
                <a:effectLst/>
              </a:rPr>
              <a:t> бар </a:t>
            </a:r>
            <a:r>
              <a:rPr lang="ru-RU" sz="1600" dirty="0" err="1">
                <a:effectLst/>
              </a:rPr>
              <a:t>ұңғыманың</a:t>
            </a:r>
            <a:r>
              <a:rPr lang="ru-RU" sz="1600" dirty="0">
                <a:effectLst/>
              </a:rPr>
              <a:t> </a:t>
            </a:r>
            <a:r>
              <a:rPr lang="ru-RU" sz="1600" dirty="0" err="1">
                <a:effectLst/>
              </a:rPr>
              <a:t>конструкциясы</a:t>
            </a:r>
            <a:r>
              <a:rPr lang="ru-RU" sz="1600" dirty="0">
                <a:effectLst/>
              </a:rPr>
              <a:t> </a:t>
            </a:r>
            <a:r>
              <a:rPr lang="ru-RU" sz="1600" dirty="0" err="1">
                <a:effectLst/>
              </a:rPr>
              <a:t>бір</a:t>
            </a:r>
            <a:r>
              <a:rPr lang="ru-RU" sz="1600" dirty="0">
                <a:effectLst/>
              </a:rPr>
              <a:t> </a:t>
            </a:r>
            <a:r>
              <a:rPr lang="ru-RU" sz="1600" dirty="0" err="1">
                <a:effectLst/>
              </a:rPr>
              <a:t>бағаналы</a:t>
            </a:r>
            <a:r>
              <a:rPr lang="ru-RU" sz="1600" dirty="0">
                <a:effectLst/>
              </a:rPr>
              <a:t> </a:t>
            </a:r>
            <a:r>
              <a:rPr lang="ru-RU" sz="1600" dirty="0" err="1">
                <a:effectLst/>
              </a:rPr>
              <a:t>деп</a:t>
            </a:r>
            <a:r>
              <a:rPr lang="ru-RU" sz="1600" dirty="0">
                <a:effectLst/>
              </a:rPr>
              <a:t> </a:t>
            </a:r>
            <a:r>
              <a:rPr lang="ru-RU" sz="1600" dirty="0" err="1">
                <a:effectLst/>
              </a:rPr>
              <a:t>аталады</a:t>
            </a:r>
            <a:r>
              <a:rPr lang="ru-RU" sz="1600" dirty="0">
                <a:effectLst/>
              </a:rPr>
              <a:t> (</a:t>
            </a:r>
            <a:r>
              <a:rPr lang="ru-RU" sz="1600" dirty="0" err="1">
                <a:effectLst/>
              </a:rPr>
              <a:t>бағыт</a:t>
            </a:r>
            <a:r>
              <a:rPr lang="ru-RU" sz="1600" dirty="0">
                <a:effectLst/>
              </a:rPr>
              <a:t> </a:t>
            </a:r>
            <a:r>
              <a:rPr lang="ru-RU" sz="1600" dirty="0" err="1">
                <a:effectLst/>
              </a:rPr>
              <a:t>және</a:t>
            </a:r>
            <a:r>
              <a:rPr lang="ru-RU" sz="1600" dirty="0">
                <a:effectLst/>
              </a:rPr>
              <a:t> кондуктор </a:t>
            </a:r>
            <a:r>
              <a:rPr lang="ru-RU" sz="1600" dirty="0" err="1">
                <a:effectLst/>
              </a:rPr>
              <a:t>санға</a:t>
            </a:r>
            <a:r>
              <a:rPr lang="ru-RU" sz="1600" dirty="0">
                <a:effectLst/>
              </a:rPr>
              <a:t> </a:t>
            </a:r>
            <a:r>
              <a:rPr lang="ru-RU" sz="1600" dirty="0" err="1">
                <a:effectLst/>
              </a:rPr>
              <a:t>кірмейді</a:t>
            </a:r>
            <a:r>
              <a:rPr lang="ru-RU" sz="1600" dirty="0">
                <a:effectLst/>
              </a:rPr>
              <a:t>). </a:t>
            </a:r>
            <a:r>
              <a:rPr lang="ru-RU" sz="1600" dirty="0" err="1">
                <a:effectLst/>
              </a:rPr>
              <a:t>Ұңғыманың</a:t>
            </a:r>
            <a:r>
              <a:rPr lang="ru-RU" sz="1600" dirty="0">
                <a:effectLst/>
              </a:rPr>
              <a:t> </a:t>
            </a:r>
            <a:r>
              <a:rPr lang="ru-RU" sz="1600" dirty="0" err="1">
                <a:effectLst/>
              </a:rPr>
              <a:t>сағасына</a:t>
            </a:r>
            <a:r>
              <a:rPr lang="ru-RU" sz="1600" dirty="0">
                <a:effectLst/>
              </a:rPr>
              <a:t> </a:t>
            </a:r>
            <a:r>
              <a:rPr lang="ru-RU" sz="1600" dirty="0" err="1">
                <a:effectLst/>
              </a:rPr>
              <a:t>жетпейтін</a:t>
            </a:r>
            <a:r>
              <a:rPr lang="ru-RU" sz="1600" dirty="0">
                <a:effectLst/>
              </a:rPr>
              <a:t> </a:t>
            </a:r>
            <a:r>
              <a:rPr lang="ru-RU" sz="1600" dirty="0" err="1">
                <a:effectLst/>
              </a:rPr>
              <a:t>шегендеу</a:t>
            </a:r>
            <a:r>
              <a:rPr lang="ru-RU" sz="1600" dirty="0">
                <a:effectLst/>
              </a:rPr>
              <a:t> </a:t>
            </a:r>
            <a:r>
              <a:rPr lang="ru-RU" sz="1600" dirty="0" err="1">
                <a:effectLst/>
              </a:rPr>
              <a:t>бағанасы</a:t>
            </a:r>
            <a:r>
              <a:rPr lang="ru-RU" sz="1600" dirty="0">
                <a:effectLst/>
              </a:rPr>
              <a:t> </a:t>
            </a:r>
            <a:r>
              <a:rPr lang="ru-RU" sz="1600" dirty="0" err="1">
                <a:effectLst/>
              </a:rPr>
              <a:t>жасырын</a:t>
            </a:r>
            <a:r>
              <a:rPr lang="ru-RU" sz="1600" dirty="0">
                <a:effectLst/>
              </a:rPr>
              <a:t> </a:t>
            </a:r>
            <a:r>
              <a:rPr lang="ru-RU" sz="1600" dirty="0" err="1">
                <a:effectLst/>
              </a:rPr>
              <a:t>деп</a:t>
            </a:r>
            <a:r>
              <a:rPr lang="ru-RU" sz="1600" dirty="0">
                <a:effectLst/>
              </a:rPr>
              <a:t> </a:t>
            </a:r>
            <a:r>
              <a:rPr lang="ru-RU" sz="1600" dirty="0" err="1">
                <a:effectLst/>
              </a:rPr>
              <a:t>аталады</a:t>
            </a:r>
            <a:r>
              <a:rPr lang="ru-RU" sz="1600" dirty="0">
                <a:effectLst/>
              </a:rPr>
              <a:t>.</a:t>
            </a:r>
            <a:endParaRPr lang="ru-RU" altLang="ru-RU" sz="2000" dirty="0">
              <a:effectLst/>
            </a:endParaRPr>
          </a:p>
        </p:txBody>
      </p:sp>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2</a:t>
            </a:fld>
            <a:endParaRPr lang="ru-RU" altLang="ru-RU">
              <a:solidFill>
                <a:srgbClr val="000000"/>
              </a:solidFill>
            </a:endParaRPr>
          </a:p>
        </p:txBody>
      </p:sp>
    </p:spTree>
    <p:extLst>
      <p:ext uri="{BB962C8B-B14F-4D97-AF65-F5344CB8AC3E}">
        <p14:creationId xmlns:p14="http://schemas.microsoft.com/office/powerpoint/2010/main" val="1513515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431540" y="383200"/>
            <a:ext cx="8280920" cy="6740307"/>
          </a:xfrm>
          <a:prstGeom prst="rect">
            <a:avLst/>
          </a:prstGeom>
        </p:spPr>
        <p:txBody>
          <a:bodyPr wrap="square">
            <a:spAutoFit/>
          </a:bodyPr>
          <a:lstStyle/>
          <a:p>
            <a:pPr indent="355600"/>
            <a:r>
              <a:rPr lang="ru-RU" sz="1600" dirty="0"/>
              <a:t>Диаметр </a:t>
            </a:r>
            <a:r>
              <a:rPr lang="ru-RU" sz="1600" b="1" i="1" dirty="0"/>
              <a:t>эксплуатационной колонны нефтяной </a:t>
            </a:r>
            <a:r>
              <a:rPr lang="ru-RU" sz="1600" b="1" i="1" dirty="0" smtClean="0"/>
              <a:t>и газовой скважин </a:t>
            </a:r>
            <a:r>
              <a:rPr lang="ru-RU" sz="1600" dirty="0"/>
              <a:t>выбирают в зависимости от дебита скважины, а также возможности производства геофизических, аварийных и ремонтных работ в скважине.</a:t>
            </a:r>
          </a:p>
          <a:p>
            <a:pPr indent="355600"/>
            <a:r>
              <a:rPr lang="ru-RU" sz="1600" dirty="0"/>
              <a:t>Диаметр </a:t>
            </a:r>
            <a:r>
              <a:rPr lang="ru-RU" sz="1600" b="1" i="1" dirty="0"/>
              <a:t>эксплуатационных колонн нагнетательных скважин </a:t>
            </a:r>
            <a:r>
              <a:rPr lang="ru-RU" sz="1600" dirty="0"/>
              <a:t>зависит от давления, при котором будет закачиваться рабочий агент в пласт и от приемистости пласта. </a:t>
            </a:r>
            <a:endParaRPr lang="ru-RU" sz="1600" dirty="0" smtClean="0"/>
          </a:p>
          <a:p>
            <a:pPr indent="355600"/>
            <a:r>
              <a:rPr lang="ru-RU" sz="1600" dirty="0" smtClean="0"/>
              <a:t>При </a:t>
            </a:r>
            <a:r>
              <a:rPr lang="ru-RU" sz="1600" dirty="0"/>
              <a:t>выборе диаметра </a:t>
            </a:r>
            <a:r>
              <a:rPr lang="ru-RU" sz="1600" b="1" i="1" dirty="0"/>
              <a:t>эксплуатационной колонны разведочных скважин </a:t>
            </a:r>
            <a:r>
              <a:rPr lang="ru-RU" sz="1600" dirty="0"/>
              <a:t>на структурах с выявленной продуктивностью нефти или газа решающим фактором является обеспечение условий для проведения </a:t>
            </a:r>
            <a:r>
              <a:rPr lang="ru-RU" sz="1600" dirty="0" smtClean="0"/>
              <a:t>опробования </a:t>
            </a:r>
            <a:r>
              <a:rPr lang="ru-RU" sz="1600" dirty="0"/>
              <a:t>и последующей эксплуатации промышленных объектов.</a:t>
            </a:r>
          </a:p>
          <a:p>
            <a:pPr indent="355600"/>
            <a:r>
              <a:rPr lang="ru-RU" sz="1600" dirty="0"/>
              <a:t>В </a:t>
            </a:r>
            <a:r>
              <a:rPr lang="ru-RU" sz="1600" b="1" i="1" dirty="0"/>
              <a:t>разведочных скважинах (поискового характера) </a:t>
            </a:r>
            <a:r>
              <a:rPr lang="ru-RU" sz="1600" dirty="0"/>
              <a:t>на новых площадях диаметр эксплуатационной колонны зависит от необходимого количества спускаемых промежуточных обсадных колонн, качества получаемого кернового материала, от возможности проведения электрометрических работ и испытания вскрытых объектов на приток. Скважины этой категории после спуска последней промежуточной колонны можно бурить диаметром долота 140 мм и меньше с последующим спуском 114 мм эксплуатационной колонны или колонны меньшего диаметра.</a:t>
            </a:r>
          </a:p>
          <a:p>
            <a:pPr indent="355600"/>
            <a:r>
              <a:rPr lang="ru-RU" sz="1600" dirty="0"/>
              <a:t>Снижение уровня жидкости в скважине </a:t>
            </a:r>
            <a:r>
              <a:rPr lang="ru-RU" sz="1600" b="1" i="1" dirty="0"/>
              <a:t>при добыче нефти </a:t>
            </a:r>
            <a:r>
              <a:rPr lang="ru-RU" sz="1600" dirty="0"/>
              <a:t>или снижение давления </a:t>
            </a:r>
            <a:r>
              <a:rPr lang="ru-RU" sz="1600" b="1" i="1" dirty="0"/>
              <a:t>газа</a:t>
            </a:r>
            <a:r>
              <a:rPr lang="ru-RU" sz="1600" dirty="0"/>
              <a:t> обуславливает возникновение сминающих нагрузок. Вследствие этого колонна должна быть составлена из труб такой прочности, чтобы в процессе эксплуатации не произошло бы их смятия. Увеличение диаметра труб снижает их сопротивляемость на смятие. Поэтому для обеспечения длительной работы скважины одним из основных факторов при выборе диаметра эксплуатационной колонны является необходимая прочность </a:t>
            </a:r>
            <a:r>
              <a:rPr lang="ru-RU" sz="1600" dirty="0" smtClean="0"/>
              <a:t>на </a:t>
            </a:r>
            <a:r>
              <a:rPr lang="ru-RU" sz="1600" dirty="0"/>
              <a:t>сминающие и страгивающие усилия, а также и на внутреннее давление.</a:t>
            </a:r>
          </a:p>
          <a:p>
            <a:endParaRPr lang="ru-RU" sz="1600" dirty="0"/>
          </a:p>
        </p:txBody>
      </p:sp>
      <p:sp>
        <p:nvSpPr>
          <p:cNvPr id="5" name="Номер слайда 4"/>
          <p:cNvSpPr>
            <a:spLocks noGrp="1"/>
          </p:cNvSpPr>
          <p:nvPr>
            <p:ph type="sldNum" sz="quarter" idx="12"/>
          </p:nvPr>
        </p:nvSpPr>
        <p:spPr/>
        <p:txBody>
          <a:bodyPr/>
          <a:lstStyle/>
          <a:p>
            <a:fld id="{BACBB11E-1063-45E8-B155-4FE3CF385A8F}" type="slidenum">
              <a:rPr lang="ru-RU" altLang="ru-RU" smtClean="0">
                <a:solidFill>
                  <a:srgbClr val="000000"/>
                </a:solidFill>
              </a:rPr>
              <a:pPr/>
              <a:t>20</a:t>
            </a:fld>
            <a:endParaRPr lang="ru-RU" altLang="ru-RU">
              <a:solidFill>
                <a:srgbClr val="000000"/>
              </a:solidFill>
            </a:endParaRPr>
          </a:p>
        </p:txBody>
      </p:sp>
      <p:sp>
        <p:nvSpPr>
          <p:cNvPr id="8" name="Rectangle 2"/>
          <p:cNvSpPr>
            <a:spLocks noGrp="1" noChangeArrowheads="1"/>
          </p:cNvSpPr>
          <p:nvPr>
            <p:ph type="title"/>
          </p:nvPr>
        </p:nvSpPr>
        <p:spPr>
          <a:xfrm>
            <a:off x="980" y="100583"/>
            <a:ext cx="9144000" cy="325289"/>
          </a:xfrm>
        </p:spPr>
        <p:txBody>
          <a:bodyPr/>
          <a:lstStyle/>
          <a:p>
            <a:r>
              <a:rPr lang="ru-RU" altLang="ru-RU" sz="2400" b="1" dirty="0" smtClean="0">
                <a:solidFill>
                  <a:schemeClr val="tx1"/>
                </a:solidFill>
                <a:effectLst/>
              </a:rPr>
              <a:t>КАТЕГОРИЯ СКВАЖИНЫ (НАЗНАЧЕНИЕ)</a:t>
            </a:r>
            <a:endParaRPr lang="ru-RU" altLang="ru-RU" sz="2400" b="1" dirty="0">
              <a:solidFill>
                <a:schemeClr val="tx1"/>
              </a:solidFill>
              <a:effectLst/>
            </a:endParaRPr>
          </a:p>
        </p:txBody>
      </p:sp>
    </p:spTree>
    <p:extLst>
      <p:ext uri="{BB962C8B-B14F-4D97-AF65-F5344CB8AC3E}">
        <p14:creationId xmlns:p14="http://schemas.microsoft.com/office/powerpoint/2010/main" val="1061518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bd.patent.su/2351000-2351999/images/rupatimage/0/2000000/2300000/2350000/2351000/2351734-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89"/>
          <a:stretch/>
        </p:blipFill>
        <p:spPr bwMode="auto">
          <a:xfrm>
            <a:off x="2339752" y="508478"/>
            <a:ext cx="4259203" cy="2791778"/>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fld id="{BACBB11E-1063-45E8-B155-4FE3CF385A8F}" type="slidenum">
              <a:rPr lang="ru-RU" altLang="ru-RU" smtClean="0">
                <a:solidFill>
                  <a:srgbClr val="000000"/>
                </a:solidFill>
              </a:rPr>
              <a:pPr/>
              <a:t>21</a:t>
            </a:fld>
            <a:endParaRPr lang="ru-RU" altLang="ru-RU">
              <a:solidFill>
                <a:srgbClr val="000000"/>
              </a:solidFill>
            </a:endParaRPr>
          </a:p>
        </p:txBody>
      </p:sp>
      <p:sp>
        <p:nvSpPr>
          <p:cNvPr id="19" name="Прямоугольник 18"/>
          <p:cNvSpPr/>
          <p:nvPr/>
        </p:nvSpPr>
        <p:spPr>
          <a:xfrm>
            <a:off x="0" y="3396945"/>
            <a:ext cx="9144000" cy="2970044"/>
          </a:xfrm>
          <a:prstGeom prst="rect">
            <a:avLst/>
          </a:prstGeom>
        </p:spPr>
        <p:txBody>
          <a:bodyPr wrap="square">
            <a:spAutoFit/>
          </a:bodyPr>
          <a:lstStyle/>
          <a:p>
            <a:pPr algn="ctr"/>
            <a:r>
              <a:rPr lang="ru-RU" sz="1100" b="1" dirty="0" smtClean="0"/>
              <a:t>Схема горизонтальной скважины с пилотным стволом: </a:t>
            </a:r>
          </a:p>
          <a:p>
            <a:pPr algn="ctr"/>
            <a:r>
              <a:rPr lang="ru-RU" sz="1100" dirty="0" smtClean="0"/>
              <a:t>1 </a:t>
            </a:r>
            <a:r>
              <a:rPr lang="ru-RU" sz="1100" dirty="0"/>
              <a:t>- </a:t>
            </a:r>
            <a:r>
              <a:rPr lang="ru-RU" sz="1100" dirty="0" smtClean="0"/>
              <a:t>направление; 2 </a:t>
            </a:r>
            <a:r>
              <a:rPr lang="ru-RU" sz="1100" dirty="0"/>
              <a:t>- </a:t>
            </a:r>
            <a:r>
              <a:rPr lang="ru-RU" sz="1100" dirty="0" smtClean="0"/>
              <a:t>кондуктор; 3 </a:t>
            </a:r>
            <a:r>
              <a:rPr lang="ru-RU" sz="1100" dirty="0"/>
              <a:t>- эксплуатационная </a:t>
            </a:r>
            <a:r>
              <a:rPr lang="ru-RU" sz="1100" dirty="0" smtClean="0"/>
              <a:t>колонна; 4 </a:t>
            </a:r>
            <a:r>
              <a:rPr lang="ru-RU" sz="1100" dirty="0"/>
              <a:t>- горизонтальный ствол с горизонтальным </a:t>
            </a:r>
            <a:r>
              <a:rPr lang="ru-RU" sz="1100" dirty="0" smtClean="0"/>
              <a:t>участком; 5 </a:t>
            </a:r>
            <a:r>
              <a:rPr lang="ru-RU" sz="1100" dirty="0"/>
              <a:t>- средство для </a:t>
            </a:r>
            <a:r>
              <a:rPr lang="ru-RU" sz="1100" dirty="0" smtClean="0"/>
              <a:t>срезки; 6 </a:t>
            </a:r>
            <a:r>
              <a:rPr lang="ru-RU" sz="1100" dirty="0"/>
              <a:t>- отсекающий цементный </a:t>
            </a:r>
            <a:r>
              <a:rPr lang="ru-RU" sz="1100" dirty="0" smtClean="0"/>
              <a:t>мост; 7 </a:t>
            </a:r>
            <a:r>
              <a:rPr lang="ru-RU" sz="1100" dirty="0"/>
              <a:t>- пилотный </a:t>
            </a:r>
            <a:r>
              <a:rPr lang="ru-RU" sz="1100" dirty="0" smtClean="0"/>
              <a:t>ствол; 8 </a:t>
            </a:r>
            <a:r>
              <a:rPr lang="ru-RU" sz="1100" dirty="0"/>
              <a:t>- клин-</a:t>
            </a:r>
            <a:r>
              <a:rPr lang="ru-RU" sz="1100" dirty="0" err="1"/>
              <a:t>отклонитель</a:t>
            </a:r>
            <a:r>
              <a:rPr lang="ru-RU" sz="1100" dirty="0"/>
              <a:t>, устанавливаемый на трубах в эксплуатационной колонне восстанавливаемой скважины, для </a:t>
            </a:r>
            <a:r>
              <a:rPr lang="ru-RU" sz="1100" dirty="0" err="1"/>
              <a:t>зарезки</a:t>
            </a:r>
            <a:r>
              <a:rPr lang="ru-RU" sz="1100" dirty="0"/>
              <a:t> второго </a:t>
            </a:r>
            <a:r>
              <a:rPr lang="ru-RU" sz="1100" dirty="0" smtClean="0"/>
              <a:t>ствола</a:t>
            </a:r>
          </a:p>
          <a:p>
            <a:endParaRPr lang="ru-RU" sz="1100" dirty="0" smtClean="0"/>
          </a:p>
          <a:p>
            <a:pPr indent="361950"/>
            <a:r>
              <a:rPr lang="ru-RU" sz="1100" dirty="0" smtClean="0"/>
              <a:t>Фиксируемые данные </a:t>
            </a:r>
            <a:r>
              <a:rPr lang="ru-RU" sz="1100" dirty="0"/>
              <a:t>позволяют видеть глубину залегания кровли продуктивного пласта, его мощность в точке вскрытия, ХНК (характер насыщения коллектора), ГНК (газонефтяной контакт) и ВНК (водонефтяной контакт), </a:t>
            </a:r>
            <a:r>
              <a:rPr lang="ru-RU" sz="1100" dirty="0" smtClean="0"/>
              <a:t>если </a:t>
            </a:r>
            <a:r>
              <a:rPr lang="ru-RU" sz="1100" dirty="0"/>
              <a:t>таковые присутствуют. </a:t>
            </a:r>
            <a:endParaRPr lang="ru-RU" sz="1100" dirty="0" smtClean="0"/>
          </a:p>
          <a:p>
            <a:pPr indent="361950"/>
            <a:endParaRPr lang="ru-RU" sz="1100" dirty="0"/>
          </a:p>
          <a:p>
            <a:pPr indent="361950"/>
            <a:r>
              <a:rPr lang="ru-RU" sz="1100" dirty="0" smtClean="0"/>
              <a:t>Преимущество заключается </a:t>
            </a:r>
            <a:r>
              <a:rPr lang="ru-RU" sz="1100" dirty="0"/>
              <a:t>в упрощении бурения горизонтального участка за счет исключения необходимости бурения транспортного ствола (от 100 до 900 м по стволу</a:t>
            </a:r>
            <a:r>
              <a:rPr lang="ru-RU" sz="1100" dirty="0" smtClean="0"/>
              <a:t>). Технический </a:t>
            </a:r>
            <a:r>
              <a:rPr lang="ru-RU" sz="1100" dirty="0"/>
              <a:t>результат заключается в повышении точности вскрытия продуктивного пласта при сокращении сроков бурения, повышении дебита нефти (газа, </a:t>
            </a:r>
            <a:r>
              <a:rPr lang="ru-RU" sz="1100" dirty="0" err="1"/>
              <a:t>газоконденсата</a:t>
            </a:r>
            <a:r>
              <a:rPr lang="ru-RU" sz="1100" dirty="0"/>
              <a:t>) и снижении </a:t>
            </a:r>
            <a:r>
              <a:rPr lang="ru-RU" sz="1100" dirty="0" err="1"/>
              <a:t>обводненности</a:t>
            </a:r>
            <a:r>
              <a:rPr lang="ru-RU" sz="1100" dirty="0"/>
              <a:t> продукции</a:t>
            </a:r>
            <a:r>
              <a:rPr lang="ru-RU" sz="1100" dirty="0" smtClean="0"/>
              <a:t>.</a:t>
            </a:r>
          </a:p>
          <a:p>
            <a:pPr indent="361950"/>
            <a:endParaRPr lang="ru-RU" sz="1100" dirty="0"/>
          </a:p>
          <a:p>
            <a:pPr indent="361950"/>
            <a:r>
              <a:rPr lang="ru-RU" sz="1100" dirty="0" smtClean="0"/>
              <a:t>Способ заключается в </a:t>
            </a:r>
            <a:r>
              <a:rPr lang="ru-RU" sz="1100" dirty="0"/>
              <a:t>следующем: бурят пилотный ствол 7 с зенитным углом, позволяющим забурить горизонтальный ствол 4. В месте предполагаемой срезки в пилотном стволе 7 обеспечивают изменение (уменьшение или увеличение) диаметра 5. Проводят геофизические исследования пилотного ствола 7. Ставят отсекающий цементный мост 6 (для предотвращения </a:t>
            </a:r>
            <a:r>
              <a:rPr lang="ru-RU" sz="1100" dirty="0" err="1"/>
              <a:t>перетоков</a:t>
            </a:r>
            <a:r>
              <a:rPr lang="ru-RU" sz="1100" dirty="0"/>
              <a:t>). </a:t>
            </a:r>
            <a:r>
              <a:rPr lang="ru-RU" sz="1100" dirty="0" smtClean="0"/>
              <a:t>Спускают </a:t>
            </a:r>
            <a:r>
              <a:rPr lang="ru-RU" sz="1100" dirty="0"/>
              <a:t>эксплуатационную колонну 3. Производят цементную заливку эксплуатационной колонны. Начинают бурение горизонтального ствола </a:t>
            </a:r>
            <a:r>
              <a:rPr lang="ru-RU" sz="1100" dirty="0" smtClean="0"/>
              <a:t>4. </a:t>
            </a:r>
            <a:r>
              <a:rPr lang="ru-RU" sz="1100" dirty="0"/>
              <a:t>Набирают необходимый зенитный угол, входят в продуктивный </a:t>
            </a:r>
            <a:r>
              <a:rPr lang="ru-RU" sz="1100" dirty="0" err="1"/>
              <a:t>пропласток</a:t>
            </a:r>
            <a:r>
              <a:rPr lang="ru-RU" sz="1100" dirty="0"/>
              <a:t>, бурят горизонтальный участок</a:t>
            </a:r>
            <a:r>
              <a:rPr lang="ru-RU" sz="1100" dirty="0" smtClean="0"/>
              <a:t>.</a:t>
            </a:r>
          </a:p>
        </p:txBody>
      </p:sp>
      <p:sp>
        <p:nvSpPr>
          <p:cNvPr id="8" name="Rectangle 2"/>
          <p:cNvSpPr>
            <a:spLocks noGrp="1" noChangeArrowheads="1"/>
          </p:cNvSpPr>
          <p:nvPr>
            <p:ph type="title"/>
          </p:nvPr>
        </p:nvSpPr>
        <p:spPr>
          <a:xfrm>
            <a:off x="980" y="100583"/>
            <a:ext cx="9144000" cy="325289"/>
          </a:xfrm>
        </p:spPr>
        <p:txBody>
          <a:bodyPr/>
          <a:lstStyle/>
          <a:p>
            <a:r>
              <a:rPr lang="ru-RU" altLang="ru-RU" sz="2400" b="1" dirty="0" smtClean="0">
                <a:solidFill>
                  <a:schemeClr val="tx1"/>
                </a:solidFill>
                <a:effectLst/>
              </a:rPr>
              <a:t>КАТЕГОРИЯ СКВАЖИНЫ (НАЗНАЧЕНИЕ)</a:t>
            </a:r>
            <a:endParaRPr lang="ru-RU" altLang="ru-RU" sz="2400" b="1" dirty="0">
              <a:solidFill>
                <a:schemeClr val="tx1"/>
              </a:solidFill>
              <a:effectLst/>
            </a:endParaRPr>
          </a:p>
        </p:txBody>
      </p:sp>
    </p:spTree>
    <p:extLst>
      <p:ext uri="{BB962C8B-B14F-4D97-AF65-F5344CB8AC3E}">
        <p14:creationId xmlns:p14="http://schemas.microsoft.com/office/powerpoint/2010/main" val="1357470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bd.patent.su/2351000-2351999/images/rupatimage/0/2000000/2300000/2350000/2351000/2351734-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746"/>
          <a:stretch/>
        </p:blipFill>
        <p:spPr bwMode="auto">
          <a:xfrm>
            <a:off x="2203138" y="633754"/>
            <a:ext cx="4680520" cy="3102856"/>
          </a:xfrm>
          <a:prstGeom prst="rect">
            <a:avLst/>
          </a:prstGeom>
          <a:noFill/>
          <a:extLst>
            <a:ext uri="{909E8E84-426E-40DD-AFC4-6F175D3DCCD1}">
              <a14:hiddenFill xmlns:a14="http://schemas.microsoft.com/office/drawing/2010/main">
                <a:solidFill>
                  <a:srgbClr val="FFFFFF"/>
                </a:solidFill>
              </a14:hiddenFill>
            </a:ext>
          </a:extLst>
        </p:spPr>
      </p:pic>
      <p:sp>
        <p:nvSpPr>
          <p:cNvPr id="7" name="Номер слайда 6"/>
          <p:cNvSpPr>
            <a:spLocks noGrp="1"/>
          </p:cNvSpPr>
          <p:nvPr>
            <p:ph type="sldNum" sz="quarter" idx="12"/>
          </p:nvPr>
        </p:nvSpPr>
        <p:spPr/>
        <p:txBody>
          <a:bodyPr/>
          <a:lstStyle/>
          <a:p>
            <a:fld id="{BACBB11E-1063-45E8-B155-4FE3CF385A8F}" type="slidenum">
              <a:rPr lang="ru-RU" altLang="ru-RU" smtClean="0">
                <a:solidFill>
                  <a:srgbClr val="000000"/>
                </a:solidFill>
              </a:rPr>
              <a:pPr/>
              <a:t>22</a:t>
            </a:fld>
            <a:endParaRPr lang="ru-RU" altLang="ru-RU">
              <a:solidFill>
                <a:srgbClr val="000000"/>
              </a:solidFill>
            </a:endParaRPr>
          </a:p>
        </p:txBody>
      </p:sp>
      <p:sp>
        <p:nvSpPr>
          <p:cNvPr id="19" name="Прямоугольник 18"/>
          <p:cNvSpPr/>
          <p:nvPr/>
        </p:nvSpPr>
        <p:spPr>
          <a:xfrm>
            <a:off x="0" y="3861048"/>
            <a:ext cx="9144000" cy="2292935"/>
          </a:xfrm>
          <a:prstGeom prst="rect">
            <a:avLst/>
          </a:prstGeom>
        </p:spPr>
        <p:txBody>
          <a:bodyPr wrap="square">
            <a:spAutoFit/>
          </a:bodyPr>
          <a:lstStyle/>
          <a:p>
            <a:pPr algn="ctr"/>
            <a:r>
              <a:rPr lang="ru-RU" sz="1100" b="1" dirty="0" smtClean="0"/>
              <a:t>Схема восстанавливаемой скважины с пилотным стволом: </a:t>
            </a:r>
          </a:p>
          <a:p>
            <a:pPr algn="ctr"/>
            <a:r>
              <a:rPr lang="ru-RU" sz="1100" dirty="0" smtClean="0"/>
              <a:t>1 </a:t>
            </a:r>
            <a:r>
              <a:rPr lang="ru-RU" sz="1100" dirty="0"/>
              <a:t>- </a:t>
            </a:r>
            <a:r>
              <a:rPr lang="ru-RU" sz="1100" dirty="0" smtClean="0"/>
              <a:t>направление; 2 </a:t>
            </a:r>
            <a:r>
              <a:rPr lang="ru-RU" sz="1100" dirty="0"/>
              <a:t>- </a:t>
            </a:r>
            <a:r>
              <a:rPr lang="ru-RU" sz="1100" dirty="0" smtClean="0"/>
              <a:t>кондуктор; 3 </a:t>
            </a:r>
            <a:r>
              <a:rPr lang="ru-RU" sz="1100" dirty="0"/>
              <a:t>- эксплуатационная </a:t>
            </a:r>
            <a:r>
              <a:rPr lang="ru-RU" sz="1100" dirty="0" smtClean="0"/>
              <a:t>колонна; 4 </a:t>
            </a:r>
            <a:r>
              <a:rPr lang="ru-RU" sz="1100" dirty="0"/>
              <a:t>- горизонтальный ствол с горизонтальным </a:t>
            </a:r>
            <a:r>
              <a:rPr lang="ru-RU" sz="1100" dirty="0" smtClean="0"/>
              <a:t>участком; 5 </a:t>
            </a:r>
            <a:r>
              <a:rPr lang="ru-RU" sz="1100" dirty="0"/>
              <a:t>- средство для </a:t>
            </a:r>
            <a:r>
              <a:rPr lang="ru-RU" sz="1100" dirty="0" smtClean="0"/>
              <a:t>срезки; 6 </a:t>
            </a:r>
            <a:r>
              <a:rPr lang="ru-RU" sz="1100" dirty="0"/>
              <a:t>- отсекающий цементный </a:t>
            </a:r>
            <a:r>
              <a:rPr lang="ru-RU" sz="1100" dirty="0" smtClean="0"/>
              <a:t>мост; 7 </a:t>
            </a:r>
            <a:r>
              <a:rPr lang="ru-RU" sz="1100" dirty="0"/>
              <a:t>- пилотный </a:t>
            </a:r>
            <a:r>
              <a:rPr lang="ru-RU" sz="1100" dirty="0" smtClean="0"/>
              <a:t>ствол; 8 </a:t>
            </a:r>
            <a:r>
              <a:rPr lang="ru-RU" sz="1100" dirty="0"/>
              <a:t>- клин-</a:t>
            </a:r>
            <a:r>
              <a:rPr lang="ru-RU" sz="1100" dirty="0" err="1"/>
              <a:t>отклонитель</a:t>
            </a:r>
            <a:r>
              <a:rPr lang="ru-RU" sz="1100" dirty="0"/>
              <a:t>, устанавливаемый на трубах в эксплуатационной колонне восстанавливаемой скважины, для </a:t>
            </a:r>
            <a:r>
              <a:rPr lang="ru-RU" sz="1100" dirty="0" err="1"/>
              <a:t>зарезки</a:t>
            </a:r>
            <a:r>
              <a:rPr lang="ru-RU" sz="1100" dirty="0"/>
              <a:t> второго </a:t>
            </a:r>
            <a:r>
              <a:rPr lang="ru-RU" sz="1100" dirty="0" smtClean="0"/>
              <a:t>ствола</a:t>
            </a:r>
          </a:p>
          <a:p>
            <a:endParaRPr lang="ru-RU" sz="1100" dirty="0" smtClean="0"/>
          </a:p>
          <a:p>
            <a:pPr indent="361950"/>
            <a:r>
              <a:rPr lang="ru-RU" sz="1100" dirty="0" smtClean="0"/>
              <a:t>Фиксируемые данные </a:t>
            </a:r>
            <a:r>
              <a:rPr lang="ru-RU" sz="1100" dirty="0"/>
              <a:t>позволяют видеть глубину залегания кровли продуктивного пласта, его мощность в точке вскрытия, ХНК (характер насыщения коллектора), ГНК (газонефтяной контакт) и ВНК (водонефтяной контакт), </a:t>
            </a:r>
            <a:r>
              <a:rPr lang="ru-RU" sz="1100" dirty="0" smtClean="0"/>
              <a:t>если </a:t>
            </a:r>
            <a:r>
              <a:rPr lang="ru-RU" sz="1100" dirty="0"/>
              <a:t>таковые присутствуют. </a:t>
            </a:r>
            <a:endParaRPr lang="ru-RU" sz="1100" dirty="0" smtClean="0"/>
          </a:p>
          <a:p>
            <a:pPr indent="361950"/>
            <a:endParaRPr lang="ru-RU" sz="1100" dirty="0"/>
          </a:p>
          <a:p>
            <a:pPr indent="361950"/>
            <a:r>
              <a:rPr lang="ru-RU" sz="1100" dirty="0" smtClean="0"/>
              <a:t>Способ заключается в </a:t>
            </a:r>
            <a:r>
              <a:rPr lang="ru-RU" sz="1100" dirty="0"/>
              <a:t>следующем: в восстанавливаемой скважине ориентируют и устанавливают клин-</a:t>
            </a:r>
            <a:r>
              <a:rPr lang="ru-RU" sz="1100" dirty="0" err="1"/>
              <a:t>отклонитель</a:t>
            </a:r>
            <a:r>
              <a:rPr lang="ru-RU" sz="1100" dirty="0"/>
              <a:t> 8. С его помощью вырезают окно и бурят пилотный ствол 7 с зенитным углом, позволяющим забурить горизонтальный ствол 4. Пилотным стволом 7 вскрывают пласт или его часть. Проводят геофизические исследования, ставят отсекающий цементный мост 6. </a:t>
            </a:r>
            <a:r>
              <a:rPr lang="ru-RU" sz="1100" dirty="0" smtClean="0"/>
              <a:t>Спускают </a:t>
            </a:r>
            <a:r>
              <a:rPr lang="ru-RU" sz="1100" dirty="0"/>
              <a:t>на трубах, ориентируют и устанавливают клин-</a:t>
            </a:r>
            <a:r>
              <a:rPr lang="ru-RU" sz="1100" dirty="0" err="1"/>
              <a:t>отклонитель</a:t>
            </a:r>
            <a:r>
              <a:rPr lang="ru-RU" sz="1100" dirty="0"/>
              <a:t> 5 в пилотном стволе 7. </a:t>
            </a:r>
            <a:r>
              <a:rPr lang="ru-RU" sz="1100" dirty="0" smtClean="0"/>
              <a:t>Начинают </a:t>
            </a:r>
            <a:r>
              <a:rPr lang="ru-RU" sz="1100" dirty="0"/>
              <a:t>бурение горизонтального ствола </a:t>
            </a:r>
            <a:r>
              <a:rPr lang="ru-RU" sz="1100" dirty="0" smtClean="0"/>
              <a:t>4. </a:t>
            </a:r>
            <a:r>
              <a:rPr lang="ru-RU" sz="1100" dirty="0"/>
              <a:t>Набирают необходимый зенитный угол, входят в продуктивный </a:t>
            </a:r>
            <a:r>
              <a:rPr lang="ru-RU" sz="1100" dirty="0" err="1"/>
              <a:t>пропласток</a:t>
            </a:r>
            <a:r>
              <a:rPr lang="ru-RU" sz="1100" dirty="0"/>
              <a:t>, бурят горизонтальный участок.</a:t>
            </a:r>
          </a:p>
        </p:txBody>
      </p:sp>
      <p:sp>
        <p:nvSpPr>
          <p:cNvPr id="8" name="Rectangle 2"/>
          <p:cNvSpPr>
            <a:spLocks noGrp="1" noChangeArrowheads="1"/>
          </p:cNvSpPr>
          <p:nvPr>
            <p:ph type="title"/>
          </p:nvPr>
        </p:nvSpPr>
        <p:spPr>
          <a:xfrm>
            <a:off x="980" y="100583"/>
            <a:ext cx="9144000" cy="325289"/>
          </a:xfrm>
        </p:spPr>
        <p:txBody>
          <a:bodyPr/>
          <a:lstStyle/>
          <a:p>
            <a:r>
              <a:rPr lang="ru-RU" altLang="ru-RU" sz="2400" b="1" dirty="0" smtClean="0">
                <a:solidFill>
                  <a:schemeClr val="tx1"/>
                </a:solidFill>
                <a:effectLst/>
              </a:rPr>
              <a:t>КАТЕГОРИЯ СКВАЖИНЫ (НАЗНАЧЕНИЕ)</a:t>
            </a:r>
            <a:endParaRPr lang="ru-RU" altLang="ru-RU" sz="2400" b="1" dirty="0">
              <a:solidFill>
                <a:schemeClr val="tx1"/>
              </a:solidFill>
              <a:effectLst/>
            </a:endParaRPr>
          </a:p>
        </p:txBody>
      </p:sp>
    </p:spTree>
    <p:extLst>
      <p:ext uri="{BB962C8B-B14F-4D97-AF65-F5344CB8AC3E}">
        <p14:creationId xmlns:p14="http://schemas.microsoft.com/office/powerpoint/2010/main" val="63887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047"/>
            <a:ext cx="8229600" cy="534633"/>
          </a:xfrm>
        </p:spPr>
        <p:txBody>
          <a:bodyPr/>
          <a:lstStyle/>
          <a:p>
            <a:r>
              <a:rPr lang="ru-RU" sz="2400" b="1" dirty="0" smtClean="0">
                <a:solidFill>
                  <a:schemeClr val="tx1"/>
                </a:solidFill>
                <a:effectLst/>
              </a:rPr>
              <a:t>ТЕХНОЛОГИЧЕСКИЕ ФАКТОРЫ </a:t>
            </a:r>
            <a:endParaRPr lang="ru-RU" sz="2400" b="1" dirty="0">
              <a:solidFill>
                <a:schemeClr val="tx1"/>
              </a:solidFill>
              <a:effectLst/>
            </a:endParaRPr>
          </a:p>
        </p:txBody>
      </p:sp>
      <p:sp>
        <p:nvSpPr>
          <p:cNvPr id="3" name="Объект 2"/>
          <p:cNvSpPr>
            <a:spLocks noGrp="1"/>
          </p:cNvSpPr>
          <p:nvPr>
            <p:ph idx="1"/>
          </p:nvPr>
        </p:nvSpPr>
        <p:spPr>
          <a:xfrm>
            <a:off x="1475656" y="548680"/>
            <a:ext cx="7200800" cy="4114800"/>
          </a:xfrm>
        </p:spPr>
        <p:txBody>
          <a:bodyPr/>
          <a:lstStyle/>
          <a:p>
            <a:pPr marL="0" indent="376238">
              <a:buClrTx/>
              <a:buSzPct val="100000"/>
              <a:buFont typeface="Arial" panose="020B0604020202020204" pitchFamily="34" charset="0"/>
              <a:buChar char="•"/>
            </a:pPr>
            <a:r>
              <a:rPr lang="ru-MD" altLang="ru-RU" sz="2400" dirty="0" smtClean="0"/>
              <a:t>способ </a:t>
            </a:r>
            <a:r>
              <a:rPr lang="ru-MD" altLang="ru-RU" sz="2400" dirty="0" err="1" smtClean="0"/>
              <a:t>заканчивания</a:t>
            </a:r>
            <a:r>
              <a:rPr lang="ru-MD" altLang="ru-RU" sz="2400" dirty="0" smtClean="0"/>
              <a:t>;</a:t>
            </a:r>
          </a:p>
          <a:p>
            <a:pPr marL="0" indent="376238">
              <a:buClrTx/>
              <a:buSzPct val="100000"/>
              <a:buFont typeface="Arial" panose="020B0604020202020204" pitchFamily="34" charset="0"/>
              <a:buChar char="•"/>
            </a:pPr>
            <a:endParaRPr lang="ru-MD" altLang="ru-RU" sz="2400" dirty="0" smtClean="0"/>
          </a:p>
          <a:p>
            <a:pPr marL="0" indent="376238">
              <a:buClrTx/>
              <a:buSzPct val="100000"/>
              <a:buFont typeface="Arial" panose="020B0604020202020204" pitchFamily="34" charset="0"/>
              <a:buChar char="•"/>
            </a:pPr>
            <a:r>
              <a:rPr lang="ru-MD" altLang="ru-RU" sz="2400" dirty="0" smtClean="0"/>
              <a:t>способ бурения;</a:t>
            </a:r>
          </a:p>
          <a:p>
            <a:pPr marL="0" indent="376238">
              <a:buClrTx/>
              <a:buSzPct val="100000"/>
              <a:buFont typeface="Arial" panose="020B0604020202020204" pitchFamily="34" charset="0"/>
              <a:buChar char="•"/>
            </a:pPr>
            <a:endParaRPr lang="ru-MD" altLang="ru-RU" sz="2400" dirty="0" smtClean="0"/>
          </a:p>
          <a:p>
            <a:pPr marL="0" indent="376238">
              <a:buClrTx/>
              <a:buSzPct val="100000"/>
              <a:buFont typeface="Arial" panose="020B0604020202020204" pitchFamily="34" charset="0"/>
              <a:buChar char="•"/>
            </a:pPr>
            <a:r>
              <a:rPr lang="ru-MD" altLang="ru-RU" sz="2400" dirty="0" smtClean="0"/>
              <a:t>тип </a:t>
            </a:r>
            <a:r>
              <a:rPr lang="ru-MD" altLang="ru-RU" sz="2400" dirty="0"/>
              <a:t>промывочной </a:t>
            </a:r>
            <a:r>
              <a:rPr lang="ru-MD" altLang="ru-RU" sz="2400" dirty="0" smtClean="0"/>
              <a:t>жидкости;</a:t>
            </a:r>
          </a:p>
          <a:p>
            <a:pPr marL="0" indent="376238">
              <a:buClrTx/>
              <a:buSzPct val="100000"/>
              <a:buFont typeface="Arial" panose="020B0604020202020204" pitchFamily="34" charset="0"/>
              <a:buChar char="•"/>
            </a:pPr>
            <a:endParaRPr lang="ru-MD" altLang="ru-RU" sz="2400" dirty="0" smtClean="0"/>
          </a:p>
          <a:p>
            <a:pPr marL="0" indent="376238">
              <a:buClrTx/>
              <a:buSzPct val="100000"/>
              <a:buFont typeface="Arial" panose="020B0604020202020204" pitchFamily="34" charset="0"/>
              <a:buChar char="•"/>
            </a:pPr>
            <a:r>
              <a:rPr lang="ru-MD" altLang="ru-RU" sz="2400" dirty="0" smtClean="0"/>
              <a:t>режимы бурения;</a:t>
            </a:r>
          </a:p>
          <a:p>
            <a:pPr marL="0" indent="376238">
              <a:buClrTx/>
              <a:buSzPct val="100000"/>
              <a:buFont typeface="Arial" panose="020B0604020202020204" pitchFamily="34" charset="0"/>
              <a:buChar char="•"/>
            </a:pPr>
            <a:endParaRPr lang="ru-MD" altLang="ru-RU" sz="2400" dirty="0" smtClean="0"/>
          </a:p>
          <a:p>
            <a:pPr marL="0" indent="376238">
              <a:buClrTx/>
              <a:buSzPct val="100000"/>
              <a:buFont typeface="Arial" panose="020B0604020202020204" pitchFamily="34" charset="0"/>
              <a:buChar char="•"/>
            </a:pPr>
            <a:r>
              <a:rPr lang="ru-MD" altLang="ru-RU" sz="2400" dirty="0" smtClean="0"/>
              <a:t>размеры спускаемого </a:t>
            </a:r>
            <a:r>
              <a:rPr lang="ru-MD" altLang="ru-RU" sz="2400" dirty="0"/>
              <a:t>в скважину </a:t>
            </a:r>
            <a:r>
              <a:rPr lang="ru-MD" altLang="ru-RU" sz="2400" dirty="0" smtClean="0"/>
              <a:t>оборудования;</a:t>
            </a:r>
          </a:p>
          <a:p>
            <a:pPr marL="0" indent="376238">
              <a:buClrTx/>
              <a:buSzPct val="100000"/>
              <a:buFont typeface="Arial" panose="020B0604020202020204" pitchFamily="34" charset="0"/>
              <a:buChar char="•"/>
            </a:pPr>
            <a:endParaRPr lang="ru-MD" altLang="ru-RU" sz="2400" dirty="0" smtClean="0"/>
          </a:p>
          <a:p>
            <a:pPr marL="0" indent="376238">
              <a:buClrTx/>
              <a:buSzPct val="100000"/>
              <a:buFont typeface="Arial" panose="020B0604020202020204" pitchFamily="34" charset="0"/>
              <a:buChar char="•"/>
            </a:pPr>
            <a:r>
              <a:rPr lang="ru-MD" altLang="ru-RU" sz="2400" dirty="0" smtClean="0"/>
              <a:t>наличие </a:t>
            </a:r>
            <a:r>
              <a:rPr lang="ru-MD" altLang="ru-RU" sz="2400" dirty="0"/>
              <a:t>у буровой компании оборудования и </a:t>
            </a:r>
            <a:r>
              <a:rPr lang="ru-MD" altLang="ru-RU" sz="2400" dirty="0" smtClean="0"/>
              <a:t>т.д.</a:t>
            </a:r>
            <a:endParaRPr lang="ru-RU" sz="2400" dirty="0"/>
          </a:p>
        </p:txBody>
      </p:sp>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23</a:t>
            </a:fld>
            <a:endParaRPr lang="ru-RU" altLang="ru-RU">
              <a:solidFill>
                <a:srgbClr val="00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818" y="260648"/>
            <a:ext cx="1182122" cy="634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594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047"/>
            <a:ext cx="8229600" cy="534633"/>
          </a:xfrm>
        </p:spPr>
        <p:txBody>
          <a:bodyPr/>
          <a:lstStyle/>
          <a:p>
            <a:r>
              <a:rPr lang="ru-RU" sz="2400" b="1" dirty="0" smtClean="0">
                <a:solidFill>
                  <a:schemeClr val="tx1"/>
                </a:solidFill>
                <a:effectLst/>
              </a:rPr>
              <a:t>ТЕХНОЛОГИЧЕСКИЕ ФАКТОРЫ </a:t>
            </a:r>
            <a:endParaRPr lang="ru-RU" sz="2400" b="1" dirty="0">
              <a:solidFill>
                <a:schemeClr val="tx1"/>
              </a:solidFill>
              <a:effectLst/>
            </a:endParaRPr>
          </a:p>
        </p:txBody>
      </p:sp>
      <p:sp>
        <p:nvSpPr>
          <p:cNvPr id="3" name="Объект 2"/>
          <p:cNvSpPr>
            <a:spLocks noGrp="1"/>
          </p:cNvSpPr>
          <p:nvPr>
            <p:ph idx="1"/>
          </p:nvPr>
        </p:nvSpPr>
        <p:spPr>
          <a:xfrm>
            <a:off x="467544" y="548680"/>
            <a:ext cx="8229600" cy="4114800"/>
          </a:xfrm>
        </p:spPr>
        <p:txBody>
          <a:bodyPr/>
          <a:lstStyle/>
          <a:p>
            <a:pPr marL="0" indent="0" algn="ctr">
              <a:buNone/>
            </a:pPr>
            <a:r>
              <a:rPr lang="ru-RU" sz="2000" b="1" dirty="0" smtClean="0">
                <a:effectLst/>
              </a:rPr>
              <a:t>СПОСОБ БУРЕНИЯ</a:t>
            </a:r>
          </a:p>
          <a:p>
            <a:pPr marL="0" indent="0">
              <a:buNone/>
            </a:pPr>
            <a:endParaRPr lang="ru-RU" sz="2000" dirty="0">
              <a:effectLst/>
            </a:endParaRPr>
          </a:p>
          <a:p>
            <a:pPr marL="0" indent="361950">
              <a:buNone/>
            </a:pPr>
            <a:r>
              <a:rPr lang="ru-RU" sz="2000" dirty="0" smtClean="0">
                <a:effectLst/>
              </a:rPr>
              <a:t>Бурение </a:t>
            </a:r>
            <a:r>
              <a:rPr lang="ru-RU" sz="2000" dirty="0">
                <a:effectLst/>
              </a:rPr>
              <a:t>скважин осуществляется </a:t>
            </a:r>
            <a:r>
              <a:rPr lang="ru-RU" sz="2000" b="1" i="1" dirty="0">
                <a:effectLst/>
              </a:rPr>
              <a:t>роторным </a:t>
            </a:r>
            <a:r>
              <a:rPr lang="ru-RU" sz="2000" b="1" i="1" dirty="0" smtClean="0">
                <a:effectLst/>
              </a:rPr>
              <a:t>способом  </a:t>
            </a:r>
            <a:r>
              <a:rPr lang="ru-RU" sz="2000" dirty="0" smtClean="0">
                <a:effectLst/>
              </a:rPr>
              <a:t>и </a:t>
            </a:r>
            <a:r>
              <a:rPr lang="ru-RU" sz="2000" b="1" i="1" dirty="0" smtClean="0">
                <a:effectLst/>
              </a:rPr>
              <a:t>гидравлическими </a:t>
            </a:r>
            <a:r>
              <a:rPr lang="ru-RU" sz="2000" b="1" i="1" dirty="0">
                <a:effectLst/>
              </a:rPr>
              <a:t>забойными </a:t>
            </a:r>
            <a:r>
              <a:rPr lang="ru-RU" sz="2000" b="1" i="1" dirty="0" smtClean="0">
                <a:effectLst/>
              </a:rPr>
              <a:t>двигателями</a:t>
            </a:r>
            <a:r>
              <a:rPr lang="ru-RU" sz="2000" dirty="0" smtClean="0">
                <a:effectLst/>
              </a:rPr>
              <a:t>.</a:t>
            </a:r>
          </a:p>
          <a:p>
            <a:pPr marL="0" indent="355600">
              <a:buNone/>
            </a:pPr>
            <a:endParaRPr lang="ru-RU" sz="2000" dirty="0">
              <a:effectLst/>
            </a:endParaRPr>
          </a:p>
          <a:p>
            <a:pPr marL="0" indent="355600">
              <a:buNone/>
            </a:pPr>
            <a:r>
              <a:rPr lang="ru-RU" sz="2000" dirty="0">
                <a:effectLst/>
              </a:rPr>
              <a:t>Особенностью </a:t>
            </a:r>
            <a:r>
              <a:rPr lang="ru-RU" sz="2000" b="1" i="1" dirty="0">
                <a:effectLst/>
              </a:rPr>
              <a:t>турбинного способа бурения </a:t>
            </a:r>
            <a:r>
              <a:rPr lang="ru-RU" sz="2000" dirty="0">
                <a:effectLst/>
              </a:rPr>
              <a:t>является снижение его эффективности с ростом глубины скважины, а также резкое снижение мощности и крутящего момента с уменьшением диаметра турбобура. Для обеспечения достаточной эффективности работы долота при бурении глубоких скважин используют турбобуры диаметром </a:t>
            </a:r>
            <a:r>
              <a:rPr lang="ru-RU" sz="2000" dirty="0" smtClean="0">
                <a:effectLst/>
              </a:rPr>
              <a:t>168-190 </a:t>
            </a:r>
            <a:r>
              <a:rPr lang="ru-RU" sz="2000" dirty="0">
                <a:effectLst/>
              </a:rPr>
              <a:t>мм.</a:t>
            </a:r>
          </a:p>
          <a:p>
            <a:pPr marL="0" indent="355600">
              <a:buNone/>
            </a:pPr>
            <a:endParaRPr lang="ru-RU" sz="2000" dirty="0" smtClean="0">
              <a:effectLst/>
            </a:endParaRPr>
          </a:p>
          <a:p>
            <a:pPr marL="0" indent="355600">
              <a:buNone/>
            </a:pPr>
            <a:r>
              <a:rPr lang="ru-RU" sz="2000" dirty="0" smtClean="0">
                <a:effectLst/>
              </a:rPr>
              <a:t>По </a:t>
            </a:r>
            <a:r>
              <a:rPr lang="ru-RU" sz="2000" dirty="0">
                <a:effectLst/>
              </a:rPr>
              <a:t>диаметру турбобуров при </a:t>
            </a:r>
            <a:r>
              <a:rPr lang="ru-RU" sz="2000" dirty="0" err="1">
                <a:effectLst/>
              </a:rPr>
              <a:t>заканчивании</a:t>
            </a:r>
            <a:r>
              <a:rPr lang="ru-RU" sz="2000" dirty="0">
                <a:effectLst/>
              </a:rPr>
              <a:t> скважины определяют возможную ее конструкцию</a:t>
            </a:r>
            <a:r>
              <a:rPr lang="ru-RU" sz="2000" dirty="0" smtClean="0">
                <a:effectLst/>
              </a:rPr>
              <a:t>.</a:t>
            </a:r>
          </a:p>
          <a:p>
            <a:pPr marL="0" indent="355600">
              <a:buNone/>
            </a:pPr>
            <a:endParaRPr lang="ru-RU" sz="2000" dirty="0">
              <a:effectLst/>
            </a:endParaRPr>
          </a:p>
          <a:p>
            <a:pPr marL="0" indent="0">
              <a:buNone/>
            </a:pPr>
            <a:r>
              <a:rPr lang="ru-RU" sz="2000" dirty="0">
                <a:effectLst/>
              </a:rPr>
              <a:t>Диаметр турбобура, </a:t>
            </a:r>
            <a:r>
              <a:rPr lang="ru-RU" sz="2000" dirty="0" smtClean="0">
                <a:effectLst/>
              </a:rPr>
              <a:t>мм:</a:t>
            </a:r>
            <a:r>
              <a:rPr lang="ru-RU" sz="2000" dirty="0">
                <a:effectLst/>
              </a:rPr>
              <a:t>	</a:t>
            </a:r>
            <a:r>
              <a:rPr lang="ru-RU" sz="2000" dirty="0" smtClean="0">
                <a:effectLst/>
              </a:rPr>
              <a:t>   190</a:t>
            </a:r>
            <a:r>
              <a:rPr lang="ru-RU" sz="2000" dirty="0">
                <a:effectLst/>
              </a:rPr>
              <a:t>	</a:t>
            </a:r>
            <a:r>
              <a:rPr lang="ru-RU" sz="2000" dirty="0" smtClean="0">
                <a:effectLst/>
              </a:rPr>
              <a:t>                          168</a:t>
            </a:r>
            <a:endParaRPr lang="ru-RU" sz="2000" dirty="0">
              <a:effectLst/>
            </a:endParaRPr>
          </a:p>
          <a:p>
            <a:pPr marL="0" indent="0">
              <a:buNone/>
            </a:pPr>
            <a:r>
              <a:rPr lang="ru-RU" sz="2000" dirty="0" smtClean="0">
                <a:effectLst/>
              </a:rPr>
              <a:t>Диаметры колонн, мм:    377x273x146 </a:t>
            </a:r>
            <a:r>
              <a:rPr lang="ru-RU" sz="2000" dirty="0">
                <a:effectLst/>
              </a:rPr>
              <a:t>(168) </a:t>
            </a:r>
            <a:r>
              <a:rPr lang="ru-RU" sz="2000" dirty="0" smtClean="0">
                <a:effectLst/>
              </a:rPr>
              <a:t>       351x245x146 </a:t>
            </a:r>
            <a:r>
              <a:rPr lang="ru-RU" sz="2000" dirty="0">
                <a:effectLst/>
              </a:rPr>
              <a:t>(168)</a:t>
            </a:r>
          </a:p>
          <a:p>
            <a:pPr marL="0" indent="0">
              <a:buNone/>
            </a:pPr>
            <a:endParaRPr lang="ru-RU" sz="2000" dirty="0"/>
          </a:p>
        </p:txBody>
      </p:sp>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24</a:t>
            </a:fld>
            <a:endParaRPr lang="ru-RU" altLang="ru-RU">
              <a:solidFill>
                <a:srgbClr val="000000"/>
              </a:solidFill>
            </a:endParaRPr>
          </a:p>
        </p:txBody>
      </p:sp>
    </p:spTree>
    <p:extLst>
      <p:ext uri="{BB962C8B-B14F-4D97-AF65-F5344CB8AC3E}">
        <p14:creationId xmlns:p14="http://schemas.microsoft.com/office/powerpoint/2010/main" val="228817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1506" name="Picture 2" descr="Многоствольная скважи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653136"/>
            <a:ext cx="238125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Многозабойная скважи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653136"/>
            <a:ext cx="2381250" cy="178117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Картинки по запросу забурка боковых ствол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1512" name="Picture 8" descr="Картинки по запросу забурка боковых стволов"/>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1331521"/>
            <a:ext cx="3960440" cy="260069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Картинки по запросу многоствольные скважины"/>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Номер слайда 6"/>
          <p:cNvSpPr>
            <a:spLocks noGrp="1"/>
          </p:cNvSpPr>
          <p:nvPr>
            <p:ph type="sldNum" sz="quarter" idx="12"/>
          </p:nvPr>
        </p:nvSpPr>
        <p:spPr/>
        <p:txBody>
          <a:bodyPr/>
          <a:lstStyle/>
          <a:p>
            <a:fld id="{BACBB11E-1063-45E8-B155-4FE3CF385A8F}" type="slidenum">
              <a:rPr lang="ru-RU" altLang="ru-RU" smtClean="0">
                <a:solidFill>
                  <a:srgbClr val="000000"/>
                </a:solidFill>
              </a:rPr>
              <a:pPr/>
              <a:t>25</a:t>
            </a:fld>
            <a:endParaRPr lang="ru-RU" altLang="ru-RU">
              <a:solidFill>
                <a:srgbClr val="000000"/>
              </a:solidFill>
            </a:endParaRPr>
          </a:p>
        </p:txBody>
      </p:sp>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5" y="761689"/>
            <a:ext cx="2347920" cy="1685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981" y="2691192"/>
            <a:ext cx="2376514" cy="1662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4072" y="2661762"/>
            <a:ext cx="2290416" cy="182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74072" y="748009"/>
            <a:ext cx="2290416" cy="162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2"/>
          <p:cNvSpPr>
            <a:spLocks noGrp="1" noChangeArrowheads="1"/>
          </p:cNvSpPr>
          <p:nvPr>
            <p:ph type="title"/>
          </p:nvPr>
        </p:nvSpPr>
        <p:spPr>
          <a:xfrm>
            <a:off x="980" y="100583"/>
            <a:ext cx="9144000" cy="325289"/>
          </a:xfrm>
        </p:spPr>
        <p:txBody>
          <a:bodyPr/>
          <a:lstStyle/>
          <a:p>
            <a:r>
              <a:rPr lang="ru-MD" altLang="ru-RU" sz="2000" b="1" dirty="0" smtClean="0">
                <a:solidFill>
                  <a:schemeClr val="tx1"/>
                </a:solidFill>
                <a:effectLst/>
              </a:rPr>
              <a:t>ОПРЕДЕЛЯЮЩИЕ КОНСТРУКЦИЮ СКВАЖИНЫ ФАКТОРЫ</a:t>
            </a:r>
            <a:endParaRPr lang="ru-RU" altLang="ru-RU" sz="2000" b="1" dirty="0">
              <a:solidFill>
                <a:schemeClr val="tx1"/>
              </a:solidFill>
              <a:effectLst/>
            </a:endParaRPr>
          </a:p>
        </p:txBody>
      </p:sp>
    </p:spTree>
    <p:extLst>
      <p:ext uri="{BB962C8B-B14F-4D97-AF65-F5344CB8AC3E}">
        <p14:creationId xmlns:p14="http://schemas.microsoft.com/office/powerpoint/2010/main" val="2362362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TextBox 2"/>
          <p:cNvSpPr txBox="1"/>
          <p:nvPr/>
        </p:nvSpPr>
        <p:spPr>
          <a:xfrm>
            <a:off x="-60036" y="6145832"/>
            <a:ext cx="5784164" cy="461665"/>
          </a:xfrm>
          <a:prstGeom prst="rect">
            <a:avLst/>
          </a:prstGeom>
          <a:noFill/>
        </p:spPr>
        <p:txBody>
          <a:bodyPr wrap="square" rtlCol="0">
            <a:spAutoFit/>
          </a:bodyPr>
          <a:lstStyle/>
          <a:p>
            <a:pPr algn="ctr"/>
            <a:r>
              <a:rPr lang="ru-RU" sz="1200" b="1" dirty="0" smtClean="0"/>
              <a:t>Конструкция самой известной морской скважины на Мексиканском заливе с 4-мя хвостовиками </a:t>
            </a:r>
            <a:endParaRPr lang="ru-RU" sz="1200" b="1" dirty="0"/>
          </a:p>
        </p:txBody>
      </p:sp>
      <p:pic>
        <p:nvPicPr>
          <p:cNvPr id="20482" name="Picture 2" descr="Картинки по запросу конструкции скважин с хвостовикам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46103"/>
            <a:ext cx="5030134" cy="5699729"/>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26</a:t>
            </a:fld>
            <a:endParaRPr lang="ru-RU" altLang="ru-RU">
              <a:solidFill>
                <a:srgbClr val="000000"/>
              </a:solidFill>
            </a:endParaRPr>
          </a:p>
        </p:txBody>
      </p:sp>
      <p:pic>
        <p:nvPicPr>
          <p:cNvPr id="12" name="Picture 4" descr="Картинки по запросу конструкции скважин с хвостовикам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7783" y="523659"/>
            <a:ext cx="1536321" cy="55446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title"/>
          </p:nvPr>
        </p:nvSpPr>
        <p:spPr>
          <a:xfrm>
            <a:off x="980" y="100583"/>
            <a:ext cx="9144000" cy="325289"/>
          </a:xfrm>
        </p:spPr>
        <p:txBody>
          <a:bodyPr/>
          <a:lstStyle/>
          <a:p>
            <a:r>
              <a:rPr lang="ru-MD" altLang="ru-RU" sz="2000" b="1" dirty="0" smtClean="0">
                <a:solidFill>
                  <a:schemeClr val="tx1"/>
                </a:solidFill>
                <a:effectLst/>
              </a:rPr>
              <a:t>ОПРЕДЕЛЯЮЩИЕ КОНСТРУКЦИЮ СКВАЖИНЫ ФАКТОРЫ</a:t>
            </a:r>
            <a:endParaRPr lang="ru-RU" altLang="ru-RU" sz="2000" b="1" dirty="0">
              <a:solidFill>
                <a:schemeClr val="tx1"/>
              </a:solidFill>
              <a:effectLst/>
            </a:endParaRPr>
          </a:p>
        </p:txBody>
      </p:sp>
    </p:spTree>
    <p:extLst>
      <p:ext uri="{BB962C8B-B14F-4D97-AF65-F5344CB8AC3E}">
        <p14:creationId xmlns:p14="http://schemas.microsoft.com/office/powerpoint/2010/main" val="2980386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27</a:t>
            </a:fld>
            <a:endParaRPr lang="ru-RU" altLang="ru-RU">
              <a:solidFill>
                <a:srgbClr val="000000"/>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789040"/>
            <a:ext cx="2913358" cy="216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909" y="4005064"/>
            <a:ext cx="3870337" cy="223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8" descr="http://www.gazprom.ru/f/posts/66/428503/yrm-energy-of-nature-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89" t="9620" r="14637"/>
          <a:stretch/>
        </p:blipFill>
        <p:spPr bwMode="auto">
          <a:xfrm>
            <a:off x="2547762" y="959270"/>
            <a:ext cx="3966315" cy="25922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Grp="1" noChangeArrowheads="1"/>
          </p:cNvSpPr>
          <p:nvPr>
            <p:ph type="title"/>
          </p:nvPr>
        </p:nvSpPr>
        <p:spPr>
          <a:xfrm>
            <a:off x="980" y="100583"/>
            <a:ext cx="9144000" cy="325289"/>
          </a:xfrm>
        </p:spPr>
        <p:txBody>
          <a:bodyPr/>
          <a:lstStyle/>
          <a:p>
            <a:r>
              <a:rPr lang="ru-MD" altLang="ru-RU" sz="2000" b="1" dirty="0" smtClean="0">
                <a:solidFill>
                  <a:schemeClr val="tx1"/>
                </a:solidFill>
                <a:effectLst/>
              </a:rPr>
              <a:t>ОПРЕДЕЛЯЮЩИЕ КОНСТРУКЦИЮ СКВАЖИНЫ ФАКТОРЫ</a:t>
            </a:r>
            <a:endParaRPr lang="ru-RU" altLang="ru-RU" sz="2000" b="1" dirty="0">
              <a:solidFill>
                <a:schemeClr val="tx1"/>
              </a:solidFill>
              <a:effectLst/>
            </a:endParaRPr>
          </a:p>
        </p:txBody>
      </p:sp>
    </p:spTree>
    <p:extLst>
      <p:ext uri="{BB962C8B-B14F-4D97-AF65-F5344CB8AC3E}">
        <p14:creationId xmlns:p14="http://schemas.microsoft.com/office/powerpoint/2010/main" val="2707438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95536" y="116632"/>
            <a:ext cx="8229600" cy="1011238"/>
          </a:xfrm>
        </p:spPr>
        <p:txBody>
          <a:bodyPr/>
          <a:lstStyle/>
          <a:p>
            <a:pPr>
              <a:lnSpc>
                <a:spcPct val="110000"/>
              </a:lnSpc>
            </a:pPr>
            <a:r>
              <a:rPr lang="ru-MD" altLang="ru-RU" sz="2400" b="1" dirty="0">
                <a:solidFill>
                  <a:schemeClr val="tx1"/>
                </a:solidFill>
                <a:effectLst/>
              </a:rPr>
              <a:t>ПУТИ  УСОВЕРШЕНСТВОВАНИЯ  КОНСТРУКЦИЙ СКВАЖИН</a:t>
            </a:r>
            <a:endParaRPr lang="ru-RU" altLang="ru-RU" sz="2400" b="1" dirty="0">
              <a:solidFill>
                <a:schemeClr val="tx1"/>
              </a:solidFill>
              <a:effectLst/>
            </a:endParaRPr>
          </a:p>
        </p:txBody>
      </p:sp>
      <p:sp>
        <p:nvSpPr>
          <p:cNvPr id="126979" name="Rectangle 3"/>
          <p:cNvSpPr>
            <a:spLocks noGrp="1" noChangeArrowheads="1"/>
          </p:cNvSpPr>
          <p:nvPr>
            <p:ph type="body" sz="half" idx="1"/>
          </p:nvPr>
        </p:nvSpPr>
        <p:spPr>
          <a:xfrm>
            <a:off x="539552" y="1268760"/>
            <a:ext cx="7993062" cy="4895850"/>
          </a:xfrm>
        </p:spPr>
        <p:txBody>
          <a:bodyPr/>
          <a:lstStyle/>
          <a:p>
            <a:pPr marL="0" indent="357188" algn="just">
              <a:lnSpc>
                <a:spcPct val="150000"/>
              </a:lnSpc>
              <a:buFont typeface="Wingdings" pitchFamily="2" charset="2"/>
              <a:buNone/>
            </a:pPr>
            <a:r>
              <a:rPr lang="ru-MD" altLang="ru-RU" sz="2400" dirty="0"/>
              <a:t>1</a:t>
            </a:r>
            <a:r>
              <a:rPr lang="ru-MD" altLang="ru-RU" sz="2400" dirty="0" smtClean="0"/>
              <a:t>. уменьшение </a:t>
            </a:r>
            <a:r>
              <a:rPr lang="ru-MD" altLang="ru-RU" sz="2400" dirty="0"/>
              <a:t>числа колонн за счёт усовершенствования технологии;</a:t>
            </a:r>
          </a:p>
          <a:p>
            <a:pPr marL="0" indent="357188" algn="just">
              <a:lnSpc>
                <a:spcPct val="150000"/>
              </a:lnSpc>
              <a:buFont typeface="Wingdings" pitchFamily="2" charset="2"/>
              <a:buNone/>
            </a:pPr>
            <a:r>
              <a:rPr lang="ru-MD" altLang="ru-RU" sz="2400" dirty="0"/>
              <a:t>2. </a:t>
            </a:r>
            <a:r>
              <a:rPr lang="ru-MD" altLang="ru-RU" sz="2400" dirty="0" smtClean="0"/>
              <a:t>уменьшение </a:t>
            </a:r>
            <a:r>
              <a:rPr lang="ru-MD" altLang="ru-RU" sz="2400" dirty="0"/>
              <a:t>диаметра колонн;</a:t>
            </a:r>
          </a:p>
          <a:p>
            <a:pPr marL="0" indent="357188" algn="just">
              <a:lnSpc>
                <a:spcPct val="150000"/>
              </a:lnSpc>
              <a:buFont typeface="Wingdings" pitchFamily="2" charset="2"/>
              <a:buNone/>
            </a:pPr>
            <a:r>
              <a:rPr lang="ru-MD" altLang="ru-RU" sz="2400" dirty="0"/>
              <a:t>3. </a:t>
            </a:r>
            <a:r>
              <a:rPr lang="ru-MD" altLang="ru-RU" sz="2400" dirty="0" smtClean="0"/>
              <a:t>использование </a:t>
            </a:r>
            <a:r>
              <a:rPr lang="ru-MD" altLang="ru-RU" sz="2400" dirty="0" err="1"/>
              <a:t>двухразмерных</a:t>
            </a:r>
            <a:r>
              <a:rPr lang="ru-MD" altLang="ru-RU" sz="2400" dirty="0"/>
              <a:t>  колонн;</a:t>
            </a:r>
          </a:p>
          <a:p>
            <a:pPr marL="0" indent="357188" algn="just">
              <a:lnSpc>
                <a:spcPct val="150000"/>
              </a:lnSpc>
              <a:buFont typeface="Wingdings" pitchFamily="2" charset="2"/>
              <a:buNone/>
            </a:pPr>
            <a:r>
              <a:rPr lang="ru-MD" altLang="ru-RU" sz="2400" dirty="0"/>
              <a:t>4. </a:t>
            </a:r>
            <a:r>
              <a:rPr lang="ru-MD" altLang="ru-RU" sz="2400" dirty="0" smtClean="0"/>
              <a:t>уменьшение </a:t>
            </a:r>
            <a:r>
              <a:rPr lang="ru-MD" altLang="ru-RU" sz="2400" dirty="0"/>
              <a:t>зазоров между стенками скважины и трубой (уменьшается расход цементного материала);</a:t>
            </a:r>
          </a:p>
          <a:p>
            <a:pPr marL="0" indent="357188" algn="just">
              <a:lnSpc>
                <a:spcPct val="150000"/>
              </a:lnSpc>
              <a:buFont typeface="Wingdings" pitchFamily="2" charset="2"/>
              <a:buNone/>
            </a:pPr>
            <a:r>
              <a:rPr lang="ru-MD" altLang="ru-RU" sz="2400" dirty="0"/>
              <a:t>5. </a:t>
            </a:r>
            <a:r>
              <a:rPr lang="ru-MD" altLang="ru-RU" sz="2400" dirty="0" smtClean="0"/>
              <a:t>применение </a:t>
            </a:r>
            <a:r>
              <a:rPr lang="ru-MD" altLang="ru-RU" sz="2400" dirty="0"/>
              <a:t>труб </a:t>
            </a:r>
            <a:r>
              <a:rPr lang="ru-MD" altLang="ru-RU" sz="2400" dirty="0" err="1"/>
              <a:t>безмуфтового</a:t>
            </a:r>
            <a:r>
              <a:rPr lang="ru-MD" altLang="ru-RU" sz="2400" dirty="0"/>
              <a:t> соединения.</a:t>
            </a:r>
            <a:endParaRPr lang="ru-RU" altLang="ru-RU" sz="2400" dirty="0"/>
          </a:p>
        </p:txBody>
      </p:sp>
      <p:sp>
        <p:nvSpPr>
          <p:cNvPr id="3" name="Номер слайда 2"/>
          <p:cNvSpPr>
            <a:spLocks noGrp="1"/>
          </p:cNvSpPr>
          <p:nvPr>
            <p:ph type="sldNum" sz="quarter" idx="12"/>
          </p:nvPr>
        </p:nvSpPr>
        <p:spPr/>
        <p:txBody>
          <a:bodyPr/>
          <a:lstStyle/>
          <a:p>
            <a:fld id="{996BD113-A9CF-451C-9B7C-CE2AF947B343}" type="slidenum">
              <a:rPr lang="ru-RU" altLang="ru-RU" smtClean="0">
                <a:solidFill>
                  <a:srgbClr val="000000"/>
                </a:solidFill>
              </a:rPr>
              <a:pPr/>
              <a:t>28</a:t>
            </a:fld>
            <a:endParaRPr lang="ru-RU" altLang="ru-RU">
              <a:solidFill>
                <a:srgbClr val="000000"/>
              </a:solidFill>
            </a:endParaRPr>
          </a:p>
        </p:txBody>
      </p:sp>
    </p:spTree>
    <p:extLst>
      <p:ext uri="{BB962C8B-B14F-4D97-AF65-F5344CB8AC3E}">
        <p14:creationId xmlns:p14="http://schemas.microsoft.com/office/powerpoint/2010/main" val="2292524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3" name="Rectangle 5"/>
          <p:cNvSpPr>
            <a:spLocks noGrp="1" noChangeArrowheads="1"/>
          </p:cNvSpPr>
          <p:nvPr>
            <p:ph type="body" idx="1"/>
          </p:nvPr>
        </p:nvSpPr>
        <p:spPr>
          <a:xfrm>
            <a:off x="395536" y="764704"/>
            <a:ext cx="8435975" cy="5446713"/>
          </a:xfrm>
        </p:spPr>
        <p:txBody>
          <a:bodyPr/>
          <a:lstStyle/>
          <a:p>
            <a:pPr marL="0" indent="355600">
              <a:buNone/>
            </a:pPr>
            <a:r>
              <a:rPr lang="ru-RU" sz="2400" dirty="0">
                <a:effectLst/>
              </a:rPr>
              <a:t>Колонная головка </a:t>
            </a:r>
            <a:r>
              <a:rPr lang="ru-RU" sz="2400" b="1" i="1" dirty="0">
                <a:effectLst/>
              </a:rPr>
              <a:t>предназначена</a:t>
            </a:r>
            <a:r>
              <a:rPr lang="ru-RU" sz="2400" dirty="0">
                <a:effectLst/>
              </a:rPr>
              <a:t> для обвязки обсадных колонн газовых и нефтяных скважин. Ее устанавливают после окончания бурения скважины, спуска обсадной колонны и её цементирования. Она служит пьедесталом для монтажа эксплуатационного оборудования, спущенного в скважину. </a:t>
            </a:r>
            <a:endParaRPr lang="en-US" sz="2400" dirty="0" smtClean="0">
              <a:effectLst/>
            </a:endParaRPr>
          </a:p>
          <a:p>
            <a:pPr marL="0" indent="355600">
              <a:buNone/>
            </a:pPr>
            <a:r>
              <a:rPr lang="ru-RU" sz="2400" dirty="0" smtClean="0">
                <a:effectLst/>
              </a:rPr>
              <a:t>Во </a:t>
            </a:r>
            <a:r>
              <a:rPr lang="ru-RU" sz="2400" dirty="0">
                <a:effectLst/>
              </a:rPr>
              <a:t>время бурения на ней монтируются </a:t>
            </a:r>
            <a:r>
              <a:rPr lang="ru-RU" sz="2400" dirty="0" err="1">
                <a:effectLst/>
              </a:rPr>
              <a:t>превенторы</a:t>
            </a:r>
            <a:r>
              <a:rPr lang="ru-RU" sz="2400" dirty="0">
                <a:effectLst/>
              </a:rPr>
              <a:t> противовыбросового оборудования, демонтируемые после окончания бурения. </a:t>
            </a:r>
            <a:endParaRPr lang="en-US" sz="2400" dirty="0" smtClean="0">
              <a:effectLst/>
            </a:endParaRPr>
          </a:p>
          <a:p>
            <a:pPr marL="0" indent="355600">
              <a:buNone/>
            </a:pPr>
            <a:r>
              <a:rPr lang="ru-RU" sz="2400" dirty="0" smtClean="0">
                <a:effectLst/>
              </a:rPr>
              <a:t>После </a:t>
            </a:r>
            <a:r>
              <a:rPr lang="ru-RU" sz="2400" dirty="0">
                <a:effectLst/>
              </a:rPr>
              <a:t>бурения с колонной головки демонтируют </a:t>
            </a:r>
            <a:r>
              <a:rPr lang="ru-RU" sz="2400" dirty="0" err="1">
                <a:effectLst/>
              </a:rPr>
              <a:t>превенторы</a:t>
            </a:r>
            <a:r>
              <a:rPr lang="ru-RU" sz="2400" dirty="0">
                <a:effectLst/>
              </a:rPr>
              <a:t> и устанавливают фонтанную арматуру. Колонные головки устанавливаются на всех скважинах независимо </a:t>
            </a:r>
            <a:r>
              <a:rPr lang="en-US" sz="2400" dirty="0">
                <a:effectLst/>
              </a:rPr>
              <a:t>o</a:t>
            </a:r>
            <a:r>
              <a:rPr lang="ru-RU" sz="2400" dirty="0">
                <a:effectLst/>
              </a:rPr>
              <a:t>т способа их эксплуатации.</a:t>
            </a:r>
          </a:p>
        </p:txBody>
      </p:sp>
      <p:sp>
        <p:nvSpPr>
          <p:cNvPr id="5" name="Rectangle 2"/>
          <p:cNvSpPr>
            <a:spLocks noGrp="1" noChangeArrowheads="1"/>
          </p:cNvSpPr>
          <p:nvPr>
            <p:ph type="title"/>
          </p:nvPr>
        </p:nvSpPr>
        <p:spPr>
          <a:xfrm>
            <a:off x="395536" y="116632"/>
            <a:ext cx="8229600" cy="504056"/>
          </a:xfrm>
        </p:spPr>
        <p:txBody>
          <a:bodyPr/>
          <a:lstStyle/>
          <a:p>
            <a:pPr>
              <a:lnSpc>
                <a:spcPct val="110000"/>
              </a:lnSpc>
            </a:pP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29</a:t>
            </a:fld>
            <a:endParaRPr lang="ru-RU" altLang="ru-RU">
              <a:solidFill>
                <a:srgbClr val="000000"/>
              </a:solidFill>
            </a:endParaRPr>
          </a:p>
        </p:txBody>
      </p:sp>
    </p:spTree>
    <p:extLst>
      <p:ext uri="{BB962C8B-B14F-4D97-AF65-F5344CB8AC3E}">
        <p14:creationId xmlns:p14="http://schemas.microsoft.com/office/powerpoint/2010/main" val="211951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79388" y="-7938"/>
            <a:ext cx="8686800" cy="484188"/>
          </a:xfrm>
        </p:spPr>
        <p:txBody>
          <a:bodyPr/>
          <a:lstStyle/>
          <a:p>
            <a:r>
              <a:rPr lang="kk-KZ" altLang="ru-RU" sz="2400" b="1" dirty="0" smtClean="0">
                <a:solidFill>
                  <a:schemeClr val="tx1"/>
                </a:solidFill>
                <a:effectLst/>
              </a:rPr>
              <a:t>Ұңғыма конструкциясын жобалау</a:t>
            </a:r>
            <a:endParaRPr lang="ru-RU" altLang="ru-RU" sz="2400" b="1" dirty="0">
              <a:solidFill>
                <a:schemeClr val="tx1"/>
              </a:solidFill>
              <a:effectLst/>
            </a:endParaRPr>
          </a:p>
        </p:txBody>
      </p:sp>
      <p:graphicFrame>
        <p:nvGraphicFramePr>
          <p:cNvPr id="111625" name="Object 9"/>
          <p:cNvGraphicFramePr>
            <a:graphicFrameLocks noGrp="1" noChangeAspect="1"/>
          </p:cNvGraphicFramePr>
          <p:nvPr>
            <p:ph idx="1"/>
            <p:extLst>
              <p:ext uri="{D42A27DB-BD31-4B8C-83A1-F6EECF244321}">
                <p14:modId xmlns:p14="http://schemas.microsoft.com/office/powerpoint/2010/main" val="1448291184"/>
              </p:ext>
            </p:extLst>
          </p:nvPr>
        </p:nvGraphicFramePr>
        <p:xfrm>
          <a:off x="3491880" y="2996952"/>
          <a:ext cx="1871662" cy="547688"/>
        </p:xfrm>
        <a:graphic>
          <a:graphicData uri="http://schemas.openxmlformats.org/presentationml/2006/ole">
            <mc:AlternateContent xmlns:mc="http://schemas.openxmlformats.org/markup-compatibility/2006">
              <mc:Choice xmlns:v="urn:schemas-microsoft-com:vml" Requires="v">
                <p:oleObj spid="_x0000_s12345" name="Формула" r:id="rId3" imgW="1651000" imgH="482600" progId="Equation.3">
                  <p:embed/>
                </p:oleObj>
              </mc:Choice>
              <mc:Fallback>
                <p:oleObj name="Формула" r:id="rId3" imgW="1651000" imgH="482600" progId="Equation.3">
                  <p:embed/>
                  <p:pic>
                    <p:nvPicPr>
                      <p:cNvPr id="0" name="Picture 3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996952"/>
                        <a:ext cx="1871662"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3</a:t>
            </a:fld>
            <a:endParaRPr lang="ru-RU" altLang="ru-RU">
              <a:solidFill>
                <a:srgbClr val="000000"/>
              </a:solidFill>
            </a:endParaRPr>
          </a:p>
        </p:txBody>
      </p:sp>
      <p:sp>
        <p:nvSpPr>
          <p:cNvPr id="6" name="Rectangle 3"/>
          <p:cNvSpPr txBox="1">
            <a:spLocks noChangeArrowheads="1"/>
          </p:cNvSpPr>
          <p:nvPr/>
        </p:nvSpPr>
        <p:spPr bwMode="auto">
          <a:xfrm>
            <a:off x="467544" y="404664"/>
            <a:ext cx="8353425"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indent="0">
              <a:spcBef>
                <a:spcPct val="0"/>
              </a:spcBef>
              <a:buClr>
                <a:srgbClr val="5B8800"/>
              </a:buClr>
              <a:buNone/>
            </a:pPr>
            <a:r>
              <a:rPr lang="ru-MD" altLang="ru-RU" sz="1600" b="1" dirty="0" err="1" smtClean="0"/>
              <a:t>Түсу</a:t>
            </a:r>
            <a:r>
              <a:rPr lang="ru-MD" altLang="ru-RU" sz="1600" b="1" dirty="0" smtClean="0"/>
              <a:t> </a:t>
            </a:r>
            <a:r>
              <a:rPr lang="ru-MD" altLang="ru-RU" sz="1600" b="1" dirty="0" err="1" smtClean="0"/>
              <a:t>тереңдігі</a:t>
            </a:r>
            <a:r>
              <a:rPr lang="ru-MD" altLang="ru-RU" sz="1600" b="1" dirty="0"/>
              <a:t/>
            </a:r>
            <a:br>
              <a:rPr lang="ru-MD" altLang="ru-RU" sz="1600" b="1" dirty="0"/>
            </a:br>
            <a:endParaRPr lang="ru-MD" altLang="ru-RU" sz="1600" b="1" dirty="0" smtClean="0"/>
          </a:p>
          <a:p>
            <a:pPr indent="0">
              <a:spcBef>
                <a:spcPct val="0"/>
              </a:spcBef>
              <a:buClr>
                <a:srgbClr val="5B8800"/>
              </a:buClr>
              <a:buNone/>
            </a:pPr>
            <a:r>
              <a:rPr lang="ru-MD" altLang="ru-RU" sz="1600" b="1" i="1" dirty="0" err="1" smtClean="0">
                <a:effectLst/>
              </a:rPr>
              <a:t>Бағыттаушы</a:t>
            </a:r>
            <a:r>
              <a:rPr lang="ru-MD" altLang="ru-RU" sz="1600" dirty="0" smtClean="0"/>
              <a:t> </a:t>
            </a:r>
            <a:r>
              <a:rPr lang="ru-MD" altLang="ru-RU" sz="1600" dirty="0">
                <a:sym typeface="Symbol" pitchFamily="18" charset="2"/>
              </a:rPr>
              <a:t></a:t>
            </a:r>
            <a:r>
              <a:rPr lang="ru-MD" altLang="ru-RU" sz="1600" dirty="0"/>
              <a:t> </a:t>
            </a:r>
            <a:r>
              <a:rPr lang="ru-MD" altLang="ru-RU" sz="1600" dirty="0" smtClean="0"/>
              <a:t>от 5 </a:t>
            </a:r>
            <a:r>
              <a:rPr lang="ru-MD" altLang="ru-RU" sz="1600" dirty="0"/>
              <a:t>м до </a:t>
            </a:r>
            <a:r>
              <a:rPr lang="ru-MD" altLang="ru-RU" sz="1600" dirty="0" smtClean="0"/>
              <a:t>150 м.</a:t>
            </a:r>
            <a:r>
              <a:rPr lang="ru-MD" altLang="ru-RU" sz="1600" dirty="0"/>
              <a:t/>
            </a:r>
            <a:br>
              <a:rPr lang="ru-MD" altLang="ru-RU" sz="1600" dirty="0"/>
            </a:br>
            <a:r>
              <a:rPr lang="ru-MD" altLang="ru-RU" sz="1600" b="1" i="1" dirty="0" smtClean="0">
                <a:effectLst/>
              </a:rPr>
              <a:t>Кондуктор</a:t>
            </a:r>
            <a:r>
              <a:rPr lang="ru-MD" altLang="ru-RU" sz="1600" dirty="0" smtClean="0"/>
              <a:t> </a:t>
            </a:r>
            <a:r>
              <a:rPr lang="ru-MD" altLang="ru-RU" sz="1600" dirty="0" smtClean="0">
                <a:sym typeface="Symbol" pitchFamily="18" charset="2"/>
              </a:rPr>
              <a:t> </a:t>
            </a:r>
            <a:r>
              <a:rPr lang="ru-RU" sz="1600" dirty="0" err="1">
                <a:effectLst/>
              </a:rPr>
              <a:t>ұңғыма</a:t>
            </a:r>
            <a:r>
              <a:rPr lang="ru-RU" sz="1600" dirty="0">
                <a:effectLst/>
              </a:rPr>
              <a:t> </a:t>
            </a:r>
            <a:r>
              <a:rPr lang="ru-RU" sz="1600" dirty="0" err="1">
                <a:effectLst/>
              </a:rPr>
              <a:t>оқпанының</a:t>
            </a:r>
            <a:r>
              <a:rPr lang="ru-RU" sz="1600" dirty="0">
                <a:effectLst/>
              </a:rPr>
              <a:t> </a:t>
            </a:r>
            <a:r>
              <a:rPr lang="ru-RU" sz="1600" dirty="0" err="1">
                <a:effectLst/>
              </a:rPr>
              <a:t>асқынған</a:t>
            </a:r>
            <a:r>
              <a:rPr lang="ru-RU" sz="1600" dirty="0">
                <a:effectLst/>
              </a:rPr>
              <a:t> </a:t>
            </a:r>
            <a:r>
              <a:rPr lang="ru-RU" sz="1600" dirty="0" err="1">
                <a:effectLst/>
              </a:rPr>
              <a:t>учаскелерін</a:t>
            </a:r>
            <a:r>
              <a:rPr lang="ru-RU" sz="1600" dirty="0">
                <a:effectLst/>
              </a:rPr>
              <a:t> </a:t>
            </a:r>
            <a:r>
              <a:rPr lang="ru-RU" sz="1600" dirty="0" err="1">
                <a:effectLst/>
              </a:rPr>
              <a:t>жабады</a:t>
            </a:r>
            <a:r>
              <a:rPr lang="ru-MD" altLang="ru-RU" sz="1600" dirty="0" smtClean="0">
                <a:sym typeface="Symbol" pitchFamily="18" charset="2"/>
              </a:rPr>
              <a:t>.</a:t>
            </a:r>
            <a:r>
              <a:rPr lang="ru-MD" altLang="ru-RU" sz="1600" dirty="0"/>
              <a:t/>
            </a:r>
            <a:br>
              <a:rPr lang="ru-MD" altLang="ru-RU" sz="1600" dirty="0"/>
            </a:br>
            <a:r>
              <a:rPr lang="ru-RU" sz="1600" dirty="0" err="1">
                <a:effectLst/>
              </a:rPr>
              <a:t>Бұдан</a:t>
            </a:r>
            <a:r>
              <a:rPr lang="ru-RU" sz="1600" dirty="0">
                <a:effectLst/>
              </a:rPr>
              <a:t> </a:t>
            </a:r>
            <a:r>
              <a:rPr lang="ru-RU" sz="1600" dirty="0" err="1">
                <a:effectLst/>
              </a:rPr>
              <a:t>басқа</a:t>
            </a:r>
            <a:r>
              <a:rPr lang="ru-RU" sz="1600" dirty="0">
                <a:effectLst/>
              </a:rPr>
              <a:t>, </a:t>
            </a:r>
            <a:r>
              <a:rPr lang="ru-RU" sz="1600" dirty="0" err="1">
                <a:effectLst/>
              </a:rPr>
              <a:t>кондуктордың</a:t>
            </a:r>
            <a:r>
              <a:rPr lang="ru-RU" sz="1600" dirty="0">
                <a:effectLst/>
              </a:rPr>
              <a:t> </a:t>
            </a:r>
            <a:r>
              <a:rPr lang="ru-RU" sz="1600" dirty="0" err="1">
                <a:effectLst/>
              </a:rPr>
              <a:t>түсу</a:t>
            </a:r>
            <a:r>
              <a:rPr lang="ru-RU" sz="1600" dirty="0">
                <a:effectLst/>
              </a:rPr>
              <a:t> </a:t>
            </a:r>
            <a:r>
              <a:rPr lang="ru-RU" sz="1600" dirty="0" err="1">
                <a:effectLst/>
              </a:rPr>
              <a:t>тереңдігін</a:t>
            </a:r>
            <a:r>
              <a:rPr lang="ru-RU" sz="1600" dirty="0">
                <a:effectLst/>
              </a:rPr>
              <a:t> </a:t>
            </a:r>
            <a:r>
              <a:rPr lang="ru-RU" sz="1600" dirty="0" err="1" smtClean="0">
                <a:effectLst/>
              </a:rPr>
              <a:t>гидроразрывтың</a:t>
            </a:r>
            <a:r>
              <a:rPr lang="ru-RU" sz="1600" dirty="0" smtClean="0">
                <a:effectLst/>
              </a:rPr>
              <a:t> </a:t>
            </a:r>
            <a:r>
              <a:rPr lang="ru-RU" sz="1600" dirty="0" err="1">
                <a:effectLst/>
              </a:rPr>
              <a:t>болмауын</a:t>
            </a:r>
            <a:r>
              <a:rPr lang="ru-RU" sz="1600" dirty="0">
                <a:effectLst/>
              </a:rPr>
              <a:t> </a:t>
            </a:r>
            <a:r>
              <a:rPr lang="ru-RU" sz="1600" dirty="0" err="1" smtClean="0">
                <a:effectLst/>
              </a:rPr>
              <a:t>тексеру</a:t>
            </a:r>
            <a:endParaRPr lang="ru-RU" sz="1600" dirty="0" smtClean="0">
              <a:effectLst/>
            </a:endParaRPr>
          </a:p>
          <a:p>
            <a:pPr indent="0">
              <a:spcBef>
                <a:spcPct val="0"/>
              </a:spcBef>
              <a:buClr>
                <a:srgbClr val="5B8800"/>
              </a:buClr>
              <a:buNone/>
            </a:pPr>
            <a:r>
              <a:rPr lang="ru-MD" altLang="ru-RU" sz="1600" b="1" dirty="0" smtClean="0">
                <a:sym typeface="Symbol" pitchFamily="18" charset="2"/>
              </a:rPr>
              <a:t></a:t>
            </a:r>
            <a:r>
              <a:rPr lang="ru-MD" altLang="ru-RU" sz="1600" b="1" dirty="0"/>
              <a:t>Р</a:t>
            </a:r>
            <a:r>
              <a:rPr lang="ru-MD" altLang="ru-RU" sz="1600" b="1" baseline="-25000" dirty="0"/>
              <a:t>ГР</a:t>
            </a:r>
            <a:r>
              <a:rPr lang="ru-MD" altLang="ru-RU" sz="1600" b="1" dirty="0"/>
              <a:t> · </a:t>
            </a:r>
            <a:r>
              <a:rPr lang="ru-MD" altLang="ru-RU" sz="1600" b="1" dirty="0" err="1"/>
              <a:t>Н</a:t>
            </a:r>
            <a:r>
              <a:rPr lang="ru-MD" altLang="ru-RU" sz="1600" b="1" baseline="-25000" dirty="0" err="1">
                <a:sym typeface="Symbol" pitchFamily="18" charset="2"/>
              </a:rPr>
              <a:t>к</a:t>
            </a:r>
            <a:r>
              <a:rPr lang="ru-MD" altLang="ru-RU" sz="1600" b="1" dirty="0"/>
              <a:t> = Р</a:t>
            </a:r>
            <a:r>
              <a:rPr lang="ru-MD" altLang="ru-RU" sz="1600" b="1" baseline="-25000" dirty="0"/>
              <a:t>ГР</a:t>
            </a:r>
            <a:r>
              <a:rPr lang="ru-MD" altLang="ru-RU" sz="1600" dirty="0"/>
              <a:t> – </a:t>
            </a:r>
            <a:r>
              <a:rPr lang="ru-RU" sz="1600" dirty="0" err="1">
                <a:effectLst/>
              </a:rPr>
              <a:t>кондуктордың</a:t>
            </a:r>
            <a:r>
              <a:rPr lang="ru-RU" sz="1600" dirty="0">
                <a:effectLst/>
              </a:rPr>
              <a:t> </a:t>
            </a:r>
            <a:r>
              <a:rPr lang="ru-RU" sz="1600" dirty="0" err="1">
                <a:effectLst/>
              </a:rPr>
              <a:t>түсу</a:t>
            </a:r>
            <a:r>
              <a:rPr lang="ru-RU" sz="1600" dirty="0">
                <a:effectLst/>
              </a:rPr>
              <a:t> </a:t>
            </a:r>
            <a:r>
              <a:rPr lang="ru-RU" sz="1600" dirty="0" err="1">
                <a:effectLst/>
              </a:rPr>
              <a:t>тереңдігіне</a:t>
            </a:r>
            <a:r>
              <a:rPr lang="ru-MD" altLang="ru-RU" sz="1600" b="1" dirty="0"/>
              <a:t/>
            </a:r>
            <a:br>
              <a:rPr lang="ru-MD" altLang="ru-RU" sz="1600" b="1" dirty="0"/>
            </a:br>
            <a:r>
              <a:rPr lang="ru-MD" altLang="ru-RU" sz="1600" b="1" dirty="0"/>
              <a:t>Р</a:t>
            </a:r>
            <a:r>
              <a:rPr lang="ru-MD" altLang="ru-RU" sz="1600" b="1" baseline="-25000" dirty="0"/>
              <a:t>Ф</a:t>
            </a:r>
            <a:r>
              <a:rPr lang="ru-MD" altLang="ru-RU" sz="1600" b="1" dirty="0"/>
              <a:t>  </a:t>
            </a:r>
            <a:r>
              <a:rPr lang="ru-MD" altLang="ru-RU" sz="1600" b="1" dirty="0">
                <a:sym typeface="Symbol" pitchFamily="18" charset="2"/>
              </a:rPr>
              <a:t></a:t>
            </a:r>
            <a:r>
              <a:rPr lang="ru-MD" altLang="ru-RU" sz="1600" b="1" dirty="0"/>
              <a:t>  Р</a:t>
            </a:r>
            <a:r>
              <a:rPr lang="ru-MD" altLang="ru-RU" sz="1600" b="1" baseline="-25000" dirty="0"/>
              <a:t>ГР</a:t>
            </a:r>
            <a:r>
              <a:rPr lang="ru-MD" altLang="ru-RU" sz="1600" b="1" dirty="0"/>
              <a:t>,</a:t>
            </a:r>
            <a:r>
              <a:rPr lang="ru-MD" altLang="ru-RU" sz="1600" dirty="0"/>
              <a:t>   где </a:t>
            </a:r>
            <a:r>
              <a:rPr lang="ru-MD" altLang="ru-RU" sz="1600" b="1" dirty="0"/>
              <a:t>Р</a:t>
            </a:r>
            <a:r>
              <a:rPr lang="ru-MD" altLang="ru-RU" sz="1600" b="1" baseline="-25000" dirty="0"/>
              <a:t>Ф</a:t>
            </a:r>
            <a:r>
              <a:rPr lang="ru-MD" altLang="ru-RU" sz="1600" dirty="0"/>
              <a:t> – </a:t>
            </a:r>
            <a:r>
              <a:rPr lang="ru-RU" sz="1600" dirty="0">
                <a:effectLst/>
              </a:rPr>
              <a:t>флюид </a:t>
            </a:r>
            <a:r>
              <a:rPr lang="ru-RU" sz="1600" dirty="0" err="1">
                <a:effectLst/>
              </a:rPr>
              <a:t>қысымы</a:t>
            </a:r>
            <a:r>
              <a:rPr lang="ru-MD" altLang="ru-RU" sz="1600" dirty="0" smtClean="0"/>
              <a:t>;</a:t>
            </a:r>
            <a:r>
              <a:rPr lang="ru-MD" altLang="ru-RU" sz="1600" dirty="0"/>
              <a:t/>
            </a:r>
            <a:br>
              <a:rPr lang="ru-MD" altLang="ru-RU" sz="1600" dirty="0"/>
            </a:br>
            <a:r>
              <a:rPr lang="ru-MD" altLang="ru-RU" sz="1600" b="1" dirty="0"/>
              <a:t>Р</a:t>
            </a:r>
            <a:r>
              <a:rPr lang="ru-MD" altLang="ru-RU" sz="1600" b="1" baseline="-25000" dirty="0"/>
              <a:t>Ф</a:t>
            </a:r>
            <a:r>
              <a:rPr lang="ru-MD" altLang="ru-RU" sz="1600" b="1" dirty="0"/>
              <a:t> = Р</a:t>
            </a:r>
            <a:r>
              <a:rPr lang="ru-MD" altLang="ru-RU" sz="1600" b="1" baseline="-25000" dirty="0"/>
              <a:t>ПЛ</a:t>
            </a:r>
            <a:r>
              <a:rPr lang="ru-MD" altLang="ru-RU" sz="1600" b="1" dirty="0"/>
              <a:t> – </a:t>
            </a:r>
            <a:r>
              <a:rPr lang="en-US" altLang="ru-RU" sz="1600" b="1" dirty="0">
                <a:cs typeface="Tahoma" pitchFamily="34" charset="0"/>
              </a:rPr>
              <a:t>g</a:t>
            </a:r>
            <a:r>
              <a:rPr lang="ru-RU" altLang="ru-RU" sz="1600" b="1" dirty="0">
                <a:cs typeface="Tahoma" pitchFamily="34" charset="0"/>
              </a:rPr>
              <a:t> </a:t>
            </a:r>
            <a:r>
              <a:rPr lang="ru-MD" altLang="ru-RU" sz="1600" b="1" dirty="0"/>
              <a:t>·(Н - Н</a:t>
            </a:r>
            <a:r>
              <a:rPr lang="ru-MD" altLang="ru-RU" sz="1600" b="1" baseline="-25000" dirty="0"/>
              <a:t>К</a:t>
            </a:r>
            <a:r>
              <a:rPr lang="ru-MD" altLang="ru-RU" sz="1600" b="1" dirty="0"/>
              <a:t>) · </a:t>
            </a:r>
            <a:r>
              <a:rPr lang="el-GR" altLang="ru-RU" sz="1600" b="1" dirty="0">
                <a:cs typeface="Tahoma" pitchFamily="34" charset="0"/>
                <a:sym typeface="Symbol" pitchFamily="18" charset="2"/>
              </a:rPr>
              <a:t>ρ</a:t>
            </a:r>
            <a:r>
              <a:rPr lang="ru-MD" altLang="ru-RU" sz="1600" b="1" baseline="-25000" dirty="0"/>
              <a:t>Ф</a:t>
            </a:r>
            <a:r>
              <a:rPr lang="en-US" altLang="ru-RU" sz="1600" b="1" baseline="-25000" dirty="0"/>
              <a:t> </a:t>
            </a:r>
            <a:r>
              <a:rPr lang="ru-MD" altLang="ru-RU" sz="1600" b="1" dirty="0"/>
              <a:t>·</a:t>
            </a:r>
            <a:r>
              <a:rPr lang="en-US" altLang="ru-RU" sz="1600" b="1" baseline="-25000" dirty="0"/>
              <a:t> </a:t>
            </a:r>
            <a:r>
              <a:rPr lang="en-US" altLang="ru-RU" sz="1600" b="1" dirty="0"/>
              <a:t>10</a:t>
            </a:r>
            <a:r>
              <a:rPr lang="en-US" altLang="ru-RU" sz="1600" b="1" baseline="30000" dirty="0"/>
              <a:t>-6</a:t>
            </a:r>
            <a:r>
              <a:rPr lang="ru-MD" altLang="ru-RU" sz="1600" b="1" baseline="-25000" dirty="0">
                <a:sym typeface="Symbol" pitchFamily="18" charset="2"/>
              </a:rPr>
              <a:t/>
            </a:r>
            <a:br>
              <a:rPr lang="ru-MD" altLang="ru-RU" sz="1600" b="1" baseline="-25000" dirty="0">
                <a:sym typeface="Symbol" pitchFamily="18" charset="2"/>
              </a:rPr>
            </a:br>
            <a:r>
              <a:rPr lang="en-US" altLang="ru-RU" sz="1600" b="1" baseline="-25000" dirty="0">
                <a:sym typeface="Symbol" pitchFamily="18" charset="2"/>
              </a:rPr>
              <a:t> </a:t>
            </a:r>
            <a:r>
              <a:rPr lang="ru-MD" altLang="ru-RU" sz="1600" b="1" dirty="0">
                <a:sym typeface="Symbol" pitchFamily="18" charset="2"/>
              </a:rPr>
              <a:t></a:t>
            </a:r>
            <a:r>
              <a:rPr lang="ru-MD" altLang="ru-RU" sz="1600" b="1" dirty="0"/>
              <a:t>Р</a:t>
            </a:r>
            <a:r>
              <a:rPr lang="ru-MD" altLang="ru-RU" sz="1600" b="1" baseline="-25000" dirty="0"/>
              <a:t>ГР</a:t>
            </a:r>
            <a:r>
              <a:rPr lang="ru-MD" altLang="ru-RU" sz="1600" b="1" dirty="0"/>
              <a:t> · Н</a:t>
            </a:r>
            <a:r>
              <a:rPr lang="ru-MD" altLang="ru-RU" sz="1600" b="1" baseline="-25000" dirty="0"/>
              <a:t>К </a:t>
            </a:r>
            <a:r>
              <a:rPr lang="ru-MD" altLang="ru-RU" sz="1600" b="1" dirty="0">
                <a:cs typeface="Tahoma" pitchFamily="34" charset="0"/>
              </a:rPr>
              <a:t>≥</a:t>
            </a:r>
            <a:r>
              <a:rPr lang="ru-MD" altLang="ru-RU" sz="1600" b="1" dirty="0"/>
              <a:t> Р</a:t>
            </a:r>
            <a:r>
              <a:rPr lang="ru-MD" altLang="ru-RU" sz="1600" b="1" baseline="-25000" dirty="0"/>
              <a:t>ПЛ </a:t>
            </a:r>
            <a:r>
              <a:rPr lang="ru-MD" altLang="ru-RU" sz="1600" b="1" dirty="0"/>
              <a:t>– </a:t>
            </a:r>
            <a:r>
              <a:rPr lang="en-US" altLang="ru-RU" sz="1600" b="1" dirty="0"/>
              <a:t>g </a:t>
            </a:r>
            <a:r>
              <a:rPr lang="ru-MD" altLang="ru-RU" sz="1600" b="1" dirty="0"/>
              <a:t>·</a:t>
            </a:r>
            <a:r>
              <a:rPr lang="en-US" altLang="ru-RU" sz="1600" b="1" dirty="0"/>
              <a:t> H </a:t>
            </a:r>
            <a:r>
              <a:rPr lang="ru-MD" altLang="ru-RU" sz="1600" b="1" dirty="0"/>
              <a:t>·</a:t>
            </a:r>
            <a:r>
              <a:rPr lang="ru-MD" altLang="ru-RU" sz="1600" b="1" i="1" dirty="0"/>
              <a:t> </a:t>
            </a:r>
            <a:r>
              <a:rPr lang="el-GR" altLang="ru-RU" sz="1600" b="1" dirty="0">
                <a:cs typeface="Tahoma" pitchFamily="34" charset="0"/>
                <a:sym typeface="Symbol" pitchFamily="18" charset="2"/>
              </a:rPr>
              <a:t>ρ</a:t>
            </a:r>
            <a:r>
              <a:rPr lang="ru-MD" altLang="ru-RU" sz="1600" b="1" baseline="-25000" dirty="0"/>
              <a:t>Ф </a:t>
            </a:r>
            <a:r>
              <a:rPr lang="ru-MD" altLang="ru-RU" sz="1600" b="1" dirty="0"/>
              <a:t>·</a:t>
            </a:r>
            <a:r>
              <a:rPr lang="en-US" altLang="ru-RU" sz="1600" b="1" dirty="0"/>
              <a:t> 10</a:t>
            </a:r>
            <a:r>
              <a:rPr lang="en-US" altLang="ru-RU" sz="1600" b="1" baseline="30000" dirty="0"/>
              <a:t>-6</a:t>
            </a:r>
            <a:r>
              <a:rPr lang="ru-MD" altLang="ru-RU" sz="1600" b="1" baseline="-25000" dirty="0"/>
              <a:t> </a:t>
            </a:r>
            <a:r>
              <a:rPr lang="en-US" altLang="ru-RU" sz="1600" b="1" dirty="0"/>
              <a:t>+ g </a:t>
            </a:r>
            <a:r>
              <a:rPr lang="ru-MD" altLang="ru-RU" sz="1600" b="1" dirty="0"/>
              <a:t>·</a:t>
            </a:r>
            <a:r>
              <a:rPr lang="en-US" altLang="ru-RU" sz="1600" b="1" dirty="0"/>
              <a:t> H</a:t>
            </a:r>
            <a:r>
              <a:rPr lang="ru-RU" altLang="ru-RU" sz="1600" b="1" baseline="-25000" dirty="0"/>
              <a:t>к</a:t>
            </a:r>
            <a:r>
              <a:rPr lang="en-US" altLang="ru-RU" sz="1600" b="1" dirty="0"/>
              <a:t> </a:t>
            </a:r>
            <a:r>
              <a:rPr lang="ru-MD" altLang="ru-RU" sz="1600" b="1" dirty="0"/>
              <a:t>·</a:t>
            </a:r>
            <a:r>
              <a:rPr lang="ru-MD" altLang="ru-RU" sz="1600" b="1" i="1" dirty="0"/>
              <a:t> </a:t>
            </a:r>
            <a:r>
              <a:rPr lang="el-GR" altLang="ru-RU" sz="1600" b="1" dirty="0">
                <a:cs typeface="Tahoma" pitchFamily="34" charset="0"/>
                <a:sym typeface="Symbol" pitchFamily="18" charset="2"/>
              </a:rPr>
              <a:t>ρ</a:t>
            </a:r>
            <a:r>
              <a:rPr lang="ru-MD" altLang="ru-RU" sz="1600" b="1" baseline="-25000" dirty="0"/>
              <a:t>Ф </a:t>
            </a:r>
            <a:r>
              <a:rPr lang="ru-MD" altLang="ru-RU" sz="1600" b="1" dirty="0"/>
              <a:t>·</a:t>
            </a:r>
            <a:r>
              <a:rPr lang="en-US" altLang="ru-RU" sz="1600" b="1" dirty="0"/>
              <a:t> 10</a:t>
            </a:r>
            <a:r>
              <a:rPr lang="en-US" altLang="ru-RU" sz="1600" b="1" baseline="30000" dirty="0"/>
              <a:t>-6</a:t>
            </a:r>
            <a:r>
              <a:rPr lang="ru-MD" altLang="ru-RU" sz="1600" b="1" baseline="-25000" dirty="0"/>
              <a:t> </a:t>
            </a:r>
            <a:br>
              <a:rPr lang="ru-MD" altLang="ru-RU" sz="1600" b="1" baseline="-25000" dirty="0"/>
            </a:br>
            <a:r>
              <a:rPr lang="ru-MD" altLang="ru-RU" sz="1600" b="1" dirty="0"/>
              <a:t/>
            </a:r>
            <a:br>
              <a:rPr lang="ru-MD" altLang="ru-RU" sz="1600" b="1" dirty="0"/>
            </a:br>
            <a:r>
              <a:rPr lang="ru-MD" altLang="ru-RU" sz="1600" b="1" dirty="0"/>
              <a:t/>
            </a:r>
            <a:br>
              <a:rPr lang="ru-MD" altLang="ru-RU" sz="1600" b="1" dirty="0"/>
            </a:br>
            <a:r>
              <a:rPr lang="ru-MD" altLang="ru-RU" sz="1600" dirty="0"/>
              <a:t/>
            </a:r>
            <a:br>
              <a:rPr lang="ru-MD" altLang="ru-RU" sz="1600" dirty="0"/>
            </a:br>
            <a:r>
              <a:rPr lang="ru-MD" altLang="ru-RU" sz="1600" dirty="0"/>
              <a:t/>
            </a:r>
            <a:br>
              <a:rPr lang="ru-MD" altLang="ru-RU" sz="1600" dirty="0"/>
            </a:br>
            <a:r>
              <a:rPr lang="ru-MD" altLang="ru-RU" sz="1600" dirty="0" smtClean="0"/>
              <a:t> </a:t>
            </a:r>
            <a:r>
              <a:rPr lang="ru-MD" altLang="ru-RU" sz="1600" dirty="0" err="1" smtClean="0"/>
              <a:t>мұнда</a:t>
            </a:r>
            <a:r>
              <a:rPr lang="ru-MD" altLang="ru-RU" sz="1600" b="1" dirty="0" smtClean="0"/>
              <a:t> </a:t>
            </a:r>
            <a:r>
              <a:rPr lang="ru-MD" altLang="ru-RU" sz="1600" b="1" dirty="0"/>
              <a:t>Р</a:t>
            </a:r>
            <a:r>
              <a:rPr lang="ru-MD" altLang="ru-RU" sz="1600" b="1" baseline="-25000" dirty="0"/>
              <a:t>ПЛ</a:t>
            </a:r>
            <a:r>
              <a:rPr lang="ru-MD" altLang="ru-RU" sz="1600" b="1" dirty="0"/>
              <a:t> </a:t>
            </a:r>
            <a:r>
              <a:rPr lang="ru-MD" altLang="ru-RU" sz="1600" dirty="0"/>
              <a:t>- </a:t>
            </a:r>
            <a:r>
              <a:rPr lang="ru-RU" sz="1600" dirty="0" err="1">
                <a:effectLst/>
              </a:rPr>
              <a:t>ашылатын</a:t>
            </a:r>
            <a:r>
              <a:rPr lang="ru-RU" sz="1600" dirty="0">
                <a:effectLst/>
              </a:rPr>
              <a:t> </a:t>
            </a:r>
            <a:r>
              <a:rPr lang="ru-RU" sz="1600" dirty="0" err="1">
                <a:effectLst/>
              </a:rPr>
              <a:t>қабаттағы</a:t>
            </a:r>
            <a:r>
              <a:rPr lang="ru-RU" sz="1600" dirty="0">
                <a:effectLst/>
              </a:rPr>
              <a:t> </a:t>
            </a:r>
            <a:r>
              <a:rPr lang="ru-RU" sz="1600" dirty="0" err="1">
                <a:effectLst/>
              </a:rPr>
              <a:t>қысым</a:t>
            </a:r>
            <a:r>
              <a:rPr lang="ru-RU" sz="1600" dirty="0">
                <a:effectLst/>
              </a:rPr>
              <a:t> (МПа) (кондуктор </a:t>
            </a:r>
            <a:r>
              <a:rPr lang="ru-RU" sz="1600" dirty="0" err="1">
                <a:effectLst/>
              </a:rPr>
              <a:t>башмактарынан</a:t>
            </a:r>
            <a:r>
              <a:rPr lang="ru-RU" sz="1600" dirty="0">
                <a:effectLst/>
              </a:rPr>
              <a:t> </a:t>
            </a:r>
            <a:r>
              <a:rPr lang="ru-RU" sz="1600" dirty="0" err="1">
                <a:effectLst/>
              </a:rPr>
              <a:t>жасалған</a:t>
            </a:r>
            <a:r>
              <a:rPr lang="ru-RU" sz="1600" dirty="0">
                <a:effectLst/>
              </a:rPr>
              <a:t>);</a:t>
            </a:r>
            <a:r>
              <a:rPr lang="ru-MD" altLang="ru-RU" sz="1600" b="1" i="1" dirty="0"/>
              <a:t/>
            </a:r>
            <a:br>
              <a:rPr lang="ru-MD" altLang="ru-RU" sz="1600" b="1" i="1" dirty="0"/>
            </a:br>
            <a:r>
              <a:rPr lang="ru-MD" altLang="ru-RU" sz="1600" b="1" i="1" dirty="0"/>
              <a:t>       </a:t>
            </a:r>
            <a:r>
              <a:rPr lang="en-US" altLang="ru-RU" sz="1600" b="1" dirty="0"/>
              <a:t>H</a:t>
            </a:r>
            <a:r>
              <a:rPr lang="ru-MD" altLang="ru-RU" sz="1600" dirty="0"/>
              <a:t>– </a:t>
            </a:r>
            <a:r>
              <a:rPr lang="ru-RU" sz="1600" dirty="0" err="1">
                <a:effectLst/>
              </a:rPr>
              <a:t>ашылатын</a:t>
            </a:r>
            <a:r>
              <a:rPr lang="ru-RU" sz="1600" dirty="0">
                <a:effectLst/>
              </a:rPr>
              <a:t> </a:t>
            </a:r>
            <a:r>
              <a:rPr lang="ru-RU" sz="1600" dirty="0" err="1">
                <a:effectLst/>
              </a:rPr>
              <a:t>қабаттың</a:t>
            </a:r>
            <a:r>
              <a:rPr lang="ru-RU" sz="1600" dirty="0">
                <a:effectLst/>
              </a:rPr>
              <a:t> </a:t>
            </a:r>
            <a:r>
              <a:rPr lang="ru-RU" sz="1600" dirty="0" err="1">
                <a:effectLst/>
              </a:rPr>
              <a:t>тереңдігі</a:t>
            </a:r>
            <a:r>
              <a:rPr lang="ru-RU" sz="1600" dirty="0">
                <a:effectLst/>
              </a:rPr>
              <a:t>, м</a:t>
            </a:r>
            <a:r>
              <a:rPr lang="ru-RU" sz="1600" dirty="0" smtClean="0">
                <a:effectLst/>
              </a:rPr>
              <a:t>;</a:t>
            </a:r>
          </a:p>
          <a:p>
            <a:pPr indent="0">
              <a:spcBef>
                <a:spcPct val="0"/>
              </a:spcBef>
              <a:buClr>
                <a:srgbClr val="5B8800"/>
              </a:buClr>
              <a:buNone/>
            </a:pPr>
            <a:r>
              <a:rPr lang="ru-MD" altLang="ru-RU" sz="1600" b="1" dirty="0" smtClean="0">
                <a:sym typeface="Symbol" pitchFamily="18" charset="2"/>
              </a:rPr>
              <a:t>       </a:t>
            </a:r>
            <a:r>
              <a:rPr lang="el-GR" altLang="ru-RU" sz="1600" b="1" dirty="0">
                <a:cs typeface="Tahoma" pitchFamily="34" charset="0"/>
                <a:sym typeface="Symbol" pitchFamily="18" charset="2"/>
              </a:rPr>
              <a:t>ρ</a:t>
            </a:r>
            <a:r>
              <a:rPr lang="ru-MD" altLang="ru-RU" sz="1600" b="1" baseline="-25000" dirty="0"/>
              <a:t>Ф</a:t>
            </a:r>
            <a:r>
              <a:rPr lang="ru-MD" altLang="ru-RU" sz="1600" dirty="0"/>
              <a:t> – </a:t>
            </a:r>
            <a:r>
              <a:rPr lang="ru-RU" sz="1600" dirty="0" err="1">
                <a:effectLst/>
              </a:rPr>
              <a:t>қабаттық</a:t>
            </a:r>
            <a:r>
              <a:rPr lang="ru-RU" sz="1600" dirty="0">
                <a:effectLst/>
              </a:rPr>
              <a:t> флюид </a:t>
            </a:r>
            <a:r>
              <a:rPr lang="ru-RU" sz="1600" dirty="0" err="1">
                <a:effectLst/>
              </a:rPr>
              <a:t>тығыздығы</a:t>
            </a:r>
            <a:r>
              <a:rPr lang="ru-RU" sz="1600" dirty="0">
                <a:effectLst/>
              </a:rPr>
              <a:t> (кг / м3</a:t>
            </a:r>
            <a:r>
              <a:rPr lang="ru-RU" sz="1600" dirty="0" smtClean="0">
                <a:effectLst/>
              </a:rPr>
              <a:t>);</a:t>
            </a:r>
          </a:p>
          <a:p>
            <a:pPr indent="0">
              <a:spcBef>
                <a:spcPct val="0"/>
              </a:spcBef>
              <a:buClr>
                <a:srgbClr val="5B8800"/>
              </a:buClr>
              <a:buNone/>
            </a:pPr>
            <a:r>
              <a:rPr lang="ru-MD" altLang="ru-RU" sz="1600" b="1" dirty="0" smtClean="0">
                <a:sym typeface="Symbol" pitchFamily="18" charset="2"/>
              </a:rPr>
              <a:t>      </a:t>
            </a:r>
            <a:r>
              <a:rPr lang="ru-MD" altLang="ru-RU" sz="1600" b="1" dirty="0">
                <a:sym typeface="Symbol" pitchFamily="18" charset="2"/>
              </a:rPr>
              <a:t></a:t>
            </a:r>
            <a:r>
              <a:rPr lang="ru-MD" altLang="ru-RU" sz="1600" b="1" dirty="0"/>
              <a:t>Р</a:t>
            </a:r>
            <a:r>
              <a:rPr lang="ru-MD" altLang="ru-RU" sz="1600" b="1" baseline="-25000" dirty="0"/>
              <a:t>ГР</a:t>
            </a:r>
            <a:r>
              <a:rPr lang="ru-MD" altLang="ru-RU" sz="1600" baseline="-25000" dirty="0"/>
              <a:t> </a:t>
            </a:r>
            <a:r>
              <a:rPr lang="ru-MD" altLang="ru-RU" sz="1600" dirty="0"/>
              <a:t>– </a:t>
            </a:r>
            <a:r>
              <a:rPr lang="ru-RU" sz="1600" dirty="0" err="1">
                <a:effectLst/>
              </a:rPr>
              <a:t>кондукторды</a:t>
            </a:r>
            <a:r>
              <a:rPr lang="ru-RU" sz="1600" dirty="0">
                <a:effectLst/>
              </a:rPr>
              <a:t> </a:t>
            </a:r>
            <a:r>
              <a:rPr lang="ru-RU" sz="1600" dirty="0" err="1">
                <a:effectLst/>
              </a:rPr>
              <a:t>түсірудің</a:t>
            </a:r>
            <a:r>
              <a:rPr lang="ru-RU" sz="1600" dirty="0">
                <a:effectLst/>
              </a:rPr>
              <a:t> </a:t>
            </a:r>
            <a:r>
              <a:rPr lang="ru-RU" sz="1600" dirty="0" err="1">
                <a:effectLst/>
              </a:rPr>
              <a:t>болжамды</a:t>
            </a:r>
            <a:r>
              <a:rPr lang="ru-RU" sz="1600" dirty="0">
                <a:effectLst/>
              </a:rPr>
              <a:t> </a:t>
            </a:r>
            <a:r>
              <a:rPr lang="ru-RU" sz="1600" dirty="0" err="1">
                <a:effectLst/>
              </a:rPr>
              <a:t>интервалында</a:t>
            </a:r>
            <a:r>
              <a:rPr lang="ru-RU" sz="1600" dirty="0">
                <a:effectLst/>
              </a:rPr>
              <a:t> (МПа/м) Г.Р. </a:t>
            </a:r>
            <a:r>
              <a:rPr lang="ru-RU" sz="1600" dirty="0" err="1">
                <a:effectLst/>
              </a:rPr>
              <a:t>қысымның</a:t>
            </a:r>
            <a:r>
              <a:rPr lang="ru-RU" sz="1600" dirty="0">
                <a:effectLst/>
              </a:rPr>
              <a:t> </a:t>
            </a:r>
            <a:r>
              <a:rPr lang="ru-RU" sz="1600" dirty="0" err="1">
                <a:effectLst/>
              </a:rPr>
              <a:t>градиенті</a:t>
            </a:r>
            <a:r>
              <a:rPr lang="ru-RU" sz="1600" dirty="0" smtClean="0">
                <a:effectLst/>
              </a:rPr>
              <a:t>.</a:t>
            </a:r>
          </a:p>
          <a:p>
            <a:pPr indent="0">
              <a:spcBef>
                <a:spcPct val="0"/>
              </a:spcBef>
              <a:buClr>
                <a:srgbClr val="5B8800"/>
              </a:buClr>
              <a:buNone/>
            </a:pPr>
            <a:r>
              <a:rPr lang="ru-RU" sz="1600" b="1" dirty="0" err="1" smtClean="0">
                <a:effectLst/>
              </a:rPr>
              <a:t>Тех.колонна</a:t>
            </a:r>
            <a:r>
              <a:rPr lang="ru-RU" sz="1600" dirty="0" smtClean="0">
                <a:effectLst/>
              </a:rPr>
              <a:t> -- </a:t>
            </a:r>
            <a:r>
              <a:rPr lang="ru-RU" sz="1600" dirty="0" err="1">
                <a:effectLst/>
              </a:rPr>
              <a:t>бұрғылау</a:t>
            </a:r>
            <a:r>
              <a:rPr lang="ru-RU" sz="1600" dirty="0">
                <a:effectLst/>
              </a:rPr>
              <a:t> </a:t>
            </a:r>
            <a:r>
              <a:rPr lang="ru-RU" sz="1600" dirty="0" err="1">
                <a:effectLst/>
              </a:rPr>
              <a:t>жағдайларымен</a:t>
            </a:r>
            <a:r>
              <a:rPr lang="ru-RU" sz="1600" dirty="0">
                <a:effectLst/>
              </a:rPr>
              <a:t> </a:t>
            </a:r>
            <a:r>
              <a:rPr lang="ru-RU" sz="1600" dirty="0" err="1">
                <a:effectLst/>
              </a:rPr>
              <a:t>аралықты</a:t>
            </a:r>
            <a:r>
              <a:rPr lang="ru-RU" sz="1600" dirty="0">
                <a:effectLst/>
              </a:rPr>
              <a:t> </a:t>
            </a:r>
            <a:r>
              <a:rPr lang="ru-RU" sz="1600" dirty="0" err="1">
                <a:effectLst/>
              </a:rPr>
              <a:t>жабуды</a:t>
            </a:r>
            <a:r>
              <a:rPr lang="ru-RU" sz="1600" dirty="0">
                <a:effectLst/>
              </a:rPr>
              <a:t> </a:t>
            </a:r>
            <a:r>
              <a:rPr lang="ru-RU" sz="1600" dirty="0" err="1">
                <a:effectLst/>
              </a:rPr>
              <a:t>есепке</a:t>
            </a:r>
            <a:r>
              <a:rPr lang="ru-RU" sz="1600" dirty="0">
                <a:effectLst/>
              </a:rPr>
              <a:t> ала </a:t>
            </a:r>
            <a:r>
              <a:rPr lang="ru-RU" sz="1600" dirty="0" err="1" smtClean="0">
                <a:effectLst/>
              </a:rPr>
              <a:t>отырып</a:t>
            </a:r>
            <a:r>
              <a:rPr lang="ru-RU" sz="1600" dirty="0" smtClean="0">
                <a:effectLst/>
              </a:rPr>
              <a:t> </a:t>
            </a:r>
            <a:r>
              <a:rPr lang="ru-RU" sz="1600" dirty="0" err="1" smtClean="0">
                <a:effectLst/>
              </a:rPr>
              <a:t>таңдалады</a:t>
            </a:r>
            <a:r>
              <a:rPr lang="ru-RU" sz="1600" dirty="0" smtClean="0">
                <a:effectLst/>
              </a:rPr>
              <a:t>.</a:t>
            </a:r>
          </a:p>
          <a:p>
            <a:pPr indent="0">
              <a:spcBef>
                <a:spcPct val="0"/>
              </a:spcBef>
              <a:buClr>
                <a:srgbClr val="5B8800"/>
              </a:buClr>
              <a:buNone/>
            </a:pPr>
            <a:r>
              <a:rPr lang="ru-RU" sz="1600" b="1" dirty="0" err="1">
                <a:effectLst/>
              </a:rPr>
              <a:t>Пайдалану</a:t>
            </a:r>
            <a:r>
              <a:rPr lang="ru-RU" sz="1600" b="1" dirty="0">
                <a:effectLst/>
              </a:rPr>
              <a:t> </a:t>
            </a:r>
            <a:r>
              <a:rPr lang="ru-RU" sz="1600" b="1" dirty="0" smtClean="0">
                <a:effectLst/>
              </a:rPr>
              <a:t>колонна--- </a:t>
            </a:r>
            <a:r>
              <a:rPr lang="ru-RU" sz="1600" dirty="0" err="1">
                <a:effectLst/>
              </a:rPr>
              <a:t>зумппфтің</a:t>
            </a:r>
            <a:r>
              <a:rPr lang="ru-RU" sz="1600" dirty="0">
                <a:effectLst/>
              </a:rPr>
              <a:t> </a:t>
            </a:r>
            <a:r>
              <a:rPr lang="ru-RU" sz="1600" dirty="0" err="1">
                <a:effectLst/>
              </a:rPr>
              <a:t>қалыптасуын</a:t>
            </a:r>
            <a:r>
              <a:rPr lang="ru-RU" sz="1600" dirty="0">
                <a:effectLst/>
              </a:rPr>
              <a:t> </a:t>
            </a:r>
            <a:r>
              <a:rPr lang="ru-RU" sz="1600" dirty="0" err="1">
                <a:effectLst/>
              </a:rPr>
              <a:t>ескере</a:t>
            </a:r>
            <a:r>
              <a:rPr lang="ru-RU" sz="1600" dirty="0">
                <a:effectLst/>
              </a:rPr>
              <a:t> </a:t>
            </a:r>
            <a:r>
              <a:rPr lang="ru-RU" sz="1600" dirty="0" err="1">
                <a:effectLst/>
              </a:rPr>
              <a:t>отырып</a:t>
            </a:r>
            <a:r>
              <a:rPr lang="ru-RU" sz="1600" dirty="0">
                <a:effectLst/>
              </a:rPr>
              <a:t> </a:t>
            </a:r>
            <a:r>
              <a:rPr lang="ru-RU" sz="1600" dirty="0" err="1">
                <a:effectLst/>
              </a:rPr>
              <a:t>немесе</a:t>
            </a:r>
            <a:r>
              <a:rPr lang="ru-RU" sz="1600" dirty="0">
                <a:effectLst/>
              </a:rPr>
              <a:t> </a:t>
            </a:r>
            <a:r>
              <a:rPr lang="ru-RU" sz="1600" dirty="0" err="1">
                <a:effectLst/>
              </a:rPr>
              <a:t>онсыз</a:t>
            </a:r>
            <a:r>
              <a:rPr lang="ru-RU" sz="1600" dirty="0" smtClean="0">
                <a:effectLst/>
              </a:rPr>
              <a:t>.</a:t>
            </a:r>
          </a:p>
          <a:p>
            <a:pPr indent="0">
              <a:spcBef>
                <a:spcPct val="0"/>
              </a:spcBef>
              <a:buClr>
                <a:srgbClr val="5B8800"/>
              </a:buClr>
              <a:buNone/>
            </a:pPr>
            <a:r>
              <a:rPr lang="ru-MD" altLang="ru-RU" sz="1600" b="1" i="1" dirty="0" smtClean="0">
                <a:effectLst/>
                <a:sym typeface="Symbol" pitchFamily="18" charset="2"/>
              </a:rPr>
              <a:t>Хвостовик </a:t>
            </a:r>
            <a:r>
              <a:rPr lang="ru-MD" altLang="ru-RU" sz="1600" dirty="0" smtClean="0">
                <a:sym typeface="Symbol" pitchFamily="18" charset="2"/>
              </a:rPr>
              <a:t> </a:t>
            </a:r>
            <a:r>
              <a:rPr lang="ru-RU" sz="1600" dirty="0" err="1" smtClean="0">
                <a:effectLst/>
              </a:rPr>
              <a:t>мұнай</a:t>
            </a:r>
            <a:r>
              <a:rPr lang="ru-RU" sz="1600" dirty="0" smtClean="0">
                <a:effectLst/>
              </a:rPr>
              <a:t> </a:t>
            </a:r>
            <a:r>
              <a:rPr lang="ru-RU" sz="1600" dirty="0" err="1">
                <a:effectLst/>
              </a:rPr>
              <a:t>ұңғымалары</a:t>
            </a:r>
            <a:r>
              <a:rPr lang="ru-RU" sz="1600" dirty="0">
                <a:effectLst/>
              </a:rPr>
              <a:t> </a:t>
            </a:r>
            <a:r>
              <a:rPr lang="ru-RU" sz="1600" dirty="0" err="1">
                <a:effectLst/>
              </a:rPr>
              <a:t>үшін</a:t>
            </a:r>
            <a:r>
              <a:rPr lang="ru-RU" sz="1600" dirty="0">
                <a:effectLst/>
              </a:rPr>
              <a:t> </a:t>
            </a:r>
            <a:r>
              <a:rPr lang="ru-RU" sz="1600" dirty="0" err="1">
                <a:effectLst/>
              </a:rPr>
              <a:t>кемінде</a:t>
            </a:r>
            <a:r>
              <a:rPr lang="ru-RU" sz="1600" dirty="0">
                <a:effectLst/>
              </a:rPr>
              <a:t> 75 м </a:t>
            </a:r>
            <a:r>
              <a:rPr lang="ru-RU" sz="1600" dirty="0" err="1">
                <a:effectLst/>
              </a:rPr>
              <a:t>және</a:t>
            </a:r>
            <a:r>
              <a:rPr lang="ru-RU" sz="1600" dirty="0">
                <a:effectLst/>
              </a:rPr>
              <a:t> </a:t>
            </a:r>
            <a:r>
              <a:rPr lang="ru-RU" sz="1600" dirty="0" err="1">
                <a:effectLst/>
              </a:rPr>
              <a:t>алдыңғы</a:t>
            </a:r>
            <a:r>
              <a:rPr lang="ru-RU" sz="1600" dirty="0">
                <a:effectLst/>
              </a:rPr>
              <a:t> </a:t>
            </a:r>
            <a:r>
              <a:rPr lang="ru-RU" sz="1600" dirty="0" err="1">
                <a:effectLst/>
              </a:rPr>
              <a:t>шегендеу</a:t>
            </a:r>
            <a:r>
              <a:rPr lang="ru-RU" sz="1600" dirty="0">
                <a:effectLst/>
              </a:rPr>
              <a:t> </a:t>
            </a:r>
            <a:r>
              <a:rPr lang="ru-RU" sz="1600" dirty="0" err="1">
                <a:effectLst/>
              </a:rPr>
              <a:t>бағанасының</a:t>
            </a:r>
            <a:r>
              <a:rPr lang="ru-RU" sz="1600" dirty="0">
                <a:effectLst/>
              </a:rPr>
              <a:t> </a:t>
            </a:r>
            <a:r>
              <a:rPr lang="ru-RU" sz="1600" dirty="0" err="1">
                <a:effectLst/>
              </a:rPr>
              <a:t>табандығынан</a:t>
            </a:r>
            <a:r>
              <a:rPr lang="ru-RU" sz="1600" dirty="0">
                <a:effectLst/>
              </a:rPr>
              <a:t> </a:t>
            </a:r>
            <a:r>
              <a:rPr lang="ru-RU" sz="1600" dirty="0" err="1">
                <a:effectLst/>
              </a:rPr>
              <a:t>жоғары</a:t>
            </a:r>
            <a:r>
              <a:rPr lang="ru-RU" sz="1600" dirty="0">
                <a:effectLst/>
              </a:rPr>
              <a:t> газ </a:t>
            </a:r>
            <a:r>
              <a:rPr lang="ru-RU" sz="1600" dirty="0" err="1">
                <a:effectLst/>
              </a:rPr>
              <a:t>ұңғымалары</a:t>
            </a:r>
            <a:r>
              <a:rPr lang="ru-RU" sz="1600" dirty="0">
                <a:effectLst/>
              </a:rPr>
              <a:t> </a:t>
            </a:r>
            <a:r>
              <a:rPr lang="ru-RU" sz="1600" dirty="0" err="1">
                <a:effectLst/>
              </a:rPr>
              <a:t>үшін</a:t>
            </a:r>
            <a:r>
              <a:rPr lang="ru-RU" sz="1600" dirty="0">
                <a:effectLst/>
              </a:rPr>
              <a:t> 250 м </a:t>
            </a:r>
            <a:r>
              <a:rPr lang="ru-RU" sz="1600" dirty="0" err="1">
                <a:effectLst/>
              </a:rPr>
              <a:t>биіктікте</a:t>
            </a:r>
            <a:r>
              <a:rPr lang="ru-RU" sz="1600" dirty="0">
                <a:effectLst/>
              </a:rPr>
              <a:t> </a:t>
            </a:r>
            <a:r>
              <a:rPr lang="ru-RU" sz="1600" dirty="0" err="1">
                <a:effectLst/>
              </a:rPr>
              <a:t>орналасуы</a:t>
            </a:r>
            <a:r>
              <a:rPr lang="ru-RU" sz="1600" dirty="0">
                <a:effectLst/>
              </a:rPr>
              <a:t> </a:t>
            </a:r>
            <a:r>
              <a:rPr lang="ru-RU" sz="1600" dirty="0" err="1">
                <a:effectLst/>
              </a:rPr>
              <a:t>тиіс</a:t>
            </a:r>
            <a:r>
              <a:rPr lang="ru-RU" sz="1600" dirty="0">
                <a:effectLst/>
              </a:rPr>
              <a:t>.</a:t>
            </a:r>
            <a:r>
              <a:rPr lang="ru-MD" altLang="ru-RU" sz="1600" dirty="0">
                <a:solidFill>
                  <a:srgbClr val="000000"/>
                </a:solidFill>
              </a:rPr>
              <a:t/>
            </a:r>
            <a:br>
              <a:rPr lang="ru-MD" altLang="ru-RU" sz="1600" dirty="0">
                <a:solidFill>
                  <a:srgbClr val="000000"/>
                </a:solidFill>
              </a:rPr>
            </a:br>
            <a:endParaRPr lang="ru-RU" altLang="ru-RU" sz="1600" dirty="0">
              <a:solidFill>
                <a:srgbClr val="000000"/>
              </a:solidFill>
            </a:endParaRPr>
          </a:p>
        </p:txBody>
      </p:sp>
    </p:spTree>
    <p:extLst>
      <p:ext uri="{BB962C8B-B14F-4D97-AF65-F5344CB8AC3E}">
        <p14:creationId xmlns:p14="http://schemas.microsoft.com/office/powerpoint/2010/main" val="1703084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3" name="Rectangle 5"/>
          <p:cNvSpPr>
            <a:spLocks noGrp="1" noChangeArrowheads="1"/>
          </p:cNvSpPr>
          <p:nvPr>
            <p:ph type="body" idx="1"/>
          </p:nvPr>
        </p:nvSpPr>
        <p:spPr>
          <a:xfrm>
            <a:off x="395536" y="908720"/>
            <a:ext cx="8435975" cy="5446713"/>
          </a:xfrm>
        </p:spPr>
        <p:txBody>
          <a:bodyPr/>
          <a:lstStyle/>
          <a:p>
            <a:pPr marL="0" lvl="0" indent="0">
              <a:buNone/>
            </a:pPr>
            <a:r>
              <a:rPr lang="ru-RU" sz="2400" b="1" i="1" dirty="0">
                <a:effectLst/>
              </a:rPr>
              <a:t>Требования, предъявляемые к колонным головкам</a:t>
            </a:r>
            <a:r>
              <a:rPr lang="ru-RU" sz="2400" dirty="0" smtClean="0">
                <a:effectLst/>
              </a:rPr>
              <a:t>:</a:t>
            </a:r>
            <a:endParaRPr lang="en-US" sz="2400" dirty="0" smtClean="0">
              <a:effectLst/>
            </a:endParaRPr>
          </a:p>
          <a:p>
            <a:pPr marL="0" lvl="0" indent="0">
              <a:buNone/>
            </a:pPr>
            <a:endParaRPr lang="ru-RU" sz="2400" dirty="0">
              <a:effectLst/>
            </a:endParaRPr>
          </a:p>
          <a:p>
            <a:pPr>
              <a:buClrTx/>
              <a:buSzPct val="100000"/>
              <a:buFont typeface="Arial" panose="020B0604020202020204" pitchFamily="34" charset="0"/>
              <a:buChar char="•"/>
            </a:pPr>
            <a:r>
              <a:rPr lang="ru-RU" sz="2400" dirty="0" smtClean="0">
                <a:effectLst/>
              </a:rPr>
              <a:t>надёжная </a:t>
            </a:r>
            <a:r>
              <a:rPr lang="ru-RU" sz="2400" dirty="0">
                <a:effectLst/>
              </a:rPr>
              <a:t>герметизация межколонных пространств;</a:t>
            </a:r>
          </a:p>
          <a:p>
            <a:pPr>
              <a:buClrTx/>
              <a:buSzPct val="100000"/>
              <a:buFont typeface="Arial" panose="020B0604020202020204" pitchFamily="34" charset="0"/>
              <a:buChar char="•"/>
            </a:pPr>
            <a:r>
              <a:rPr lang="ru-RU" sz="2400" dirty="0" smtClean="0">
                <a:effectLst/>
              </a:rPr>
              <a:t>возможность </a:t>
            </a:r>
            <a:r>
              <a:rPr lang="ru-RU" sz="2400" dirty="0">
                <a:effectLst/>
              </a:rPr>
              <a:t>контроля за давлением в межколонном пространстве;</a:t>
            </a:r>
          </a:p>
          <a:p>
            <a:pPr>
              <a:buClrTx/>
              <a:buSzPct val="100000"/>
              <a:buFont typeface="Arial" panose="020B0604020202020204" pitchFamily="34" charset="0"/>
              <a:buChar char="•"/>
            </a:pPr>
            <a:r>
              <a:rPr lang="ru-RU" sz="2400" dirty="0" smtClean="0">
                <a:effectLst/>
              </a:rPr>
              <a:t>быстрое </a:t>
            </a:r>
            <a:r>
              <a:rPr lang="ru-RU" sz="2400" dirty="0">
                <a:effectLst/>
              </a:rPr>
              <a:t>и надёжное закрепление обсадных колонн;</a:t>
            </a:r>
          </a:p>
          <a:p>
            <a:pPr>
              <a:buClrTx/>
              <a:buSzPct val="100000"/>
              <a:buFont typeface="Arial" panose="020B0604020202020204" pitchFamily="34" charset="0"/>
              <a:buChar char="•"/>
            </a:pPr>
            <a:r>
              <a:rPr lang="ru-RU" sz="2400" dirty="0" smtClean="0">
                <a:effectLst/>
              </a:rPr>
              <a:t>возможность </a:t>
            </a:r>
            <a:r>
              <a:rPr lang="ru-RU" sz="2400" dirty="0">
                <a:effectLst/>
              </a:rPr>
              <a:t>крепления к одной колонной головке обсадных колонн с различными диаметрами;</a:t>
            </a:r>
          </a:p>
          <a:p>
            <a:pPr>
              <a:buClrTx/>
              <a:buSzPct val="100000"/>
              <a:buFont typeface="Arial" panose="020B0604020202020204" pitchFamily="34" charset="0"/>
              <a:buChar char="•"/>
            </a:pPr>
            <a:r>
              <a:rPr lang="ru-RU" sz="2400" dirty="0" smtClean="0">
                <a:effectLst/>
              </a:rPr>
              <a:t>быстрый </a:t>
            </a:r>
            <a:r>
              <a:rPr lang="ru-RU" sz="2400" dirty="0">
                <a:effectLst/>
              </a:rPr>
              <a:t>и удобный монтаж;</a:t>
            </a:r>
          </a:p>
          <a:p>
            <a:pPr>
              <a:buClrTx/>
              <a:buSzPct val="100000"/>
              <a:buFont typeface="Arial" panose="020B0604020202020204" pitchFamily="34" charset="0"/>
              <a:buChar char="•"/>
            </a:pPr>
            <a:r>
              <a:rPr lang="ru-RU" sz="2400" dirty="0" smtClean="0">
                <a:effectLst/>
              </a:rPr>
              <a:t>минимально </a:t>
            </a:r>
            <a:r>
              <a:rPr lang="ru-RU" sz="2400" dirty="0">
                <a:effectLst/>
              </a:rPr>
              <a:t>возможная высота колонных головок.</a:t>
            </a:r>
          </a:p>
        </p:txBody>
      </p:sp>
      <p:sp>
        <p:nvSpPr>
          <p:cNvPr id="5" name="Rectangle 2"/>
          <p:cNvSpPr>
            <a:spLocks noGrp="1" noChangeArrowheads="1"/>
          </p:cNvSpPr>
          <p:nvPr>
            <p:ph type="title"/>
          </p:nvPr>
        </p:nvSpPr>
        <p:spPr>
          <a:xfrm>
            <a:off x="395536" y="116632"/>
            <a:ext cx="8229600" cy="504056"/>
          </a:xfrm>
        </p:spPr>
        <p:txBody>
          <a:bodyPr/>
          <a:lstStyle/>
          <a:p>
            <a:pPr>
              <a:lnSpc>
                <a:spcPct val="110000"/>
              </a:lnSpc>
            </a:pP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3" name="Номер слайда 2"/>
          <p:cNvSpPr>
            <a:spLocks noGrp="1"/>
          </p:cNvSpPr>
          <p:nvPr>
            <p:ph type="sldNum" sz="quarter" idx="12"/>
          </p:nvPr>
        </p:nvSpPr>
        <p:spPr/>
        <p:txBody>
          <a:bodyPr/>
          <a:lstStyle/>
          <a:p>
            <a:fld id="{BACBB11E-1063-45E8-B155-4FE3CF385A8F}" type="slidenum">
              <a:rPr lang="ru-RU" altLang="ru-RU" smtClean="0">
                <a:solidFill>
                  <a:srgbClr val="000000"/>
                </a:solidFill>
              </a:rPr>
              <a:pPr/>
              <a:t>30</a:t>
            </a:fld>
            <a:endParaRPr lang="ru-RU" altLang="ru-RU">
              <a:solidFill>
                <a:srgbClr val="000000"/>
              </a:solidFill>
            </a:endParaRPr>
          </a:p>
        </p:txBody>
      </p:sp>
    </p:spTree>
    <p:extLst>
      <p:ext uri="{BB962C8B-B14F-4D97-AF65-F5344CB8AC3E}">
        <p14:creationId xmlns:p14="http://schemas.microsoft.com/office/powerpoint/2010/main" val="4186566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251520" y="620688"/>
            <a:ext cx="8713788" cy="6453187"/>
          </a:xfrm>
        </p:spPr>
        <p:txBody>
          <a:bodyPr/>
          <a:lstStyle/>
          <a:p>
            <a:pPr marL="0" indent="542925" algn="just">
              <a:buFont typeface="Wingdings" pitchFamily="2" charset="2"/>
              <a:buNone/>
            </a:pPr>
            <a:r>
              <a:rPr lang="ru-RU" altLang="ru-RU" sz="2000" dirty="0" smtClean="0">
                <a:effectLst/>
              </a:rPr>
              <a:t>Колонные </a:t>
            </a:r>
            <a:r>
              <a:rPr lang="ru-RU" altLang="ru-RU" sz="2000" dirty="0">
                <a:effectLst/>
              </a:rPr>
              <a:t>головки испытывают на герметичность при </a:t>
            </a:r>
            <a:r>
              <a:rPr lang="ru-RU" altLang="ru-RU" sz="2000" dirty="0" err="1">
                <a:effectLst/>
              </a:rPr>
              <a:t>опрессовке</a:t>
            </a:r>
            <a:r>
              <a:rPr lang="ru-RU" altLang="ru-RU" sz="2000" dirty="0">
                <a:effectLst/>
              </a:rPr>
              <a:t> водой межколонного пространства на допустимое внутреннее  давление колонны Р</a:t>
            </a:r>
            <a:r>
              <a:rPr lang="ru-RU" altLang="ru-RU" sz="2000" baseline="-25000" dirty="0">
                <a:effectLst/>
              </a:rPr>
              <a:t>ДОП</a:t>
            </a:r>
            <a:r>
              <a:rPr lang="ru-RU" altLang="ru-RU" sz="2000" dirty="0">
                <a:effectLst/>
              </a:rPr>
              <a:t>, а также, до установки на колонну, на прочность корпуса на пробное давление: при условном диаметре проходного сечения фланца головки меньше 350 мм – 2 Р</a:t>
            </a:r>
            <a:r>
              <a:rPr lang="ru-RU" altLang="ru-RU" sz="2000" baseline="-25000" dirty="0">
                <a:effectLst/>
              </a:rPr>
              <a:t>ДОП</a:t>
            </a:r>
            <a:r>
              <a:rPr lang="ru-RU" altLang="ru-RU" sz="2000" dirty="0">
                <a:effectLst/>
              </a:rPr>
              <a:t>; при условном диаметре большем и равном 350–1,5  Р</a:t>
            </a:r>
            <a:r>
              <a:rPr lang="ru-RU" altLang="ru-RU" sz="2000" baseline="-25000" dirty="0">
                <a:effectLst/>
              </a:rPr>
              <a:t>РАБ</a:t>
            </a:r>
            <a:r>
              <a:rPr lang="ru-RU" altLang="ru-RU" sz="2000" dirty="0" smtClean="0">
                <a:effectLst/>
              </a:rPr>
              <a:t>.</a:t>
            </a:r>
            <a:endParaRPr lang="en-US" altLang="ru-RU" sz="2000" dirty="0" smtClean="0">
              <a:effectLst/>
            </a:endParaRPr>
          </a:p>
          <a:p>
            <a:pPr marL="0" indent="542925" algn="just">
              <a:lnSpc>
                <a:spcPct val="120000"/>
              </a:lnSpc>
              <a:buNone/>
            </a:pPr>
            <a:r>
              <a:rPr lang="ru-RU" altLang="ru-RU" sz="2000" dirty="0">
                <a:effectLst/>
              </a:rPr>
              <a:t>После установки колонной головки на устье </a:t>
            </a:r>
            <a:r>
              <a:rPr lang="ru-RU" altLang="ru-RU" sz="2000" b="1" i="1" dirty="0">
                <a:effectLst/>
              </a:rPr>
              <a:t>газовой скважины </a:t>
            </a:r>
            <a:r>
              <a:rPr lang="ru-RU" altLang="ru-RU" sz="2000" dirty="0">
                <a:effectLst/>
              </a:rPr>
              <a:t>ее </a:t>
            </a:r>
            <a:r>
              <a:rPr lang="ru-RU" altLang="ru-RU" sz="2000" dirty="0" err="1">
                <a:effectLst/>
              </a:rPr>
              <a:t>опрессовывают</a:t>
            </a:r>
            <a:r>
              <a:rPr lang="ru-RU" altLang="ru-RU" sz="2000" dirty="0">
                <a:effectLst/>
              </a:rPr>
              <a:t> </a:t>
            </a:r>
            <a:r>
              <a:rPr lang="ru-RU" altLang="ru-RU" sz="2000" dirty="0" err="1">
                <a:effectLst/>
              </a:rPr>
              <a:t>газоподобными</a:t>
            </a:r>
            <a:r>
              <a:rPr lang="ru-RU" altLang="ru-RU" sz="2000" dirty="0">
                <a:effectLst/>
              </a:rPr>
              <a:t> агентами в следующем порядке:</a:t>
            </a:r>
          </a:p>
          <a:p>
            <a:pPr marL="0" indent="542925" algn="just">
              <a:lnSpc>
                <a:spcPct val="120000"/>
              </a:lnSpc>
              <a:buNone/>
            </a:pPr>
            <a:r>
              <a:rPr lang="ru-RU" altLang="ru-RU" sz="2000" dirty="0">
                <a:effectLst/>
              </a:rPr>
              <a:t>1. через межколонное пространство устье скважины </a:t>
            </a:r>
            <a:r>
              <a:rPr lang="ru-RU" altLang="ru-RU" sz="2000" dirty="0" err="1">
                <a:effectLst/>
              </a:rPr>
              <a:t>опрессовывают</a:t>
            </a:r>
            <a:r>
              <a:rPr lang="ru-RU" altLang="ru-RU" sz="2000" dirty="0">
                <a:effectLst/>
              </a:rPr>
              <a:t> жидкостью (водой) на давление, отвечающее допустимому внутреннему давлению промежуточной колонны.</a:t>
            </a:r>
          </a:p>
          <a:p>
            <a:pPr marL="0" indent="542925" algn="just">
              <a:lnSpc>
                <a:spcPct val="120000"/>
              </a:lnSpc>
              <a:buNone/>
            </a:pPr>
            <a:r>
              <a:rPr lang="ru-RU" altLang="ru-RU" sz="2000" dirty="0">
                <a:effectLst/>
              </a:rPr>
              <a:t>2. устанавливают на колонну фонтанную арматуру, снижают уровень жидкости в колонне и вторично спрессовывают газом (воздухом) колонную головку на максимальное рабочее давление обсадной колонны, на которой установлена колонная головка, и дают выдержку давления не менее 5 минут. При </a:t>
            </a:r>
            <a:r>
              <a:rPr lang="ru-RU" altLang="ru-RU" sz="2000" dirty="0" err="1">
                <a:effectLst/>
              </a:rPr>
              <a:t>опрессовках</a:t>
            </a:r>
            <a:r>
              <a:rPr lang="ru-RU" altLang="ru-RU" sz="2000" dirty="0">
                <a:effectLst/>
              </a:rPr>
              <a:t> колонной головки не должно быть потерь газа.</a:t>
            </a:r>
          </a:p>
          <a:p>
            <a:pPr marL="0" indent="542925" algn="just">
              <a:buFont typeface="Wingdings" pitchFamily="2" charset="2"/>
              <a:buNone/>
            </a:pPr>
            <a:endParaRPr lang="ru-RU" altLang="ru-RU" sz="2000" dirty="0">
              <a:effectLst/>
            </a:endParaRPr>
          </a:p>
        </p:txBody>
      </p:sp>
      <p:sp>
        <p:nvSpPr>
          <p:cNvPr id="3" name="Rectangle 2"/>
          <p:cNvSpPr>
            <a:spLocks noGrp="1" noChangeArrowheads="1"/>
          </p:cNvSpPr>
          <p:nvPr>
            <p:ph type="title"/>
          </p:nvPr>
        </p:nvSpPr>
        <p:spPr>
          <a:xfrm>
            <a:off x="395536" y="116632"/>
            <a:ext cx="8229600" cy="504056"/>
          </a:xfrm>
        </p:spPr>
        <p:txBody>
          <a:bodyPr/>
          <a:lstStyle/>
          <a:p>
            <a:pPr>
              <a:lnSpc>
                <a:spcPct val="110000"/>
              </a:lnSpc>
            </a:pP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2" name="Номер слайда 1"/>
          <p:cNvSpPr>
            <a:spLocks noGrp="1"/>
          </p:cNvSpPr>
          <p:nvPr>
            <p:ph type="sldNum" sz="quarter" idx="12"/>
          </p:nvPr>
        </p:nvSpPr>
        <p:spPr/>
        <p:txBody>
          <a:bodyPr/>
          <a:lstStyle/>
          <a:p>
            <a:fld id="{BACBB11E-1063-45E8-B155-4FE3CF385A8F}" type="slidenum">
              <a:rPr lang="ru-RU" altLang="ru-RU" smtClean="0">
                <a:solidFill>
                  <a:srgbClr val="000000"/>
                </a:solidFill>
              </a:rPr>
              <a:pPr/>
              <a:t>31</a:t>
            </a:fld>
            <a:endParaRPr lang="ru-RU" altLang="ru-RU">
              <a:solidFill>
                <a:srgbClr val="000000"/>
              </a:solidFill>
            </a:endParaRPr>
          </a:p>
        </p:txBody>
      </p:sp>
    </p:spTree>
    <p:extLst>
      <p:ext uri="{BB962C8B-B14F-4D97-AF65-F5344CB8AC3E}">
        <p14:creationId xmlns:p14="http://schemas.microsoft.com/office/powerpoint/2010/main" val="25795460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251520" y="620688"/>
            <a:ext cx="8713788" cy="6453187"/>
          </a:xfrm>
        </p:spPr>
        <p:txBody>
          <a:bodyPr/>
          <a:lstStyle/>
          <a:p>
            <a:pPr marL="0" indent="0">
              <a:buNone/>
            </a:pPr>
            <a:r>
              <a:rPr lang="ru-RU" sz="1600" b="1" i="1" dirty="0" smtClean="0">
                <a:effectLst/>
              </a:rPr>
              <a:t>Классификации</a:t>
            </a:r>
            <a:r>
              <a:rPr lang="ru-RU" sz="1600" dirty="0" smtClean="0">
                <a:effectLst/>
              </a:rPr>
              <a:t> колонных головок:</a:t>
            </a:r>
            <a:endParaRPr lang="ru-RU" sz="1600" dirty="0">
              <a:effectLst/>
            </a:endParaRPr>
          </a:p>
          <a:p>
            <a:pPr marL="0" indent="0">
              <a:buNone/>
            </a:pPr>
            <a:r>
              <a:rPr lang="ru-RU" sz="1600" dirty="0">
                <a:effectLst/>
              </a:rPr>
              <a:t>а) по виду стволовых подсоединений корпуса:</a:t>
            </a:r>
          </a:p>
          <a:p>
            <a:pPr marL="0" indent="0">
              <a:buNone/>
            </a:pPr>
            <a:r>
              <a:rPr lang="ru-RU" sz="1600" dirty="0">
                <a:effectLst/>
              </a:rPr>
              <a:t>- с фланцевым соединением;</a:t>
            </a:r>
          </a:p>
          <a:p>
            <a:pPr marL="0" indent="0">
              <a:buNone/>
            </a:pPr>
            <a:r>
              <a:rPr lang="ru-RU" sz="1600" dirty="0">
                <a:effectLst/>
              </a:rPr>
              <a:t>- с </a:t>
            </a:r>
            <a:r>
              <a:rPr lang="ru-RU" sz="1600" dirty="0" err="1">
                <a:effectLst/>
              </a:rPr>
              <a:t>хомутовым</a:t>
            </a:r>
            <a:r>
              <a:rPr lang="ru-RU" sz="1600" dirty="0">
                <a:effectLst/>
              </a:rPr>
              <a:t> соединением;</a:t>
            </a:r>
          </a:p>
          <a:p>
            <a:pPr marL="0" indent="0">
              <a:buNone/>
            </a:pPr>
            <a:r>
              <a:rPr lang="ru-RU" sz="1600" dirty="0">
                <a:effectLst/>
              </a:rPr>
              <a:t>б) по количеству стволовых фланцев:</a:t>
            </a:r>
          </a:p>
          <a:p>
            <a:pPr marL="0" indent="0">
              <a:buNone/>
            </a:pPr>
            <a:r>
              <a:rPr lang="ru-RU" sz="1600" dirty="0">
                <a:effectLst/>
              </a:rPr>
              <a:t>- </a:t>
            </a:r>
            <a:r>
              <a:rPr lang="ru-RU" sz="1600" dirty="0" err="1">
                <a:effectLst/>
              </a:rPr>
              <a:t>однофланцевая</a:t>
            </a:r>
            <a:r>
              <a:rPr lang="ru-RU" sz="1600" dirty="0">
                <a:effectLst/>
              </a:rPr>
              <a:t> - тип </a:t>
            </a:r>
            <a:r>
              <a:rPr lang="ru-RU" sz="1600" dirty="0" smtClean="0">
                <a:effectLst/>
              </a:rPr>
              <a:t>ГК1;</a:t>
            </a:r>
            <a:endParaRPr lang="ru-RU" sz="1600" dirty="0">
              <a:effectLst/>
            </a:endParaRPr>
          </a:p>
          <a:p>
            <a:pPr marL="0" indent="0">
              <a:buNone/>
            </a:pPr>
            <a:r>
              <a:rPr lang="ru-RU" sz="1600" dirty="0">
                <a:effectLst/>
              </a:rPr>
              <a:t>- </a:t>
            </a:r>
            <a:r>
              <a:rPr lang="ru-RU" sz="1600" dirty="0" err="1">
                <a:effectLst/>
              </a:rPr>
              <a:t>двухфланцевая</a:t>
            </a:r>
            <a:r>
              <a:rPr lang="ru-RU" sz="1600" dirty="0">
                <a:effectLst/>
              </a:rPr>
              <a:t> - тип </a:t>
            </a:r>
            <a:r>
              <a:rPr lang="ru-RU" sz="1600" dirty="0" smtClean="0">
                <a:effectLst/>
              </a:rPr>
              <a:t>ГК2;</a:t>
            </a:r>
            <a:endParaRPr lang="ru-RU" sz="1600" dirty="0">
              <a:effectLst/>
            </a:endParaRPr>
          </a:p>
          <a:p>
            <a:pPr marL="0" indent="0">
              <a:buNone/>
            </a:pPr>
            <a:r>
              <a:rPr lang="ru-RU" sz="1600" dirty="0">
                <a:effectLst/>
              </a:rPr>
              <a:t>в) по виду </a:t>
            </a:r>
            <a:r>
              <a:rPr lang="ru-RU" sz="1600" dirty="0" err="1">
                <a:effectLst/>
              </a:rPr>
              <a:t>трубодержателя</a:t>
            </a:r>
            <a:r>
              <a:rPr lang="ru-RU" sz="1600" dirty="0">
                <a:effectLst/>
              </a:rPr>
              <a:t>:</a:t>
            </a:r>
          </a:p>
          <a:p>
            <a:pPr marL="0" indent="0">
              <a:buNone/>
            </a:pPr>
            <a:r>
              <a:rPr lang="ru-RU" sz="1600" dirty="0">
                <a:effectLst/>
              </a:rPr>
              <a:t>К - </a:t>
            </a:r>
            <a:r>
              <a:rPr lang="ru-RU" sz="1600" dirty="0" err="1" smtClean="0">
                <a:effectLst/>
              </a:rPr>
              <a:t>клиньевая</a:t>
            </a:r>
            <a:r>
              <a:rPr lang="ru-RU" sz="1600" dirty="0" smtClean="0">
                <a:effectLst/>
              </a:rPr>
              <a:t>;</a:t>
            </a:r>
            <a:endParaRPr lang="ru-RU" sz="1600" dirty="0">
              <a:effectLst/>
            </a:endParaRPr>
          </a:p>
          <a:p>
            <a:pPr marL="0" indent="0">
              <a:buNone/>
            </a:pPr>
            <a:r>
              <a:rPr lang="ru-RU" sz="1600" dirty="0">
                <a:effectLst/>
              </a:rPr>
              <a:t>М - </a:t>
            </a:r>
            <a:r>
              <a:rPr lang="ru-RU" sz="1600" dirty="0" smtClean="0">
                <a:effectLst/>
              </a:rPr>
              <a:t>муфтовая;</a:t>
            </a:r>
            <a:endParaRPr lang="ru-RU" sz="1600" dirty="0">
              <a:effectLst/>
            </a:endParaRPr>
          </a:p>
          <a:p>
            <a:pPr marL="0" indent="0">
              <a:buNone/>
            </a:pPr>
            <a:r>
              <a:rPr lang="ru-RU" sz="1600" dirty="0">
                <a:effectLst/>
              </a:rPr>
              <a:t>г) по количеству </a:t>
            </a:r>
            <a:r>
              <a:rPr lang="ru-RU" sz="1600" dirty="0" err="1">
                <a:effectLst/>
              </a:rPr>
              <a:t>трубодержателей</a:t>
            </a:r>
            <a:r>
              <a:rPr lang="ru-RU" sz="1600" dirty="0">
                <a:effectLst/>
              </a:rPr>
              <a:t> в одном корпусе:</a:t>
            </a:r>
          </a:p>
          <a:p>
            <a:pPr marL="0" indent="0">
              <a:buNone/>
            </a:pPr>
            <a:r>
              <a:rPr lang="ru-RU" sz="1600" dirty="0">
                <a:effectLst/>
              </a:rPr>
              <a:t>- с одним </a:t>
            </a:r>
            <a:r>
              <a:rPr lang="ru-RU" sz="1600" dirty="0" err="1">
                <a:effectLst/>
              </a:rPr>
              <a:t>трубодержателем</a:t>
            </a:r>
            <a:r>
              <a:rPr lang="ru-RU" sz="1600" dirty="0">
                <a:effectLst/>
              </a:rPr>
              <a:t>;</a:t>
            </a:r>
          </a:p>
          <a:p>
            <a:pPr marL="0" indent="0">
              <a:buNone/>
            </a:pPr>
            <a:r>
              <a:rPr lang="ru-RU" sz="1600" dirty="0">
                <a:effectLst/>
              </a:rPr>
              <a:t>- с двумя и более </a:t>
            </a:r>
            <a:r>
              <a:rPr lang="ru-RU" sz="1600" dirty="0" err="1">
                <a:effectLst/>
              </a:rPr>
              <a:t>трубодержателями</a:t>
            </a:r>
            <a:r>
              <a:rPr lang="ru-RU" sz="1600" dirty="0">
                <a:effectLst/>
              </a:rPr>
              <a:t>;</a:t>
            </a:r>
          </a:p>
          <a:p>
            <a:pPr marL="0" indent="0">
              <a:buNone/>
            </a:pPr>
            <a:r>
              <a:rPr lang="ru-RU" sz="1600" dirty="0">
                <a:effectLst/>
              </a:rPr>
              <a:t>д</a:t>
            </a:r>
            <a:r>
              <a:rPr lang="ru-RU" sz="1600" dirty="0" smtClean="0">
                <a:effectLst/>
              </a:rPr>
              <a:t>) </a:t>
            </a:r>
            <a:r>
              <a:rPr lang="ru-RU" sz="1600" dirty="0">
                <a:effectLst/>
              </a:rPr>
              <a:t>по элементу подсоединения нижнего присоединительного конца корпуса </a:t>
            </a:r>
            <a:r>
              <a:rPr lang="ru-RU" sz="1600" dirty="0" err="1">
                <a:effectLst/>
              </a:rPr>
              <a:t>однофланцевых</a:t>
            </a:r>
            <a:r>
              <a:rPr lang="ru-RU" sz="1600" dirty="0">
                <a:effectLst/>
              </a:rPr>
              <a:t> колонных головок:</a:t>
            </a:r>
          </a:p>
          <a:p>
            <a:pPr marL="0" indent="0">
              <a:buNone/>
            </a:pPr>
            <a:r>
              <a:rPr lang="ru-RU" sz="1600" dirty="0">
                <a:effectLst/>
              </a:rPr>
              <a:t>- с резьбовым присоединительным концом корпуса;</a:t>
            </a:r>
          </a:p>
          <a:p>
            <a:pPr marL="0" indent="0">
              <a:buNone/>
            </a:pPr>
            <a:r>
              <a:rPr lang="ru-RU" sz="1600" dirty="0">
                <a:effectLst/>
              </a:rPr>
              <a:t>- с присоединительным концом корпуса, выполненным под приварку к обсадной колонне;</a:t>
            </a:r>
          </a:p>
          <a:p>
            <a:pPr marL="0" indent="0">
              <a:buNone/>
            </a:pPr>
            <a:r>
              <a:rPr lang="ru-RU" sz="1600" dirty="0">
                <a:effectLst/>
              </a:rPr>
              <a:t>е) по виду элементов подсоединения к боковым отводам:</a:t>
            </a:r>
          </a:p>
          <a:p>
            <a:pPr marL="0" indent="0">
              <a:buNone/>
            </a:pPr>
            <a:r>
              <a:rPr lang="ru-RU" sz="1600" dirty="0">
                <a:effectLst/>
              </a:rPr>
              <a:t>- с резьбовыми боковыми отводами;</a:t>
            </a:r>
          </a:p>
          <a:p>
            <a:pPr marL="0" indent="0">
              <a:buNone/>
            </a:pPr>
            <a:r>
              <a:rPr lang="ru-RU" sz="1600" dirty="0">
                <a:effectLst/>
              </a:rPr>
              <a:t>- с фланцевыми боковыми </a:t>
            </a:r>
            <a:r>
              <a:rPr lang="ru-RU" sz="1600" dirty="0" smtClean="0">
                <a:effectLst/>
              </a:rPr>
              <a:t>отводами.</a:t>
            </a:r>
            <a:endParaRPr lang="ru-RU" sz="1600" dirty="0">
              <a:effectLst/>
            </a:endParaRPr>
          </a:p>
          <a:p>
            <a:pPr marL="0" indent="0" algn="just">
              <a:buNone/>
            </a:pPr>
            <a:endParaRPr lang="ru-RU" altLang="ru-RU" sz="1600" dirty="0">
              <a:effectLst/>
            </a:endParaRPr>
          </a:p>
        </p:txBody>
      </p:sp>
      <p:sp>
        <p:nvSpPr>
          <p:cNvPr id="3" name="Rectangle 2"/>
          <p:cNvSpPr>
            <a:spLocks noGrp="1" noChangeArrowheads="1"/>
          </p:cNvSpPr>
          <p:nvPr>
            <p:ph type="title"/>
          </p:nvPr>
        </p:nvSpPr>
        <p:spPr>
          <a:xfrm>
            <a:off x="395536" y="116632"/>
            <a:ext cx="8229600" cy="504056"/>
          </a:xfrm>
        </p:spPr>
        <p:txBody>
          <a:bodyPr/>
          <a:lstStyle/>
          <a:p>
            <a:pPr>
              <a:lnSpc>
                <a:spcPct val="110000"/>
              </a:lnSpc>
            </a:pP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2" name="Номер слайда 1"/>
          <p:cNvSpPr>
            <a:spLocks noGrp="1"/>
          </p:cNvSpPr>
          <p:nvPr>
            <p:ph type="sldNum" sz="quarter" idx="12"/>
          </p:nvPr>
        </p:nvSpPr>
        <p:spPr/>
        <p:txBody>
          <a:bodyPr/>
          <a:lstStyle/>
          <a:p>
            <a:fld id="{BACBB11E-1063-45E8-B155-4FE3CF385A8F}" type="slidenum">
              <a:rPr lang="ru-RU" altLang="ru-RU" smtClean="0">
                <a:solidFill>
                  <a:srgbClr val="000000"/>
                </a:solidFill>
              </a:rPr>
              <a:pPr/>
              <a:t>32</a:t>
            </a:fld>
            <a:endParaRPr lang="ru-RU" altLang="ru-RU">
              <a:solidFill>
                <a:srgbClr val="000000"/>
              </a:solidFill>
            </a:endParaRPr>
          </a:p>
        </p:txBody>
      </p:sp>
    </p:spTree>
    <p:extLst>
      <p:ext uri="{BB962C8B-B14F-4D97-AF65-F5344CB8AC3E}">
        <p14:creationId xmlns:p14="http://schemas.microsoft.com/office/powerpoint/2010/main" val="2993762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95536" y="116632"/>
            <a:ext cx="8229600" cy="504056"/>
          </a:xfrm>
        </p:spPr>
        <p:txBody>
          <a:bodyPr/>
          <a:lstStyle/>
          <a:p>
            <a:pPr>
              <a:lnSpc>
                <a:spcPct val="110000"/>
              </a:lnSpc>
            </a:pP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2" name="Номер слайда 1"/>
          <p:cNvSpPr>
            <a:spLocks noGrp="1"/>
          </p:cNvSpPr>
          <p:nvPr>
            <p:ph type="sldNum" sz="quarter" idx="12"/>
          </p:nvPr>
        </p:nvSpPr>
        <p:spPr/>
        <p:txBody>
          <a:bodyPr/>
          <a:lstStyle/>
          <a:p>
            <a:fld id="{BACBB11E-1063-45E8-B155-4FE3CF385A8F}" type="slidenum">
              <a:rPr lang="ru-RU" altLang="ru-RU" smtClean="0">
                <a:solidFill>
                  <a:srgbClr val="000000"/>
                </a:solidFill>
              </a:rPr>
              <a:pPr/>
              <a:t>33</a:t>
            </a:fld>
            <a:endParaRPr lang="ru-RU" altLang="ru-RU">
              <a:solidFill>
                <a:srgbClr val="000000"/>
              </a:solidFill>
            </a:endParaRPr>
          </a:p>
        </p:txBody>
      </p:sp>
      <p:sp>
        <p:nvSpPr>
          <p:cNvPr id="9" name="Прямоугольник 8"/>
          <p:cNvSpPr/>
          <p:nvPr/>
        </p:nvSpPr>
        <p:spPr>
          <a:xfrm>
            <a:off x="454648" y="4149080"/>
            <a:ext cx="8149799" cy="2800767"/>
          </a:xfrm>
          <a:prstGeom prst="rect">
            <a:avLst/>
          </a:prstGeom>
        </p:spPr>
        <p:txBody>
          <a:bodyPr wrap="square">
            <a:spAutoFit/>
          </a:bodyPr>
          <a:lstStyle/>
          <a:p>
            <a:pPr algn="ctr"/>
            <a:r>
              <a:rPr lang="ru-RU" sz="1100" b="1" dirty="0" err="1"/>
              <a:t>Клиньевая</a:t>
            </a:r>
            <a:r>
              <a:rPr lang="ru-RU" sz="1100" b="1" dirty="0"/>
              <a:t> колонная </a:t>
            </a:r>
            <a:r>
              <a:rPr lang="ru-RU" sz="1100" b="1" dirty="0" smtClean="0"/>
              <a:t>головка типа ОКК1:</a:t>
            </a:r>
            <a:endParaRPr lang="ru-RU" sz="1100" b="1" dirty="0"/>
          </a:p>
          <a:p>
            <a:pPr algn="ctr"/>
            <a:r>
              <a:rPr lang="ru-RU" sz="1100" dirty="0"/>
              <a:t>1 </a:t>
            </a:r>
            <a:r>
              <a:rPr lang="ru-RU" sz="1100" dirty="0" smtClean="0"/>
              <a:t>– предохранительная втулка; </a:t>
            </a:r>
            <a:r>
              <a:rPr lang="ru-RU" sz="1100" dirty="0"/>
              <a:t>2 </a:t>
            </a:r>
            <a:r>
              <a:rPr lang="ru-RU" sz="1100" dirty="0" smtClean="0"/>
              <a:t>– двухъярусное </a:t>
            </a:r>
            <a:r>
              <a:rPr lang="ru-RU" sz="1100" dirty="0" err="1" smtClean="0"/>
              <a:t>пакерное</a:t>
            </a:r>
            <a:r>
              <a:rPr lang="ru-RU" sz="1100" dirty="0" smtClean="0"/>
              <a:t> устройство; </a:t>
            </a:r>
            <a:r>
              <a:rPr lang="ru-RU" sz="1100" dirty="0"/>
              <a:t>3 - клинья; 4 - корпус головки; 5 - </a:t>
            </a:r>
            <a:r>
              <a:rPr lang="ru-RU" sz="1100" dirty="0" err="1" smtClean="0"/>
              <a:t>манифольд</a:t>
            </a:r>
            <a:r>
              <a:rPr lang="ru-RU" sz="1100" dirty="0" smtClean="0"/>
              <a:t>; 6, 8 </a:t>
            </a:r>
            <a:r>
              <a:rPr lang="ru-RU" sz="1100" dirty="0"/>
              <a:t>- </a:t>
            </a:r>
            <a:r>
              <a:rPr lang="ru-RU" sz="1100" dirty="0" smtClean="0"/>
              <a:t>клапаны; </a:t>
            </a:r>
            <a:r>
              <a:rPr lang="ru-RU" sz="1100" dirty="0"/>
              <a:t>7 </a:t>
            </a:r>
            <a:r>
              <a:rPr lang="ru-RU" sz="1100" dirty="0" smtClean="0"/>
              <a:t>– фонтанная арматура</a:t>
            </a:r>
            <a:endParaRPr lang="ru-RU" sz="1100" dirty="0"/>
          </a:p>
          <a:p>
            <a:endParaRPr lang="ru-RU" sz="1100" dirty="0" smtClean="0"/>
          </a:p>
          <a:p>
            <a:pPr indent="355600"/>
            <a:r>
              <a:rPr lang="ru-RU" sz="1100" dirty="0" smtClean="0"/>
              <a:t>После </a:t>
            </a:r>
            <a:r>
              <a:rPr lang="ru-RU" sz="1100" dirty="0"/>
              <a:t>спуска и цементирования кондуктора на него навинчивают корпус </a:t>
            </a:r>
            <a:r>
              <a:rPr lang="ru-RU" sz="1100" dirty="0" smtClean="0"/>
              <a:t>4 колонной </a:t>
            </a:r>
            <a:r>
              <a:rPr lang="ru-RU" sz="1100" dirty="0"/>
              <a:t>головки. Обвязывают устье противовыбросовым оборудованием </a:t>
            </a:r>
            <a:r>
              <a:rPr lang="ru-RU" sz="1100" dirty="0" smtClean="0"/>
              <a:t>и </a:t>
            </a:r>
            <a:r>
              <a:rPr lang="ru-RU" sz="1100" dirty="0"/>
              <a:t>продолжают бурение под эксплуатационную колонну. После окончания бурения и спуска эксплуатационной колонны собирают клиновую подвеску на последней трубе колонны, подвешенной на талевой </a:t>
            </a:r>
            <a:r>
              <a:rPr lang="ru-RU" sz="1100" dirty="0" smtClean="0"/>
              <a:t>системе буровой установки, </a:t>
            </a:r>
            <a:r>
              <a:rPr lang="ru-RU" sz="1100" dirty="0"/>
              <a:t>и опускают. Под собственным весом клиновая </a:t>
            </a:r>
            <a:r>
              <a:rPr lang="ru-RU" sz="1100" dirty="0" smtClean="0"/>
              <a:t>подвеска свободно </a:t>
            </a:r>
            <a:r>
              <a:rPr lang="ru-RU" sz="1100" dirty="0"/>
              <a:t>скользит по трубе и занимает свое место в корпусе колонной головки, колонну сажают на </a:t>
            </a:r>
            <a:r>
              <a:rPr lang="ru-RU" sz="1100" dirty="0" smtClean="0"/>
              <a:t>клинья 3. </a:t>
            </a:r>
            <a:r>
              <a:rPr lang="ru-RU" sz="1100" dirty="0"/>
              <a:t>Эксплуатационную колонну </a:t>
            </a:r>
            <a:r>
              <a:rPr lang="ru-RU" sz="1100" dirty="0" smtClean="0"/>
              <a:t>цементируют, затем внутреннюю полость корпуса колонной головки промывают водой на свободной слив через </a:t>
            </a:r>
            <a:r>
              <a:rPr lang="ru-RU" sz="1100" dirty="0" err="1" smtClean="0"/>
              <a:t>манифольд</a:t>
            </a:r>
            <a:r>
              <a:rPr lang="ru-RU" sz="1100" dirty="0" smtClean="0"/>
              <a:t> 5 колонной головки.</a:t>
            </a:r>
            <a:endParaRPr lang="ru-RU" sz="1100" dirty="0"/>
          </a:p>
          <a:p>
            <a:pPr indent="355600"/>
            <a:r>
              <a:rPr lang="ru-RU" sz="1100" dirty="0"/>
              <a:t>После ОЗЦ снимают противовыбросовое оборудование, </a:t>
            </a:r>
            <a:r>
              <a:rPr lang="ru-RU" sz="1100" dirty="0" err="1"/>
              <a:t>труборезкой</a:t>
            </a:r>
            <a:r>
              <a:rPr lang="ru-RU" sz="1100" dirty="0"/>
              <a:t> отрезают трубу на высоте 120 мм от верхнего фланца корпуса. Устанавливают </a:t>
            </a:r>
            <a:r>
              <a:rPr lang="ru-RU" sz="1100" dirty="0" err="1"/>
              <a:t>пакерное</a:t>
            </a:r>
            <a:r>
              <a:rPr lang="ru-RU" sz="1100" dirty="0"/>
              <a:t> </a:t>
            </a:r>
            <a:r>
              <a:rPr lang="ru-RU" sz="1100" dirty="0" smtClean="0"/>
              <a:t>устройство 2. </a:t>
            </a:r>
            <a:r>
              <a:rPr lang="ru-RU" sz="1100" dirty="0"/>
              <a:t>Далее монтируют крестовину фонтанной арматуры </a:t>
            </a:r>
            <a:r>
              <a:rPr lang="ru-RU" sz="1100" dirty="0" smtClean="0"/>
              <a:t>7. </a:t>
            </a:r>
            <a:r>
              <a:rPr lang="ru-RU" sz="1100" dirty="0" err="1" smtClean="0"/>
              <a:t>Опрессовывают</a:t>
            </a:r>
            <a:r>
              <a:rPr lang="ru-RU" sz="1100" dirty="0" smtClean="0"/>
              <a:t> </a:t>
            </a:r>
            <a:r>
              <a:rPr lang="ru-RU" sz="1100" dirty="0"/>
              <a:t>колонную головку вместе с эксплуатационной колонной на давление, соответствующее максимально допустимому внутреннему давлению колонны. </a:t>
            </a:r>
          </a:p>
          <a:p>
            <a:pPr indent="355600"/>
            <a:endParaRPr lang="ru-RU" sz="1100" dirty="0"/>
          </a:p>
        </p:txBody>
      </p:sp>
      <p:sp>
        <p:nvSpPr>
          <p:cNvPr id="3" name="Прямоугольник 2"/>
          <p:cNvSpPr/>
          <p:nvPr/>
        </p:nvSpPr>
        <p:spPr>
          <a:xfrm>
            <a:off x="219944" y="1340768"/>
            <a:ext cx="2767879" cy="2462213"/>
          </a:xfrm>
          <a:prstGeom prst="rect">
            <a:avLst/>
          </a:prstGeom>
        </p:spPr>
        <p:txBody>
          <a:bodyPr wrap="square">
            <a:spAutoFit/>
          </a:bodyPr>
          <a:lstStyle/>
          <a:p>
            <a:pPr hangingPunct="0"/>
            <a:r>
              <a:rPr lang="ru-RU" sz="1400" b="1" i="1" dirty="0"/>
              <a:t>Преимущества: </a:t>
            </a:r>
            <a:endParaRPr lang="ru-RU" sz="1400" b="1" i="1" dirty="0" smtClean="0"/>
          </a:p>
          <a:p>
            <a:pPr hangingPunct="0"/>
            <a:endParaRPr lang="ru-RU" sz="1400" b="1" i="1" dirty="0"/>
          </a:p>
          <a:p>
            <a:pPr hangingPunct="0">
              <a:buAutoNum type="arabicPeriod"/>
            </a:pPr>
            <a:r>
              <a:rPr lang="ru-RU" sz="1400" dirty="0" smtClean="0"/>
              <a:t> Относительно </a:t>
            </a:r>
            <a:r>
              <a:rPr lang="ru-RU" sz="1400" dirty="0"/>
              <a:t>малая стоимость.</a:t>
            </a:r>
          </a:p>
          <a:p>
            <a:pPr hangingPunct="0">
              <a:buAutoNum type="arabicPeriod"/>
            </a:pPr>
            <a:r>
              <a:rPr lang="ru-RU" sz="1400" dirty="0" smtClean="0"/>
              <a:t> Относительная </a:t>
            </a:r>
            <a:r>
              <a:rPr lang="ru-RU" sz="1400" dirty="0"/>
              <a:t>простота конструкции</a:t>
            </a:r>
            <a:r>
              <a:rPr lang="ru-RU" sz="1400" dirty="0" smtClean="0"/>
              <a:t>.</a:t>
            </a:r>
          </a:p>
          <a:p>
            <a:pPr hangingPunct="0">
              <a:buAutoNum type="arabicPeriod"/>
            </a:pPr>
            <a:r>
              <a:rPr lang="ru-RU" sz="1400" dirty="0" smtClean="0"/>
              <a:t> Не </a:t>
            </a:r>
            <a:r>
              <a:rPr lang="ru-RU" sz="1400" dirty="0"/>
              <a:t>требуется подбирать трубы с целью расположения их резьбы против фланца предыдущей </a:t>
            </a:r>
            <a:r>
              <a:rPr lang="ru-RU" sz="1400" dirty="0" smtClean="0"/>
              <a:t>колонны, т.к. излишек обрезается.</a:t>
            </a:r>
            <a:endParaRPr lang="ru-RU" sz="1400" dirty="0"/>
          </a:p>
        </p:txBody>
      </p:sp>
      <p:sp>
        <p:nvSpPr>
          <p:cNvPr id="11" name="Прямоугольник 10"/>
          <p:cNvSpPr/>
          <p:nvPr/>
        </p:nvSpPr>
        <p:spPr>
          <a:xfrm>
            <a:off x="6300192" y="1266739"/>
            <a:ext cx="2724512" cy="2677656"/>
          </a:xfrm>
          <a:prstGeom prst="rect">
            <a:avLst/>
          </a:prstGeom>
        </p:spPr>
        <p:txBody>
          <a:bodyPr wrap="square">
            <a:spAutoFit/>
          </a:bodyPr>
          <a:lstStyle/>
          <a:p>
            <a:pPr hangingPunct="0"/>
            <a:r>
              <a:rPr lang="ru-RU" sz="1400" b="1" i="1" dirty="0" smtClean="0"/>
              <a:t>Недостатки:</a:t>
            </a:r>
          </a:p>
          <a:p>
            <a:pPr hangingPunct="0"/>
            <a:endParaRPr lang="ru-RU" sz="1400" b="1" i="1" dirty="0"/>
          </a:p>
          <a:p>
            <a:pPr hangingPunct="0">
              <a:buAutoNum type="arabicPeriod"/>
            </a:pPr>
            <a:r>
              <a:rPr lang="ru-RU" sz="1400" dirty="0" smtClean="0"/>
              <a:t> Каждый </a:t>
            </a:r>
            <a:r>
              <a:rPr lang="ru-RU" sz="1400" dirty="0"/>
              <a:t>раз необходим демонтаж ПВО, что увеличивает время строительства скважины.</a:t>
            </a:r>
          </a:p>
          <a:p>
            <a:pPr hangingPunct="0">
              <a:buFontTx/>
              <a:buAutoNum type="arabicPeriod"/>
            </a:pPr>
            <a:r>
              <a:rPr lang="ru-RU" sz="1400" dirty="0" smtClean="0"/>
              <a:t> </a:t>
            </a:r>
            <a:r>
              <a:rPr lang="ru-RU" sz="1400" dirty="0"/>
              <a:t> Увеличивается расстояние от устья скважины до роторного стола.</a:t>
            </a:r>
          </a:p>
          <a:p>
            <a:pPr hangingPunct="0">
              <a:buAutoNum type="arabicPeriod"/>
            </a:pPr>
            <a:r>
              <a:rPr lang="ru-RU" sz="1400" dirty="0" smtClean="0"/>
              <a:t>Большое </a:t>
            </a:r>
            <a:r>
              <a:rPr lang="ru-RU" sz="1400" dirty="0"/>
              <a:t>число потенциально негерметичных соединений</a:t>
            </a:r>
            <a:r>
              <a:rPr lang="ru-RU" sz="1400" dirty="0" smtClean="0"/>
              <a:t>.</a:t>
            </a:r>
            <a:endParaRPr lang="ru-RU" sz="1400" dirty="0"/>
          </a:p>
        </p:txBody>
      </p:sp>
      <p:pic>
        <p:nvPicPr>
          <p:cNvPr id="13314" name="Picture 2" descr="http://neftemagnat.ru/images/data/enc/Untitled.FR11-1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2662" y="692696"/>
            <a:ext cx="329377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66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95536" y="116632"/>
            <a:ext cx="8229600" cy="504056"/>
          </a:xfrm>
        </p:spPr>
        <p:txBody>
          <a:bodyPr/>
          <a:lstStyle/>
          <a:p>
            <a:pPr>
              <a:lnSpc>
                <a:spcPct val="110000"/>
              </a:lnSpc>
            </a:pP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2" name="Номер слайда 1"/>
          <p:cNvSpPr>
            <a:spLocks noGrp="1"/>
          </p:cNvSpPr>
          <p:nvPr>
            <p:ph type="sldNum" sz="quarter" idx="12"/>
          </p:nvPr>
        </p:nvSpPr>
        <p:spPr/>
        <p:txBody>
          <a:bodyPr/>
          <a:lstStyle/>
          <a:p>
            <a:fld id="{BACBB11E-1063-45E8-B155-4FE3CF385A8F}" type="slidenum">
              <a:rPr lang="ru-RU" altLang="ru-RU" smtClean="0">
                <a:solidFill>
                  <a:srgbClr val="000000"/>
                </a:solidFill>
              </a:rPr>
              <a:pPr/>
              <a:t>34</a:t>
            </a:fld>
            <a:endParaRPr lang="ru-RU" altLang="ru-RU">
              <a:solidFill>
                <a:srgbClr val="000000"/>
              </a:solidFill>
            </a:endParaRPr>
          </a:p>
        </p:txBody>
      </p:sp>
      <p:sp>
        <p:nvSpPr>
          <p:cNvPr id="9" name="Прямоугольник 8"/>
          <p:cNvSpPr/>
          <p:nvPr/>
        </p:nvSpPr>
        <p:spPr>
          <a:xfrm>
            <a:off x="454648" y="3962390"/>
            <a:ext cx="8221808" cy="2462213"/>
          </a:xfrm>
          <a:prstGeom prst="rect">
            <a:avLst/>
          </a:prstGeom>
        </p:spPr>
        <p:txBody>
          <a:bodyPr wrap="square">
            <a:spAutoFit/>
          </a:bodyPr>
          <a:lstStyle/>
          <a:p>
            <a:pPr algn="ctr"/>
            <a:r>
              <a:rPr lang="ru-RU" sz="1100" b="1" dirty="0" smtClean="0"/>
              <a:t>Муфтовая </a:t>
            </a:r>
            <a:r>
              <a:rPr lang="ru-RU" sz="1100" b="1" dirty="0"/>
              <a:t>колонная головка:</a:t>
            </a:r>
          </a:p>
          <a:p>
            <a:pPr algn="ctr"/>
            <a:r>
              <a:rPr lang="ru-RU" sz="1100" dirty="0"/>
              <a:t>1 - корпус головки; 2 </a:t>
            </a:r>
            <a:r>
              <a:rPr lang="ru-RU" sz="1100" dirty="0" smtClean="0"/>
              <a:t>– стопорные винты; </a:t>
            </a:r>
            <a:r>
              <a:rPr lang="ru-RU" sz="1100" dirty="0"/>
              <a:t>3 </a:t>
            </a:r>
            <a:r>
              <a:rPr lang="ru-RU" sz="1100" dirty="0" smtClean="0"/>
              <a:t>– фланец под фонтанную арматуру; 4</a:t>
            </a:r>
            <a:r>
              <a:rPr lang="ru-RU" sz="1100" dirty="0"/>
              <a:t> </a:t>
            </a:r>
            <a:r>
              <a:rPr lang="ru-RU" sz="1100" dirty="0" smtClean="0"/>
              <a:t>– муфта; </a:t>
            </a:r>
            <a:r>
              <a:rPr lang="ru-RU" sz="1100" dirty="0"/>
              <a:t>5 </a:t>
            </a:r>
            <a:r>
              <a:rPr lang="ru-RU" sz="1100" dirty="0" smtClean="0"/>
              <a:t>– резиновые уплотнительные кольца; 6 – манжета </a:t>
            </a:r>
          </a:p>
          <a:p>
            <a:pPr indent="355600"/>
            <a:endParaRPr lang="ru-RU" sz="1100" dirty="0" smtClean="0"/>
          </a:p>
          <a:p>
            <a:pPr indent="355600"/>
            <a:r>
              <a:rPr lang="ru-RU" sz="1100" dirty="0" smtClean="0"/>
              <a:t>Корпус 1 колонной </a:t>
            </a:r>
            <a:r>
              <a:rPr lang="ru-RU" sz="1100" dirty="0"/>
              <a:t>головки </a:t>
            </a:r>
            <a:r>
              <a:rPr lang="ru-RU" sz="1100" dirty="0" smtClean="0"/>
              <a:t>навинчивают </a:t>
            </a:r>
            <a:r>
              <a:rPr lang="ru-RU" sz="1100" dirty="0"/>
              <a:t>на резьбу верхней трубы кондуктора. </a:t>
            </a:r>
            <a:r>
              <a:rPr lang="ru-RU" sz="1100" dirty="0" smtClean="0"/>
              <a:t>На </a:t>
            </a:r>
            <a:r>
              <a:rPr lang="ru-RU" sz="1100" dirty="0"/>
              <a:t>корпусе головки </a:t>
            </a:r>
            <a:r>
              <a:rPr lang="ru-RU" sz="1100" dirty="0" smtClean="0"/>
              <a:t>монтируют противовыбросовое </a:t>
            </a:r>
            <a:r>
              <a:rPr lang="ru-RU" sz="1100" dirty="0"/>
              <a:t>оборудование и продолжают бурение под эксплуатационную </a:t>
            </a:r>
            <a:r>
              <a:rPr lang="ru-RU" sz="1100" dirty="0" smtClean="0"/>
              <a:t>колонну. При </a:t>
            </a:r>
            <a:r>
              <a:rPr lang="ru-RU" sz="1100" dirty="0"/>
              <a:t>спуске эксплуатационную колонну не доводят до проектной глубины на </a:t>
            </a:r>
            <a:r>
              <a:rPr lang="ru-RU" sz="1100" dirty="0" smtClean="0"/>
              <a:t>4-8 </a:t>
            </a:r>
            <a:r>
              <a:rPr lang="ru-RU" sz="1100" dirty="0"/>
              <a:t>м и сажают на </a:t>
            </a:r>
            <a:r>
              <a:rPr lang="ru-RU" sz="1100" dirty="0" err="1"/>
              <a:t>спайдер</a:t>
            </a:r>
            <a:r>
              <a:rPr lang="ru-RU" sz="1100" dirty="0"/>
              <a:t> или элеватор. После этого на последнюю трубу навинчивают специальную муфту </a:t>
            </a:r>
            <a:r>
              <a:rPr lang="ru-RU" sz="1100" dirty="0" smtClean="0"/>
              <a:t>4 без </a:t>
            </a:r>
            <a:r>
              <a:rPr lang="ru-RU" sz="1100" dirty="0"/>
              <a:t>фланца </a:t>
            </a:r>
            <a:r>
              <a:rPr lang="ru-RU" sz="1100" dirty="0" smtClean="0"/>
              <a:t>3 под </a:t>
            </a:r>
            <a:r>
              <a:rPr lang="ru-RU" sz="1100" dirty="0"/>
              <a:t>фонтанную арматуру. С помощью допускной трубы, которую ввинчивают в верхнюю резьбу специальной </a:t>
            </a:r>
            <a:r>
              <a:rPr lang="ru-RU" sz="1100" dirty="0" smtClean="0"/>
              <a:t>муфты 4, </a:t>
            </a:r>
            <a:r>
              <a:rPr lang="ru-RU" sz="1100" dirty="0"/>
              <a:t>последнюю сажают на коническую поверхность корпуса </a:t>
            </a:r>
            <a:r>
              <a:rPr lang="ru-RU" sz="1100" dirty="0" smtClean="0"/>
              <a:t>1 колонной </a:t>
            </a:r>
            <a:r>
              <a:rPr lang="ru-RU" sz="1100" dirty="0"/>
              <a:t>головки и фиксируют там стопорными </a:t>
            </a:r>
            <a:r>
              <a:rPr lang="ru-RU" sz="1100" dirty="0" smtClean="0"/>
              <a:t>болтами 2.</a:t>
            </a:r>
            <a:endParaRPr lang="ru-RU" sz="1100" dirty="0"/>
          </a:p>
          <a:p>
            <a:pPr indent="355600"/>
            <a:r>
              <a:rPr lang="ru-RU" sz="1100" dirty="0"/>
              <a:t>После окончания цементирования эксплуатационной колонны и ОЗЦ колонную головку на устье скважины </a:t>
            </a:r>
            <a:r>
              <a:rPr lang="ru-RU" sz="1100" dirty="0" err="1"/>
              <a:t>опрессовывают</a:t>
            </a:r>
            <a:r>
              <a:rPr lang="ru-RU" sz="1100" dirty="0"/>
              <a:t> на давление, допустимое для </a:t>
            </a:r>
            <a:r>
              <a:rPr lang="ru-RU" sz="1100" dirty="0" err="1"/>
              <a:t>опрессовки</a:t>
            </a:r>
            <a:r>
              <a:rPr lang="ru-RU" sz="1100" dirty="0"/>
              <a:t> эксплуатационной колонны. </a:t>
            </a:r>
          </a:p>
          <a:p>
            <a:pPr indent="355600"/>
            <a:r>
              <a:rPr lang="ru-RU" sz="1100" dirty="0"/>
              <a:t>После </a:t>
            </a:r>
            <a:r>
              <a:rPr lang="ru-RU" sz="1100" dirty="0" err="1"/>
              <a:t>опрессовки</a:t>
            </a:r>
            <a:r>
              <a:rPr lang="ru-RU" sz="1100" dirty="0"/>
              <a:t> демонтируют противовыбросовое оборудование и на верхний конец муфты </a:t>
            </a:r>
            <a:r>
              <a:rPr lang="ru-RU" sz="1100" dirty="0" smtClean="0"/>
              <a:t>4 </a:t>
            </a:r>
            <a:r>
              <a:rPr lang="ru-RU" sz="1100" dirty="0"/>
              <a:t>навинчивают фланец </a:t>
            </a:r>
            <a:r>
              <a:rPr lang="ru-RU" sz="1100" dirty="0" smtClean="0"/>
              <a:t>3 под </a:t>
            </a:r>
            <a:r>
              <a:rPr lang="ru-RU" sz="1100" dirty="0"/>
              <a:t>фонтанную арматуру.</a:t>
            </a:r>
          </a:p>
        </p:txBody>
      </p:sp>
      <p:sp>
        <p:nvSpPr>
          <p:cNvPr id="3" name="Прямоугольник 2"/>
          <p:cNvSpPr/>
          <p:nvPr/>
        </p:nvSpPr>
        <p:spPr>
          <a:xfrm>
            <a:off x="200394" y="883794"/>
            <a:ext cx="2149477" cy="2677656"/>
          </a:xfrm>
          <a:prstGeom prst="rect">
            <a:avLst/>
          </a:prstGeom>
        </p:spPr>
        <p:txBody>
          <a:bodyPr wrap="square">
            <a:spAutoFit/>
          </a:bodyPr>
          <a:lstStyle/>
          <a:p>
            <a:pPr hangingPunct="0"/>
            <a:r>
              <a:rPr lang="ru-RU" sz="1400" b="1" i="1" dirty="0"/>
              <a:t>Преимущества: </a:t>
            </a:r>
            <a:endParaRPr lang="ru-RU" sz="1400" b="1" i="1" dirty="0" smtClean="0"/>
          </a:p>
          <a:p>
            <a:pPr hangingPunct="0"/>
            <a:endParaRPr lang="ru-RU" sz="1400" b="1" i="1" dirty="0"/>
          </a:p>
          <a:p>
            <a:pPr hangingPunct="0">
              <a:buAutoNum type="arabicPeriod"/>
            </a:pPr>
            <a:r>
              <a:rPr lang="ru-RU" sz="1400" dirty="0" smtClean="0"/>
              <a:t> Небольшие </a:t>
            </a:r>
            <a:r>
              <a:rPr lang="ru-RU" sz="1400" dirty="0"/>
              <a:t>размеры.</a:t>
            </a:r>
          </a:p>
          <a:p>
            <a:pPr hangingPunct="0">
              <a:buAutoNum type="arabicPeriod"/>
            </a:pPr>
            <a:r>
              <a:rPr lang="ru-RU" sz="1400" dirty="0" smtClean="0"/>
              <a:t> Нет </a:t>
            </a:r>
            <a:r>
              <a:rPr lang="ru-RU" sz="1400" dirty="0"/>
              <a:t>необходимости в демонтаже ПВО, что уменьшает время строительства скважины.</a:t>
            </a:r>
          </a:p>
          <a:p>
            <a:pPr hangingPunct="0">
              <a:buFont typeface="Wingdings" pitchFamily="2" charset="2"/>
              <a:buAutoNum type="arabicPeriod"/>
            </a:pPr>
            <a:r>
              <a:rPr lang="ru-RU" sz="1400" dirty="0" smtClean="0"/>
              <a:t> Меньшее </a:t>
            </a:r>
            <a:r>
              <a:rPr lang="ru-RU" sz="1400" dirty="0"/>
              <a:t>число потенциально негерметичных соединений.</a:t>
            </a:r>
          </a:p>
        </p:txBody>
      </p:sp>
      <p:sp>
        <p:nvSpPr>
          <p:cNvPr id="11" name="Прямоугольник 10"/>
          <p:cNvSpPr/>
          <p:nvPr/>
        </p:nvSpPr>
        <p:spPr>
          <a:xfrm>
            <a:off x="6773328" y="958102"/>
            <a:ext cx="2239729" cy="2677656"/>
          </a:xfrm>
          <a:prstGeom prst="rect">
            <a:avLst/>
          </a:prstGeom>
        </p:spPr>
        <p:txBody>
          <a:bodyPr wrap="square">
            <a:spAutoFit/>
          </a:bodyPr>
          <a:lstStyle/>
          <a:p>
            <a:pPr hangingPunct="0"/>
            <a:r>
              <a:rPr lang="ru-RU" sz="1400" b="1" i="1" dirty="0" smtClean="0"/>
              <a:t>Недостатки:</a:t>
            </a:r>
          </a:p>
          <a:p>
            <a:pPr hangingPunct="0"/>
            <a:endParaRPr lang="ru-RU" sz="1400" b="1" i="1" dirty="0"/>
          </a:p>
          <a:p>
            <a:pPr hangingPunct="0">
              <a:buAutoNum type="arabicPeriod"/>
            </a:pPr>
            <a:r>
              <a:rPr lang="ru-RU" sz="1400" dirty="0" smtClean="0"/>
              <a:t> Относительно </a:t>
            </a:r>
            <a:r>
              <a:rPr lang="ru-RU" sz="1400" dirty="0"/>
              <a:t>высокая стоимость.</a:t>
            </a:r>
          </a:p>
          <a:p>
            <a:pPr hangingPunct="0">
              <a:buAutoNum type="arabicPeriod"/>
            </a:pPr>
            <a:r>
              <a:rPr lang="ru-RU" sz="1400" dirty="0" smtClean="0"/>
              <a:t> Ограничения </a:t>
            </a:r>
            <a:r>
              <a:rPr lang="ru-RU" sz="1400" dirty="0"/>
              <a:t>в применении</a:t>
            </a:r>
            <a:r>
              <a:rPr lang="ru-RU" sz="1400" dirty="0" smtClean="0"/>
              <a:t>.</a:t>
            </a:r>
          </a:p>
          <a:p>
            <a:pPr hangingPunct="0">
              <a:buFontTx/>
              <a:buAutoNum type="arabicPeriod"/>
            </a:pPr>
            <a:r>
              <a:rPr lang="ru-RU" sz="1400" dirty="0" smtClean="0"/>
              <a:t> Требуется </a:t>
            </a:r>
            <a:r>
              <a:rPr lang="ru-RU" sz="1400" dirty="0"/>
              <a:t>подбирать трубы с целью расположения их резьбы против фланца предыдущей колонны.</a:t>
            </a:r>
          </a:p>
          <a:p>
            <a:pPr hangingPunct="0">
              <a:buAutoNum type="arabicPeriod"/>
            </a:pPr>
            <a:endParaRPr lang="ru-RU" sz="1400" dirty="0"/>
          </a:p>
        </p:txBody>
      </p:sp>
      <p:pic>
        <p:nvPicPr>
          <p:cNvPr id="4" name="Picture 2" descr="http://neftemagnat.ru/images/data/enc/Untitled.FR11-10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4395" y="958102"/>
            <a:ext cx="4254720" cy="272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56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95536" y="116632"/>
            <a:ext cx="8229600" cy="504056"/>
          </a:xfrm>
        </p:spPr>
        <p:txBody>
          <a:bodyPr/>
          <a:lstStyle/>
          <a:p>
            <a:pPr>
              <a:lnSpc>
                <a:spcPct val="110000"/>
              </a:lnSpc>
            </a:pP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2" name="Номер слайда 1"/>
          <p:cNvSpPr>
            <a:spLocks noGrp="1"/>
          </p:cNvSpPr>
          <p:nvPr>
            <p:ph type="sldNum" sz="quarter" idx="12"/>
          </p:nvPr>
        </p:nvSpPr>
        <p:spPr/>
        <p:txBody>
          <a:bodyPr/>
          <a:lstStyle/>
          <a:p>
            <a:fld id="{BACBB11E-1063-45E8-B155-4FE3CF385A8F}" type="slidenum">
              <a:rPr lang="ru-RU" altLang="ru-RU" smtClean="0">
                <a:solidFill>
                  <a:srgbClr val="000000"/>
                </a:solidFill>
              </a:rPr>
              <a:pPr/>
              <a:t>35</a:t>
            </a:fld>
            <a:endParaRPr lang="ru-RU" altLang="ru-RU">
              <a:solidFill>
                <a:srgbClr val="000000"/>
              </a:solidFill>
            </a:endParaRPr>
          </a:p>
        </p:txBody>
      </p:sp>
      <p:sp>
        <p:nvSpPr>
          <p:cNvPr id="11" name="Прямоугольник 10"/>
          <p:cNvSpPr/>
          <p:nvPr/>
        </p:nvSpPr>
        <p:spPr>
          <a:xfrm>
            <a:off x="5940152" y="4941168"/>
            <a:ext cx="2599769" cy="1892826"/>
          </a:xfrm>
          <a:prstGeom prst="rect">
            <a:avLst/>
          </a:prstGeom>
        </p:spPr>
        <p:txBody>
          <a:bodyPr wrap="square">
            <a:spAutoFit/>
          </a:bodyPr>
          <a:lstStyle/>
          <a:p>
            <a:pPr algn="ctr"/>
            <a:r>
              <a:rPr lang="ru-RU" sz="900" b="1" dirty="0"/>
              <a:t>Оборудование обвязки обсадных колонн типа ОКК3: </a:t>
            </a:r>
          </a:p>
          <a:p>
            <a:pPr algn="ctr"/>
            <a:r>
              <a:rPr lang="ru-RU" sz="900" dirty="0"/>
              <a:t>1 - крестовина; 2, 4, 5, 8 и 9 - </a:t>
            </a:r>
            <a:r>
              <a:rPr lang="ru-RU" sz="900" dirty="0" err="1"/>
              <a:t>пакеры</a:t>
            </a:r>
            <a:r>
              <a:rPr lang="ru-RU" sz="900" dirty="0"/>
              <a:t>; </a:t>
            </a:r>
            <a:endParaRPr lang="ru-RU" sz="900" dirty="0" smtClean="0"/>
          </a:p>
          <a:p>
            <a:pPr algn="ctr"/>
            <a:r>
              <a:rPr lang="ru-RU" sz="900" dirty="0" smtClean="0"/>
              <a:t>3</a:t>
            </a:r>
            <a:r>
              <a:rPr lang="ru-RU" sz="900" dirty="0"/>
              <a:t>, 6 и 10 - подвески; 7 - </a:t>
            </a:r>
            <a:r>
              <a:rPr lang="ru-RU" sz="900" dirty="0" err="1"/>
              <a:t>манифольд</a:t>
            </a:r>
            <a:r>
              <a:rPr lang="ru-RU" sz="900" dirty="0"/>
              <a:t> нижней (средней) промежуточной колонной головки; 11 - </a:t>
            </a:r>
            <a:r>
              <a:rPr lang="ru-RU" sz="900" dirty="0" err="1"/>
              <a:t>манифольд</a:t>
            </a:r>
            <a:r>
              <a:rPr lang="ru-RU" sz="900" dirty="0"/>
              <a:t> нижней колонной головки; 12 - нижняя колонная головка; </a:t>
            </a:r>
            <a:endParaRPr lang="ru-RU" sz="900" dirty="0" smtClean="0"/>
          </a:p>
          <a:p>
            <a:pPr algn="ctr"/>
            <a:r>
              <a:rPr lang="ru-RU" sz="900" dirty="0" smtClean="0"/>
              <a:t>13</a:t>
            </a:r>
            <a:r>
              <a:rPr lang="ru-RU" sz="900" dirty="0"/>
              <a:t>, 15 и 16 - нагнетательные клапаны; </a:t>
            </a:r>
            <a:endParaRPr lang="ru-RU" sz="900" dirty="0" smtClean="0"/>
          </a:p>
          <a:p>
            <a:pPr algn="ctr"/>
            <a:r>
              <a:rPr lang="ru-RU" sz="900" dirty="0" smtClean="0"/>
              <a:t>14 </a:t>
            </a:r>
            <a:r>
              <a:rPr lang="ru-RU" sz="900" dirty="0"/>
              <a:t>- промежуточная (средняя) колонная головка; 17 - </a:t>
            </a:r>
            <a:r>
              <a:rPr lang="ru-RU" sz="900" dirty="0" err="1"/>
              <a:t>манифольд</a:t>
            </a:r>
            <a:r>
              <a:rPr lang="ru-RU" sz="900" dirty="0"/>
              <a:t> промежуточной (верхней) колонной головки</a:t>
            </a:r>
            <a:r>
              <a:rPr lang="ru-RU" sz="900" dirty="0" smtClean="0"/>
              <a:t>;</a:t>
            </a:r>
          </a:p>
          <a:p>
            <a:pPr algn="ctr"/>
            <a:r>
              <a:rPr lang="ru-RU" sz="900" dirty="0" smtClean="0"/>
              <a:t> </a:t>
            </a:r>
            <a:r>
              <a:rPr lang="ru-RU" sz="900" dirty="0"/>
              <a:t>18 - промежуточная (верхняя) колонная головка</a:t>
            </a:r>
          </a:p>
        </p:txBody>
      </p:sp>
      <p:pic>
        <p:nvPicPr>
          <p:cNvPr id="8" name="Рисунок 7" descr="http://www.drillings.ru/www/images/ris__4_3__neftegaz.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908720"/>
            <a:ext cx="2042160" cy="3810000"/>
          </a:xfrm>
          <a:prstGeom prst="rect">
            <a:avLst/>
          </a:prstGeom>
          <a:noFill/>
          <a:ln>
            <a:noFill/>
          </a:ln>
        </p:spPr>
      </p:pic>
      <p:pic>
        <p:nvPicPr>
          <p:cNvPr id="10" name="Рисунок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052736"/>
            <a:ext cx="2232248" cy="3600400"/>
          </a:xfrm>
          <a:prstGeom prst="rect">
            <a:avLst/>
          </a:prstGeom>
          <a:noFill/>
          <a:ln>
            <a:noFill/>
          </a:ln>
        </p:spPr>
      </p:pic>
      <p:sp>
        <p:nvSpPr>
          <p:cNvPr id="12" name="Прямоугольник 11"/>
          <p:cNvSpPr/>
          <p:nvPr/>
        </p:nvSpPr>
        <p:spPr>
          <a:xfrm>
            <a:off x="3059832" y="4943644"/>
            <a:ext cx="2599769" cy="1061829"/>
          </a:xfrm>
          <a:prstGeom prst="rect">
            <a:avLst/>
          </a:prstGeom>
        </p:spPr>
        <p:txBody>
          <a:bodyPr wrap="square">
            <a:spAutoFit/>
          </a:bodyPr>
          <a:lstStyle/>
          <a:p>
            <a:pPr algn="ctr"/>
            <a:r>
              <a:rPr lang="ru-RU" sz="900" b="1" dirty="0"/>
              <a:t>Оборудование обвязки обсадных колонн типа ОКК2:</a:t>
            </a:r>
          </a:p>
          <a:p>
            <a:pPr algn="ctr"/>
            <a:r>
              <a:rPr lang="ru-RU" sz="900" dirty="0"/>
              <a:t>1 – </a:t>
            </a:r>
            <a:r>
              <a:rPr lang="ru-RU" sz="900" dirty="0" err="1"/>
              <a:t>однофланцевая</a:t>
            </a:r>
            <a:r>
              <a:rPr lang="ru-RU" sz="900" dirty="0"/>
              <a:t> колонная головка, </a:t>
            </a:r>
            <a:endParaRPr lang="ru-RU" sz="900" dirty="0" smtClean="0"/>
          </a:p>
          <a:p>
            <a:pPr algn="ctr"/>
            <a:r>
              <a:rPr lang="ru-RU" sz="900" dirty="0" smtClean="0"/>
              <a:t>2 </a:t>
            </a:r>
            <a:r>
              <a:rPr lang="ru-RU" sz="900" dirty="0"/>
              <a:t>– </a:t>
            </a:r>
            <a:r>
              <a:rPr lang="ru-RU" sz="900" dirty="0" err="1"/>
              <a:t>двухфланцевая</a:t>
            </a:r>
            <a:r>
              <a:rPr lang="ru-RU" sz="900" dirty="0"/>
              <a:t> колонная головка, </a:t>
            </a:r>
            <a:endParaRPr lang="ru-RU" sz="900" dirty="0" smtClean="0"/>
          </a:p>
          <a:p>
            <a:pPr algn="ctr"/>
            <a:r>
              <a:rPr lang="ru-RU" sz="900" dirty="0" smtClean="0"/>
              <a:t>3 </a:t>
            </a:r>
            <a:r>
              <a:rPr lang="ru-RU" sz="900" dirty="0"/>
              <a:t>– </a:t>
            </a:r>
            <a:r>
              <a:rPr lang="ru-RU" sz="900" dirty="0" err="1"/>
              <a:t>трубодержатель</a:t>
            </a:r>
            <a:r>
              <a:rPr lang="ru-RU" sz="900" dirty="0"/>
              <a:t> </a:t>
            </a:r>
            <a:r>
              <a:rPr lang="ru-RU" sz="900" dirty="0" err="1"/>
              <a:t>клиньевый</a:t>
            </a:r>
            <a:r>
              <a:rPr lang="ru-RU" sz="900" dirty="0"/>
              <a:t>, 4 – </a:t>
            </a:r>
            <a:r>
              <a:rPr lang="ru-RU" sz="900" dirty="0" err="1"/>
              <a:t>пакер</a:t>
            </a:r>
            <a:r>
              <a:rPr lang="ru-RU" sz="900" dirty="0"/>
              <a:t>, </a:t>
            </a:r>
            <a:endParaRPr lang="ru-RU" sz="900" dirty="0" smtClean="0"/>
          </a:p>
          <a:p>
            <a:pPr algn="ctr"/>
            <a:r>
              <a:rPr lang="ru-RU" sz="900" dirty="0" smtClean="0"/>
              <a:t>5 </a:t>
            </a:r>
            <a:r>
              <a:rPr lang="ru-RU" sz="900" dirty="0"/>
              <a:t>– задвижка, 6 – фланец глухой, </a:t>
            </a:r>
            <a:endParaRPr lang="ru-RU" sz="900" dirty="0" smtClean="0"/>
          </a:p>
          <a:p>
            <a:pPr algn="ctr"/>
            <a:r>
              <a:rPr lang="ru-RU" sz="900" dirty="0" smtClean="0"/>
              <a:t>7 </a:t>
            </a:r>
            <a:r>
              <a:rPr lang="ru-RU" sz="900" dirty="0"/>
              <a:t>– вентиль, 8 - манометр</a:t>
            </a:r>
          </a:p>
        </p:txBody>
      </p:sp>
      <p:sp>
        <p:nvSpPr>
          <p:cNvPr id="13" name="Прямоугольник 12"/>
          <p:cNvSpPr/>
          <p:nvPr/>
        </p:nvSpPr>
        <p:spPr>
          <a:xfrm>
            <a:off x="173575" y="4943644"/>
            <a:ext cx="2599769" cy="1477328"/>
          </a:xfrm>
          <a:prstGeom prst="rect">
            <a:avLst/>
          </a:prstGeom>
        </p:spPr>
        <p:txBody>
          <a:bodyPr wrap="square">
            <a:spAutoFit/>
          </a:bodyPr>
          <a:lstStyle/>
          <a:p>
            <a:pPr algn="ctr"/>
            <a:r>
              <a:rPr lang="ru-RU" sz="900" b="1" dirty="0"/>
              <a:t>Оборудование обвязки обсадных колонн типа ОКК1:</a:t>
            </a:r>
          </a:p>
          <a:p>
            <a:pPr algn="ctr"/>
            <a:r>
              <a:rPr lang="ru-RU" sz="900" dirty="0"/>
              <a:t>1 – корпус колонной головки, 2 – клапан нагнетательный, 3 – кольцо </a:t>
            </a:r>
            <a:r>
              <a:rPr lang="ru-RU" sz="900" dirty="0" err="1"/>
              <a:t>пакера</a:t>
            </a:r>
            <a:r>
              <a:rPr lang="ru-RU" sz="900" dirty="0"/>
              <a:t>, </a:t>
            </a:r>
            <a:endParaRPr lang="ru-RU" sz="900" dirty="0" smtClean="0"/>
          </a:p>
          <a:p>
            <a:pPr algn="ctr"/>
            <a:r>
              <a:rPr lang="ru-RU" sz="900" dirty="0" smtClean="0"/>
              <a:t>4 </a:t>
            </a:r>
            <a:r>
              <a:rPr lang="ru-RU" sz="900" dirty="0"/>
              <a:t>– трубная головка фонтанной арматуры, </a:t>
            </a:r>
            <a:endParaRPr lang="ru-RU" sz="900" dirty="0" smtClean="0"/>
          </a:p>
          <a:p>
            <a:pPr algn="ctr"/>
            <a:r>
              <a:rPr lang="ru-RU" sz="900" dirty="0" smtClean="0"/>
              <a:t>5 </a:t>
            </a:r>
            <a:r>
              <a:rPr lang="ru-RU" sz="900" dirty="0"/>
              <a:t>– резиновый уплотнитель, 6 – клиновая плашка, 7 – направляющая втулка, </a:t>
            </a:r>
            <a:endParaRPr lang="ru-RU" sz="900" dirty="0" smtClean="0"/>
          </a:p>
          <a:p>
            <a:pPr algn="ctr"/>
            <a:r>
              <a:rPr lang="ru-RU" sz="900" dirty="0" smtClean="0"/>
              <a:t>8 </a:t>
            </a:r>
            <a:r>
              <a:rPr lang="ru-RU" sz="900" dirty="0"/>
              <a:t>– запорное устройство, 9 – прокладка, </a:t>
            </a:r>
            <a:endParaRPr lang="ru-RU" sz="900" dirty="0" smtClean="0"/>
          </a:p>
          <a:p>
            <a:pPr algn="ctr"/>
            <a:r>
              <a:rPr lang="ru-RU" sz="900" dirty="0" smtClean="0"/>
              <a:t>10 </a:t>
            </a:r>
            <a:r>
              <a:rPr lang="ru-RU" sz="900" dirty="0"/>
              <a:t>– вентиль манометра, 11 – патрубок манифольда (бокового отвода)</a:t>
            </a:r>
          </a:p>
        </p:txBody>
      </p:sp>
      <p:pic>
        <p:nvPicPr>
          <p:cNvPr id="14" name="Рисунок 13"/>
          <p:cNvPicPr/>
          <p:nvPr/>
        </p:nvPicPr>
        <p:blipFill rotWithShape="1">
          <a:blip r:embed="rId4" cstate="print">
            <a:extLst>
              <a:ext uri="{28A0092B-C50C-407E-A947-70E740481C1C}">
                <a14:useLocalDpi xmlns:a14="http://schemas.microsoft.com/office/drawing/2010/main" val="0"/>
              </a:ext>
            </a:extLst>
          </a:blip>
          <a:srcRect r="52095"/>
          <a:stretch/>
        </p:blipFill>
        <p:spPr bwMode="auto">
          <a:xfrm>
            <a:off x="179512" y="1343060"/>
            <a:ext cx="2847256" cy="3375660"/>
          </a:xfrm>
          <a:prstGeom prst="rect">
            <a:avLst/>
          </a:prstGeom>
          <a:noFill/>
          <a:ln>
            <a:noFill/>
          </a:ln>
        </p:spPr>
      </p:pic>
    </p:spTree>
    <p:extLst>
      <p:ext uri="{BB962C8B-B14F-4D97-AF65-F5344CB8AC3E}">
        <p14:creationId xmlns:p14="http://schemas.microsoft.com/office/powerpoint/2010/main" val="1362628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95536" y="116632"/>
            <a:ext cx="8229600" cy="504056"/>
          </a:xfrm>
        </p:spPr>
        <p:txBody>
          <a:bodyPr/>
          <a:lstStyle/>
          <a:p>
            <a:pPr>
              <a:lnSpc>
                <a:spcPct val="110000"/>
              </a:lnSpc>
            </a:pPr>
            <a:r>
              <a:rPr lang="ru-RU" altLang="ru-RU" sz="2400" b="1" dirty="0" smtClean="0">
                <a:solidFill>
                  <a:schemeClr val="tx1"/>
                </a:solidFill>
                <a:effectLst/>
              </a:rPr>
              <a:t>МОНОБЛОЧНЫЕ</a:t>
            </a:r>
            <a:r>
              <a:rPr lang="en-US" altLang="ru-RU" sz="2400" b="1" dirty="0" smtClean="0">
                <a:solidFill>
                  <a:schemeClr val="tx1"/>
                </a:solidFill>
                <a:effectLst/>
              </a:rPr>
              <a:t> </a:t>
            </a:r>
            <a:r>
              <a:rPr lang="ru-MD" altLang="ru-RU" sz="2400" b="1" dirty="0" smtClean="0">
                <a:solidFill>
                  <a:schemeClr val="tx1"/>
                </a:solidFill>
                <a:effectLst/>
              </a:rPr>
              <a:t>КОЛОННЫЕ ГОЛОВКИ</a:t>
            </a:r>
            <a:endParaRPr lang="ru-RU" altLang="ru-RU" sz="2400" b="1" dirty="0">
              <a:solidFill>
                <a:schemeClr val="tx1"/>
              </a:solidFill>
              <a:effectLst/>
            </a:endParaRPr>
          </a:p>
        </p:txBody>
      </p:sp>
      <p:sp>
        <p:nvSpPr>
          <p:cNvPr id="2" name="Номер слайда 1"/>
          <p:cNvSpPr>
            <a:spLocks noGrp="1"/>
          </p:cNvSpPr>
          <p:nvPr>
            <p:ph type="sldNum" sz="quarter" idx="12"/>
          </p:nvPr>
        </p:nvSpPr>
        <p:spPr/>
        <p:txBody>
          <a:bodyPr/>
          <a:lstStyle/>
          <a:p>
            <a:fld id="{BACBB11E-1063-45E8-B155-4FE3CF385A8F}" type="slidenum">
              <a:rPr lang="ru-RU" altLang="ru-RU" smtClean="0">
                <a:solidFill>
                  <a:srgbClr val="000000"/>
                </a:solidFill>
              </a:rPr>
              <a:pPr/>
              <a:t>36</a:t>
            </a:fld>
            <a:endParaRPr lang="ru-RU" altLang="ru-RU">
              <a:solidFill>
                <a:srgbClr val="000000"/>
              </a:solidFill>
            </a:endParaRPr>
          </a:p>
        </p:txBody>
      </p:sp>
      <p:sp>
        <p:nvSpPr>
          <p:cNvPr id="15" name="Прямоугольник 14"/>
          <p:cNvSpPr/>
          <p:nvPr/>
        </p:nvSpPr>
        <p:spPr>
          <a:xfrm>
            <a:off x="4788024" y="692696"/>
            <a:ext cx="4176464" cy="5262979"/>
          </a:xfrm>
          <a:prstGeom prst="rect">
            <a:avLst/>
          </a:prstGeom>
        </p:spPr>
        <p:txBody>
          <a:bodyPr wrap="square">
            <a:spAutoFit/>
          </a:bodyPr>
          <a:lstStyle/>
          <a:p>
            <a:pPr indent="361950"/>
            <a:r>
              <a:rPr lang="ru-RU" sz="1400" dirty="0" smtClean="0"/>
              <a:t>Обсадные колонны и трубы НКТ подвешиваются на </a:t>
            </a:r>
            <a:r>
              <a:rPr lang="ru-RU" sz="1400" dirty="0" err="1" smtClean="0"/>
              <a:t>трубодержатели</a:t>
            </a:r>
            <a:r>
              <a:rPr lang="ru-RU" sz="1400" dirty="0" smtClean="0"/>
              <a:t> в одном корпусе. </a:t>
            </a:r>
          </a:p>
          <a:p>
            <a:pPr indent="361950"/>
            <a:r>
              <a:rPr lang="ru-RU" sz="1400" dirty="0" smtClean="0"/>
              <a:t>Уплотнение межтрубного пространства и НКТ производится с помощью резиновых или металлических манжет.</a:t>
            </a:r>
          </a:p>
          <a:p>
            <a:pPr indent="361950"/>
            <a:endParaRPr lang="ru-RU" sz="1400" dirty="0" smtClean="0"/>
          </a:p>
          <a:p>
            <a:pPr indent="361950"/>
            <a:r>
              <a:rPr lang="ru-RU" sz="1400" b="1" i="1" dirty="0" smtClean="0"/>
              <a:t>Основные преимущества:</a:t>
            </a:r>
          </a:p>
          <a:p>
            <a:pPr indent="361950">
              <a:buFont typeface="Arial" pitchFamily="34" charset="0"/>
              <a:buChar char="•"/>
            </a:pPr>
            <a:r>
              <a:rPr lang="ru-RU" sz="1400" dirty="0" smtClean="0"/>
              <a:t>отсутствие необходимости демонтировать ПВО в процессе бурения и </a:t>
            </a:r>
            <a:r>
              <a:rPr lang="ru-RU" sz="1400" dirty="0" err="1" smtClean="0"/>
              <a:t>заканчивания</a:t>
            </a:r>
            <a:r>
              <a:rPr lang="ru-RU" sz="1400" dirty="0" smtClean="0"/>
              <a:t> скважины, а также при спуске эксплуатационного оборудования (т.к номинальные размеры колонной головки и узла трубной головки одинаковы), что позволяет значительно экономить время и затраты;</a:t>
            </a:r>
          </a:p>
          <a:p>
            <a:pPr lvl="0" indent="361950">
              <a:buFont typeface="Arial" pitchFamily="34" charset="0"/>
              <a:buChar char="•"/>
            </a:pPr>
            <a:r>
              <a:rPr lang="ru-RU" sz="1400" dirty="0" smtClean="0"/>
              <a:t>ускоряется процесс установки: не требуется ждать застывания цементного раствора;</a:t>
            </a:r>
          </a:p>
          <a:p>
            <a:pPr lvl="0" indent="361950">
              <a:buFont typeface="Arial" pitchFamily="34" charset="0"/>
              <a:buChar char="•"/>
            </a:pPr>
            <a:r>
              <a:rPr lang="ru-RU" sz="1400" dirty="0" smtClean="0"/>
              <a:t>повышенная надежность: за счет уменьшения количества фланцевых соединений; </a:t>
            </a:r>
          </a:p>
          <a:p>
            <a:pPr lvl="0" indent="361950">
              <a:buFont typeface="Arial" pitchFamily="34" charset="0"/>
              <a:buChar char="•"/>
            </a:pPr>
            <a:r>
              <a:rPr lang="ru-RU" sz="1400" dirty="0" smtClean="0"/>
              <a:t>повышенное удобство: уменьшаются габариты и вес арматуры.</a:t>
            </a:r>
          </a:p>
          <a:p>
            <a:endParaRPr lang="ru-RU" sz="1400" dirty="0"/>
          </a:p>
        </p:txBody>
      </p:sp>
      <p:pic>
        <p:nvPicPr>
          <p:cNvPr id="16" name="Рисунок 15" descr="http://www.ack.perm.ru/0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80728"/>
            <a:ext cx="4700776" cy="5013960"/>
          </a:xfrm>
          <a:prstGeom prst="rect">
            <a:avLst/>
          </a:prstGeom>
          <a:noFill/>
          <a:ln>
            <a:noFill/>
          </a:ln>
        </p:spPr>
      </p:pic>
    </p:spTree>
    <p:extLst>
      <p:ext uri="{BB962C8B-B14F-4D97-AF65-F5344CB8AC3E}">
        <p14:creationId xmlns:p14="http://schemas.microsoft.com/office/powerpoint/2010/main" val="1362628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924"/>
            <a:ext cx="8229600" cy="453748"/>
          </a:xfrm>
        </p:spPr>
        <p:txBody>
          <a:bodyPr/>
          <a:lstStyle/>
          <a:p>
            <a:r>
              <a:rPr lang="ru-RU" b="1" dirty="0" smtClean="0">
                <a:solidFill>
                  <a:schemeClr val="tx1"/>
                </a:solidFill>
                <a:effectLst/>
              </a:rPr>
              <a:t>Темы </a:t>
            </a:r>
            <a:r>
              <a:rPr lang="ru-RU" b="1" dirty="0" err="1" smtClean="0">
                <a:solidFill>
                  <a:schemeClr val="tx1"/>
                </a:solidFill>
                <a:effectLst/>
              </a:rPr>
              <a:t>спецвопроса</a:t>
            </a:r>
            <a:endParaRPr lang="ru-RU" b="1" dirty="0">
              <a:solidFill>
                <a:schemeClr val="tx1"/>
              </a:solidFill>
              <a:effectLst/>
            </a:endParaRPr>
          </a:p>
        </p:txBody>
      </p:sp>
      <p:sp>
        <p:nvSpPr>
          <p:cNvPr id="3" name="Текст 2"/>
          <p:cNvSpPr>
            <a:spLocks noGrp="1"/>
          </p:cNvSpPr>
          <p:nvPr>
            <p:ph type="body" sz="half" idx="1"/>
          </p:nvPr>
        </p:nvSpPr>
        <p:spPr>
          <a:xfrm>
            <a:off x="467544" y="692696"/>
            <a:ext cx="8147248" cy="5832648"/>
          </a:xfrm>
        </p:spPr>
        <p:txBody>
          <a:bodyPr/>
          <a:lstStyle/>
          <a:p>
            <a:pPr marL="0" indent="350838">
              <a:buClrTx/>
              <a:buSzPct val="100000"/>
              <a:buFont typeface="+mj-lt"/>
              <a:buAutoNum type="arabicPeriod"/>
            </a:pPr>
            <a:r>
              <a:rPr lang="ru-RU" sz="1400" dirty="0" smtClean="0"/>
              <a:t>Сооружение горизонтальных скважин: история, технические средства, преимущества, недостатки, основные трудности.</a:t>
            </a:r>
          </a:p>
          <a:p>
            <a:pPr marL="0" indent="350838">
              <a:buClrTx/>
              <a:buSzPct val="100000"/>
              <a:buFont typeface="+mj-lt"/>
              <a:buAutoNum type="arabicPeriod"/>
            </a:pPr>
            <a:r>
              <a:rPr lang="ru-RU" sz="1400" dirty="0" smtClean="0"/>
              <a:t>Одновременно-раздельная эксплуатация скважин: назначение, </a:t>
            </a:r>
            <a:r>
              <a:rPr lang="ru-RU" sz="1400" dirty="0"/>
              <a:t>классификация</a:t>
            </a:r>
            <a:r>
              <a:rPr lang="ru-RU" sz="1400" dirty="0" smtClean="0"/>
              <a:t>, преимущества, технические средства.</a:t>
            </a:r>
          </a:p>
          <a:p>
            <a:pPr marL="0" indent="350838">
              <a:buClrTx/>
              <a:buSzPct val="100000"/>
              <a:buFont typeface="+mj-lt"/>
              <a:buAutoNum type="arabicPeriod"/>
            </a:pPr>
            <a:r>
              <a:rPr lang="ru-RU" sz="1400" dirty="0" smtClean="0"/>
              <a:t>Конструкции забоя скважины для предупреждения выноса песка: описание проблемы, назначение, классификация, технология </a:t>
            </a:r>
            <a:r>
              <a:rPr lang="ru-RU" sz="1400" dirty="0" err="1" smtClean="0"/>
              <a:t>заканчивания</a:t>
            </a:r>
            <a:r>
              <a:rPr lang="ru-RU" sz="1400" dirty="0" smtClean="0"/>
              <a:t>, преимущества и недостатки различных способов.</a:t>
            </a:r>
          </a:p>
          <a:p>
            <a:pPr marL="0" indent="350838">
              <a:buClrTx/>
              <a:buSzPct val="100000"/>
              <a:buFont typeface="+mj-lt"/>
              <a:buAutoNum type="arabicPeriod"/>
            </a:pPr>
            <a:r>
              <a:rPr lang="ru-RU" sz="1400" dirty="0" smtClean="0"/>
              <a:t>Сооружение многоствольных и многозабойных скважин: </a:t>
            </a:r>
            <a:r>
              <a:rPr lang="ru-RU" sz="1400" dirty="0"/>
              <a:t>история, технические средства, преимущества, недостатки, основные трудности</a:t>
            </a:r>
            <a:r>
              <a:rPr lang="ru-RU" sz="1400" dirty="0" smtClean="0"/>
              <a:t>.</a:t>
            </a:r>
          </a:p>
          <a:p>
            <a:pPr marL="0" indent="350838">
              <a:buClrTx/>
              <a:buSzPct val="100000"/>
              <a:buFont typeface="+mj-lt"/>
              <a:buAutoNum type="arabicPeriod"/>
            </a:pPr>
            <a:r>
              <a:rPr lang="ru-RU" sz="1400" dirty="0" smtClean="0"/>
              <a:t>Разработка тяжелых высоковязких </a:t>
            </a:r>
            <a:r>
              <a:rPr lang="ru-RU" sz="1400" dirty="0" err="1" smtClean="0"/>
              <a:t>нефтей</a:t>
            </a:r>
            <a:r>
              <a:rPr lang="ru-RU" sz="1400" dirty="0" smtClean="0"/>
              <a:t>: </a:t>
            </a:r>
            <a:r>
              <a:rPr lang="ru-RU" sz="1400" dirty="0"/>
              <a:t>описание проблемы, </a:t>
            </a:r>
            <a:r>
              <a:rPr lang="ru-RU" sz="1400" dirty="0" smtClean="0"/>
              <a:t>классификация и описание технологий разработки, способы </a:t>
            </a:r>
            <a:r>
              <a:rPr lang="ru-RU" sz="1400" dirty="0" err="1" smtClean="0"/>
              <a:t>заканчивания</a:t>
            </a:r>
            <a:r>
              <a:rPr lang="ru-RU" sz="1400" dirty="0" smtClean="0"/>
              <a:t> скважин при этом, технические средства.</a:t>
            </a:r>
          </a:p>
          <a:p>
            <a:pPr marL="0" indent="350838">
              <a:buClrTx/>
              <a:buSzPct val="100000"/>
              <a:buFont typeface="+mj-lt"/>
              <a:buAutoNum type="arabicPeriod"/>
            </a:pPr>
            <a:r>
              <a:rPr lang="ru-RU" sz="1400" dirty="0"/>
              <a:t>Сооружение </a:t>
            </a:r>
            <a:r>
              <a:rPr lang="ru-RU" sz="1400" dirty="0" smtClean="0"/>
              <a:t>скважин в многолетнемерзлых горных породах: </a:t>
            </a:r>
            <a:r>
              <a:rPr lang="ru-RU" sz="1400" dirty="0"/>
              <a:t>описание проблемы, </a:t>
            </a:r>
            <a:r>
              <a:rPr lang="ru-RU" sz="1400" dirty="0" smtClean="0"/>
              <a:t>история</a:t>
            </a:r>
            <a:r>
              <a:rPr lang="ru-RU" sz="1400" dirty="0"/>
              <a:t>, технические средства, преимущества, </a:t>
            </a:r>
            <a:r>
              <a:rPr lang="ru-RU" sz="1400" dirty="0" smtClean="0"/>
              <a:t>недостатки различных решений, </a:t>
            </a:r>
            <a:r>
              <a:rPr lang="ru-RU" sz="1400" dirty="0"/>
              <a:t>основные трудности.</a:t>
            </a:r>
          </a:p>
          <a:p>
            <a:pPr marL="0" indent="350838">
              <a:buClrTx/>
              <a:buSzPct val="100000"/>
              <a:buFont typeface="+mj-lt"/>
              <a:buAutoNum type="arabicPeriod"/>
            </a:pPr>
            <a:r>
              <a:rPr lang="ru-RU" sz="1400" dirty="0" smtClean="0"/>
              <a:t>Фильтры хвостовиков: назначение, классификация, состав и принцип работы, области применения, преимущества и недостатки каждого.</a:t>
            </a:r>
          </a:p>
          <a:p>
            <a:pPr marL="0" indent="350838">
              <a:buClrTx/>
              <a:buSzPct val="100000"/>
              <a:buFont typeface="+mj-lt"/>
              <a:buAutoNum type="arabicPeriod"/>
            </a:pPr>
            <a:r>
              <a:rPr lang="ru-RU" sz="1400" dirty="0" smtClean="0"/>
              <a:t>Подвесные и разъединительные устройства хвостовиков: назначение, классификация, состав и принцип работы, области применения, преимущества и недостатки каждого.</a:t>
            </a:r>
          </a:p>
          <a:p>
            <a:pPr marL="0" indent="350838">
              <a:buClrTx/>
              <a:buSzPct val="100000"/>
              <a:buFont typeface="+mj-lt"/>
              <a:buAutoNum type="arabicPeriod"/>
            </a:pPr>
            <a:r>
              <a:rPr lang="ru-RU" sz="1400" dirty="0" err="1" smtClean="0"/>
              <a:t>Заканчивание</a:t>
            </a:r>
            <a:r>
              <a:rPr lang="ru-RU" sz="1400" dirty="0" smtClean="0"/>
              <a:t> морских скважин: описание проблемы, особенности шельфовых месторождений, типовые конструкции скважин, применяемые технические средства. </a:t>
            </a:r>
          </a:p>
          <a:p>
            <a:pPr marL="0" indent="350838">
              <a:buClrTx/>
              <a:buSzPct val="100000"/>
              <a:buFont typeface="+mj-lt"/>
              <a:buAutoNum type="arabicPeriod"/>
            </a:pPr>
            <a:r>
              <a:rPr lang="ru-RU" sz="1400" dirty="0" smtClean="0"/>
              <a:t>Расширяемые трубы для </a:t>
            </a:r>
            <a:r>
              <a:rPr lang="ru-RU" sz="1400" dirty="0" err="1" smtClean="0"/>
              <a:t>заканчивания</a:t>
            </a:r>
            <a:r>
              <a:rPr lang="ru-RU" sz="1400" dirty="0" smtClean="0"/>
              <a:t> скважин: назначение, области применения, разновидности, технологии установки, современные направления совершенствования.</a:t>
            </a:r>
          </a:p>
          <a:p>
            <a:pPr marL="0" indent="350838">
              <a:buClrTx/>
              <a:buSzPct val="100000"/>
              <a:buFont typeface="+mj-lt"/>
              <a:buAutoNum type="arabicPeriod"/>
            </a:pPr>
            <a:r>
              <a:rPr lang="ru-RU" sz="1400" dirty="0" err="1" smtClean="0"/>
              <a:t>Заканчивание</a:t>
            </a:r>
            <a:r>
              <a:rPr lang="ru-RU" sz="1400" dirty="0" smtClean="0"/>
              <a:t> скважин в палеозойских отложениях: </a:t>
            </a:r>
            <a:r>
              <a:rPr lang="ru-RU" sz="1400" dirty="0"/>
              <a:t>описание проблемы, история, </a:t>
            </a:r>
            <a:r>
              <a:rPr lang="ru-RU" sz="1400" dirty="0" smtClean="0"/>
              <a:t>технические средства, </a:t>
            </a:r>
            <a:r>
              <a:rPr lang="ru-RU" sz="1400" dirty="0"/>
              <a:t>преимущества, недостатки различных </a:t>
            </a:r>
            <a:r>
              <a:rPr lang="ru-RU" sz="1400" dirty="0" smtClean="0"/>
              <a:t>решений.</a:t>
            </a:r>
            <a:endParaRPr lang="ru-RU" sz="1400" dirty="0"/>
          </a:p>
          <a:p>
            <a:pPr marL="0" indent="350838">
              <a:buClrTx/>
              <a:buSzPct val="100000"/>
              <a:buFont typeface="+mj-lt"/>
              <a:buAutoNum type="arabicPeriod"/>
            </a:pPr>
            <a:endParaRPr lang="ru-RU" sz="1400" dirty="0"/>
          </a:p>
        </p:txBody>
      </p:sp>
      <p:sp>
        <p:nvSpPr>
          <p:cNvPr id="5" name="Номер слайда 4"/>
          <p:cNvSpPr>
            <a:spLocks noGrp="1"/>
          </p:cNvSpPr>
          <p:nvPr>
            <p:ph type="sldNum" sz="quarter" idx="12"/>
          </p:nvPr>
        </p:nvSpPr>
        <p:spPr/>
        <p:txBody>
          <a:bodyPr/>
          <a:lstStyle/>
          <a:p>
            <a:fld id="{996BD113-A9CF-451C-9B7C-CE2AF947B343}" type="slidenum">
              <a:rPr lang="ru-RU" altLang="ru-RU" smtClean="0">
                <a:solidFill>
                  <a:srgbClr val="000000"/>
                </a:solidFill>
              </a:rPr>
              <a:pPr/>
              <a:t>37</a:t>
            </a:fld>
            <a:endParaRPr lang="ru-RU" altLang="ru-RU">
              <a:solidFill>
                <a:srgbClr val="000000"/>
              </a:solidFill>
            </a:endParaRPr>
          </a:p>
        </p:txBody>
      </p:sp>
    </p:spTree>
    <p:extLst>
      <p:ext uri="{BB962C8B-B14F-4D97-AF65-F5344CB8AC3E}">
        <p14:creationId xmlns:p14="http://schemas.microsoft.com/office/powerpoint/2010/main" val="146700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491952"/>
          </a:xfrm>
        </p:spPr>
        <p:txBody>
          <a:bodyPr/>
          <a:lstStyle/>
          <a:p>
            <a:pPr algn="just"/>
            <a:r>
              <a:rPr lang="ru-RU" sz="1600" b="1" dirty="0" smtClean="0">
                <a:effectLst/>
                <a:latin typeface="Times New Roman" panose="02020603050405020304" pitchFamily="18" charset="0"/>
                <a:cs typeface="Times New Roman" panose="02020603050405020304" pitchFamily="18" charset="0"/>
              </a:rPr>
              <a:t>Зумпф-</a:t>
            </a:r>
            <a:r>
              <a:rPr lang="ru-RU" sz="1600" dirty="0" smtClean="0">
                <a:effectLst/>
                <a:latin typeface="Times New Roman" panose="02020603050405020304" pitchFamily="18" charset="0"/>
                <a:cs typeface="Times New Roman" panose="02020603050405020304" pitchFamily="18" charset="0"/>
              </a:rPr>
              <a:t> Шахта </a:t>
            </a:r>
            <a:r>
              <a:rPr lang="ru-RU" sz="1600" dirty="0" err="1">
                <a:effectLst/>
                <a:latin typeface="Times New Roman" panose="02020603050405020304" pitchFamily="18" charset="0"/>
                <a:cs typeface="Times New Roman" panose="02020603050405020304" pitchFamily="18" charset="0"/>
              </a:rPr>
              <a:t>оқпанының</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тереңдетілген</a:t>
            </a:r>
            <a:r>
              <a:rPr lang="ru-RU" sz="1600" dirty="0">
                <a:effectLst/>
                <a:latin typeface="Times New Roman" panose="02020603050405020304" pitchFamily="18" charset="0"/>
                <a:cs typeface="Times New Roman" panose="02020603050405020304" pitchFamily="18" charset="0"/>
              </a:rPr>
              <a:t> </a:t>
            </a:r>
            <a:r>
              <a:rPr lang="ru-RU" sz="1600" dirty="0" err="1" smtClean="0">
                <a:effectLst/>
                <a:latin typeface="Times New Roman" panose="02020603050405020304" pitchFamily="18" charset="0"/>
                <a:cs typeface="Times New Roman" panose="02020603050405020304" pitchFamily="18" charset="0"/>
              </a:rPr>
              <a:t>бөлігі</a:t>
            </a:r>
            <a:r>
              <a:rPr lang="ru-RU" sz="1600" dirty="0" smtClean="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кеніш</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суларын</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жинау</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үшін</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игеру</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деңгейінен</a:t>
            </a:r>
            <a:r>
              <a:rPr lang="ru-RU" sz="1600" dirty="0">
                <a:effectLst/>
                <a:latin typeface="Times New Roman" panose="02020603050405020304" pitchFamily="18" charset="0"/>
                <a:cs typeface="Times New Roman" panose="02020603050405020304" pitchFamily="18" charset="0"/>
              </a:rPr>
              <a:t> 4-6 м </a:t>
            </a:r>
            <a:r>
              <a:rPr lang="ru-RU" sz="1600" dirty="0" err="1">
                <a:effectLst/>
                <a:latin typeface="Times New Roman" panose="02020603050405020304" pitchFamily="18" charset="0"/>
                <a:cs typeface="Times New Roman" panose="02020603050405020304" pitchFamily="18" charset="0"/>
              </a:rPr>
              <a:t>төмен</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Бұрғылау</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ұңғымаларында-ұңғыма</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оқпанының</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пайдалану</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объектісінен</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төмен</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және</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жасанды</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кенжарға</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дейінгі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бөлігі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Ұңғыма</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төменгі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қабатының</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мұндай</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конструкциясы</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мұнай</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шоғырларын</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пайдаланудың</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әр</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түрлі</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жағдайларында</a:t>
            </a:r>
            <a:r>
              <a:rPr lang="ru-RU" sz="1600" dirty="0">
                <a:effectLst/>
                <a:latin typeface="Times New Roman" panose="02020603050405020304" pitchFamily="18" charset="0"/>
                <a:cs typeface="Times New Roman" panose="02020603050405020304" pitchFamily="18" charset="0"/>
              </a:rPr>
              <a:t> </a:t>
            </a:r>
            <a:r>
              <a:rPr lang="ru-RU" sz="1600" dirty="0" err="1">
                <a:effectLst/>
                <a:latin typeface="Times New Roman" panose="02020603050405020304" pitchFamily="18" charset="0"/>
                <a:cs typeface="Times New Roman" panose="02020603050405020304" pitchFamily="18" charset="0"/>
              </a:rPr>
              <a:t>қолданылады</a:t>
            </a:r>
            <a:r>
              <a:rPr lang="ru-RU" sz="1600" dirty="0">
                <a:effectLs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4</a:t>
            </a:fld>
            <a:endParaRPr lang="ru-RU" altLang="ru-RU">
              <a:solidFill>
                <a:srgbClr val="000000"/>
              </a:solidFill>
            </a:endParaRPr>
          </a:p>
        </p:txBody>
      </p:sp>
      <p:pic>
        <p:nvPicPr>
          <p:cNvPr id="13314" name="Picture 2" descr="https://neft.academic.ru/pictures/neft/risunok_0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5" y="1981199"/>
            <a:ext cx="5904656" cy="426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5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2160240"/>
          </a:xfrm>
        </p:spPr>
        <p:txBody>
          <a:bodyPr/>
          <a:lstStyle/>
          <a:p>
            <a:pPr algn="just"/>
            <a:r>
              <a:rPr lang="ru-RU" sz="1400" dirty="0" err="1">
                <a:solidFill>
                  <a:srgbClr val="FF0000"/>
                </a:solidFill>
                <a:effectLst/>
                <a:latin typeface="Times New Roman" panose="02020603050405020304" pitchFamily="18" charset="0"/>
                <a:cs typeface="Times New Roman" panose="02020603050405020304" pitchFamily="18" charset="0"/>
              </a:rPr>
              <a:t>Ұңғымалық</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бұрғылауда</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smtClean="0">
                <a:solidFill>
                  <a:srgbClr val="FF0000"/>
                </a:solidFill>
                <a:effectLst/>
                <a:latin typeface="Times New Roman" panose="02020603050405020304" pitchFamily="18" charset="0"/>
                <a:cs typeface="Times New Roman" panose="02020603050405020304" pitchFamily="18" charset="0"/>
              </a:rPr>
              <a:t>хвостовик </a:t>
            </a:r>
            <a:r>
              <a:rPr lang="ru-RU" sz="1400" dirty="0" err="1" smtClean="0">
                <a:solidFill>
                  <a:srgbClr val="FF0000"/>
                </a:solidFill>
                <a:effectLst/>
                <a:latin typeface="Times New Roman" panose="02020603050405020304" pitchFamily="18" charset="0"/>
                <a:cs typeface="Times New Roman" panose="02020603050405020304" pitchFamily="18" charset="0"/>
              </a:rPr>
              <a:t>деп</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шегендеу</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колоннасын</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орнатудың</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жасырын</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тәсілінің</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бір</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түрі</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деп</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атайды</a:t>
            </a:r>
            <a:r>
              <a:rPr lang="ru-RU" sz="1400" dirty="0">
                <a:solidFill>
                  <a:srgbClr val="FF0000"/>
                </a:solidFill>
                <a:effectLst/>
                <a:latin typeface="Times New Roman" panose="02020603050405020304" pitchFamily="18" charset="0"/>
                <a:cs typeface="Times New Roman" panose="02020603050405020304" pitchFamily="18" charset="0"/>
              </a:rPr>
              <a:t>. </a:t>
            </a:r>
            <a:br>
              <a:rPr lang="ru-RU" sz="1400" dirty="0">
                <a:solidFill>
                  <a:srgbClr val="FF0000"/>
                </a:solidFill>
                <a:effectLst/>
                <a:latin typeface="Times New Roman" panose="02020603050405020304" pitchFamily="18" charset="0"/>
                <a:cs typeface="Times New Roman" panose="02020603050405020304" pitchFamily="18" charset="0"/>
              </a:rPr>
            </a:br>
            <a:r>
              <a:rPr lang="ru-RU" sz="1400" b="1" dirty="0" err="1">
                <a:solidFill>
                  <a:srgbClr val="FF0000"/>
                </a:solidFill>
                <a:effectLst/>
                <a:latin typeface="Times New Roman" panose="02020603050405020304" pitchFamily="18" charset="0"/>
                <a:cs typeface="Times New Roman" panose="02020603050405020304" pitchFamily="18" charset="0"/>
              </a:rPr>
              <a:t>Хвостовиктің</a:t>
            </a:r>
            <a:r>
              <a:rPr lang="ru-RU" sz="1400" b="1" dirty="0">
                <a:solidFill>
                  <a:srgbClr val="FF0000"/>
                </a:solidFill>
                <a:effectLst/>
                <a:latin typeface="Times New Roman" panose="02020603050405020304" pitchFamily="18" charset="0"/>
                <a:cs typeface="Times New Roman" panose="02020603050405020304" pitchFamily="18" charset="0"/>
              </a:rPr>
              <a:t> </a:t>
            </a:r>
            <a:r>
              <a:rPr lang="ru-RU" sz="1400" b="1" dirty="0" err="1">
                <a:solidFill>
                  <a:srgbClr val="FF0000"/>
                </a:solidFill>
                <a:effectLst/>
                <a:latin typeface="Times New Roman" panose="02020603050405020304" pitchFamily="18" charset="0"/>
                <a:cs typeface="Times New Roman" panose="02020603050405020304" pitchFamily="18" charset="0"/>
              </a:rPr>
              <a:t>артықшылықтары</a:t>
            </a:r>
            <a:r>
              <a:rPr lang="ru-RU" sz="1400" b="1" dirty="0">
                <a:solidFill>
                  <a:srgbClr val="FF0000"/>
                </a:solidFill>
                <a:effectLst/>
                <a:latin typeface="Times New Roman" panose="02020603050405020304" pitchFamily="18" charset="0"/>
                <a:cs typeface="Times New Roman" panose="02020603050405020304" pitchFamily="18" charset="0"/>
              </a:rPr>
              <a:t>:</a:t>
            </a:r>
            <a:br>
              <a:rPr lang="ru-RU" sz="1400" b="1" dirty="0">
                <a:solidFill>
                  <a:srgbClr val="FF0000"/>
                </a:solidFill>
                <a:effectLst/>
                <a:latin typeface="Times New Roman" panose="02020603050405020304" pitchFamily="18" charset="0"/>
                <a:cs typeface="Times New Roman" panose="02020603050405020304" pitchFamily="18" charset="0"/>
              </a:rPr>
            </a:br>
            <a:r>
              <a:rPr lang="ru-RU" sz="1400" b="1"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Ұңғыманы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хвостовикпен</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аяқтағанда</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мұндай</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міндеттер</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шешіледі</a:t>
            </a:r>
            <a:r>
              <a:rPr lang="ru-RU" sz="1400" dirty="0">
                <a:solidFill>
                  <a:srgbClr val="FF0000"/>
                </a:solidFill>
                <a:effectLst/>
                <a:latin typeface="Times New Roman" panose="02020603050405020304" pitchFamily="18" charset="0"/>
                <a:cs typeface="Times New Roman" panose="02020603050405020304" pitchFamily="18" charset="0"/>
              </a:rPr>
              <a:t>:</a:t>
            </a:r>
            <a:br>
              <a:rPr lang="ru-RU" sz="1400" dirty="0">
                <a:solidFill>
                  <a:srgbClr val="FF0000"/>
                </a:solidFill>
                <a:effectLst/>
                <a:latin typeface="Times New Roman" panose="02020603050405020304" pitchFamily="18" charset="0"/>
                <a:cs typeface="Times New Roman" panose="02020603050405020304" pitchFamily="18" charset="0"/>
              </a:rPr>
            </a:b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Ұңғыманы</a:t>
            </a:r>
            <a:r>
              <a:rPr lang="ru-RU" sz="1400" dirty="0">
                <a:solidFill>
                  <a:srgbClr val="FF0000"/>
                </a:solidFill>
                <a:effectLst/>
                <a:latin typeface="Times New Roman" panose="02020603050405020304" pitchFamily="18" charset="0"/>
                <a:cs typeface="Times New Roman" panose="02020603050405020304" pitchFamily="18" charset="0"/>
              </a:rPr>
              <a:t> салу </a:t>
            </a:r>
            <a:r>
              <a:rPr lang="ru-RU" sz="1400" dirty="0" err="1">
                <a:solidFill>
                  <a:srgbClr val="FF0000"/>
                </a:solidFill>
                <a:effectLst/>
                <a:latin typeface="Times New Roman" panose="02020603050405020304" pitchFamily="18" charset="0"/>
                <a:cs typeface="Times New Roman" panose="02020603050405020304" pitchFamily="18" charset="0"/>
              </a:rPr>
              <a:t>кезеңдері</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қысқаруда</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Цементтеу</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сапасы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артады</a:t>
            </a:r>
            <a:r>
              <a:rPr lang="ru-RU" sz="1400" dirty="0">
                <a:solidFill>
                  <a:srgbClr val="FF0000"/>
                </a:solidFill>
                <a:effectLst/>
                <a:latin typeface="Times New Roman" panose="02020603050405020304" pitchFamily="18" charset="0"/>
                <a:cs typeface="Times New Roman" panose="02020603050405020304" pitchFamily="18" charset="0"/>
              </a:rPr>
              <a:t>; </a:t>
            </a:r>
            <a:br>
              <a:rPr lang="ru-RU" sz="1400" dirty="0">
                <a:solidFill>
                  <a:srgbClr val="FF0000"/>
                </a:solidFill>
                <a:effectLst/>
                <a:latin typeface="Times New Roman" panose="02020603050405020304" pitchFamily="18" charset="0"/>
                <a:cs typeface="Times New Roman" panose="02020603050405020304" pitchFamily="18" charset="0"/>
              </a:rPr>
            </a:br>
            <a:r>
              <a:rPr lang="ru-RU" sz="1400" dirty="0" err="1">
                <a:solidFill>
                  <a:srgbClr val="FF0000"/>
                </a:solidFill>
                <a:effectLst/>
                <a:latin typeface="Times New Roman" panose="02020603050405020304" pitchFamily="18" charset="0"/>
                <a:cs typeface="Times New Roman" panose="02020603050405020304" pitchFamily="18" charset="0"/>
              </a:rPr>
              <a:t>Пайдалану</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колоннасын</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герметизациялау</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кезінде</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жұтылу</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аймақтары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жабылады</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Скважиналарды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салуға</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арналған</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шығындар</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төмендеуде</a:t>
            </a:r>
            <a:r>
              <a:rPr lang="ru-RU" sz="1400" dirty="0" smtClean="0">
                <a:solidFill>
                  <a:srgbClr val="FF0000"/>
                </a:solidFill>
                <a:effectLst/>
                <a:latin typeface="Times New Roman" panose="02020603050405020304" pitchFamily="18" charset="0"/>
                <a:cs typeface="Times New Roman" panose="02020603050405020304" pitchFamily="18" charset="0"/>
              </a:rPr>
              <a:t>.</a:t>
            </a:r>
            <a:br>
              <a:rPr lang="ru-RU" sz="1400" dirty="0" smtClean="0">
                <a:solidFill>
                  <a:srgbClr val="FF0000"/>
                </a:solidFill>
                <a:effectLst/>
                <a:latin typeface="Times New Roman" panose="02020603050405020304" pitchFamily="18" charset="0"/>
                <a:cs typeface="Times New Roman" panose="02020603050405020304" pitchFamily="18" charset="0"/>
              </a:rPr>
            </a:br>
            <a:r>
              <a:rPr lang="ru-RU" sz="1400" dirty="0" err="1" smtClean="0">
                <a:solidFill>
                  <a:srgbClr val="FF0000"/>
                </a:solidFill>
                <a:effectLst/>
                <a:latin typeface="Times New Roman" panose="02020603050405020304" pitchFamily="18" charset="0"/>
                <a:cs typeface="Times New Roman" panose="02020603050405020304" pitchFamily="18" charset="0"/>
              </a:rPr>
              <a:t>Кемшіліктер</a:t>
            </a:r>
            <a:r>
              <a:rPr lang="ru-RU" sz="1400" dirty="0" smtClean="0">
                <a:solidFill>
                  <a:srgbClr val="FF0000"/>
                </a:solidFill>
                <a:effectLst/>
                <a:latin typeface="Times New Roman" panose="02020603050405020304" pitchFamily="18" charset="0"/>
                <a:cs typeface="Times New Roman" panose="02020603050405020304" pitchFamily="18" charset="0"/>
              </a:rPr>
              <a:t> : </a:t>
            </a:r>
            <a:r>
              <a:rPr lang="ru-RU" sz="1400" dirty="0">
                <a:solidFill>
                  <a:srgbClr val="FF0000"/>
                </a:solidFill>
                <a:effectLst/>
                <a:latin typeface="Times New Roman" panose="02020603050405020304" pitchFamily="18" charset="0"/>
                <a:cs typeface="Times New Roman" panose="02020603050405020304" pitchFamily="18" charset="0"/>
              </a:rPr>
              <a:t/>
            </a:r>
            <a:br>
              <a:rPr lang="ru-RU" sz="1400" dirty="0">
                <a:solidFill>
                  <a:srgbClr val="FF0000"/>
                </a:solidFill>
                <a:effectLst/>
                <a:latin typeface="Times New Roman" panose="02020603050405020304" pitchFamily="18" charset="0"/>
                <a:cs typeface="Times New Roman" panose="02020603050405020304" pitchFamily="18" charset="0"/>
              </a:rPr>
            </a:br>
            <a:r>
              <a:rPr lang="ru-RU" sz="1400" dirty="0" err="1">
                <a:solidFill>
                  <a:srgbClr val="FF0000"/>
                </a:solidFill>
                <a:effectLst/>
                <a:latin typeface="Times New Roman" panose="02020603050405020304" pitchFamily="18" charset="0"/>
                <a:cs typeface="Times New Roman" panose="02020603050405020304" pitchFamily="18" charset="0"/>
              </a:rPr>
              <a:t>Мұнда</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подвесканың</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мүмкін</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smtClean="0">
                <a:solidFill>
                  <a:srgbClr val="FF0000"/>
                </a:solidFill>
                <a:effectLst/>
                <a:latin typeface="Times New Roman" panose="02020603050405020304" pitchFamily="18" charset="0"/>
                <a:cs typeface="Times New Roman" panose="02020603050405020304" pitchFamily="18" charset="0"/>
              </a:rPr>
              <a:t>герметикалығы</a:t>
            </a:r>
            <a:r>
              <a:rPr lang="ru-RU" sz="1400" dirty="0" smtClean="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егер</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ұңғыма</a:t>
            </a:r>
            <a:r>
              <a:rPr lang="ru-RU" sz="1400" dirty="0">
                <a:solidFill>
                  <a:srgbClr val="FF0000"/>
                </a:solidFill>
                <a:effectLst/>
                <a:latin typeface="Times New Roman" panose="02020603050405020304" pitchFamily="18" charset="0"/>
                <a:cs typeface="Times New Roman" panose="02020603050405020304" pitchFamily="18" charset="0"/>
              </a:rPr>
              <a:t> мен </a:t>
            </a:r>
            <a:r>
              <a:rPr lang="ru-RU" sz="1400" dirty="0" smtClean="0">
                <a:solidFill>
                  <a:srgbClr val="FF0000"/>
                </a:solidFill>
                <a:effectLst/>
                <a:latin typeface="Times New Roman" panose="02020603050405020304" pitchFamily="18" charset="0"/>
                <a:cs typeface="Times New Roman" panose="02020603050405020304" pitchFamily="18" charset="0"/>
              </a:rPr>
              <a:t>хвостовик </a:t>
            </a:r>
            <a:r>
              <a:rPr lang="ru-RU" sz="1400" dirty="0" err="1">
                <a:solidFill>
                  <a:srgbClr val="FF0000"/>
                </a:solidFill>
                <a:effectLst/>
                <a:latin typeface="Times New Roman" panose="02020603050405020304" pitchFamily="18" charset="0"/>
                <a:cs typeface="Times New Roman" panose="02020603050405020304" pitchFamily="18" charset="0"/>
              </a:rPr>
              <a:t>арасында</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шағын</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сақиналы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саңылаулар</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қалса</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бастапқы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цементтеумен</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байланысты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проблемаларды</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жатқызуға</a:t>
            </a:r>
            <a:r>
              <a:rPr lang="ru-RU" sz="1400" dirty="0">
                <a:solidFill>
                  <a:srgbClr val="FF0000"/>
                </a:solidFill>
                <a:effectLst/>
                <a:latin typeface="Times New Roman" panose="02020603050405020304" pitchFamily="18" charset="0"/>
                <a:cs typeface="Times New Roman" panose="02020603050405020304" pitchFamily="18" charset="0"/>
              </a:rPr>
              <a:t> </a:t>
            </a:r>
            <a:r>
              <a:rPr lang="ru-RU" sz="1400" dirty="0" err="1">
                <a:solidFill>
                  <a:srgbClr val="FF0000"/>
                </a:solidFill>
                <a:effectLst/>
                <a:latin typeface="Times New Roman" panose="02020603050405020304" pitchFamily="18" charset="0"/>
                <a:cs typeface="Times New Roman" panose="02020603050405020304" pitchFamily="18" charset="0"/>
              </a:rPr>
              <a:t>болады</a:t>
            </a:r>
            <a:r>
              <a:rPr lang="ru-RU" sz="1400" dirty="0">
                <a:solidFill>
                  <a:srgbClr val="FF0000"/>
                </a:solidFill>
                <a:effectLst/>
                <a:latin typeface="Times New Roman" panose="02020603050405020304" pitchFamily="18" charset="0"/>
                <a:cs typeface="Times New Roman" panose="02020603050405020304" pitchFamily="18" charset="0"/>
              </a:rPr>
              <a:t>. </a:t>
            </a:r>
            <a:endParaRPr lang="ru-RU" sz="1400" dirty="0">
              <a:solidFill>
                <a:srgbClr val="FF0000"/>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5</a:t>
            </a:fld>
            <a:endParaRPr lang="ru-RU" altLang="ru-RU">
              <a:solidFill>
                <a:srgbClr val="000000"/>
              </a:solidFill>
            </a:endParaRPr>
          </a:p>
        </p:txBody>
      </p:sp>
      <p:pic>
        <p:nvPicPr>
          <p:cNvPr id="14338" name="Picture 2" descr="https://studfile.net/html/2706/238/html_5EJ91iSFt0.Tpeo/img-t2_qqC.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9352" y="2996952"/>
            <a:ext cx="4217726" cy="209989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presentacii.ru/documents_2/ab5b1534e823c68cd7b5815718fd79b1/im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52936"/>
            <a:ext cx="4160974" cy="287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68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6</a:t>
            </a:fld>
            <a:endParaRPr lang="ru-RU" altLang="ru-RU">
              <a:solidFill>
                <a:srgbClr val="000000"/>
              </a:solidFill>
            </a:endParaRPr>
          </a:p>
        </p:txBody>
      </p:sp>
      <p:pic>
        <p:nvPicPr>
          <p:cNvPr id="15362" name="Picture 2" descr="https://present5.com/presentforday2/20161124/4._konstrukciya_skvaghiny._chasty_1.pptx_images/4._konstrukciya_skvaghiny._chasty_1.pptx_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750887"/>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413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7</a:t>
            </a:fld>
            <a:endParaRPr lang="ru-RU" altLang="ru-RU">
              <a:solidFill>
                <a:srgbClr val="000000"/>
              </a:solidFill>
            </a:endParaRPr>
          </a:p>
        </p:txBody>
      </p:sp>
      <p:pic>
        <p:nvPicPr>
          <p:cNvPr id="16386" name="Picture 2" descr="https://slide-share.ru/slide/682507.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1567" y="260350"/>
            <a:ext cx="7780866" cy="583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13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47320"/>
          </a:xfrm>
        </p:spPr>
        <p:txBody>
          <a:bodyPr/>
          <a:lstStyle/>
          <a:p>
            <a:pPr algn="ctr"/>
            <a:r>
              <a:rPr lang="ru-RU" sz="2400" dirty="0" smtClean="0">
                <a:effectLst/>
                <a:latin typeface="Times New Roman" panose="02020603050405020304" pitchFamily="18" charset="0"/>
                <a:cs typeface="Times New Roman" panose="02020603050405020304" pitchFamily="18" charset="0"/>
              </a:rPr>
              <a:t>Хвостовик.</a:t>
            </a:r>
          </a:p>
          <a:p>
            <a:pPr marL="0" indent="0" algn="just">
              <a:buNone/>
            </a:pPr>
            <a:r>
              <a:rPr lang="ru-RU" sz="2400" dirty="0" smtClean="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Экономикалық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немесе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техникалық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пайымдаулар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бойынша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сағадан</a:t>
            </a:r>
            <a:r>
              <a:rPr lang="ru-RU" sz="2400" dirty="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түпке</a:t>
            </a:r>
            <a:r>
              <a:rPr lang="ru-RU" sz="2400" dirty="0" smtClean="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дейінгі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тағы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бір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бағананы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орнату</a:t>
            </a:r>
            <a:r>
              <a:rPr lang="ru-RU" sz="2400" dirty="0">
                <a:effectLst/>
                <a:latin typeface="Times New Roman" panose="02020603050405020304" pitchFamily="18" charset="0"/>
                <a:cs typeface="Times New Roman" panose="02020603050405020304" pitchFamily="18" charset="0"/>
              </a:rPr>
              <a:t> тек </a:t>
            </a:r>
            <a:r>
              <a:rPr lang="ru-RU" sz="2400" dirty="0" err="1">
                <a:effectLst/>
                <a:latin typeface="Times New Roman" panose="02020603050405020304" pitchFamily="18" charset="0"/>
                <a:cs typeface="Times New Roman" panose="02020603050405020304" pitchFamily="18" charset="0"/>
              </a:rPr>
              <a:t>шағын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ашық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аралықты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қорғау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үшін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отырғызылған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ұңғымаға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әсіресе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ұңғыманың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оқпанының</a:t>
            </a:r>
            <a:r>
              <a:rPr lang="ru-RU" sz="2400" dirty="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түпке</a:t>
            </a:r>
            <a:r>
              <a:rPr lang="ru-RU" sz="2400" dirty="0" smtClean="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жақындауына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қарай</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тарылуын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ескере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отырып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ақталмауы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мүмкін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Сондықтан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ұңғымада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забойға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дейін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түсірілетін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және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бірнеше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жүз</a:t>
            </a:r>
            <a:r>
              <a:rPr lang="ru-RU" sz="2400" dirty="0">
                <a:effectLst/>
                <a:latin typeface="Times New Roman" panose="02020603050405020304" pitchFamily="18" charset="0"/>
                <a:cs typeface="Times New Roman" panose="02020603050405020304" pitchFamily="18" charset="0"/>
              </a:rPr>
              <a:t> фут </a:t>
            </a:r>
            <a:r>
              <a:rPr lang="ru-RU" sz="2400" dirty="0" err="1">
                <a:effectLst/>
                <a:latin typeface="Times New Roman" panose="02020603050405020304" pitchFamily="18" charset="0"/>
                <a:cs typeface="Times New Roman" panose="02020603050405020304" pitchFamily="18" charset="0"/>
              </a:rPr>
              <a:t>аралығында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шегендеу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бағанасымен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жақындататын</a:t>
            </a:r>
            <a:r>
              <a:rPr lang="ru-RU" sz="2400" dirty="0">
                <a:effectLst/>
                <a:latin typeface="Times New Roman" panose="02020603050405020304" pitchFamily="18" charset="0"/>
                <a:cs typeface="Times New Roman" panose="02020603050405020304" pitchFamily="18" charset="0"/>
              </a:rPr>
              <a:t> </a:t>
            </a:r>
            <a:r>
              <a:rPr lang="ru-RU" sz="2400" dirty="0" smtClean="0">
                <a:effectLst/>
                <a:latin typeface="Times New Roman" panose="02020603050405020304" pitchFamily="18" charset="0"/>
                <a:cs typeface="Times New Roman" panose="02020603050405020304" pitchFamily="18" charset="0"/>
              </a:rPr>
              <a:t>хвостовик </a:t>
            </a:r>
            <a:r>
              <a:rPr lang="ru-RU" sz="2400" dirty="0" err="1">
                <a:effectLst/>
                <a:latin typeface="Times New Roman" panose="02020603050405020304" pitchFamily="18" charset="0"/>
                <a:cs typeface="Times New Roman" panose="02020603050405020304" pitchFamily="18" charset="0"/>
              </a:rPr>
              <a:t>орнатылады</a:t>
            </a:r>
            <a:r>
              <a:rPr lang="ru-RU" sz="2400" dirty="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Хвостовиктің</a:t>
            </a:r>
            <a:r>
              <a:rPr lang="ru-RU" sz="2400" dirty="0" smtClean="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арнайы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құрылғы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көмегімен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шегендеу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колоннасына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бекітіледі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ол</a:t>
            </a:r>
            <a:r>
              <a:rPr lang="ru-RU" sz="2400" dirty="0">
                <a:effectLst/>
                <a:latin typeface="Times New Roman" panose="02020603050405020304" pitchFamily="18" charset="0"/>
                <a:cs typeface="Times New Roman" panose="02020603050405020304" pitchFamily="18" charset="0"/>
              </a:rPr>
              <a:t> </a:t>
            </a:r>
            <a:r>
              <a:rPr lang="ru-RU" sz="2400" dirty="0" smtClean="0">
                <a:effectLst/>
                <a:latin typeface="Times New Roman" panose="02020603050405020304" pitchFamily="18" charset="0"/>
                <a:cs typeface="Times New Roman" panose="02020603050405020304" pitchFamily="18" charset="0"/>
              </a:rPr>
              <a:t>хвостовик </a:t>
            </a:r>
            <a:r>
              <a:rPr lang="ru-RU" sz="2400" dirty="0" err="1">
                <a:effectLst/>
                <a:latin typeface="Times New Roman" panose="02020603050405020304" pitchFamily="18" charset="0"/>
                <a:cs typeface="Times New Roman" panose="02020603050405020304" pitchFamily="18" charset="0"/>
              </a:rPr>
              <a:t>деп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аталады</a:t>
            </a:r>
            <a:r>
              <a:rPr lang="ru-RU" sz="2400" dirty="0">
                <a:effectLst/>
                <a:latin typeface="Times New Roman" panose="02020603050405020304" pitchFamily="18" charset="0"/>
                <a:cs typeface="Times New Roman" panose="02020603050405020304" pitchFamily="18" charset="0"/>
              </a:rPr>
              <a:t>. </a:t>
            </a:r>
            <a:r>
              <a:rPr lang="ru-RU" sz="2400" dirty="0" smtClean="0">
                <a:effectLst/>
                <a:latin typeface="Times New Roman" panose="02020603050405020304" pitchFamily="18" charset="0"/>
                <a:cs typeface="Times New Roman" panose="02020603050405020304" pitchFamily="18" charset="0"/>
              </a:rPr>
              <a:t>Хвостовик </a:t>
            </a:r>
            <a:r>
              <a:rPr lang="ru-RU" sz="2400" dirty="0" err="1">
                <a:effectLst/>
                <a:latin typeface="Times New Roman" panose="02020603050405020304" pitchFamily="18" charset="0"/>
                <a:cs typeface="Times New Roman" panose="02020603050405020304" pitchFamily="18" charset="0"/>
              </a:rPr>
              <a:t>ұңғыманың</a:t>
            </a:r>
            <a:r>
              <a:rPr lang="ru-RU" sz="2400" dirty="0">
                <a:effectLst/>
                <a:latin typeface="Times New Roman" panose="02020603050405020304" pitchFamily="18" charset="0"/>
                <a:cs typeface="Times New Roman" panose="02020603050405020304" pitchFamily="18" charset="0"/>
              </a:rPr>
              <a:t> </a:t>
            </a:r>
            <a:r>
              <a:rPr lang="ru-RU" sz="2400" dirty="0" err="1" smtClean="0">
                <a:effectLst/>
                <a:latin typeface="Times New Roman" panose="02020603050405020304" pitchFamily="18" charset="0"/>
                <a:cs typeface="Times New Roman" panose="02020603050405020304" pitchFamily="18" charset="0"/>
              </a:rPr>
              <a:t>түбіне</a:t>
            </a:r>
            <a:r>
              <a:rPr lang="ru-RU" sz="2400" dirty="0" smtClean="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жақын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жерде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ашық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аралықты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қорғау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үшін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қызмет</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етеді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оған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көбінесе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ашылған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өнімді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қабат</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кіреді</a:t>
            </a:r>
            <a:r>
              <a:rPr lang="ru-RU" sz="2400" dirty="0">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8</a:t>
            </a:fld>
            <a:endParaRPr lang="ru-RU" altLang="ru-RU">
              <a:solidFill>
                <a:srgbClr val="000000"/>
              </a:solidFill>
            </a:endParaRPr>
          </a:p>
        </p:txBody>
      </p:sp>
    </p:spTree>
    <p:extLst>
      <p:ext uri="{BB962C8B-B14F-4D97-AF65-F5344CB8AC3E}">
        <p14:creationId xmlns:p14="http://schemas.microsoft.com/office/powerpoint/2010/main" val="253847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368152"/>
          </a:xfrm>
        </p:spPr>
        <p:txBody>
          <a:bodyPr/>
          <a:lstStyle/>
          <a:p>
            <a:pPr algn="just"/>
            <a:r>
              <a:rPr lang="kk-KZ" sz="1400" dirty="0" smtClean="0"/>
              <a:t>Подвеска </a:t>
            </a:r>
            <a:r>
              <a:rPr lang="ru-RU" sz="1400" dirty="0" err="1" smtClean="0">
                <a:effectLst/>
              </a:rPr>
              <a:t>конструкциясы</a:t>
            </a:r>
            <a:r>
              <a:rPr lang="ru-RU" sz="1400" dirty="0" smtClean="0">
                <a:effectLst/>
              </a:rPr>
              <a:t> </a:t>
            </a:r>
            <a:r>
              <a:rPr lang="ru-RU" sz="1400" dirty="0">
                <a:effectLst/>
              </a:rPr>
              <a:t>5 </a:t>
            </a:r>
            <a:r>
              <a:rPr lang="ru-RU" sz="1400" dirty="0" err="1">
                <a:effectLst/>
              </a:rPr>
              <a:t>тәуелсіз</a:t>
            </a:r>
            <a:r>
              <a:rPr lang="ru-RU" sz="1400" dirty="0">
                <a:effectLst/>
              </a:rPr>
              <a:t> </a:t>
            </a:r>
            <a:r>
              <a:rPr lang="ru-RU" sz="1400" dirty="0" err="1">
                <a:effectLst/>
              </a:rPr>
              <a:t>тораптан</a:t>
            </a:r>
            <a:r>
              <a:rPr lang="ru-RU" sz="1400" dirty="0">
                <a:effectLst/>
              </a:rPr>
              <a:t> </a:t>
            </a:r>
            <a:r>
              <a:rPr lang="ru-RU" sz="1400" dirty="0" err="1">
                <a:effectLst/>
              </a:rPr>
              <a:t>тұрады</a:t>
            </a:r>
            <a:r>
              <a:rPr lang="ru-RU" sz="1400" dirty="0">
                <a:effectLst/>
              </a:rPr>
              <a:t>, </a:t>
            </a:r>
            <a:r>
              <a:rPr lang="ru-RU" sz="1400" dirty="0" err="1">
                <a:effectLst/>
              </a:rPr>
              <a:t>гидравликалық</a:t>
            </a:r>
            <a:r>
              <a:rPr lang="ru-RU" sz="1400" dirty="0">
                <a:effectLst/>
              </a:rPr>
              <a:t> </a:t>
            </a:r>
            <a:r>
              <a:rPr lang="ru-RU" sz="1400" dirty="0" err="1">
                <a:effectLst/>
              </a:rPr>
              <a:t>немесе</a:t>
            </a:r>
            <a:r>
              <a:rPr lang="ru-RU" sz="1400" dirty="0">
                <a:effectLst/>
              </a:rPr>
              <a:t> </a:t>
            </a:r>
            <a:r>
              <a:rPr lang="ru-RU" sz="1400" dirty="0" err="1">
                <a:effectLst/>
              </a:rPr>
              <a:t>механикалық</a:t>
            </a:r>
            <a:r>
              <a:rPr lang="ru-RU" sz="1400" dirty="0">
                <a:effectLst/>
              </a:rPr>
              <a:t> </a:t>
            </a:r>
            <a:r>
              <a:rPr lang="ru-RU" sz="1400" dirty="0" err="1" smtClean="0">
                <a:effectLst/>
              </a:rPr>
              <a:t>әрекеттен</a:t>
            </a:r>
            <a:r>
              <a:rPr lang="ru-RU" sz="1400" dirty="0" smtClean="0">
                <a:effectLst/>
              </a:rPr>
              <a:t>: </a:t>
            </a:r>
            <a:r>
              <a:rPr lang="ru-RU" sz="1400" dirty="0">
                <a:effectLst/>
              </a:rPr>
              <a:t>Якорь; </a:t>
            </a:r>
            <a:r>
              <a:rPr lang="ru-RU" sz="1400" dirty="0" err="1">
                <a:effectLst/>
              </a:rPr>
              <a:t>Ажыратқыш</a:t>
            </a:r>
            <a:r>
              <a:rPr lang="ru-RU" sz="1400" dirty="0">
                <a:effectLst/>
              </a:rPr>
              <a:t>; </a:t>
            </a:r>
            <a:r>
              <a:rPr lang="ru-RU" sz="1400" dirty="0" err="1">
                <a:effectLst/>
              </a:rPr>
              <a:t>Пакер</a:t>
            </a:r>
            <a:r>
              <a:rPr lang="ru-RU" sz="1400" dirty="0">
                <a:effectLst/>
              </a:rPr>
              <a:t>; </a:t>
            </a:r>
            <a:r>
              <a:rPr lang="ru-RU" sz="1400" dirty="0" err="1">
                <a:effectLst/>
              </a:rPr>
              <a:t>Қосымша</a:t>
            </a:r>
            <a:r>
              <a:rPr lang="ru-RU" sz="1400" dirty="0">
                <a:effectLst/>
              </a:rPr>
              <a:t> </a:t>
            </a:r>
            <a:r>
              <a:rPr lang="ru-RU" sz="1400" dirty="0" err="1">
                <a:effectLst/>
              </a:rPr>
              <a:t>тексеру</a:t>
            </a:r>
            <a:r>
              <a:rPr lang="ru-RU" sz="1400" dirty="0">
                <a:effectLst/>
              </a:rPr>
              <a:t> </a:t>
            </a:r>
            <a:r>
              <a:rPr lang="ru-RU" sz="1400" dirty="0" err="1">
                <a:effectLst/>
              </a:rPr>
              <a:t>торабы</a:t>
            </a:r>
            <a:r>
              <a:rPr lang="ru-RU" sz="1400" dirty="0">
                <a:effectLst/>
              </a:rPr>
              <a:t>; </a:t>
            </a:r>
            <a:r>
              <a:rPr lang="ru-RU" sz="1400" dirty="0" err="1">
                <a:effectLst/>
              </a:rPr>
              <a:t>Ажыратқыштың</a:t>
            </a:r>
            <a:r>
              <a:rPr lang="ru-RU" sz="1400" dirty="0">
                <a:effectLst/>
              </a:rPr>
              <a:t> </a:t>
            </a:r>
            <a:r>
              <a:rPr lang="ru-RU" sz="1400" dirty="0" err="1">
                <a:effectLst/>
              </a:rPr>
              <a:t>қосалқы</a:t>
            </a:r>
            <a:r>
              <a:rPr lang="ru-RU" sz="1400" dirty="0">
                <a:effectLst/>
              </a:rPr>
              <a:t> </a:t>
            </a:r>
            <a:r>
              <a:rPr lang="ru-RU" sz="1400" dirty="0" err="1">
                <a:effectLst/>
              </a:rPr>
              <a:t>торабы</a:t>
            </a:r>
            <a:r>
              <a:rPr lang="ru-RU" sz="1400" dirty="0">
                <a:effectLst/>
              </a:rPr>
              <a:t>. </a:t>
            </a:r>
            <a:r>
              <a:rPr lang="ru-RU" sz="1400" dirty="0" err="1" smtClean="0">
                <a:effectLst/>
              </a:rPr>
              <a:t>Хвостовиктің</a:t>
            </a:r>
            <a:r>
              <a:rPr lang="ru-RU" sz="1400" dirty="0" smtClean="0">
                <a:effectLst/>
              </a:rPr>
              <a:t> </a:t>
            </a:r>
            <a:r>
              <a:rPr lang="ru-RU" sz="1400" dirty="0" err="1">
                <a:effectLst/>
              </a:rPr>
              <a:t>соңғы</a:t>
            </a:r>
            <a:r>
              <a:rPr lang="ru-RU" sz="1400" dirty="0">
                <a:effectLst/>
              </a:rPr>
              <a:t> </a:t>
            </a:r>
            <a:r>
              <a:rPr lang="ru-RU" sz="1400" dirty="0" err="1">
                <a:effectLst/>
              </a:rPr>
              <a:t>құбырына</a:t>
            </a:r>
            <a:r>
              <a:rPr lang="ru-RU" sz="1400" dirty="0">
                <a:effectLst/>
              </a:rPr>
              <a:t> </a:t>
            </a:r>
            <a:r>
              <a:rPr lang="ru-RU" sz="1400" dirty="0" smtClean="0">
                <a:effectLst/>
              </a:rPr>
              <a:t>подвеска </a:t>
            </a:r>
            <a:r>
              <a:rPr lang="ru-RU" sz="1400" dirty="0" err="1">
                <a:effectLst/>
              </a:rPr>
              <a:t>орнатылады</a:t>
            </a:r>
            <a:r>
              <a:rPr lang="ru-RU" sz="1400" dirty="0">
                <a:effectLst/>
              </a:rPr>
              <a:t> </a:t>
            </a:r>
            <a:r>
              <a:rPr lang="ru-RU" sz="1400" dirty="0" err="1">
                <a:effectLst/>
              </a:rPr>
              <a:t>және</a:t>
            </a:r>
            <a:r>
              <a:rPr lang="ru-RU" sz="1400" dirty="0">
                <a:effectLst/>
              </a:rPr>
              <a:t> </a:t>
            </a:r>
            <a:r>
              <a:rPr lang="ru-RU" sz="1400" dirty="0" err="1">
                <a:effectLst/>
              </a:rPr>
              <a:t>белгіленген</a:t>
            </a:r>
            <a:r>
              <a:rPr lang="ru-RU" sz="1400" dirty="0">
                <a:effectLst/>
              </a:rPr>
              <a:t> </a:t>
            </a:r>
            <a:r>
              <a:rPr lang="ru-RU" sz="1400" dirty="0" err="1">
                <a:effectLst/>
              </a:rPr>
              <a:t>тереңдікте</a:t>
            </a:r>
            <a:r>
              <a:rPr lang="ru-RU" sz="1400" dirty="0">
                <a:effectLst/>
              </a:rPr>
              <a:t> </a:t>
            </a:r>
            <a:r>
              <a:rPr lang="ru-RU" sz="1400" dirty="0" err="1">
                <a:effectLst/>
              </a:rPr>
              <a:t>шегендеу</a:t>
            </a:r>
            <a:r>
              <a:rPr lang="ru-RU" sz="1400" dirty="0">
                <a:effectLst/>
              </a:rPr>
              <a:t> </a:t>
            </a:r>
            <a:r>
              <a:rPr lang="ru-RU" sz="1400" dirty="0" err="1">
                <a:effectLst/>
              </a:rPr>
              <a:t>бағанасының</a:t>
            </a:r>
            <a:r>
              <a:rPr lang="ru-RU" sz="1400" dirty="0">
                <a:effectLst/>
              </a:rPr>
              <a:t> </a:t>
            </a:r>
            <a:r>
              <a:rPr lang="ru-RU" sz="1400" dirty="0" err="1">
                <a:effectLst/>
              </a:rPr>
              <a:t>ішінде</a:t>
            </a:r>
            <a:r>
              <a:rPr lang="ru-RU" sz="1400" dirty="0">
                <a:effectLst/>
              </a:rPr>
              <a:t> </a:t>
            </a:r>
            <a:r>
              <a:rPr lang="ru-RU" sz="1400" dirty="0" err="1">
                <a:effectLst/>
              </a:rPr>
              <a:t>орналастырылады</a:t>
            </a:r>
            <a:r>
              <a:rPr lang="ru-RU" sz="1400" dirty="0">
                <a:effectLst/>
              </a:rPr>
              <a:t>. Конструкция </a:t>
            </a:r>
            <a:r>
              <a:rPr lang="ru-RU" sz="1400" dirty="0" err="1">
                <a:effectLst/>
              </a:rPr>
              <a:t>цементтеу</a:t>
            </a:r>
            <a:r>
              <a:rPr lang="ru-RU" sz="1400" dirty="0">
                <a:effectLst/>
              </a:rPr>
              <a:t> </a:t>
            </a:r>
            <a:r>
              <a:rPr lang="ru-RU" sz="1400" dirty="0" err="1">
                <a:effectLst/>
              </a:rPr>
              <a:t>процесінде</a:t>
            </a:r>
            <a:r>
              <a:rPr lang="ru-RU" sz="1400" dirty="0">
                <a:effectLst/>
              </a:rPr>
              <a:t> </a:t>
            </a:r>
            <a:r>
              <a:rPr lang="ru-RU" sz="1400" dirty="0" err="1">
                <a:effectLst/>
              </a:rPr>
              <a:t>мерзімінен</a:t>
            </a:r>
            <a:r>
              <a:rPr lang="ru-RU" sz="1400" dirty="0">
                <a:effectLst/>
              </a:rPr>
              <a:t> </a:t>
            </a:r>
            <a:r>
              <a:rPr lang="ru-RU" sz="1400" dirty="0" err="1">
                <a:effectLst/>
              </a:rPr>
              <a:t>бұрын</a:t>
            </a:r>
            <a:r>
              <a:rPr lang="ru-RU" sz="1400" dirty="0">
                <a:effectLst/>
              </a:rPr>
              <a:t> </a:t>
            </a:r>
            <a:r>
              <a:rPr lang="ru-RU" sz="1400" dirty="0" err="1">
                <a:effectLst/>
              </a:rPr>
              <a:t>іске</a:t>
            </a:r>
            <a:r>
              <a:rPr lang="ru-RU" sz="1400" dirty="0">
                <a:effectLst/>
              </a:rPr>
              <a:t> </a:t>
            </a:r>
            <a:r>
              <a:rPr lang="ru-RU" sz="1400" dirty="0" err="1">
                <a:effectLst/>
              </a:rPr>
              <a:t>қосылудан</a:t>
            </a:r>
            <a:r>
              <a:rPr lang="ru-RU" sz="1400" dirty="0">
                <a:effectLst/>
              </a:rPr>
              <a:t> </a:t>
            </a:r>
            <a:r>
              <a:rPr lang="ru-RU" sz="1400" dirty="0" err="1">
                <a:effectLst/>
              </a:rPr>
              <a:t>қорғауды</a:t>
            </a:r>
            <a:r>
              <a:rPr lang="ru-RU" sz="1400" dirty="0">
                <a:effectLst/>
              </a:rPr>
              <a:t> </a:t>
            </a:r>
            <a:r>
              <a:rPr lang="ru-RU" sz="1400" dirty="0" err="1">
                <a:effectLst/>
              </a:rPr>
              <a:t>көздейді</a:t>
            </a:r>
            <a:r>
              <a:rPr lang="ru-RU" sz="1400" dirty="0">
                <a:effectLst/>
              </a:rPr>
              <a:t>.</a:t>
            </a:r>
            <a:r>
              <a:rPr lang="kk-KZ" sz="1400" dirty="0" smtClean="0"/>
              <a:t> </a:t>
            </a:r>
            <a:endParaRPr lang="ru-RU" sz="1400" dirty="0"/>
          </a:p>
        </p:txBody>
      </p:sp>
      <p:sp>
        <p:nvSpPr>
          <p:cNvPr id="3" name="Объект 2"/>
          <p:cNvSpPr>
            <a:spLocks noGrp="1"/>
          </p:cNvSpPr>
          <p:nvPr>
            <p:ph idx="1"/>
          </p:nvPr>
        </p:nvSpPr>
        <p:spPr/>
        <p:txBody>
          <a:bodyPr/>
          <a:lstStyle/>
          <a:p>
            <a:endParaRPr lang="ru-RU" dirty="0"/>
          </a:p>
        </p:txBody>
      </p:sp>
      <p:sp>
        <p:nvSpPr>
          <p:cNvPr id="4" name="Номер слайда 3"/>
          <p:cNvSpPr>
            <a:spLocks noGrp="1"/>
          </p:cNvSpPr>
          <p:nvPr>
            <p:ph type="sldNum" sz="quarter" idx="12"/>
          </p:nvPr>
        </p:nvSpPr>
        <p:spPr/>
        <p:txBody>
          <a:bodyPr/>
          <a:lstStyle/>
          <a:p>
            <a:fld id="{BACBB11E-1063-45E8-B155-4FE3CF385A8F}" type="slidenum">
              <a:rPr lang="ru-RU" altLang="ru-RU" smtClean="0">
                <a:solidFill>
                  <a:srgbClr val="000000"/>
                </a:solidFill>
              </a:rPr>
              <a:pPr/>
              <a:t>9</a:t>
            </a:fld>
            <a:endParaRPr lang="ru-RU" altLang="ru-RU">
              <a:solidFill>
                <a:srgbClr val="000000"/>
              </a:solidFill>
            </a:endParaRPr>
          </a:p>
        </p:txBody>
      </p:sp>
    </p:spTree>
    <p:extLst>
      <p:ext uri="{BB962C8B-B14F-4D97-AF65-F5344CB8AC3E}">
        <p14:creationId xmlns:p14="http://schemas.microsoft.com/office/powerpoint/2010/main" val="22699843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кстура">
  <a:themeElements>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4367</Words>
  <Application>Microsoft Office PowerPoint</Application>
  <PresentationFormat>Экран (4:3)</PresentationFormat>
  <Paragraphs>380</Paragraphs>
  <Slides>37</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2</vt:i4>
      </vt:variant>
      <vt:variant>
        <vt:lpstr>Внедренные серверы OLE</vt:lpstr>
      </vt:variant>
      <vt:variant>
        <vt:i4>1</vt:i4>
      </vt:variant>
      <vt:variant>
        <vt:lpstr>Заголовки слайдов</vt:lpstr>
      </vt:variant>
      <vt:variant>
        <vt:i4>37</vt:i4>
      </vt:variant>
    </vt:vector>
  </HeadingPairs>
  <TitlesOfParts>
    <vt:vector size="46" baseType="lpstr">
      <vt:lpstr>Arial</vt:lpstr>
      <vt:lpstr>Calibri</vt:lpstr>
      <vt:lpstr>Symbol</vt:lpstr>
      <vt:lpstr>Tahoma</vt:lpstr>
      <vt:lpstr>Times New Roman</vt:lpstr>
      <vt:lpstr>Wingdings</vt:lpstr>
      <vt:lpstr>Тема Office</vt:lpstr>
      <vt:lpstr>Текстура</vt:lpstr>
      <vt:lpstr>Формула</vt:lpstr>
      <vt:lpstr> «СКВАЖИНА КОНСТРУКЦИЯСЫНА ЖАЛПЫ ТҮСІНІК »</vt:lpstr>
      <vt:lpstr>ШЕГЕНДЕУ ҚҰБЫРЛАРЫНЫҢ ТИПІ ЖӘНЕ ОЛАРДЫҢ ТАҒАЙЫНДАЛУЫ</vt:lpstr>
      <vt:lpstr>Ұңғыма конструкциясын жобалау</vt:lpstr>
      <vt:lpstr>Зумпф- Шахта оқпанының тереңдетілген бөлігі, кеніш суларын жинау үшін игеру деңгейінен 4-6 м төмен. Бұрғылау ұңғымаларында-ұңғыма оқпанының пайдалану объектісінен төмен және жасанды кенжарға дейінгі бөлігі. Ұңғыма төменгі қабатының мұндай конструкциясы мұнай шоғырларын пайдаланудың әр түрлі жағдайларында қолданылады.</vt:lpstr>
      <vt:lpstr>Ұңғымалық бұрғылауда хвостовик деп  шегендеу колоннасын орнатудың жасырын тәсілінің бір түрі деп атайды.  Хвостовиктің артықшылықтары:  Ұңғыманы хвостовикпен  аяқтағанда мұндай міндеттер шешіледі:  Ұңғыманы салу кезеңдері қысқаруда; Цементтеу сапасы артады;  Пайдалану колоннасын герметизациялау кезінде жұтылу аймақтары жабылады;  Скважиналарды салуға арналған шығындар төмендеуде. Кемшіліктер :  Мұнда подвесканың мүмкін герметикалығы, егер ұңғыма мен хвостовик арасында шағын сақиналы саңылаулар қалса, бастапқы цементтеумен байланысты проблемаларды жатқызуға болады. </vt:lpstr>
      <vt:lpstr>Презентация PowerPoint</vt:lpstr>
      <vt:lpstr>Презентация PowerPoint</vt:lpstr>
      <vt:lpstr>Презентация PowerPoint</vt:lpstr>
      <vt:lpstr>Подвеска конструкциясы 5 тәуелсіз тораптан тұрады, гидравликалық немесе механикалық әрекеттен: Якорь; Ажыратқыш; Пакер; Қосымша тексеру торабы; Ажыратқыштың қосалқы торабы. Хвостовиктің соңғы құбырына подвеска орнатылады және белгіленген тереңдікте шегендеу бағанасының ішінде орналастырылады. Конструкция цементтеу процесінде мерзімінен бұрын іске қосылудан қорғауды көздейді. </vt:lpstr>
      <vt:lpstr>Презентация PowerPoint</vt:lpstr>
      <vt:lpstr>Презентация PowerPoint</vt:lpstr>
      <vt:lpstr>Презентация PowerPoint</vt:lpstr>
      <vt:lpstr>Презентация PowerPoint</vt:lpstr>
      <vt:lpstr>Презентация PowerPoint</vt:lpstr>
      <vt:lpstr>КОНСТРУКЦИЯ СКВАЖИНЫ</vt:lpstr>
      <vt:lpstr>ГЕОЛОГИЧЕСКИЕ ФАКТОРЫ</vt:lpstr>
      <vt:lpstr>ГЕОЛОГИЧЕСКИЕ ФАКТОРЫ</vt:lpstr>
      <vt:lpstr>ГЕОЛОГИЧЕСКИЕ ФАКТОРЫ</vt:lpstr>
      <vt:lpstr>КАТЕГОРИЯ СКВАЖИНЫ (НАЗНАЧЕНИЕ)</vt:lpstr>
      <vt:lpstr>КАТЕГОРИЯ СКВАЖИНЫ (НАЗНАЧЕНИЕ)</vt:lpstr>
      <vt:lpstr>КАТЕГОРИЯ СКВАЖИНЫ (НАЗНАЧЕНИЕ)</vt:lpstr>
      <vt:lpstr>КАТЕГОРИЯ СКВАЖИНЫ (НАЗНАЧЕНИЕ)</vt:lpstr>
      <vt:lpstr>ТЕХНОЛОГИЧЕСКИЕ ФАКТОРЫ </vt:lpstr>
      <vt:lpstr>ТЕХНОЛОГИЧЕСКИЕ ФАКТОРЫ </vt:lpstr>
      <vt:lpstr>ОПРЕДЕЛЯЮЩИЕ КОНСТРУКЦИЮ СКВАЖИНЫ ФАКТОРЫ</vt:lpstr>
      <vt:lpstr>ОПРЕДЕЛЯЮЩИЕ КОНСТРУКЦИЮ СКВАЖИНЫ ФАКТОРЫ</vt:lpstr>
      <vt:lpstr>ОПРЕДЕЛЯЮЩИЕ КОНСТРУКЦИЮ СКВАЖИНЫ ФАКТОРЫ</vt:lpstr>
      <vt:lpstr>ПУТИ  УСОВЕРШЕНСТВОВАНИЯ  КОНСТРУКЦИЙ СКВАЖИН</vt:lpstr>
      <vt:lpstr>КОЛОННЫЕ ГОЛОВКИ</vt:lpstr>
      <vt:lpstr>КОЛОННЫЕ ГОЛОВКИ</vt:lpstr>
      <vt:lpstr>КОЛОННЫЕ ГОЛОВКИ</vt:lpstr>
      <vt:lpstr>КОЛОННЫЕ ГОЛОВКИ</vt:lpstr>
      <vt:lpstr>КОЛОННЫЕ ГОЛОВКИ</vt:lpstr>
      <vt:lpstr>КОЛОННЫЕ ГОЛОВКИ</vt:lpstr>
      <vt:lpstr>КОЛОННЫЕ ГОЛОВКИ</vt:lpstr>
      <vt:lpstr>МОНОБЛОЧНЫЕ КОЛОННЫЕ ГОЛОВКИ</vt:lpstr>
      <vt:lpstr>Темы спецвопроса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ЗАКАНЧИВАНИЕ СКВАЖИН</dc:title>
  <dc:creator>киб2</dc:creator>
  <cp:lastModifiedBy>Dinara Baskanbayeva</cp:lastModifiedBy>
  <cp:revision>120</cp:revision>
  <dcterms:created xsi:type="dcterms:W3CDTF">2014-05-29T11:32:07Z</dcterms:created>
  <dcterms:modified xsi:type="dcterms:W3CDTF">2021-01-27T12:12:58Z</dcterms:modified>
</cp:coreProperties>
</file>