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9" r:id="rId2"/>
    <p:sldId id="256" r:id="rId3"/>
    <p:sldId id="280" r:id="rId4"/>
    <p:sldId id="265" r:id="rId5"/>
    <p:sldId id="269" r:id="rId6"/>
    <p:sldId id="282" r:id="rId7"/>
    <p:sldId id="283" r:id="rId8"/>
    <p:sldId id="266" r:id="rId9"/>
    <p:sldId id="272" r:id="rId10"/>
    <p:sldId id="264" r:id="rId11"/>
    <p:sldId id="270" r:id="rId12"/>
    <p:sldId id="267" r:id="rId13"/>
    <p:sldId id="273" r:id="rId14"/>
    <p:sldId id="281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2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EF2E-B333-4BE9-8CA8-2EF9D4D7489F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E97A-A149-4FF1-A989-32ECF59E7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01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EF2E-B333-4BE9-8CA8-2EF9D4D7489F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E97A-A149-4FF1-A989-32ECF59E7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6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EF2E-B333-4BE9-8CA8-2EF9D4D7489F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E97A-A149-4FF1-A989-32ECF59E7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352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EF2E-B333-4BE9-8CA8-2EF9D4D7489F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E97A-A149-4FF1-A989-32ECF59E74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0533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EF2E-B333-4BE9-8CA8-2EF9D4D7489F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E97A-A149-4FF1-A989-32ECF59E7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53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EF2E-B333-4BE9-8CA8-2EF9D4D7489F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E97A-A149-4FF1-A989-32ECF59E7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997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EF2E-B333-4BE9-8CA8-2EF9D4D7489F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E97A-A149-4FF1-A989-32ECF59E7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300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EF2E-B333-4BE9-8CA8-2EF9D4D7489F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E97A-A149-4FF1-A989-32ECF59E7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044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EF2E-B333-4BE9-8CA8-2EF9D4D7489F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E97A-A149-4FF1-A989-32ECF59E7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18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EF2E-B333-4BE9-8CA8-2EF9D4D7489F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E97A-A149-4FF1-A989-32ECF59E7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68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EF2E-B333-4BE9-8CA8-2EF9D4D7489F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E97A-A149-4FF1-A989-32ECF59E7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723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EF2E-B333-4BE9-8CA8-2EF9D4D7489F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E97A-A149-4FF1-A989-32ECF59E7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46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EF2E-B333-4BE9-8CA8-2EF9D4D7489F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E97A-A149-4FF1-A989-32ECF59E7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97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EF2E-B333-4BE9-8CA8-2EF9D4D7489F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E97A-A149-4FF1-A989-32ECF59E7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28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EF2E-B333-4BE9-8CA8-2EF9D4D7489F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E97A-A149-4FF1-A989-32ECF59E7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55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EF2E-B333-4BE9-8CA8-2EF9D4D7489F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E97A-A149-4FF1-A989-32ECF59E7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96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EF2E-B333-4BE9-8CA8-2EF9D4D7489F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E97A-A149-4FF1-A989-32ECF59E7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37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40CEF2E-B333-4BE9-8CA8-2EF9D4D7489F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717E97A-A149-4FF1-A989-32ECF59E7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5839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БҰРАНДАЛЫ БАТЫРУ СОРҒЫЛАРЫ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301608" cy="4525963"/>
          </a:xfrm>
        </p:spPr>
        <p:txBody>
          <a:bodyPr/>
          <a:lstStyle/>
          <a:p>
            <a:pPr algn="just">
              <a:buNone/>
            </a:pPr>
            <a:r>
              <a:rPr lang="ru-RU" dirty="0" err="1"/>
              <a:t>Құрамында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қоспалары</a:t>
            </a:r>
            <a:r>
              <a:rPr lang="ru-RU" dirty="0"/>
              <a:t> бар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газдың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мөлшері</a:t>
            </a:r>
            <a:r>
              <a:rPr lang="ru-RU" dirty="0"/>
              <a:t> бар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тұтқыр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жеңіл</a:t>
            </a:r>
            <a:r>
              <a:rPr lang="ru-RU" dirty="0"/>
              <a:t> </a:t>
            </a:r>
            <a:r>
              <a:rPr lang="ru-RU" dirty="0" err="1"/>
              <a:t>мұнай</a:t>
            </a:r>
            <a:r>
              <a:rPr lang="ru-RU" dirty="0"/>
              <a:t> </a:t>
            </a:r>
            <a:r>
              <a:rPr lang="ru-RU" dirty="0" err="1"/>
              <a:t>өндіруге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.</a:t>
            </a:r>
          </a:p>
        </p:txBody>
      </p:sp>
      <p:pic>
        <p:nvPicPr>
          <p:cNvPr id="7" name="Рисунок 6" descr="info_vint_naso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6340" y="1932510"/>
            <a:ext cx="3810000" cy="2895600"/>
          </a:xfrm>
          <a:prstGeom prst="rect">
            <a:avLst/>
          </a:prstGeom>
        </p:spPr>
      </p:pic>
      <p:pic>
        <p:nvPicPr>
          <p:cNvPr id="5" name="Рисунок 4" descr="sub42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509120"/>
            <a:ext cx="5408530" cy="2232248"/>
          </a:xfrm>
          <a:prstGeom prst="rect">
            <a:avLst/>
          </a:prstGeom>
        </p:spPr>
      </p:pic>
      <p:pic>
        <p:nvPicPr>
          <p:cNvPr id="6" name="Рисунок 5" descr="3331666_w640_h640_rotor_stat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350" y="1895128"/>
            <a:ext cx="4355976" cy="386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1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resent5.com/presentation/19116314_453857670/image-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65" y="-23074"/>
            <a:ext cx="9174765" cy="688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882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f.ppt-online.org/files1/slide/y/y6j9eBFA21GViQJ5Ld7Ww3CU4R8hPvrzxuEopfNknY/slide-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337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kk-K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Батырмалы ортадан тепкіш электрсорабы</a:t>
            </a:r>
            <a:r>
              <a:rPr lang="kk-KZ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бұл көпсатылы ортадан тепкіш сораптар бір блокта 120-ға дейін саты саны бар, бұл айналысқа арнайы </a:t>
            </a:r>
            <a:r>
              <a:rPr lang="kk-KZ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конструкциялы </a:t>
            </a:r>
            <a:r>
              <a:rPr lang="kk-KZ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батырмалы электроқозғалтқышпен жүзеге асырылады. Электроқозғалтқыш жоғарыдан электроэнергиямен қоректенеді оған энергия кабельмен автотрансформатормен немесе трансформатордан басқару станциясы арқылы келеді, онда барлық бақылау - өлшеу құрылғысы мен автоматика орналасқан.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Батырмалы ортадан тепкіш электрсорабы ұңғыға динамикалық деңгейден төмен 150-130 метрге түсіріледі. Сұйық сорапты компрессорлы құбырға (СКҚ) беріледі, оның сыртқы жағында арнайы белдікпен электрокабель бекітілген. Сорапты агрегатта сораппен электроқозғалтқыш ортасында аралық звено бар, оны </a:t>
            </a:r>
            <a:r>
              <a:rPr lang="kk-K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протектор</a:t>
            </a:r>
            <a:r>
              <a:rPr lang="kk-KZ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немесе </a:t>
            </a:r>
            <a:r>
              <a:rPr lang="kk-KZ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гидроқорғаныс</a:t>
            </a:r>
            <a:r>
              <a:rPr lang="kk-K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 атаймыз. Сорапқа сұйық оның төменгі бөлігінде орналасқан тор арқылы келіп түседі,скважинадан </a:t>
            </a:r>
            <a:r>
              <a:rPr lang="kk-K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СКҚ</a:t>
            </a:r>
            <a:r>
              <a:rPr lang="kk-KZ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тізбегіне беріледі.Электр энергиясы жер бетінен </a:t>
            </a:r>
            <a:r>
              <a:rPr lang="kk-KZ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қозғалтқышқа </a:t>
            </a:r>
            <a:r>
              <a:rPr lang="kk-K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кабель</a:t>
            </a:r>
            <a:r>
              <a:rPr lang="kk-KZ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арқылы беріледі.СКҚ-жанына көлденең қимасы бар дөңгелек,кабель қолданылады. Жұмысын тоқтатқан кезде кері кетіп қалмас үшін сораптың жоғарғы жағына </a:t>
            </a:r>
            <a:r>
              <a:rPr lang="kk-KZ" sz="3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кері айдау клапаны</a:t>
            </a:r>
            <a:r>
              <a:rPr lang="kk-KZ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орналасады. Егерде сорапқа кірерде сұйықтағы газдың құрама көлемі бойынша 25% асса, онда сорап алдында </a:t>
            </a:r>
            <a:r>
              <a:rPr lang="kk-KZ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газайырғыш </a:t>
            </a:r>
            <a:r>
              <a:rPr lang="kk-KZ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орнатамыз. Шығу желісіне өнімді жіберу үшін, сонымен қатар құбыраралық кеңістікті саңылаусыздандырып, кабельді енгізу үшін және сол кеңістіктегі газды шығару үшін </a:t>
            </a:r>
            <a:r>
              <a:rPr lang="kk-KZ" sz="3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саға жабдығы</a:t>
            </a:r>
            <a:r>
              <a:rPr lang="kk-KZ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қолданылады.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Трансформаторлар</a:t>
            </a:r>
            <a:r>
              <a:rPr lang="kk-KZ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-кәсіпшілік желіден алынатын кернеуді жоғарлату үшін қолданылады.</a:t>
            </a:r>
            <a:r>
              <a:rPr lang="kk-K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 станциясы</a:t>
            </a:r>
            <a:r>
              <a:rPr lang="kk-KZ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-қолмен және автоматты түрде қосып ажыратуға,апаттық режимде тоқтатуға мүмкіндік береді.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346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5fan.ru/files/20/5fan_ru_100785_cde98c4606b8509ff55f43c32d7fcfd6.html_files/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0" y="404664"/>
            <a:ext cx="816090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389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03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4.infourok.ru/uploads/ex/06a8/000a7a6f-2a8c2c40/img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6" y="0"/>
            <a:ext cx="92218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559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458200" cy="6007496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/>
              <a:t>Штангасыз</a:t>
            </a:r>
            <a:r>
              <a:rPr lang="ru-RU" sz="2800" dirty="0" smtClean="0"/>
              <a:t> </a:t>
            </a:r>
            <a:r>
              <a:rPr lang="ru-RU" sz="2800" dirty="0" err="1" smtClean="0"/>
              <a:t>сораптардың арасында</a:t>
            </a:r>
            <a:r>
              <a:rPr lang="ru-RU" sz="2800" dirty="0" smtClean="0"/>
              <a:t> </a:t>
            </a:r>
            <a:r>
              <a:rPr lang="ru-RU" sz="2800" dirty="0" err="1" smtClean="0"/>
              <a:t>ең көп қолданылатын электрлі</a:t>
            </a:r>
            <a:r>
              <a:rPr lang="ru-RU" sz="2800" dirty="0" smtClean="0"/>
              <a:t> </a:t>
            </a:r>
            <a:r>
              <a:rPr lang="ru-RU" sz="2800" dirty="0" err="1" smtClean="0"/>
              <a:t>ортадан</a:t>
            </a:r>
            <a:r>
              <a:rPr lang="ru-RU" sz="2800" dirty="0" smtClean="0"/>
              <a:t> </a:t>
            </a:r>
            <a:r>
              <a:rPr lang="ru-RU" sz="2800" dirty="0" err="1" smtClean="0"/>
              <a:t>тепкіш</a:t>
            </a:r>
            <a:r>
              <a:rPr lang="ru-RU" sz="2800" dirty="0" smtClean="0"/>
              <a:t> </a:t>
            </a:r>
            <a:r>
              <a:rPr lang="ru-RU" sz="2800" dirty="0" err="1" smtClean="0"/>
              <a:t>сорап</a:t>
            </a:r>
            <a:r>
              <a:rPr lang="ru-RU" sz="2800" dirty="0" smtClean="0"/>
              <a:t> </a:t>
            </a:r>
            <a:r>
              <a:rPr lang="ru-RU" sz="2800" dirty="0" err="1" smtClean="0"/>
              <a:t>қондырғылары </a:t>
            </a:r>
            <a:r>
              <a:rPr lang="ru-RU" sz="2800" dirty="0" smtClean="0"/>
              <a:t>УЭЦН</a:t>
            </a:r>
            <a:r>
              <a:rPr lang="en-US" sz="2800" dirty="0" smtClean="0"/>
              <a:t>-</a:t>
            </a:r>
            <a:r>
              <a:rPr lang="ru-RU" sz="2800" dirty="0" err="1" smtClean="0"/>
              <a:t>нің беріліс</a:t>
            </a:r>
            <a:r>
              <a:rPr lang="ru-RU" sz="2800" dirty="0" smtClean="0"/>
              <a:t> </a:t>
            </a:r>
            <a:r>
              <a:rPr lang="ru-RU" sz="2800" dirty="0" err="1" smtClean="0"/>
              <a:t>диапазонының арасы</a:t>
            </a:r>
            <a:r>
              <a:rPr lang="ru-RU" sz="2800" dirty="0" smtClean="0"/>
              <a:t> </a:t>
            </a:r>
            <a:r>
              <a:rPr lang="ru-RU" sz="2800" dirty="0" err="1" smtClean="0"/>
              <a:t>үлкен</a:t>
            </a:r>
            <a:r>
              <a:rPr lang="en-US" sz="2800" dirty="0" smtClean="0">
                <a:solidFill>
                  <a:srgbClr val="FF0000"/>
                </a:solidFill>
              </a:rPr>
              <a:t>.10-</a:t>
            </a:r>
            <a:r>
              <a:rPr lang="ru-RU" sz="2800" dirty="0" err="1" smtClean="0">
                <a:solidFill>
                  <a:srgbClr val="FF0000"/>
                </a:solidFill>
              </a:rPr>
              <a:t>нан</a:t>
            </a:r>
            <a:r>
              <a:rPr lang="en-US" sz="2800" dirty="0" smtClean="0">
                <a:solidFill>
                  <a:srgbClr val="FF0000"/>
                </a:solidFill>
              </a:rPr>
              <a:t> 1000 </a:t>
            </a:r>
            <a:r>
              <a:rPr lang="ru-RU" sz="2800" dirty="0" smtClean="0">
                <a:solidFill>
                  <a:srgbClr val="FF0000"/>
                </a:solidFill>
              </a:rPr>
              <a:t>м</a:t>
            </a:r>
            <a:r>
              <a:rPr lang="en-US" sz="2800" dirty="0" smtClean="0">
                <a:solidFill>
                  <a:srgbClr val="FF0000"/>
                </a:solidFill>
              </a:rPr>
              <a:t>/</a:t>
            </a:r>
            <a:r>
              <a:rPr lang="ru-RU" sz="2800" dirty="0" err="1" smtClean="0">
                <a:solidFill>
                  <a:srgbClr val="FF0000"/>
                </a:solidFill>
              </a:rPr>
              <a:t>тәулікке </a:t>
            </a:r>
            <a:r>
              <a:rPr lang="ru-RU" sz="2800" dirty="0" err="1" smtClean="0"/>
              <a:t>дейін</a:t>
            </a:r>
            <a:r>
              <a:rPr lang="ru-RU" sz="2800" dirty="0" smtClean="0"/>
              <a:t> </a:t>
            </a:r>
            <a:r>
              <a:rPr lang="ru-RU" sz="2800" dirty="0" err="1" smtClean="0"/>
              <a:t>және одан</a:t>
            </a:r>
            <a:r>
              <a:rPr lang="ru-RU" sz="2800" dirty="0" smtClean="0"/>
              <a:t> </a:t>
            </a:r>
            <a:r>
              <a:rPr lang="ru-RU" sz="2800" dirty="0" err="1" smtClean="0"/>
              <a:t>жоғары дебитті</a:t>
            </a:r>
            <a:r>
              <a:rPr lang="ru-RU" sz="2800" dirty="0" smtClean="0"/>
              <a:t> </a:t>
            </a:r>
            <a:r>
              <a:rPr lang="ru-RU" sz="2800" dirty="0" err="1" smtClean="0"/>
              <a:t>ұңғыларға тиімді</a:t>
            </a:r>
            <a:r>
              <a:rPr lang="en-US" sz="2800" dirty="0" smtClean="0"/>
              <a:t>.</a:t>
            </a:r>
            <a:r>
              <a:rPr lang="ru-RU" sz="2800" dirty="0" err="1" smtClean="0"/>
              <a:t>Үлкен берілістер</a:t>
            </a:r>
            <a:r>
              <a:rPr lang="ru-RU" sz="2800" dirty="0" smtClean="0"/>
              <a:t> </a:t>
            </a:r>
            <a:r>
              <a:rPr lang="ru-RU" sz="2800" dirty="0" err="1" smtClean="0"/>
              <a:t>облысында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180</a:t>
            </a:r>
            <a:r>
              <a:rPr lang="ru-RU" sz="2800" dirty="0" smtClean="0">
                <a:solidFill>
                  <a:srgbClr val="FF0000"/>
                </a:solidFill>
              </a:rPr>
              <a:t>м</a:t>
            </a:r>
            <a:r>
              <a:rPr lang="en-US" sz="2800" dirty="0" smtClean="0">
                <a:solidFill>
                  <a:srgbClr val="FF0000"/>
                </a:solidFill>
              </a:rPr>
              <a:t>/</a:t>
            </a:r>
            <a:r>
              <a:rPr lang="ru-RU" sz="2800" dirty="0" err="1" smtClean="0">
                <a:solidFill>
                  <a:srgbClr val="FF0000"/>
                </a:solidFill>
              </a:rPr>
              <a:t>тәулік </a:t>
            </a:r>
            <a:r>
              <a:rPr lang="ru-RU" sz="2800" dirty="0" smtClean="0">
                <a:solidFill>
                  <a:srgbClr val="FF0000"/>
                </a:solidFill>
              </a:rPr>
              <a:t>УЭЦН</a:t>
            </a:r>
            <a:r>
              <a:rPr lang="en-US" sz="2800" dirty="0" smtClean="0">
                <a:solidFill>
                  <a:srgbClr val="FF0000"/>
                </a:solidFill>
              </a:rPr>
              <a:t>-</a:t>
            </a:r>
            <a:r>
              <a:rPr lang="ru-RU" sz="2800" dirty="0" err="1" smtClean="0">
                <a:solidFill>
                  <a:srgbClr val="FF0000"/>
                </a:solidFill>
              </a:rPr>
              <a:t>нің </a:t>
            </a:r>
            <a:r>
              <a:rPr lang="ru-RU" sz="2800" dirty="0" smtClean="0">
                <a:solidFill>
                  <a:srgbClr val="FF0000"/>
                </a:solidFill>
              </a:rPr>
              <a:t>ПӘК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барлық мұнай өндірудің ме</a:t>
            </a:r>
            <a:r>
              <a:rPr lang="en-US" sz="2800" dirty="0" smtClean="0"/>
              <a:t>x</a:t>
            </a:r>
            <a:r>
              <a:rPr lang="ru-RU" sz="2800" dirty="0" err="1" smtClean="0"/>
              <a:t>анизацияланған әдістерімен салыстырғанда ең үлкен мәнге ие</a:t>
            </a:r>
            <a:r>
              <a:rPr lang="en-US" sz="2800" dirty="0" smtClean="0"/>
              <a:t>.50-</a:t>
            </a:r>
            <a:r>
              <a:rPr lang="ru-RU" sz="2800" dirty="0" err="1" smtClean="0"/>
              <a:t>ден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300 </a:t>
            </a:r>
            <a:r>
              <a:rPr lang="ru-RU" sz="2800" dirty="0" smtClean="0">
                <a:solidFill>
                  <a:srgbClr val="FF0000"/>
                </a:solidFill>
              </a:rPr>
              <a:t>м</a:t>
            </a:r>
            <a:r>
              <a:rPr lang="en-US" sz="2800" dirty="0" smtClean="0">
                <a:solidFill>
                  <a:srgbClr val="FF0000"/>
                </a:solidFill>
              </a:rPr>
              <a:t>/</a:t>
            </a:r>
            <a:r>
              <a:rPr lang="ru-RU" sz="2800" dirty="0" err="1" smtClean="0">
                <a:solidFill>
                  <a:srgbClr val="FF0000"/>
                </a:solidFill>
              </a:rPr>
              <a:t>тәулікке дейінгі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берілістер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интервалында</a:t>
            </a:r>
            <a:r>
              <a:rPr lang="ru-RU" sz="2800" dirty="0" smtClean="0">
                <a:solidFill>
                  <a:srgbClr val="FF0000"/>
                </a:solidFill>
              </a:rPr>
              <a:t> БОТЭСҚ</a:t>
            </a:r>
            <a:r>
              <a:rPr lang="en-US" sz="2800" dirty="0" smtClean="0">
                <a:solidFill>
                  <a:srgbClr val="FF0000"/>
                </a:solidFill>
              </a:rPr>
              <a:t>-</a:t>
            </a:r>
            <a:r>
              <a:rPr lang="ru-RU" sz="2800" dirty="0" err="1" smtClean="0">
                <a:solidFill>
                  <a:srgbClr val="FF0000"/>
                </a:solidFill>
              </a:rPr>
              <a:t>ң</a:t>
            </a:r>
            <a:r>
              <a:rPr lang="en-US" sz="2800" dirty="0" smtClean="0">
                <a:solidFill>
                  <a:srgbClr val="FF0000"/>
                </a:solidFill>
              </a:rPr>
              <a:t> 40 </a:t>
            </a:r>
            <a:r>
              <a:rPr lang="ru-RU" sz="2800" dirty="0" err="1" smtClean="0">
                <a:solidFill>
                  <a:srgbClr val="FF0000"/>
                </a:solidFill>
              </a:rPr>
              <a:t>пайыздан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асады</a:t>
            </a:r>
            <a:r>
              <a:rPr lang="en-US" sz="2800" dirty="0" smtClean="0"/>
              <a:t>,</a:t>
            </a:r>
            <a:r>
              <a:rPr lang="ru-RU" sz="2800" dirty="0" err="1" smtClean="0"/>
              <a:t>бірақ төмен берілістер</a:t>
            </a:r>
            <a:r>
              <a:rPr lang="ru-RU" sz="2800" dirty="0" smtClean="0"/>
              <a:t> </a:t>
            </a:r>
            <a:r>
              <a:rPr lang="ru-RU" sz="2800" dirty="0" err="1" smtClean="0"/>
              <a:t>аймағында </a:t>
            </a:r>
            <a:r>
              <a:rPr lang="ru-RU" sz="2800" dirty="0" smtClean="0"/>
              <a:t>БОТЭСҚ</a:t>
            </a:r>
            <a:r>
              <a:rPr lang="en-US" sz="2800" dirty="0" smtClean="0"/>
              <a:t>-</a:t>
            </a:r>
            <a:r>
              <a:rPr lang="ru-RU" sz="2800" dirty="0" err="1" smtClean="0"/>
              <a:t>ң </a:t>
            </a:r>
            <a:r>
              <a:rPr lang="ru-RU" sz="2800" dirty="0" smtClean="0"/>
              <a:t>ПӘК</a:t>
            </a:r>
            <a:r>
              <a:rPr lang="en-US" sz="2800" dirty="0" smtClean="0"/>
              <a:t>-</a:t>
            </a:r>
            <a:r>
              <a:rPr lang="ru-RU" sz="2800" dirty="0" err="1" smtClean="0"/>
              <a:t>і</a:t>
            </a:r>
            <a:r>
              <a:rPr lang="ru-RU" sz="2800" dirty="0" smtClean="0"/>
              <a:t> тез </a:t>
            </a:r>
            <a:r>
              <a:rPr lang="ru-RU" sz="2800" dirty="0" err="1" smtClean="0"/>
              <a:t>арада</a:t>
            </a:r>
            <a:r>
              <a:rPr lang="ru-RU" sz="2800" dirty="0" smtClean="0"/>
              <a:t> </a:t>
            </a:r>
            <a:r>
              <a:rPr lang="ru-RU" sz="2800" dirty="0" err="1" smtClean="0"/>
              <a:t>түседі</a:t>
            </a:r>
            <a:r>
              <a:rPr lang="en-US" sz="2800" dirty="0" smtClean="0"/>
              <a:t>.</a:t>
            </a:r>
            <a:endParaRPr lang="ru-RU" sz="2800" dirty="0" smtClean="0"/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282627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63888" y="1354040"/>
            <a:ext cx="53285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Бұрандалы</a:t>
            </a:r>
            <a:r>
              <a:rPr lang="ru-RU" sz="2800" dirty="0"/>
              <a:t> </a:t>
            </a:r>
            <a:r>
              <a:rPr lang="ru-RU" sz="2800" dirty="0" err="1"/>
              <a:t>сорғы</a:t>
            </a:r>
            <a:r>
              <a:rPr lang="ru-RU" sz="2800" dirty="0"/>
              <a:t> </a:t>
            </a:r>
            <a:r>
              <a:rPr lang="ru-RU" sz="2800" dirty="0" err="1"/>
              <a:t>жүйесі</a:t>
            </a:r>
            <a:r>
              <a:rPr lang="ru-RU" sz="2800" dirty="0"/>
              <a:t> </a:t>
            </a:r>
            <a:r>
              <a:rPr lang="ru-RU" sz="2800" dirty="0" err="1"/>
              <a:t>тұрады</a:t>
            </a:r>
            <a:r>
              <a:rPr lang="ru-RU" sz="2800" dirty="0" smtClean="0"/>
              <a:t>:</a:t>
            </a:r>
          </a:p>
          <a:p>
            <a:r>
              <a:rPr lang="ru-RU" sz="2800" dirty="0" smtClean="0"/>
              <a:t>• </a:t>
            </a:r>
            <a:r>
              <a:rPr lang="ru-RU" sz="2800" dirty="0" err="1"/>
              <a:t>батырылған</a:t>
            </a:r>
            <a:r>
              <a:rPr lang="ru-RU" sz="2800" dirty="0"/>
              <a:t> </a:t>
            </a:r>
            <a:r>
              <a:rPr lang="ru-RU" sz="2800" dirty="0" err="1"/>
              <a:t>бұрандалы</a:t>
            </a:r>
            <a:r>
              <a:rPr lang="ru-RU" sz="2800" dirty="0"/>
              <a:t> </a:t>
            </a:r>
            <a:r>
              <a:rPr lang="ru-RU" sz="2800" dirty="0" err="1" smtClean="0"/>
              <a:t>сорғы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•</a:t>
            </a:r>
            <a:r>
              <a:rPr lang="ru-RU" sz="2800" dirty="0" err="1" smtClean="0"/>
              <a:t>жетек-жетек</a:t>
            </a:r>
            <a:r>
              <a:rPr lang="ru-RU" sz="2800" dirty="0" smtClean="0"/>
              <a:t> басы (</a:t>
            </a:r>
            <a:r>
              <a:rPr lang="ru-RU" sz="2800" dirty="0" err="1" smtClean="0"/>
              <a:t>қозғалтқыш</a:t>
            </a:r>
            <a:r>
              <a:rPr lang="ru-RU" sz="2800" dirty="0" smtClean="0"/>
              <a:t>, редуктор) </a:t>
            </a:r>
            <a:r>
              <a:rPr lang="ru-RU" sz="2800" dirty="0" err="1" smtClean="0"/>
              <a:t>немесе</a:t>
            </a:r>
            <a:r>
              <a:rPr lang="ru-RU" sz="2800" dirty="0" smtClean="0"/>
              <a:t> </a:t>
            </a:r>
            <a:r>
              <a:rPr lang="ru-RU" sz="2800" dirty="0" err="1" smtClean="0"/>
              <a:t>батырылған</a:t>
            </a:r>
            <a:r>
              <a:rPr lang="ru-RU" sz="2800" dirty="0" smtClean="0"/>
              <a:t> </a:t>
            </a:r>
            <a:r>
              <a:rPr lang="ru-RU" sz="2800" dirty="0" err="1" smtClean="0"/>
              <a:t>электр</a:t>
            </a:r>
            <a:r>
              <a:rPr lang="ru-RU" sz="2800" dirty="0" smtClean="0"/>
              <a:t> </a:t>
            </a:r>
            <a:r>
              <a:rPr lang="ru-RU" sz="2800" dirty="0" err="1" smtClean="0"/>
              <a:t>қозғалтқышы</a:t>
            </a:r>
            <a:r>
              <a:rPr lang="ru-RU" sz="2800" dirty="0" smtClean="0"/>
              <a:t>;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dirty="0" err="1" smtClean="0"/>
              <a:t>басқару</a:t>
            </a:r>
            <a:r>
              <a:rPr lang="ru-RU" sz="2800" dirty="0" smtClean="0"/>
              <a:t> </a:t>
            </a:r>
            <a:r>
              <a:rPr lang="ru-RU" sz="2800" dirty="0" err="1"/>
              <a:t>станциялары</a:t>
            </a:r>
            <a:r>
              <a:rPr lang="ru-RU" sz="2800" dirty="0"/>
              <a:t>;* </a:t>
            </a:r>
            <a:r>
              <a:rPr lang="ru-RU" sz="2800" dirty="0" err="1"/>
              <a:t>сорғы</a:t>
            </a:r>
            <a:r>
              <a:rPr lang="ru-RU" sz="2800" dirty="0"/>
              <a:t> </a:t>
            </a:r>
            <a:r>
              <a:rPr lang="ru-RU" sz="2800" dirty="0" err="1"/>
              <a:t>штангалары</a:t>
            </a:r>
            <a:r>
              <a:rPr lang="ru-RU" sz="2800" dirty="0"/>
              <a:t>, НКТ</a:t>
            </a:r>
            <a:r>
              <a:rPr lang="ru-RU" sz="2800" dirty="0" smtClean="0"/>
              <a:t>;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dirty="0" smtClean="0"/>
              <a:t> </a:t>
            </a:r>
            <a:r>
              <a:rPr lang="ru-RU" sz="2800" dirty="0" err="1"/>
              <a:t>штангалық</a:t>
            </a:r>
            <a:r>
              <a:rPr lang="ru-RU" sz="2800" dirty="0"/>
              <a:t>, </a:t>
            </a:r>
            <a:r>
              <a:rPr lang="ru-RU" sz="2800" dirty="0" err="1"/>
              <a:t>құбыр</a:t>
            </a:r>
            <a:r>
              <a:rPr lang="ru-RU" sz="2800" dirty="0"/>
              <a:t> </a:t>
            </a:r>
            <a:r>
              <a:rPr lang="ru-RU" sz="2800" dirty="0" err="1"/>
              <a:t>центраторлары</a:t>
            </a:r>
            <a:r>
              <a:rPr lang="ru-RU" sz="2800" dirty="0"/>
              <a:t>, </a:t>
            </a:r>
            <a:r>
              <a:rPr lang="ru-RU" sz="2800" dirty="0" err="1"/>
              <a:t>зәкірлер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213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Без имени-2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560" y="1268760"/>
            <a:ext cx="4046220" cy="443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932040" y="696920"/>
            <a:ext cx="3888432" cy="558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kk-K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Батырмалы ортадан тепкіш электросораптық қондырғының схемасы: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Электроқозгалытқыш ПЭД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гидроқорғаныс звеносы немесе протектор;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сұйыққа кедергі болатын сораптың қабылдау сеткасы немесе тор; 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көпсатылы батырмалы ортадан тепкіш электр сорап БОЭС;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СКҚ;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Кабель;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СКҚ-ға кабельді бекітіп брондалған үш желілі электрокабельді түсіру арматураны ;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Кабель ілгіш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трансформатор немесе автотрансформатор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kk-K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автоматиканы басқару станциясы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826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resent5.com/presentation/3/182560827_438331441.pdf-img/182560827_438331441.pdf-6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99" y="-129382"/>
            <a:ext cx="9160999" cy="698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418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2.ppt-online.org/files2/slide/b/bGtWUaACy4qOFcDYwi39gLzIRBreu5P8x6f1TsoKvM/slide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25" y="302728"/>
            <a:ext cx="7730823" cy="57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49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f.ppt-online.org/files/slide/v/v7VGcS6EwLl9Q2zjnqWZtkbhFBImd01rxXTY8o/slide-2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68" y="268430"/>
            <a:ext cx="7478456" cy="56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282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Батырмалы ортадан тепкіш электросораптық қондырғының схемасы, қолдану ауданы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Тереңдік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штангалық сораптарды пайдалану бірнеше себептермен шектеледі. Ол штангілердің үлкен тереңдікке жіберілуіне, қозғалыс бөлшектеріне, 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металдың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көп жұмсалуына байланысты.Сол себептен қазіргі таңда штангасыз тереңдік сораптарды қолданады.Штангасыз сораптардың қазіргі таңда  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пайдаланудың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 сатысында 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мұнаймен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бірге ұңғыдан  көптеген түрлері бар.Олардың ішінде ортадан тепкіш,винтті және поршенді сораптар кеңінен қолданылады.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kk-KZ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Батырмалы ортадан тепкіш электрсорабы</a:t>
            </a:r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сұйықты айдауда күнделікті ортадан тепкіш сораптан айырмашылығы 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жоқ, олар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жер бетіне сұйықты қөтеру (перекачка) үшін қажет.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Көлденең өлшемі бойынша сораптар шартты 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топқа бөлінеді: </a:t>
            </a:r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5; 5А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және </a:t>
            </a:r>
            <a:r>
              <a:rPr lang="kk-K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 6А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ға бөлінеді.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Әр қондырғының өзінің шифры болады, мысалы, УЭЦН 5 А-500-800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Бұндағы 5 А-сорапты қондырғыға түсірілетін шегендеуші тізбектің ең кішші диаметрін білдіреді, сәйкесті- 5 cаны-122 мм, 5А cаны-140 мм, 6 cаны-144 мм, 6А cаны-148  мм білдіреді. 500- сораптың номинальды берілісі, м</a:t>
            </a:r>
            <a:r>
              <a:rPr lang="kk-KZ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/тәулік, 800-сорап арыны м;  Бұл сорап негізінен  құрамында 99% -ға дейін  су кездесетін сұйықтықты өндіруге арналған, бірақ өндіретін сұйықтықта механикалық қоспалар аз болуы тиіс.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сораптар негізгі екі топқа бөлінеді: қарапайым және каррозияға төзімді етіп жасалады.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kk-KZ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Шартты белгілену мысалы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УЭЦН МК 5-50-1200, мұндағы У- қондырғы; Э-батырмалы электроқозғалтқыш жетегі, Ц-ортадан тепкіш белгісі, М-модулді екені; К-коррозияға шыдамды жасалуы;  5-сорап тобы; 50-тәуелдік бергіштігі, м</a:t>
            </a:r>
            <a:r>
              <a:rPr lang="kk-KZ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/тәу; 1200-арыны, м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30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f.ppt-online.org/files/slide/h/hiu0TBRtfD4xZQCjUdbopvVGqwFl6YJ3gNn51L/slide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60" y="-52760"/>
            <a:ext cx="9226360" cy="691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0458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901</TotalTime>
  <Words>629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Calisto MT</vt:lpstr>
      <vt:lpstr>Times New Roman</vt:lpstr>
      <vt:lpstr>Trebuchet MS</vt:lpstr>
      <vt:lpstr>Wingdings 2</vt:lpstr>
      <vt:lpstr>Сланец</vt:lpstr>
      <vt:lpstr>БҰРАНДАЛЫ БАТЫРУ СОРҒЫЛАРЫ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Бакытгул</dc:creator>
  <cp:lastModifiedBy>Dinara Baskanbayeva</cp:lastModifiedBy>
  <cp:revision>36</cp:revision>
  <cp:lastPrinted>2020-02-24T05:18:16Z</cp:lastPrinted>
  <dcterms:created xsi:type="dcterms:W3CDTF">2015-04-12T16:28:57Z</dcterms:created>
  <dcterms:modified xsi:type="dcterms:W3CDTF">2021-03-04T08:45:10Z</dcterms:modified>
</cp:coreProperties>
</file>