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70" r:id="rId5"/>
    <p:sldId id="261" r:id="rId6"/>
    <p:sldId id="267" r:id="rId7"/>
    <p:sldId id="269" r:id="rId8"/>
    <p:sldId id="260" r:id="rId9"/>
    <p:sldId id="276" r:id="rId10"/>
    <p:sldId id="268" r:id="rId11"/>
    <p:sldId id="272" r:id="rId12"/>
    <p:sldId id="262" r:id="rId13"/>
    <p:sldId id="271" r:id="rId14"/>
    <p:sldId id="277" r:id="rId15"/>
    <p:sldId id="278" r:id="rId16"/>
    <p:sldId id="279" r:id="rId17"/>
    <p:sldId id="280" r:id="rId18"/>
    <p:sldId id="281" r:id="rId19"/>
    <p:sldId id="288" r:id="rId20"/>
    <p:sldId id="282" r:id="rId21"/>
    <p:sldId id="283" r:id="rId22"/>
    <p:sldId id="284" r:id="rId23"/>
    <p:sldId id="285" r:id="rId24"/>
    <p:sldId id="286" r:id="rId25"/>
    <p:sldId id="287" r:id="rId26"/>
    <p:sldId id="263" r:id="rId27"/>
    <p:sldId id="291" r:id="rId28"/>
    <p:sldId id="292" r:id="rId29"/>
    <p:sldId id="289" r:id="rId30"/>
    <p:sldId id="290" r:id="rId31"/>
    <p:sldId id="273" r:id="rId32"/>
    <p:sldId id="274" r:id="rId33"/>
    <p:sldId id="264" r:id="rId34"/>
    <p:sldId id="266" r:id="rId3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26:17.474" v="39" actId="27918"/>
      <pc:docMkLst>
        <pc:docMk/>
      </pc:docMkLst>
      <pc:sldChg chg="modNotes">
        <pc:chgData name="Fake Test User" userId="SID-0" providerId="Test" clId="FakeClientId" dt="2018-12-05T07:23:37.011" v="19" actId="790"/>
        <pc:sldMkLst>
          <pc:docMk/>
          <pc:sldMk cId="1756136185" sldId="257"/>
        </pc:sldMkLst>
      </pc:sldChg>
      <pc:sldChg chg="modNotes">
        <pc:chgData name="Fake Test User" userId="SID-0" providerId="Test" clId="FakeClientId" dt="2018-12-05T07:23:39.558" v="20" actId="790"/>
        <pc:sldMkLst>
          <pc:docMk/>
          <pc:sldMk cId="3432416375" sldId="258"/>
        </pc:sldMkLst>
      </pc:sldChg>
      <pc:sldChg chg="modSp mod modNotes">
        <pc:chgData name="Fake Test User" userId="SID-0" providerId="Test" clId="FakeClientId" dt="2018-12-05T07:26:17.474" v="39" actId="27918"/>
        <pc:sldMkLst>
          <pc:docMk/>
          <pc:sldMk cId="1177092903" sldId="259"/>
        </pc:sldMkLst>
        <pc:graphicFrameChg chg="mod">
          <ac:chgData name="Fake Test User" userId="SID-0" providerId="Test" clId="FakeClientId" dt="2018-12-05T07:21:41.130" v="6" actId="27636"/>
          <ac:graphicFrameMkLst>
            <pc:docMk/>
            <pc:sldMk cId="1177092903" sldId="259"/>
            <ac:graphicFrameMk id="6" creationId="{00000000-0000-0000-0000-000000000000}"/>
          </ac:graphicFrameMkLst>
        </pc:graphicFrameChg>
      </pc:sldChg>
      <pc:sldChg chg="modNotes">
        <pc:chgData name="Fake Test User" userId="SID-0" providerId="Test" clId="FakeClientId" dt="2018-12-05T07:23:45.979" v="22" actId="790"/>
        <pc:sldMkLst>
          <pc:docMk/>
          <pc:sldMk cId="2448389070" sldId="260"/>
        </pc:sldMkLst>
      </pc:sldChg>
      <pc:sldChg chg="modNotes">
        <pc:chgData name="Fake Test User" userId="SID-0" providerId="Test" clId="FakeClientId" dt="2018-12-05T07:23:30.137" v="17" actId="790"/>
        <pc:sldMkLst>
          <pc:docMk/>
          <pc:sldMk cId="997282786" sldId="261"/>
        </pc:sldMkLst>
      </pc:sldChg>
      <pc:sldMasterChg chg="modSp modSldLayout">
        <pc:chgData name="Fake Test User" userId="SID-0" providerId="Test" clId="FakeClientId" dt="2018-12-05T07:24:50.722" v="35" actId="790"/>
        <pc:sldMasterMkLst>
          <pc:docMk/>
          <pc:sldMasterMk cId="981562976" sldId="2147483660"/>
        </pc:sldMasterMkLst>
        <pc:spChg chg="mod">
          <ac:chgData name="Fake Test User" userId="SID-0" providerId="Test" clId="FakeClientId" dt="2018-12-05T07:24:18.991" v="23" actId="790"/>
          <ac:spMkLst>
            <pc:docMk/>
            <pc:sldMasterMk cId="98156297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8-12-05T07:24:18.991" v="23" actId="790"/>
          <ac:spMkLst>
            <pc:docMk/>
            <pc:sldMasterMk cId="98156297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8-12-05T07:24:18.991" v="23" actId="790"/>
          <ac:spMkLst>
            <pc:docMk/>
            <pc:sldMasterMk cId="98156297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8-12-05T07:24:18.991" v="23" actId="790"/>
          <ac:spMkLst>
            <pc:docMk/>
            <pc:sldMasterMk cId="98156297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8-12-05T07:24:18.991" v="23" actId="790"/>
          <ac:spMkLst>
            <pc:docMk/>
            <pc:sldMasterMk cId="981562976" sldId="2147483660"/>
            <ac:spMk id="6" creationId="{00000000-0000-0000-0000-000000000000}"/>
          </ac:spMkLst>
        </pc:spChg>
        <pc:sldLayoutChg chg="modSp">
          <pc:chgData name="Fake Test User" userId="SID-0" providerId="Test" clId="FakeClientId" dt="2018-12-05T07:24:21.600" v="24" actId="790"/>
          <pc:sldLayoutMkLst>
            <pc:docMk/>
            <pc:sldMasterMk cId="981562976" sldId="2147483660"/>
            <pc:sldLayoutMk cId="2483261190" sldId="2147483661"/>
          </pc:sldLayoutMkLst>
          <pc:spChg chg="mod">
            <ac:chgData name="Fake Test User" userId="SID-0" providerId="Test" clId="FakeClientId" dt="2018-12-05T07:24:21.600" v="24" actId="790"/>
            <ac:spMkLst>
              <pc:docMk/>
              <pc:sldMasterMk cId="981562976" sldId="2147483660"/>
              <pc:sldLayoutMk cId="248326119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21.600" v="24" actId="790"/>
            <ac:spMkLst>
              <pc:docMk/>
              <pc:sldMasterMk cId="981562976" sldId="2147483660"/>
              <pc:sldLayoutMk cId="2483261190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21.600" v="24" actId="790"/>
            <ac:spMkLst>
              <pc:docMk/>
              <pc:sldMasterMk cId="981562976" sldId="2147483660"/>
              <pc:sldLayoutMk cId="248326119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21.600" v="24" actId="790"/>
            <ac:spMkLst>
              <pc:docMk/>
              <pc:sldMasterMk cId="981562976" sldId="2147483660"/>
              <pc:sldLayoutMk cId="248326119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21.600" v="24" actId="790"/>
            <ac:spMkLst>
              <pc:docMk/>
              <pc:sldMasterMk cId="981562976" sldId="2147483660"/>
              <pc:sldLayoutMk cId="2483261190" sldId="2147483661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24.163" v="25" actId="790"/>
          <pc:sldLayoutMkLst>
            <pc:docMk/>
            <pc:sldMasterMk cId="981562976" sldId="2147483660"/>
            <pc:sldLayoutMk cId="1702466837" sldId="2147483662"/>
          </pc:sldLayoutMkLst>
          <pc:spChg chg="mod">
            <ac:chgData name="Fake Test User" userId="SID-0" providerId="Test" clId="FakeClientId" dt="2018-12-05T07:24:24.163" v="25" actId="790"/>
            <ac:spMkLst>
              <pc:docMk/>
              <pc:sldMasterMk cId="981562976" sldId="2147483660"/>
              <pc:sldLayoutMk cId="1702466837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24.163" v="25" actId="790"/>
            <ac:spMkLst>
              <pc:docMk/>
              <pc:sldMasterMk cId="981562976" sldId="2147483660"/>
              <pc:sldLayoutMk cId="1702466837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24.163" v="25" actId="790"/>
            <ac:spMkLst>
              <pc:docMk/>
              <pc:sldMasterMk cId="981562976" sldId="2147483660"/>
              <pc:sldLayoutMk cId="1702466837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24.163" v="25" actId="790"/>
            <ac:spMkLst>
              <pc:docMk/>
              <pc:sldMasterMk cId="981562976" sldId="2147483660"/>
              <pc:sldLayoutMk cId="1702466837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24.163" v="25" actId="790"/>
            <ac:spMkLst>
              <pc:docMk/>
              <pc:sldMasterMk cId="981562976" sldId="2147483660"/>
              <pc:sldLayoutMk cId="1702466837" sldId="214748366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26.647" v="26" actId="790"/>
          <pc:sldLayoutMkLst>
            <pc:docMk/>
            <pc:sldMasterMk cId="981562976" sldId="2147483660"/>
            <pc:sldLayoutMk cId="1233611818" sldId="2147483663"/>
          </pc:sldLayoutMkLst>
          <pc:spChg chg="mod">
            <ac:chgData name="Fake Test User" userId="SID-0" providerId="Test" clId="FakeClientId" dt="2018-12-05T07:24:26.647" v="26" actId="790"/>
            <ac:spMkLst>
              <pc:docMk/>
              <pc:sldMasterMk cId="981562976" sldId="2147483660"/>
              <pc:sldLayoutMk cId="1233611818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26.647" v="26" actId="790"/>
            <ac:spMkLst>
              <pc:docMk/>
              <pc:sldMasterMk cId="981562976" sldId="2147483660"/>
              <pc:sldLayoutMk cId="1233611818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26.647" v="26" actId="790"/>
            <ac:spMkLst>
              <pc:docMk/>
              <pc:sldMasterMk cId="981562976" sldId="2147483660"/>
              <pc:sldLayoutMk cId="1233611818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26.647" v="26" actId="790"/>
            <ac:spMkLst>
              <pc:docMk/>
              <pc:sldMasterMk cId="981562976" sldId="2147483660"/>
              <pc:sldLayoutMk cId="1233611818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26.647" v="26" actId="790"/>
            <ac:spMkLst>
              <pc:docMk/>
              <pc:sldMasterMk cId="981562976" sldId="2147483660"/>
              <pc:sldLayoutMk cId="1233611818" sldId="2147483663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30.287" v="28" actId="790"/>
          <pc:sldLayoutMkLst>
            <pc:docMk/>
            <pc:sldMasterMk cId="981562976" sldId="2147483660"/>
            <pc:sldLayoutMk cId="1521872723" sldId="2147483664"/>
          </pc:sldLayoutMkLst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32.802" v="29" actId="790"/>
          <pc:sldLayoutMkLst>
            <pc:docMk/>
            <pc:sldMasterMk cId="981562976" sldId="2147483660"/>
            <pc:sldLayoutMk cId="1100924916" sldId="2147483665"/>
          </pc:sldLayoutMkLst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35.724" v="30" actId="790"/>
          <pc:sldLayoutMkLst>
            <pc:docMk/>
            <pc:sldMasterMk cId="981562976" sldId="2147483660"/>
            <pc:sldLayoutMk cId="918406868" sldId="2147483666"/>
          </pc:sldLayoutMkLst>
          <pc:spChg chg="mod">
            <ac:chgData name="Fake Test User" userId="SID-0" providerId="Test" clId="FakeClientId" dt="2018-12-05T07:24:35.724" v="30" actId="790"/>
            <ac:spMkLst>
              <pc:docMk/>
              <pc:sldMasterMk cId="981562976" sldId="2147483660"/>
              <pc:sldLayoutMk cId="918406868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35.724" v="30" actId="790"/>
            <ac:spMkLst>
              <pc:docMk/>
              <pc:sldMasterMk cId="981562976" sldId="2147483660"/>
              <pc:sldLayoutMk cId="918406868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35.724" v="30" actId="790"/>
            <ac:spMkLst>
              <pc:docMk/>
              <pc:sldMasterMk cId="981562976" sldId="2147483660"/>
              <pc:sldLayoutMk cId="918406868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35.724" v="30" actId="790"/>
            <ac:spMkLst>
              <pc:docMk/>
              <pc:sldMasterMk cId="981562976" sldId="2147483660"/>
              <pc:sldLayoutMk cId="918406868" sldId="2147483666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38.239" v="31" actId="790"/>
          <pc:sldLayoutMkLst>
            <pc:docMk/>
            <pc:sldMasterMk cId="981562976" sldId="2147483660"/>
            <pc:sldLayoutMk cId="2497625034" sldId="2147483667"/>
          </pc:sldLayoutMkLst>
          <pc:spChg chg="mod">
            <ac:chgData name="Fake Test User" userId="SID-0" providerId="Test" clId="FakeClientId" dt="2018-12-05T07:24:38.239" v="31" actId="790"/>
            <ac:spMkLst>
              <pc:docMk/>
              <pc:sldMasterMk cId="981562976" sldId="2147483660"/>
              <pc:sldLayoutMk cId="2497625034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38.239" v="31" actId="790"/>
            <ac:spMkLst>
              <pc:docMk/>
              <pc:sldMasterMk cId="981562976" sldId="2147483660"/>
              <pc:sldLayoutMk cId="2497625034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38.239" v="31" actId="790"/>
            <ac:spMkLst>
              <pc:docMk/>
              <pc:sldMasterMk cId="981562976" sldId="2147483660"/>
              <pc:sldLayoutMk cId="2497625034" sldId="2147483667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40.645" v="32" actId="790"/>
          <pc:sldLayoutMkLst>
            <pc:docMk/>
            <pc:sldMasterMk cId="981562976" sldId="2147483660"/>
            <pc:sldLayoutMk cId="943659482" sldId="2147483668"/>
          </pc:sldLayoutMkLst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42.911" v="33" actId="790"/>
          <pc:sldLayoutMkLst>
            <pc:docMk/>
            <pc:sldMasterMk cId="981562976" sldId="2147483660"/>
            <pc:sldLayoutMk cId="2522290163" sldId="2147483669"/>
          </pc:sldLayoutMkLst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45.395" v="34" actId="790"/>
          <pc:sldLayoutMkLst>
            <pc:docMk/>
            <pc:sldMasterMk cId="981562976" sldId="2147483660"/>
            <pc:sldLayoutMk cId="63179575" sldId="2147483670"/>
          </pc:sldLayoutMkLst>
          <pc:spChg chg="mod">
            <ac:chgData name="Fake Test User" userId="SID-0" providerId="Test" clId="FakeClientId" dt="2018-12-05T07:24:45.395" v="34" actId="790"/>
            <ac:spMkLst>
              <pc:docMk/>
              <pc:sldMasterMk cId="981562976" sldId="2147483660"/>
              <pc:sldLayoutMk cId="63179575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45.395" v="34" actId="790"/>
            <ac:spMkLst>
              <pc:docMk/>
              <pc:sldMasterMk cId="981562976" sldId="2147483660"/>
              <pc:sldLayoutMk cId="63179575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45.395" v="34" actId="790"/>
            <ac:spMkLst>
              <pc:docMk/>
              <pc:sldMasterMk cId="981562976" sldId="2147483660"/>
              <pc:sldLayoutMk cId="63179575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45.395" v="34" actId="790"/>
            <ac:spMkLst>
              <pc:docMk/>
              <pc:sldMasterMk cId="981562976" sldId="2147483660"/>
              <pc:sldLayoutMk cId="63179575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45.395" v="34" actId="790"/>
            <ac:spMkLst>
              <pc:docMk/>
              <pc:sldMasterMk cId="981562976" sldId="2147483660"/>
              <pc:sldLayoutMk cId="63179575" sldId="214748367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50.722" v="35" actId="790"/>
          <pc:sldLayoutMkLst>
            <pc:docMk/>
            <pc:sldMasterMk cId="981562976" sldId="2147483660"/>
            <pc:sldLayoutMk cId="2446235546" sldId="2147483671"/>
          </pc:sldLayoutMkLst>
          <pc:spChg chg="mod">
            <ac:chgData name="Fake Test User" userId="SID-0" providerId="Test" clId="FakeClientId" dt="2018-12-05T07:24:50.722" v="35" actId="790"/>
            <ac:spMkLst>
              <pc:docMk/>
              <pc:sldMasterMk cId="981562976" sldId="2147483660"/>
              <pc:sldLayoutMk cId="2446235546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50.722" v="35" actId="790"/>
            <ac:spMkLst>
              <pc:docMk/>
              <pc:sldMasterMk cId="981562976" sldId="2147483660"/>
              <pc:sldLayoutMk cId="2446235546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50.722" v="35" actId="790"/>
            <ac:spMkLst>
              <pc:docMk/>
              <pc:sldMasterMk cId="981562976" sldId="2147483660"/>
              <pc:sldLayoutMk cId="2446235546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50.722" v="35" actId="790"/>
            <ac:spMkLst>
              <pc:docMk/>
              <pc:sldMasterMk cId="981562976" sldId="2147483660"/>
              <pc:sldLayoutMk cId="2446235546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50.722" v="35" actId="790"/>
            <ac:spMkLst>
              <pc:docMk/>
              <pc:sldMasterMk cId="981562976" sldId="2147483660"/>
              <pc:sldLayoutMk cId="2446235546" sldId="2147483671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8150B0-C35F-4E62-B122-05A7C96C5AE7}" type="datetime1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5608A6-EAD2-40F7-893B-DE2E383BC1EA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6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9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7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E127F4-C264-4543-BD80-137291281E4F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9C2E31-907D-4644-80F2-4DB295C0E17F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AB43BC-686C-4CEC-9DA8-9B2BEB43AA1A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B3C9B-AE9B-439B-9E20-F24831A15E96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BE9FC-B4AC-4E2B-91EA-A354D93F61B0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750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5975"/>
            <a:ext cx="3276600" cy="365125"/>
          </a:xfrm>
        </p:spPr>
        <p:txBody>
          <a:bodyPr rtlCol="0"/>
          <a:lstStyle/>
          <a:p>
            <a:pPr rtl="0"/>
            <a:fld id="{D8A81E54-0148-46E1-A385-A96B314ED149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8200" y="6365975"/>
            <a:ext cx="2895600" cy="3651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65975"/>
            <a:ext cx="3276600" cy="365125"/>
          </a:xfrm>
        </p:spPr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A82A16-18C9-4732-B382-332A3DE30819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0E1DB-5DAB-47E7-83F0-6E088267881B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FD50-AE85-4CDD-AB16-2C416C3F25D1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4D1ED4-4F87-478C-9B35-196DA1DDA9C6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A1652B-2F39-4CD7-8505-DDFED18FA6B4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675DEDD-3455-4CE7-8CE4-563838EEED28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Штангалы тере</a:t>
            </a:r>
            <a:r>
              <a:rPr lang="kk-KZ" dirty="0" smtClean="0"/>
              <a:t>ң сорапты қондырғылар </a:t>
            </a:r>
            <a:endParaRPr lang="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20" y="3602038"/>
            <a:ext cx="3743631" cy="280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05" y="603728"/>
            <a:ext cx="9003501" cy="53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пайдалы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коэффициенті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кәсіпшіліктерде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жүргізілуі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қозғалтқыштар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жетектер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пайдаланылуы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ШГН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қондырғылары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күрделі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шығаратын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ұңғымаларда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өндірілетін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парафин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газ факторы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коррозиялық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сору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тереңдігі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шектеу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неғұрлым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тереңірек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штангалардың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үзілу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ықтималдығы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соғұрлым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берілісті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ұңғыма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оқпанының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көлбеу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қисаю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қарқындылығы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шектеу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көлбеу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көлденең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ұңғымаларда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қисайған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ұңғымаларда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қолданылмайды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7284" y="914400"/>
            <a:ext cx="3979572" cy="746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Артықшылықтары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72200" y="875763"/>
            <a:ext cx="4172755" cy="78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</a:rPr>
              <a:t>Кемшіліктері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1" y="1120462"/>
            <a:ext cx="4666513" cy="3850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29" y="989490"/>
            <a:ext cx="3269624" cy="3981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3024" y="4956182"/>
            <a:ext cx="62632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k-KZ" dirty="0" smtClean="0"/>
              <a:t>Кривошиптің құрылымы өзгешелеу</a:t>
            </a:r>
          </a:p>
          <a:p>
            <a:pPr marL="285750" indent="-285750">
              <a:buFontTx/>
              <a:buChar char="-"/>
            </a:pPr>
            <a:r>
              <a:rPr lang="kk-KZ" dirty="0" smtClean="0"/>
              <a:t>Пішіні </a:t>
            </a:r>
            <a:r>
              <a:rPr lang="en-US" dirty="0" smtClean="0"/>
              <a:t>V </a:t>
            </a:r>
            <a:r>
              <a:rPr lang="kk-KZ" dirty="0" smtClean="0"/>
              <a:t>тәрізді, бұрышы 30 градус</a:t>
            </a:r>
          </a:p>
          <a:p>
            <a:pPr marL="285750" indent="-285750">
              <a:buFontTx/>
              <a:buChar char="-"/>
            </a:pPr>
            <a:r>
              <a:rPr lang="kk-KZ" dirty="0" smtClean="0"/>
              <a:t>Басына 30 және 60 кН жүк</a:t>
            </a:r>
          </a:p>
          <a:p>
            <a:pPr marL="285750" indent="-285750">
              <a:buFontTx/>
              <a:buChar char="-"/>
            </a:pPr>
            <a:r>
              <a:rPr lang="kk-KZ" dirty="0" smtClean="0"/>
              <a:t>Металл сыйымдылықтары мен өлшемдері жақын </a:t>
            </a:r>
          </a:p>
          <a:p>
            <a:pPr marL="285750" indent="-285750">
              <a:buFontTx/>
              <a:buChar char="-"/>
            </a:pPr>
            <a:r>
              <a:rPr lang="kk-KZ" dirty="0" smtClean="0"/>
              <a:t>Гармониялық тербеліс ауытқуы аз</a:t>
            </a:r>
          </a:p>
          <a:p>
            <a:pPr marL="285750" indent="-285750">
              <a:buFontTx/>
              <a:buChar char="-"/>
            </a:pPr>
            <a:r>
              <a:rPr lang="kk-KZ" dirty="0" smtClean="0"/>
              <a:t>Үдеу мен инерциялық жүктеу аз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004" y="127389"/>
            <a:ext cx="108581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Балансирсіз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тербелмелі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станоктар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0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-fotki.yandex.ru/get/120031/32779113.2f/0_152705_9da57cd7_orig?from=https://img-fotki.yandex.ru/get/120031/32779113.2f/0_152705_9da57cd7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" y="0"/>
            <a:ext cx="12080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үресу жолдары&#10;Плунжердің төмененінде айдау клапанын орнатып&#10;cораптың зиянды кеңістігін азайту. Плунжердің жүру&#10;ұзындығын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82" y="290424"/>
            <a:ext cx="7871124" cy="590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6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тангілік сораптың жұмысына зиянды&#10;әсер етеін факторлар олармен күресуЗияндыфакторлар&#10;Газ әсері&#10;Сұйықтықтың сорапттан ағып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4106" r="1924" b="4947"/>
          <a:stretch/>
        </p:blipFill>
        <p:spPr bwMode="auto">
          <a:xfrm>
            <a:off x="2587925" y="629728"/>
            <a:ext cx="7729268" cy="52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0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. Қозғалысқа келтірілетін электроқозғалтқыштың&#10;механикалық энергиясы айдалатын сұйықтықтың&#10;механикалық энергиясына өзгеру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057545"/>
            <a:ext cx="6905385" cy="51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7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. Теориялық өнімді анықтайтын жалпы формула?&#10;А)&#10;В)&#10;С)&#10;Д)&#10;Е)&#10;8. ШТСҚ қандай тәсілге жатады&#10;А) Фонтанды В) Газлиф тілі С) Ж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79" y="735208"/>
            <a:ext cx="7772400" cy="530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9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t/tPqw361r2oF0cNZSpOhJMaXjiU5QdzWIsekLRD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34" y="687239"/>
            <a:ext cx="9445924" cy="609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2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48652"/>
              </p:ext>
            </p:extLst>
          </p:nvPr>
        </p:nvGraphicFramePr>
        <p:xfrm>
          <a:off x="1854678" y="646981"/>
          <a:ext cx="8376252" cy="48135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1396042">
                  <a:extLst>
                    <a:ext uri="{9D8B030D-6E8A-4147-A177-3AD203B41FA5}">
                      <a16:colId xmlns:a16="http://schemas.microsoft.com/office/drawing/2014/main" val="1517984124"/>
                    </a:ext>
                  </a:extLst>
                </a:gridCol>
                <a:gridCol w="1396042">
                  <a:extLst>
                    <a:ext uri="{9D8B030D-6E8A-4147-A177-3AD203B41FA5}">
                      <a16:colId xmlns:a16="http://schemas.microsoft.com/office/drawing/2014/main" val="1820034353"/>
                    </a:ext>
                  </a:extLst>
                </a:gridCol>
                <a:gridCol w="1396042">
                  <a:extLst>
                    <a:ext uri="{9D8B030D-6E8A-4147-A177-3AD203B41FA5}">
                      <a16:colId xmlns:a16="http://schemas.microsoft.com/office/drawing/2014/main" val="1158668398"/>
                    </a:ext>
                  </a:extLst>
                </a:gridCol>
                <a:gridCol w="1396042">
                  <a:extLst>
                    <a:ext uri="{9D8B030D-6E8A-4147-A177-3AD203B41FA5}">
                      <a16:colId xmlns:a16="http://schemas.microsoft.com/office/drawing/2014/main" val="672733090"/>
                    </a:ext>
                  </a:extLst>
                </a:gridCol>
                <a:gridCol w="1396042">
                  <a:extLst>
                    <a:ext uri="{9D8B030D-6E8A-4147-A177-3AD203B41FA5}">
                      <a16:colId xmlns:a16="http://schemas.microsoft.com/office/drawing/2014/main" val="1533960574"/>
                    </a:ext>
                  </a:extLst>
                </a:gridCol>
                <a:gridCol w="1396042">
                  <a:extLst>
                    <a:ext uri="{9D8B030D-6E8A-4147-A177-3AD203B41FA5}">
                      <a16:colId xmlns:a16="http://schemas.microsoft.com/office/drawing/2014/main" val="1343869433"/>
                    </a:ext>
                  </a:extLst>
                </a:gridCol>
              </a:tblGrid>
              <a:tr h="45843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ШҰСҚ жетектеушісі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06344"/>
                  </a:ext>
                </a:extLst>
              </a:tr>
              <a:tr h="458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Балансирлі ТС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Балансирсіз ТС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Ұзын жүргішті механикалық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Гидрожетек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теуіш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Пенвмотикалық жетектеуіш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Өзіндік жетектеуіш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530463"/>
                  </a:ext>
                </a:extLst>
              </a:tr>
              <a:tr h="45843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ШҰСҚ ұңғымалық сағалық жабдығымен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2137"/>
                  </a:ext>
                </a:extLst>
              </a:tr>
              <a:tr h="229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738936"/>
                  </a:ext>
                </a:extLst>
              </a:tr>
              <a:tr h="22921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Колонна штанг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276159"/>
                  </a:ext>
                </a:extLst>
              </a:tr>
              <a:tr h="687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Резбалы ағымды (прутковые) сталды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Аралас</a:t>
                      </a:r>
                      <a:r>
                        <a:rPr lang="ru-RU" sz="1100">
                          <a:effectLst/>
                        </a:rPr>
                        <a:t> (сталь + пластмасс) </a:t>
                      </a:r>
                      <a:r>
                        <a:rPr lang="kk-KZ" sz="1100">
                          <a:effectLst/>
                        </a:rPr>
                        <a:t>резбалы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Элипсті үзіліссіз ағым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Үзіліссіз арқанды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Үзіліссіз ленталы </a:t>
                      </a:r>
                      <a:r>
                        <a:rPr lang="ru-RU" sz="1100">
                          <a:effectLst/>
                        </a:rPr>
                        <a:t>(стальные)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Үзіліссіз ленталы </a:t>
                      </a:r>
                      <a:r>
                        <a:rPr lang="ru-RU" sz="1100">
                          <a:effectLst/>
                        </a:rPr>
                        <a:t>(металл</a:t>
                      </a:r>
                      <a:r>
                        <a:rPr lang="kk-KZ" sz="1100">
                          <a:effectLst/>
                        </a:rPr>
                        <a:t>сыз</a:t>
                      </a:r>
                      <a:r>
                        <a:rPr lang="ru-RU" sz="1100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124801"/>
                  </a:ext>
                </a:extLst>
              </a:tr>
              <a:tr h="22921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Ұңғымалы сорап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410993"/>
                  </a:ext>
                </a:extLst>
              </a:tr>
              <a:tr h="687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Отырғызылмаған </a:t>
                      </a:r>
                      <a:r>
                        <a:rPr lang="en-US" sz="1100">
                          <a:effectLst/>
                        </a:rPr>
                        <a:t>**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Отырғызылған </a:t>
                      </a:r>
                      <a:r>
                        <a:rPr lang="en-US" sz="1100">
                          <a:effectLst/>
                        </a:rPr>
                        <a:t>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Тұтқырлық сұйықтар үшін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Газдалған сұйықтар үшін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М</a:t>
                      </a:r>
                      <a:r>
                        <a:rPr lang="ru-RU" sz="1100">
                          <a:effectLst/>
                        </a:rPr>
                        <a:t>ех. </a:t>
                      </a:r>
                      <a:r>
                        <a:rPr lang="kk-KZ" sz="1100">
                          <a:effectLst/>
                        </a:rPr>
                        <a:t>қосындысы бар сұйықтар үшін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229826"/>
                  </a:ext>
                </a:extLst>
              </a:tr>
              <a:tr h="22921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Ұңғыма сорабының жұмыс мүшелері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00433"/>
                  </a:ext>
                </a:extLst>
              </a:tr>
              <a:tr h="687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Тегіс плунжер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Канавкалы плунжер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«пескобре» </a:t>
                      </a:r>
                      <a:r>
                        <a:rPr lang="kk-KZ" sz="1100">
                          <a:effectLst/>
                        </a:rPr>
                        <a:t>п</a:t>
                      </a:r>
                      <a:r>
                        <a:rPr lang="ru-RU" sz="1100">
                          <a:effectLst/>
                        </a:rPr>
                        <a:t>лунжер</a:t>
                      </a:r>
                      <a:r>
                        <a:rPr lang="kk-KZ" sz="1100">
                          <a:effectLst/>
                        </a:rPr>
                        <a:t>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Р</a:t>
                      </a:r>
                      <a:r>
                        <a:rPr lang="ru-RU" sz="1100">
                          <a:effectLst/>
                        </a:rPr>
                        <a:t>ез</a:t>
                      </a:r>
                      <a:r>
                        <a:rPr lang="kk-KZ" sz="1100">
                          <a:effectLst/>
                        </a:rPr>
                        <a:t>еңкелі</a:t>
                      </a:r>
                      <a:r>
                        <a:rPr lang="ru-RU" sz="1100">
                          <a:effectLst/>
                        </a:rPr>
                        <a:t> манжет</a:t>
                      </a:r>
                      <a:r>
                        <a:rPr lang="kk-KZ" sz="1100">
                          <a:effectLst/>
                        </a:rPr>
                        <a:t>ті п</a:t>
                      </a:r>
                      <a:r>
                        <a:rPr lang="ru-RU" sz="1100">
                          <a:effectLst/>
                        </a:rPr>
                        <a:t>оршень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Металлмен тығыздалған поршень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Жазық д</a:t>
                      </a:r>
                      <a:r>
                        <a:rPr lang="ru-RU" sz="1100">
                          <a:effectLst/>
                        </a:rPr>
                        <a:t>иафрагма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147052"/>
                  </a:ext>
                </a:extLst>
              </a:tr>
              <a:tr h="22921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Ұңғымалы сорап клапаны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28179"/>
                  </a:ext>
                </a:extLst>
              </a:tr>
              <a:tr h="229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Біршарлы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Екішарлы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Тарель</a:t>
                      </a:r>
                      <a:r>
                        <a:rPr lang="kk-KZ" sz="1100">
                          <a:effectLst/>
                        </a:rPr>
                        <a:t>калы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Жапрақты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35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6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dirty="0" smtClean="0"/>
              <a:t>Мазмұны</a:t>
            </a:r>
            <a:endParaRPr lang="en-US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rtlCol="0"/>
          <a:lstStyle/>
          <a:p>
            <a:pPr marL="0" indent="0">
              <a:buNone/>
            </a:pPr>
            <a:r>
              <a:rPr lang="ru" b="1" dirty="0" smtClean="0"/>
              <a:t>Кіріспе</a:t>
            </a:r>
          </a:p>
          <a:p>
            <a:r>
              <a:rPr lang="ru" dirty="0" smtClean="0"/>
              <a:t>ШТСҚ туралы жалпы мәлімет</a:t>
            </a:r>
          </a:p>
          <a:p>
            <a:r>
              <a:rPr lang="ru" dirty="0" smtClean="0"/>
              <a:t>Қондырғының элементтері </a:t>
            </a:r>
          </a:p>
          <a:p>
            <a:r>
              <a:rPr lang="ru" dirty="0" smtClean="0"/>
              <a:t>ШТСҚ классификациясы </a:t>
            </a:r>
          </a:p>
          <a:p>
            <a:pPr marL="0" indent="0">
              <a:buNone/>
            </a:pPr>
            <a:r>
              <a:rPr lang="ru" b="1" dirty="0" smtClean="0"/>
              <a:t>Қорытынды</a:t>
            </a:r>
          </a:p>
          <a:p>
            <a:pPr marL="0" indent="0">
              <a:buNone/>
            </a:pPr>
            <a:r>
              <a:rPr lang="ru" b="1" dirty="0" smtClean="0"/>
              <a:t>Пайдаланылған әдебиеттер тізімі</a:t>
            </a:r>
          </a:p>
          <a:p>
            <a:endParaRPr lang="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79" y="3686914"/>
            <a:ext cx="3932521" cy="294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Штанговые насо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40" y="474453"/>
            <a:ext cx="7398832" cy="575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90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/slide/x/xujfkVQeyLEBiOAT2zCYbmphnw5RgXFSKdrGal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44" y="577436"/>
            <a:ext cx="8704053" cy="57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6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сновные типы насосов по стандарту А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7" y="359434"/>
            <a:ext cx="8215376" cy="61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55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.ppt-online.org/files/slide/x/xujfkVQeyLEBiOAT2zCYbmphnw5RgXFSKdrGal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4" y="424667"/>
            <a:ext cx="8514272" cy="61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1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/slide/x/xujfkVQeyLEBiOAT2zCYbmphnw5RgXFSKdrGal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09" y="329395"/>
            <a:ext cx="8255480" cy="61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67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.ppt-online.org/files/slide/x/xujfkVQeyLEBiOAT2zCYbmphnw5RgXFSKdrGal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0" y="485933"/>
            <a:ext cx="8678173" cy="570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52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ru.prom.st/553312010_w640_h640_cid2430129_pid358648153-ef9b5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267923"/>
            <a:ext cx="3832154" cy="26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uz-24.ru/nex/images/image-f9053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61" y="0"/>
            <a:ext cx="3566419" cy="41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itairu.net/images/products/products_677198_88b653b832856e95c35b6b887da40d8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85" y="72765"/>
            <a:ext cx="3860798" cy="3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group.kz/wp-content/uploads/2016/08/image005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3" y="3255113"/>
            <a:ext cx="3889420" cy="31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2.depositphotos.com/4447003/8318/i/950/depositphotos_83180736-stock-photo-electric-drive-reducer-pumping-un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08" y="4353060"/>
            <a:ext cx="3215124" cy="21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ilnikielektryczne.polfirms.com.ua/img/SILNIKI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0" y="3255113"/>
            <a:ext cx="4279301" cy="32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632664" y="534472"/>
            <a:ext cx="2920305" cy="1277196"/>
          </a:xfrm>
          <a:prstGeom prst="wedgeRectCallout">
            <a:avLst>
              <a:gd name="adj1" fmla="val 26457"/>
              <a:gd name="adj2" fmla="val 777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СКҚ</a:t>
            </a:r>
          </a:p>
          <a:p>
            <a:pPr algn="ctr"/>
            <a:r>
              <a:rPr lang="kk-KZ" sz="1400" dirty="0" smtClean="0">
                <a:solidFill>
                  <a:schemeClr val="tx1"/>
                </a:solidFill>
              </a:rPr>
              <a:t>Қабаттық сұйықты жер бетіне шығарады. Сағалық арматураны ҰС-ның цилиндрімен бекітеді. </a:t>
            </a:r>
          </a:p>
          <a:p>
            <a:pPr algn="ctr"/>
            <a:r>
              <a:rPr lang="kk-KZ" sz="1400" dirty="0" smtClean="0">
                <a:solidFill>
                  <a:schemeClr val="tx1"/>
                </a:solidFill>
              </a:rPr>
              <a:t>Ұзындығы 8-12 м. Диаметрі 48-114 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984124" y="1854557"/>
            <a:ext cx="1931831" cy="785611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Штангалық сораптар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9762186" y="534472"/>
            <a:ext cx="1803042" cy="2002666"/>
          </a:xfrm>
          <a:prstGeom prst="wedgeRectCallout">
            <a:avLst>
              <a:gd name="adj1" fmla="val -51547"/>
              <a:gd name="adj2" fmla="val 1199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Штангалар</a:t>
            </a:r>
          </a:p>
          <a:p>
            <a:pPr algn="ctr"/>
            <a:r>
              <a:rPr lang="kk-KZ" sz="1200" dirty="0" smtClean="0">
                <a:solidFill>
                  <a:schemeClr val="tx1"/>
                </a:solidFill>
              </a:rPr>
              <a:t>Тізбек жеке штангалардан жиналады. Ұзындығы 6-10м. Диаметрі 12-25 мм. Олар муфталар арқылы бекітіледі.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72733" y="3255113"/>
            <a:ext cx="2640168" cy="569912"/>
          </a:xfrm>
          <a:prstGeom prst="wedgeRectCallout">
            <a:avLst>
              <a:gd name="adj1" fmla="val -30053"/>
              <a:gd name="adj2" fmla="val 1215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Электроқозғалтқыш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783910" y="3451536"/>
            <a:ext cx="1584101" cy="1043189"/>
          </a:xfrm>
          <a:prstGeom prst="wedgeRectCallout">
            <a:avLst>
              <a:gd name="adj1" fmla="val -29776"/>
              <a:gd name="adj2" fmla="val 945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Белдікті беріліс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434719" y="5666704"/>
            <a:ext cx="1413844" cy="665080"/>
          </a:xfrm>
          <a:prstGeom prst="wedgeRectCallout">
            <a:avLst>
              <a:gd name="adj1" fmla="val -47249"/>
              <a:gd name="adj2" fmla="val -972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Редуктор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415995" y="1535805"/>
            <a:ext cx="2189409" cy="988431"/>
          </a:xfrm>
          <a:prstGeom prst="wedgeRectCallout">
            <a:avLst>
              <a:gd name="adj1" fmla="val -32597"/>
              <a:gd name="adj2" fmla="val 1172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Якорь </a:t>
            </a:r>
            <a:r>
              <a:rPr lang="kk-KZ" sz="1400" dirty="0" smtClean="0">
                <a:solidFill>
                  <a:schemeClr val="tx1"/>
                </a:solidFill>
              </a:rPr>
              <a:t>газды немесе құмды сұйықтан бөледі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779631" y="3666225"/>
            <a:ext cx="2498501" cy="1841679"/>
          </a:xfrm>
          <a:prstGeom prst="wedgeRectCallout">
            <a:avLst>
              <a:gd name="adj1" fmla="val 3909"/>
              <a:gd name="adj2" fmla="val 981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</a:rPr>
              <a:t>Сальник </a:t>
            </a:r>
          </a:p>
          <a:p>
            <a:pPr algn="ctr"/>
            <a:r>
              <a:rPr lang="kk-KZ" sz="1400" dirty="0" smtClean="0">
                <a:solidFill>
                  <a:schemeClr val="tx1"/>
                </a:solidFill>
              </a:rPr>
              <a:t>СКҚ герметизациялау үшін, ұңғыма сағасының жабдықтарынан өндірілетін сұйықты алып кететін жері бар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ол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арқылы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сұйық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алынады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  <a:endParaRPr lang="kk-KZ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362974"/>
            <a:ext cx="7599872" cy="4157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981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500332"/>
            <a:ext cx="5477773" cy="5270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24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878" t="19393" r="38031" b="26465"/>
          <a:stretch/>
        </p:blipFill>
        <p:spPr>
          <a:xfrm>
            <a:off x="1857966" y="319177"/>
            <a:ext cx="8830161" cy="60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4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5333" y="3651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Штангалы терең сорапты (ұңғымалы)қондырғылар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5409" y="2047740"/>
            <a:ext cx="43187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ТМД </a:t>
            </a:r>
            <a:r>
              <a:rPr lang="ru-RU" dirty="0" err="1"/>
              <a:t>елдерінің</a:t>
            </a:r>
            <a:r>
              <a:rPr lang="ru-RU" dirty="0"/>
              <a:t> </a:t>
            </a:r>
            <a:r>
              <a:rPr lang="ru-RU" dirty="0" err="1"/>
              <a:t>қолданыстағы</a:t>
            </a:r>
            <a:r>
              <a:rPr lang="ru-RU" dirty="0"/>
              <a:t> </a:t>
            </a:r>
            <a:r>
              <a:rPr lang="ru-RU" dirty="0" err="1"/>
              <a:t>ұңғымалары</a:t>
            </a:r>
            <a:r>
              <a:rPr lang="ru-RU" dirty="0"/>
              <a:t> </a:t>
            </a:r>
            <a:r>
              <a:rPr lang="ru-RU" dirty="0" err="1"/>
              <a:t>қорының</a:t>
            </a:r>
            <a:r>
              <a:rPr lang="ru-RU" dirty="0"/>
              <a:t> </a:t>
            </a:r>
            <a:r>
              <a:rPr lang="ru-RU" dirty="0" err="1"/>
              <a:t>үштен</a:t>
            </a:r>
            <a:r>
              <a:rPr lang="ru-RU" dirty="0"/>
              <a:t> </a:t>
            </a:r>
            <a:r>
              <a:rPr lang="ru-RU" dirty="0" err="1"/>
              <a:t>екісі</a:t>
            </a:r>
            <a:r>
              <a:rPr lang="ru-RU" dirty="0"/>
              <a:t> (66%) (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өндірудің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көлемінің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16,3</a:t>
            </a:r>
            <a:r>
              <a:rPr lang="ru-RU" dirty="0" smtClean="0"/>
              <a:t>%) ШСҰҚ </a:t>
            </a:r>
            <a:r>
              <a:rPr lang="ru-RU" dirty="0" err="1" smtClean="0"/>
              <a:t>пайдаланылады</a:t>
            </a:r>
            <a:r>
              <a:rPr lang="ru-RU" dirty="0"/>
              <a:t>. </a:t>
            </a:r>
            <a:r>
              <a:rPr lang="ru-RU" dirty="0" err="1"/>
              <a:t>Ұңғымалардың</a:t>
            </a:r>
            <a:r>
              <a:rPr lang="ru-RU" dirty="0"/>
              <a:t> </a:t>
            </a:r>
            <a:r>
              <a:rPr lang="ru-RU" dirty="0" err="1"/>
              <a:t>дебиті</a:t>
            </a:r>
            <a:r>
              <a:rPr lang="ru-RU" dirty="0"/>
              <a:t> </a:t>
            </a:r>
            <a:r>
              <a:rPr lang="ru-RU" dirty="0" err="1"/>
              <a:t>тәулігіне</a:t>
            </a:r>
            <a:r>
              <a:rPr lang="ru-RU" dirty="0"/>
              <a:t> он </a:t>
            </a:r>
            <a:r>
              <a:rPr lang="ru-RU" dirty="0" err="1"/>
              <a:t>килограммнан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тоннаға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. </a:t>
            </a:r>
            <a:r>
              <a:rPr lang="ru-RU" dirty="0" err="1"/>
              <a:t>Сорғыларды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ондаған</a:t>
            </a:r>
            <a:r>
              <a:rPr lang="ru-RU" dirty="0"/>
              <a:t> </a:t>
            </a:r>
            <a:r>
              <a:rPr lang="ru-RU" dirty="0" err="1"/>
              <a:t>метрден</a:t>
            </a:r>
            <a:r>
              <a:rPr lang="ru-RU" dirty="0"/>
              <a:t> 3000 м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тереңдікке</a:t>
            </a:r>
            <a:r>
              <a:rPr lang="ru-RU" dirty="0"/>
              <a:t>, ал </a:t>
            </a:r>
            <a:r>
              <a:rPr lang="ru-RU" dirty="0" err="1"/>
              <a:t>жекелеген</a:t>
            </a:r>
            <a:r>
              <a:rPr lang="ru-RU" dirty="0"/>
              <a:t> </a:t>
            </a:r>
            <a:r>
              <a:rPr lang="ru-RU" dirty="0" err="1"/>
              <a:t>ұңғымаларда</a:t>
            </a:r>
            <a:r>
              <a:rPr lang="ru-RU" dirty="0"/>
              <a:t> </a:t>
            </a:r>
            <a:r>
              <a:rPr lang="ru-RU" dirty="0" smtClean="0"/>
              <a:t>3200-3400 </a:t>
            </a:r>
            <a:r>
              <a:rPr lang="ru-RU" dirty="0"/>
              <a:t>м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түсіреді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60" y="1690689"/>
            <a:ext cx="6881658" cy="48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b2bitocdn.kassot.com/0b/cb/57/1e/14006651/pshsng-140-25-npk6-14-25-modulnyiy-gidravlicheskiy-privod-vyisokoy-gruzopodyem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9" y="343303"/>
            <a:ext cx="8660920" cy="5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59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503" y="100936"/>
            <a:ext cx="111917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Электроқозғалтқыш</a:t>
            </a:r>
            <a:r>
              <a:rPr lang="ru-RU" sz="3200" dirty="0" smtClean="0"/>
              <a:t> </a:t>
            </a:r>
          </a:p>
          <a:p>
            <a:pPr algn="ctr"/>
            <a:endParaRPr lang="ru-RU" sz="3200" dirty="0" smtClean="0"/>
          </a:p>
          <a:p>
            <a:pPr algn="just"/>
            <a:r>
              <a:rPr lang="ru-RU" dirty="0" smtClean="0"/>
              <a:t> 	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/>
              <a:t>-,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/>
              <a:t>төртжылдықты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фазалы</a:t>
            </a:r>
            <a:r>
              <a:rPr lang="ru-RU" dirty="0"/>
              <a:t> </a:t>
            </a:r>
            <a:r>
              <a:rPr lang="ru-RU" dirty="0" err="1"/>
              <a:t>асинхронды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қозғалтқыштары</a:t>
            </a:r>
            <a:r>
              <a:rPr lang="ru-RU" dirty="0"/>
              <a:t> </a:t>
            </a:r>
            <a:r>
              <a:rPr lang="ru-RU" dirty="0" err="1"/>
              <a:t>қысқа</a:t>
            </a:r>
            <a:r>
              <a:rPr lang="ru-RU" dirty="0"/>
              <a:t> </a:t>
            </a:r>
            <a:r>
              <a:rPr lang="ru-RU" dirty="0" err="1"/>
              <a:t>тұйықталған</a:t>
            </a:r>
            <a:r>
              <a:rPr lang="ru-RU" dirty="0"/>
              <a:t> роторы бар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базалық</a:t>
            </a:r>
            <a:r>
              <a:rPr lang="ru-RU" dirty="0"/>
              <a:t>) </a:t>
            </a:r>
            <a:r>
              <a:rPr lang="ru-RU" dirty="0" err="1"/>
              <a:t>орындау</a:t>
            </a:r>
            <a:r>
              <a:rPr lang="ru-RU" dirty="0"/>
              <a:t> – </a:t>
            </a:r>
            <a:r>
              <a:rPr lang="ru-RU" dirty="0" err="1"/>
              <a:t>кернеуі</a:t>
            </a:r>
            <a:r>
              <a:rPr lang="ru-RU" dirty="0"/>
              <a:t> </a:t>
            </a:r>
            <a:r>
              <a:rPr lang="ru-RU" dirty="0" smtClean="0"/>
              <a:t>380В, 50 </a:t>
            </a:r>
            <a:r>
              <a:rPr lang="ru-RU" dirty="0"/>
              <a:t>Гц </a:t>
            </a:r>
            <a:r>
              <a:rPr lang="ru-RU" dirty="0" err="1"/>
              <a:t>айнымалы</a:t>
            </a:r>
            <a:r>
              <a:rPr lang="ru-RU" dirty="0"/>
              <a:t> ток </a:t>
            </a:r>
            <a:r>
              <a:rPr lang="ru-RU" dirty="0" err="1" smtClean="0"/>
              <a:t>жиілігімен</a:t>
            </a:r>
            <a:r>
              <a:rPr lang="ru-RU" dirty="0" smtClean="0"/>
              <a:t> </a:t>
            </a:r>
            <a:r>
              <a:rPr lang="ru-RU" dirty="0"/>
              <a:t>S1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режиміне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асинхронды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фазалы</a:t>
            </a:r>
            <a:r>
              <a:rPr lang="ru-RU" dirty="0"/>
              <a:t> </a:t>
            </a:r>
            <a:r>
              <a:rPr lang="ru-RU" dirty="0" err="1"/>
              <a:t>электрқозғалтқышы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Климаттық</a:t>
            </a:r>
            <a:r>
              <a:rPr lang="ru-RU" dirty="0" smtClean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орналастыру</a:t>
            </a:r>
            <a:r>
              <a:rPr lang="ru-RU" dirty="0"/>
              <a:t> </a:t>
            </a:r>
            <a:r>
              <a:rPr lang="ru-RU" dirty="0" err="1"/>
              <a:t>санаты</a:t>
            </a:r>
            <a:r>
              <a:rPr lang="ru-RU" dirty="0"/>
              <a:t> У1 </a:t>
            </a:r>
            <a:r>
              <a:rPr lang="ru-RU" dirty="0" err="1"/>
              <a:t>немесе</a:t>
            </a:r>
            <a:r>
              <a:rPr lang="ru-RU" dirty="0"/>
              <a:t> УХЛ1, IP54 </a:t>
            </a:r>
            <a:r>
              <a:rPr lang="ru-RU" dirty="0" err="1"/>
              <a:t>қорғау</a:t>
            </a:r>
            <a:r>
              <a:rPr lang="ru-RU" dirty="0"/>
              <a:t> </a:t>
            </a:r>
            <a:r>
              <a:rPr lang="ru-RU" sz="2000" dirty="0" err="1" smtClean="0"/>
              <a:t>дәрежесі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болады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5122" name="Picture 2" descr="http://www.esbk.ru/products_info/ed/107_ed_sk/img/gaba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" y="2901703"/>
            <a:ext cx="10303099" cy="36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35817"/>
              </p:ext>
            </p:extLst>
          </p:nvPr>
        </p:nvGraphicFramePr>
        <p:xfrm>
          <a:off x="655610" y="2"/>
          <a:ext cx="11536384" cy="6478694"/>
        </p:xfrm>
        <a:graphic>
          <a:graphicData uri="http://schemas.openxmlformats.org/drawingml/2006/table">
            <a:tbl>
              <a:tblPr/>
              <a:tblGrid>
                <a:gridCol w="72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2102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09262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Габарит ЭД</a:t>
                      </a:r>
                      <a:endParaRPr lang="ru-RU" sz="1400" b="0" i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Число полюсов</a:t>
                      </a:r>
                      <a:endParaRPr lang="ru-RU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Габаритные</a:t>
                      </a:r>
                      <a:endParaRPr lang="ru-RU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Установочные и присоединительные размеры, мм</a:t>
                      </a:r>
                      <a:endParaRPr lang="ru-RU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l30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h31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d30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b10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l10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l31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d1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l1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b1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h5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h1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h10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d10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L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HD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AC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GA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GD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lang="ru-RU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А</a:t>
                      </a:r>
                      <a:endParaRPr lang="ru-RU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K</a:t>
                      </a:r>
                      <a:endParaRPr lang="en-US" sz="1400" b="0" i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21"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АИР 180 </a:t>
                      </a: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S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630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440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375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279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203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121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180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136"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АИР 180 </a:t>
                      </a: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M(A,B)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4, 6, 8, 12, 12/6, 12/8/6/4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680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440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375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279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241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121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180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296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5A 200 M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4, 6, 8, 12/8/6/4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765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495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410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318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267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133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140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200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9714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5A 200 L(A,B)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6, 8, 12, 12/6, 12/8/6/4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811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495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410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318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305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133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140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200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9714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5A 225 M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6, 8, 12, 12/6, 12/8/6/4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865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540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460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365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311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149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140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225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876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5A 250 S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12/6, 12/8/6/4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935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630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545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406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311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168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140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79,5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250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6296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5A 250 M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12, 12/6, 12/8/6/4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965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630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545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406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349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168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140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79,5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250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16685" marR="16685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9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0"/>
            <a:ext cx="11367752" cy="67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020811"/>
              </p:ext>
            </p:extLst>
          </p:nvPr>
        </p:nvGraphicFramePr>
        <p:xfrm>
          <a:off x="1285460" y="208881"/>
          <a:ext cx="10747513" cy="66491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2043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34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ШҰСҚ жетектеушісі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Балансирлі ТС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Балансирсіз ТС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Ұзын жүргішті механикалық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Гидрожетек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теуіш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Пенвмотикалық жетектеуіш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Өзіндік жетек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3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ШҰСҚ ұңғымалық сағалық жабдығымен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Тұтас жылтырлатылған шток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Кеуек жылтырлатылған шток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Тереңдетілген сағалық сальник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Ұңғылық сальник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Рейкалы немесе таспалы сальник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16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Штангалар к</a:t>
                      </a:r>
                      <a:r>
                        <a:rPr lang="ru-RU" sz="1200">
                          <a:effectLst/>
                        </a:rPr>
                        <a:t>олонна</a:t>
                      </a:r>
                      <a:r>
                        <a:rPr lang="kk-KZ" sz="1200">
                          <a:effectLst/>
                        </a:rPr>
                        <a:t>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Резбалы ағымды (прутковые) болат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Аралас</a:t>
                      </a:r>
                      <a:r>
                        <a:rPr lang="ru-RU" sz="1200">
                          <a:effectLst/>
                        </a:rPr>
                        <a:t> (</a:t>
                      </a:r>
                      <a:r>
                        <a:rPr lang="kk-KZ" sz="1200">
                          <a:effectLst/>
                        </a:rPr>
                        <a:t>болат</a:t>
                      </a:r>
                      <a:r>
                        <a:rPr lang="ru-RU" sz="1200">
                          <a:effectLst/>
                        </a:rPr>
                        <a:t> + пластмасс) </a:t>
                      </a:r>
                      <a:r>
                        <a:rPr lang="kk-KZ" sz="1200">
                          <a:effectLst/>
                        </a:rPr>
                        <a:t>резбалы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Элипсті үзіліссіз ағымды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Үзіліссіз арқанды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Үзіліссіз ленталы </a:t>
                      </a:r>
                      <a:r>
                        <a:rPr lang="ru-RU" sz="1000">
                          <a:effectLst/>
                        </a:rPr>
                        <a:t>(</a:t>
                      </a:r>
                      <a:r>
                        <a:rPr lang="kk-KZ" sz="1000">
                          <a:effectLst/>
                        </a:rPr>
                        <a:t>болат</a:t>
                      </a:r>
                      <a:r>
                        <a:rPr lang="ru-RU" sz="1000">
                          <a:effectLst/>
                        </a:rPr>
                        <a:t>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Үзіліссіз ленталы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16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Ұңғымалық сораптар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5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Отырғызылмаған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Отырғызылған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Тұтқырлық сұйықтар үшін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Газдалған сұйықтар үшін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М</a:t>
                      </a:r>
                      <a:r>
                        <a:rPr lang="ru-RU" sz="1000">
                          <a:effectLst/>
                        </a:rPr>
                        <a:t>ех. </a:t>
                      </a:r>
                      <a:r>
                        <a:rPr lang="kk-KZ" sz="1000">
                          <a:effectLst/>
                        </a:rPr>
                        <a:t>қосындысы бар сұйықтар үшін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16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Ұңғыма сорабының жұмыстық мүшелері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1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Тегіс плунжер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Канавкалы плунжер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</a:t>
                      </a:r>
                      <a:r>
                        <a:rPr lang="kk-KZ" sz="1200">
                          <a:effectLst/>
                        </a:rPr>
                        <a:t>құмқырғыш</a:t>
                      </a:r>
                      <a:r>
                        <a:rPr lang="ru-RU" sz="1200">
                          <a:effectLst/>
                        </a:rPr>
                        <a:t>» </a:t>
                      </a:r>
                      <a:r>
                        <a:rPr lang="kk-KZ" sz="1200">
                          <a:effectLst/>
                        </a:rPr>
                        <a:t>п</a:t>
                      </a:r>
                      <a:r>
                        <a:rPr lang="ru-RU" sz="1200">
                          <a:effectLst/>
                        </a:rPr>
                        <a:t>лунжер</a:t>
                      </a:r>
                      <a:r>
                        <a:rPr lang="kk-KZ" sz="1200">
                          <a:effectLst/>
                        </a:rPr>
                        <a:t>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Р</a:t>
                      </a:r>
                      <a:r>
                        <a:rPr lang="ru-RU" sz="1200">
                          <a:effectLst/>
                        </a:rPr>
                        <a:t>ез</a:t>
                      </a:r>
                      <a:r>
                        <a:rPr lang="kk-KZ" sz="1200">
                          <a:effectLst/>
                        </a:rPr>
                        <a:t>еңкелі</a:t>
                      </a:r>
                      <a:r>
                        <a:rPr lang="ru-RU" sz="1200">
                          <a:effectLst/>
                        </a:rPr>
                        <a:t> манжет</a:t>
                      </a:r>
                      <a:r>
                        <a:rPr lang="kk-KZ" sz="1200">
                          <a:effectLst/>
                        </a:rPr>
                        <a:t>ті п</a:t>
                      </a:r>
                      <a:r>
                        <a:rPr lang="ru-RU" sz="1200">
                          <a:effectLst/>
                        </a:rPr>
                        <a:t>оршень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Металлмен нығыздалған поршень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Д</a:t>
                      </a:r>
                      <a:r>
                        <a:rPr lang="ru-RU" sz="1000">
                          <a:effectLst/>
                        </a:rPr>
                        <a:t>иафрагма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16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Ұңғымалы сораптың клапандары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Біршарлы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Екішарлы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Тарель</a:t>
                      </a:r>
                      <a:r>
                        <a:rPr lang="kk-KZ" sz="1200">
                          <a:effectLst/>
                        </a:rPr>
                        <a:t>калы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Жапырақты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02990" y="1708405"/>
            <a:ext cx="20730126" cy="57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Негізгі параметрлері: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ru-RU" dirty="0" err="1"/>
              <a:t>жұмыс</a:t>
            </a:r>
            <a:r>
              <a:rPr lang="ru-RU" dirty="0"/>
              <a:t> шток </a:t>
            </a:r>
            <a:r>
              <a:rPr lang="ru-RU" dirty="0" err="1"/>
              <a:t>жүктемесі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плунжердің</a:t>
            </a:r>
            <a:r>
              <a:rPr lang="ru-RU" dirty="0" smtClean="0"/>
              <a:t> </a:t>
            </a:r>
            <a:r>
              <a:rPr lang="ru-RU" dirty="0" err="1"/>
              <a:t>максималды</a:t>
            </a:r>
            <a:r>
              <a:rPr lang="ru-RU" dirty="0"/>
              <a:t> </a:t>
            </a:r>
            <a:r>
              <a:rPr lang="ru-RU" dirty="0" err="1"/>
              <a:t>жүрісі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редуктор </a:t>
            </a:r>
            <a:r>
              <a:rPr lang="ru-RU" dirty="0" err="1"/>
              <a:t>габариттері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шығу</a:t>
            </a:r>
            <a:r>
              <a:rPr lang="ru-RU" dirty="0"/>
              <a:t> </a:t>
            </a:r>
            <a:r>
              <a:rPr lang="ru-RU" dirty="0" err="1"/>
              <a:t>білігінің</a:t>
            </a:r>
            <a:r>
              <a:rPr lang="ru-RU" dirty="0"/>
              <a:t> </a:t>
            </a:r>
            <a:r>
              <a:rPr lang="ru-RU" dirty="0" err="1" smtClean="0"/>
              <a:t>айналу</a:t>
            </a:r>
            <a:r>
              <a:rPr lang="ru-RU" dirty="0" smtClean="0"/>
              <a:t> </a:t>
            </a:r>
            <a:r>
              <a:rPr lang="ru-RU" dirty="0" err="1" smtClean="0"/>
              <a:t>моментінің</a:t>
            </a:r>
            <a:r>
              <a:rPr lang="ru-RU" dirty="0" smtClean="0"/>
              <a:t> </a:t>
            </a:r>
            <a:r>
              <a:rPr lang="ru-RU" dirty="0" err="1" smtClean="0"/>
              <a:t>шамасы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тербелу</a:t>
            </a:r>
            <a:r>
              <a:rPr lang="ru-RU" dirty="0"/>
              <a:t> </a:t>
            </a:r>
            <a:r>
              <a:rPr lang="ru-RU" dirty="0" err="1" smtClean="0"/>
              <a:t>жиілігі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7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6316" y="146862"/>
            <a:ext cx="7104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Классификациясы: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57577" y="1882394"/>
            <a:ext cx="2112872" cy="1250392"/>
          </a:xfrm>
          <a:prstGeom prst="wedgeRectCallout">
            <a:avLst>
              <a:gd name="adj1" fmla="val 59167"/>
              <a:gd name="adj2" fmla="val -1197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1.Тереңдік </a:t>
            </a:r>
            <a:r>
              <a:rPr lang="ru-RU" dirty="0" err="1">
                <a:solidFill>
                  <a:schemeClr val="tx1"/>
                </a:solidFill>
              </a:rPr>
              <a:t>сорғының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әрекет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принципі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бойынша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582950" y="1962315"/>
            <a:ext cx="2568968" cy="1379181"/>
          </a:xfrm>
          <a:prstGeom prst="wedgeRectCallout">
            <a:avLst>
              <a:gd name="adj1" fmla="val 14610"/>
              <a:gd name="adj2" fmla="val -125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Жетек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қозғалтқышынан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терең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сорғыға</a:t>
            </a:r>
            <a:r>
              <a:rPr lang="ru-RU" dirty="0">
                <a:solidFill>
                  <a:schemeClr val="tx1"/>
                </a:solidFill>
              </a:rPr>
              <a:t> энергия беру </a:t>
            </a:r>
            <a:r>
              <a:rPr lang="ru-RU" dirty="0" err="1">
                <a:solidFill>
                  <a:schemeClr val="tx1"/>
                </a:solidFill>
              </a:rPr>
              <a:t>түрі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бойынша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364419" y="1868373"/>
            <a:ext cx="3077683" cy="1559485"/>
          </a:xfrm>
          <a:prstGeom prst="wedgeRectCallout">
            <a:avLst>
              <a:gd name="adj1" fmla="val -29275"/>
              <a:gd name="adj2" fmla="val -1041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Штангасыз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қондырғылар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пайдаланылатын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жетектің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түрі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орналасқан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бойынша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бөлінеді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429592" y="1592047"/>
            <a:ext cx="1661006" cy="740535"/>
          </a:xfrm>
          <a:prstGeom prst="wedgeRectCallout">
            <a:avLst>
              <a:gd name="adj1" fmla="val -51558"/>
              <a:gd name="adj2" fmla="val -1228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Арналуы бойынша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270902" y="1592047"/>
            <a:ext cx="1815921" cy="1354099"/>
          </a:xfrm>
          <a:prstGeom prst="wedgeRectCallout">
            <a:avLst>
              <a:gd name="adj1" fmla="val -88209"/>
              <a:gd name="adj2" fmla="val -947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пайдаланылатын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жетектің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түрі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бойынша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48107" y="4378817"/>
            <a:ext cx="2074235" cy="2189408"/>
          </a:xfrm>
          <a:prstGeom prst="wedgeRectCallout">
            <a:avLst>
              <a:gd name="adj1" fmla="val -20834"/>
              <a:gd name="adj2" fmla="val -10397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плунжерлік</a:t>
            </a:r>
            <a:r>
              <a:rPr lang="ru-RU" sz="1400" dirty="0">
                <a:solidFill>
                  <a:schemeClr val="tx1"/>
                </a:solidFill>
              </a:rPr>
              <a:t> (</a:t>
            </a:r>
            <a:r>
              <a:rPr lang="ru-RU" sz="1400" dirty="0" err="1">
                <a:solidFill>
                  <a:schemeClr val="tx1"/>
                </a:solidFill>
              </a:rPr>
              <a:t>поршенді</a:t>
            </a:r>
            <a:r>
              <a:rPr lang="ru-RU" sz="1400" dirty="0">
                <a:solidFill>
                  <a:schemeClr val="tx1"/>
                </a:solidFill>
              </a:rPr>
              <a:t>)),- </a:t>
            </a:r>
            <a:r>
              <a:rPr lang="ru-RU" sz="1400" dirty="0" err="1">
                <a:solidFill>
                  <a:schemeClr val="tx1"/>
                </a:solidFill>
              </a:rPr>
              <a:t>ортадан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тепкіш</a:t>
            </a:r>
            <a:r>
              <a:rPr lang="ru-RU" sz="1400" dirty="0">
                <a:solidFill>
                  <a:schemeClr val="tx1"/>
                </a:solidFill>
              </a:rPr>
              <a:t>,- </a:t>
            </a:r>
            <a:r>
              <a:rPr lang="ru-RU" sz="1400" dirty="0" err="1">
                <a:solidFill>
                  <a:schemeClr val="tx1"/>
                </a:solidFill>
              </a:rPr>
              <a:t>бұрандалы</a:t>
            </a:r>
            <a:r>
              <a:rPr lang="ru-RU" sz="1400" dirty="0">
                <a:solidFill>
                  <a:schemeClr val="tx1"/>
                </a:solidFill>
              </a:rPr>
              <a:t>,- </a:t>
            </a:r>
            <a:r>
              <a:rPr lang="ru-RU" sz="1400" dirty="0" err="1">
                <a:solidFill>
                  <a:schemeClr val="tx1"/>
                </a:solidFill>
              </a:rPr>
              <a:t>ағынды</a:t>
            </a:r>
            <a:r>
              <a:rPr lang="ru-RU" sz="1400" dirty="0">
                <a:solidFill>
                  <a:schemeClr val="tx1"/>
                </a:solidFill>
              </a:rPr>
              <a:t>,- </a:t>
            </a:r>
            <a:r>
              <a:rPr lang="ru-RU" sz="1400" dirty="0" err="1">
                <a:solidFill>
                  <a:schemeClr val="tx1"/>
                </a:solidFill>
              </a:rPr>
              <a:t>тербелісті</a:t>
            </a:r>
            <a:r>
              <a:rPr lang="ru-RU" sz="1400" dirty="0">
                <a:solidFill>
                  <a:schemeClr val="tx1"/>
                </a:solidFill>
              </a:rPr>
              <a:t> (</a:t>
            </a:r>
            <a:r>
              <a:rPr lang="ru-RU" sz="1400" dirty="0" err="1">
                <a:solidFill>
                  <a:schemeClr val="tx1"/>
                </a:solidFill>
              </a:rPr>
              <a:t>дыбыс</a:t>
            </a:r>
            <a:r>
              <a:rPr lang="ru-RU" sz="1400" dirty="0">
                <a:solidFill>
                  <a:schemeClr val="tx1"/>
                </a:solidFill>
              </a:rPr>
              <a:t>),- </a:t>
            </a:r>
            <a:r>
              <a:rPr lang="ru-RU" sz="1400" dirty="0" err="1">
                <a:solidFill>
                  <a:schemeClr val="tx1"/>
                </a:solidFill>
              </a:rPr>
              <a:t>диафрагмалық</a:t>
            </a:r>
            <a:r>
              <a:rPr lang="ru-RU" sz="1400" dirty="0">
                <a:solidFill>
                  <a:schemeClr val="tx1"/>
                </a:solidFill>
              </a:rPr>
              <a:t>,- </a:t>
            </a:r>
            <a:r>
              <a:rPr lang="ru-RU" sz="1400" dirty="0" err="1">
                <a:solidFill>
                  <a:schemeClr val="tx1"/>
                </a:solidFill>
              </a:rPr>
              <a:t>роторлы-поршеньді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және</a:t>
            </a:r>
            <a:r>
              <a:rPr lang="ru-RU" sz="1400" dirty="0">
                <a:solidFill>
                  <a:schemeClr val="tx1"/>
                </a:solidFill>
              </a:rPr>
              <a:t> т. б.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880927" y="4319981"/>
            <a:ext cx="1803042" cy="1996225"/>
          </a:xfrm>
          <a:prstGeom prst="wedgeRectCallout">
            <a:avLst>
              <a:gd name="adj1" fmla="val -18690"/>
              <a:gd name="adj2" fmla="val -9491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штангалық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штангасыз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792384" y="4319981"/>
            <a:ext cx="1803042" cy="1996225"/>
          </a:xfrm>
          <a:prstGeom prst="wedgeRectCallout">
            <a:avLst>
              <a:gd name="adj1" fmla="val -18690"/>
              <a:gd name="adj2" fmla="val -9491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теңгерімдік</a:t>
            </a:r>
            <a:r>
              <a:rPr lang="ru-RU" dirty="0">
                <a:solidFill>
                  <a:schemeClr val="tx1"/>
                </a:solidFill>
              </a:rPr>
              <a:t>,- </a:t>
            </a:r>
            <a:r>
              <a:rPr lang="ru-RU" dirty="0" err="1">
                <a:solidFill>
                  <a:schemeClr val="tx1"/>
                </a:solidFill>
              </a:rPr>
              <a:t>теңгерімсіз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8610609" y="2648115"/>
            <a:ext cx="1803042" cy="4589552"/>
          </a:xfrm>
          <a:prstGeom prst="wedgeRectCallout">
            <a:avLst>
              <a:gd name="adj1" fmla="val 17024"/>
              <a:gd name="adj2" fmla="val -5682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төмен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дебитті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орташа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дебитті</a:t>
            </a:r>
            <a:r>
              <a:rPr lang="ru-RU" sz="1400" dirty="0" smtClean="0">
                <a:solidFill>
                  <a:schemeClr val="tx1"/>
                </a:solidFill>
              </a:rPr>
              <a:t> ,</a:t>
            </a:r>
            <a:r>
              <a:rPr lang="ru-RU" sz="1400" dirty="0" err="1" smtClean="0">
                <a:solidFill>
                  <a:schemeClr val="tx1"/>
                </a:solidFill>
              </a:rPr>
              <a:t>жоғары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дебитті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ұңғымаларды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пайдалану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үшін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; </a:t>
            </a:r>
            <a:r>
              <a:rPr lang="ru-RU" sz="1400" dirty="0" err="1" smtClean="0">
                <a:solidFill>
                  <a:schemeClr val="tx1"/>
                </a:solidFill>
              </a:rPr>
              <a:t>терең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емес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ұңғымаларды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пайдалану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үшін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тереңдігі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орташа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ұңғымаларды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пайдалану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үшін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терең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ұңғымаларды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пайдалану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үшін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660542" y="4043966"/>
            <a:ext cx="1803042" cy="2446986"/>
          </a:xfrm>
          <a:prstGeom prst="wedgeRectCallout">
            <a:avLst>
              <a:gd name="adj1" fmla="val 14882"/>
              <a:gd name="adj2" fmla="val -7345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электр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жетегімен,гидрожетекпен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бетінде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орналасқан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жетекпен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ұңғымада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орналасқан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жетекпен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0560676" y="4043966"/>
            <a:ext cx="1631324" cy="1996225"/>
          </a:xfrm>
          <a:prstGeom prst="wedgeRectCallout">
            <a:avLst>
              <a:gd name="adj1" fmla="val -17976"/>
              <a:gd name="adj2" fmla="val -1026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механикалық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гидравликалық,пневматикалық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3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47396"/>
              </p:ext>
            </p:extLst>
          </p:nvPr>
        </p:nvGraphicFramePr>
        <p:xfrm>
          <a:off x="244697" y="180303"/>
          <a:ext cx="11771292" cy="6439441"/>
        </p:xfrm>
        <a:graphic>
          <a:graphicData uri="http://schemas.openxmlformats.org/drawingml/2006/table">
            <a:tbl>
              <a:tblPr/>
              <a:tblGrid>
                <a:gridCol w="196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1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1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3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Станок-качалка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Номинальная нагрузка на устьевом штоке, кН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Длина устьевого штока, м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Число качаний балансира, мин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Мощность электро-двигателя, кВт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Масса, кг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4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СКБ80-3-40Т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1,3÷3,0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1,8÷12,7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15÷30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12000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4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СКС8-3,0-4000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1,4÷3,0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4,5÷11,2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22÷30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11900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4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ПФ8-3,0-400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1,8÷3,0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4,5÷11,2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22÷30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11600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4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ОМ-2000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1,2÷3,0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5÷12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11780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4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ОМ-2001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1,2÷3,0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2÷8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22/33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12060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4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ПНШ 60-2,1-25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0,9÷2,1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1,36÷8,33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7,5÷18,5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8450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4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ПНШ 80-3-40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1,2÷3,0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4,3÷12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18,5÷22</a:t>
                      </a:r>
                      <a:endParaRPr lang="ru-RU" sz="2800" b="1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12400</a:t>
                      </a:r>
                      <a:endParaRPr lang="ru-RU" sz="2800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41231" y="23431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Тербелмелі штангалық сораптар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12" y="1690688"/>
            <a:ext cx="6658376" cy="4351338"/>
          </a:xfrm>
        </p:spPr>
      </p:pic>
    </p:spTree>
    <p:extLst>
      <p:ext uri="{BB962C8B-B14F-4D97-AF65-F5344CB8AC3E}">
        <p14:creationId xmlns:p14="http://schemas.microsoft.com/office/powerpoint/2010/main" val="37920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11" y="160352"/>
            <a:ext cx="7753082" cy="6504762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>
            <a:off x="8197400" y="94901"/>
            <a:ext cx="1532587" cy="334849"/>
          </a:xfrm>
          <a:prstGeom prst="wedgeRectCallout">
            <a:avLst>
              <a:gd name="adj1" fmla="val -93979"/>
              <a:gd name="adj2" fmla="val 204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шатун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916471" y="511164"/>
            <a:ext cx="1532587" cy="334849"/>
          </a:xfrm>
          <a:prstGeom prst="wedgeRectCallout">
            <a:avLst>
              <a:gd name="adj1" fmla="val -153643"/>
              <a:gd name="adj2" fmla="val 2394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кривошип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9378503" y="957480"/>
            <a:ext cx="1532587" cy="334849"/>
          </a:xfrm>
          <a:prstGeom prst="wedgeRectCallout">
            <a:avLst>
              <a:gd name="adj1" fmla="val -167088"/>
              <a:gd name="adj2" fmla="val 1586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кривошип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10467305" y="4173704"/>
            <a:ext cx="1532587" cy="590759"/>
          </a:xfrm>
          <a:prstGeom prst="wedgeRectCallout">
            <a:avLst>
              <a:gd name="adj1" fmla="val -188096"/>
              <a:gd name="adj2" fmla="val -3789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Белдікті беріліс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8762238" y="1388575"/>
            <a:ext cx="1532587" cy="594771"/>
          </a:xfrm>
          <a:prstGeom prst="wedgeRectCallout">
            <a:avLst>
              <a:gd name="adj1" fmla="val -36836"/>
              <a:gd name="adj2" fmla="val 745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электроқозғалтқыш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0333685" y="2488543"/>
            <a:ext cx="1532587" cy="540281"/>
          </a:xfrm>
          <a:prstGeom prst="wedgeRectCallout">
            <a:avLst>
              <a:gd name="adj1" fmla="val -82214"/>
              <a:gd name="adj2" fmla="val -1298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Ручной тормоз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6223711" y="2814306"/>
            <a:ext cx="1532587" cy="334849"/>
          </a:xfrm>
          <a:prstGeom prst="wedgeRectCallout">
            <a:avLst>
              <a:gd name="adj1" fmla="val -68769"/>
              <a:gd name="adj2" fmla="val -3221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стойка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5457418" y="3158513"/>
            <a:ext cx="1532587" cy="334849"/>
          </a:xfrm>
          <a:prstGeom prst="wedgeRectCallout">
            <a:avLst>
              <a:gd name="adj1" fmla="val -111625"/>
              <a:gd name="adj2" fmla="val -4375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тройник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8963694" y="3158513"/>
            <a:ext cx="1532587" cy="508441"/>
          </a:xfrm>
          <a:prstGeom prst="wedgeRectCallout">
            <a:avLst>
              <a:gd name="adj1" fmla="val -61206"/>
              <a:gd name="adj2" fmla="val -2490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фундамент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657891" y="1467999"/>
            <a:ext cx="1532587" cy="334849"/>
          </a:xfrm>
          <a:prstGeom prst="wedgeRectCallout">
            <a:avLst>
              <a:gd name="adj1" fmla="val 195097"/>
              <a:gd name="adj2" fmla="val -644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траверса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871464" y="2479457"/>
            <a:ext cx="1532587" cy="499527"/>
          </a:xfrm>
          <a:prstGeom prst="wedgeRectCallout">
            <a:avLst>
              <a:gd name="adj1" fmla="val 181651"/>
              <a:gd name="adj2" fmla="val -2913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Сағалық сальник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1732206" y="213104"/>
            <a:ext cx="1532587" cy="499527"/>
          </a:xfrm>
          <a:prstGeom prst="wedgeRectCallout">
            <a:avLst>
              <a:gd name="adj1" fmla="val 122828"/>
              <a:gd name="adj2" fmla="val 240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Балансир басы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1637757" y="899374"/>
            <a:ext cx="1532587" cy="334849"/>
          </a:xfrm>
          <a:prstGeom prst="wedgeRectCallout">
            <a:avLst>
              <a:gd name="adj1" fmla="val 129550"/>
              <a:gd name="adj2" fmla="val 20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арқан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4235823" y="77576"/>
            <a:ext cx="1532587" cy="334849"/>
          </a:xfrm>
          <a:prstGeom prst="wedgeRectCallout">
            <a:avLst>
              <a:gd name="adj1" fmla="val 33752"/>
              <a:gd name="adj2" fmla="val 932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балансир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190792" y="4824569"/>
            <a:ext cx="1532587" cy="334849"/>
          </a:xfrm>
          <a:prstGeom prst="wedgeRectCallout">
            <a:avLst>
              <a:gd name="adj1" fmla="val 97618"/>
              <a:gd name="adj2" fmla="val -490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фильтр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1976905" y="3566927"/>
            <a:ext cx="1532587" cy="594616"/>
          </a:xfrm>
          <a:prstGeom prst="wedgeRectCallout">
            <a:avLst>
              <a:gd name="adj1" fmla="val 96778"/>
              <a:gd name="adj2" fmla="val -490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Сораптық штангалар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4801109" y="5615275"/>
            <a:ext cx="1934602" cy="506570"/>
          </a:xfrm>
          <a:prstGeom prst="wedgeRectCallout">
            <a:avLst>
              <a:gd name="adj1" fmla="val -64214"/>
              <a:gd name="adj2" fmla="val -2545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Скважиналық сорап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8197399" y="3826694"/>
            <a:ext cx="1532587" cy="334849"/>
          </a:xfrm>
          <a:prstGeom prst="wedgeRectCallout">
            <a:avLst>
              <a:gd name="adj1" fmla="val -34315"/>
              <a:gd name="adj2" fmla="val -4375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рама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5393022" y="4006280"/>
            <a:ext cx="1532587" cy="334849"/>
          </a:xfrm>
          <a:prstGeom prst="wedgeRectCallout">
            <a:avLst>
              <a:gd name="adj1" fmla="val -106584"/>
              <a:gd name="adj2" fmla="val -682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СКҚ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ңселмелі станоктың қозғалысын тереңдік сораптың плунжеріне беру&#10;үшін сораптық штангілерді қолданады.&#10;Штангі дегеніміз –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0" r="-627"/>
          <a:stretch/>
        </p:blipFill>
        <p:spPr bwMode="auto">
          <a:xfrm>
            <a:off x="2225615" y="940279"/>
            <a:ext cx="8307237" cy="52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5526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с абстрактным меланхоличным оформлением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845_TF03460530" id="{15CAD117-A89C-408F-9ED5-932228B4E8EE}" vid="{8CE20380-6C5F-47FD-9E12-3AFDC80F9C2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абстрактным меланхоличным оформлением</Template>
  <TotalTime>670</TotalTime>
  <Words>991</Words>
  <Application>Microsoft Office PowerPoint</Application>
  <PresentationFormat>Широкоэкранный</PresentationFormat>
  <Paragraphs>368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Tahoma</vt:lpstr>
      <vt:lpstr>times new roman</vt:lpstr>
      <vt:lpstr>times new roman</vt:lpstr>
      <vt:lpstr>Шаблон с абстрактным меланхоличным оформлением</vt:lpstr>
      <vt:lpstr>Штангалы терең сорапты қондырғылар </vt:lpstr>
      <vt:lpstr>Мазмұны</vt:lpstr>
      <vt:lpstr>Штангалы терең сорапты (ұңғымалы)қондырғылар</vt:lpstr>
      <vt:lpstr>Негізгі параметрлері:</vt:lpstr>
      <vt:lpstr>Презентация PowerPoint</vt:lpstr>
      <vt:lpstr>Презентация PowerPoint</vt:lpstr>
      <vt:lpstr>Тербелмелі штангалық сораптар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Штангалы терең сорапты қондырғылар</dc:title>
  <dc:creator>user</dc:creator>
  <cp:lastModifiedBy>Dinara Baskanbayeva</cp:lastModifiedBy>
  <cp:revision>41</cp:revision>
  <dcterms:created xsi:type="dcterms:W3CDTF">2019-03-10T09:00:16Z</dcterms:created>
  <dcterms:modified xsi:type="dcterms:W3CDTF">2022-11-10T02:57:48Z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