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76;&#1089;&#10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327760660352241E-2"/>
          <c:y val="3.5374149659863963E-2"/>
          <c:w val="0.95776674654798588"/>
          <c:h val="0.734710375488778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расплавления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1.7900000000000003</c:v>
                </c:pt>
                <c:pt idx="1">
                  <c:v>10</c:v>
                </c:pt>
                <c:pt idx="2">
                  <c:v>4.17</c:v>
                </c:pt>
                <c:pt idx="3">
                  <c:v>2.96</c:v>
                </c:pt>
                <c:pt idx="4">
                  <c:v>2.5</c:v>
                </c:pt>
                <c:pt idx="5">
                  <c:v>1.6</c:v>
                </c:pt>
                <c:pt idx="6">
                  <c:v>1.2</c:v>
                </c:pt>
                <c:pt idx="7">
                  <c:v>0.60000000000000009</c:v>
                </c:pt>
                <c:pt idx="8">
                  <c:v>0.41000000000000003</c:v>
                </c:pt>
                <c:pt idx="9">
                  <c:v>0.58000000000000007</c:v>
                </c:pt>
                <c:pt idx="10">
                  <c:v>0.34000000000000008</c:v>
                </c:pt>
                <c:pt idx="11">
                  <c:v>0.33000000000000007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3-4006-9BE1-051B7F7EA58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Середина расплавления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  <c:pt idx="0">
                  <c:v>6</c:v>
                </c:pt>
                <c:pt idx="1">
                  <c:v>6.9</c:v>
                </c:pt>
                <c:pt idx="2">
                  <c:v>3.2800000000000002</c:v>
                </c:pt>
                <c:pt idx="3">
                  <c:v>2.84</c:v>
                </c:pt>
                <c:pt idx="4">
                  <c:v>1.23</c:v>
                </c:pt>
                <c:pt idx="5">
                  <c:v>1</c:v>
                </c:pt>
                <c:pt idx="6">
                  <c:v>0.46</c:v>
                </c:pt>
                <c:pt idx="7">
                  <c:v>0.31000000000000005</c:v>
                </c:pt>
                <c:pt idx="8">
                  <c:v>0.22000000000000003</c:v>
                </c:pt>
                <c:pt idx="9">
                  <c:v>0.2</c:v>
                </c:pt>
                <c:pt idx="10">
                  <c:v>0.1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3-4006-9BE1-051B7F7EA589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Рафинирование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cat>
          <c:val>
            <c:numRef>
              <c:f>Sheet1!$B$6:$M$6</c:f>
              <c:numCache>
                <c:formatCode>General</c:formatCode>
                <c:ptCount val="12"/>
                <c:pt idx="0">
                  <c:v>4.6199999999999992</c:v>
                </c:pt>
                <c:pt idx="1">
                  <c:v>8.6</c:v>
                </c:pt>
                <c:pt idx="2">
                  <c:v>1.58</c:v>
                </c:pt>
                <c:pt idx="3">
                  <c:v>2.6</c:v>
                </c:pt>
                <c:pt idx="4">
                  <c:v>0.65000000000000013</c:v>
                </c:pt>
                <c:pt idx="5">
                  <c:v>0.51</c:v>
                </c:pt>
                <c:pt idx="6">
                  <c:v>0.33000000000000007</c:v>
                </c:pt>
                <c:pt idx="7">
                  <c:v>0.48000000000000004</c:v>
                </c:pt>
                <c:pt idx="8">
                  <c:v>0.22000000000000003</c:v>
                </c:pt>
                <c:pt idx="9">
                  <c:v>0.42000000000000004</c:v>
                </c:pt>
                <c:pt idx="10">
                  <c:v>0.11000000000000001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3-4006-9BE1-051B7F7EA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882624"/>
        <c:axId val="115921280"/>
        <c:axId val="0"/>
      </c:bar3DChart>
      <c:catAx>
        <c:axId val="11588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21280"/>
        <c:crosses val="autoZero"/>
        <c:auto val="1"/>
        <c:lblAlgn val="ctr"/>
        <c:lblOffset val="100"/>
        <c:noMultiLvlLbl val="0"/>
      </c:catAx>
      <c:valAx>
        <c:axId val="1159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8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0A091-827A-4952-9E3B-96727A9DE7D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C06F-B24A-48B4-AAA6-67125BF7C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1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mtClean="0"/>
              <a:t>МИНИСТЕРСТВО ОБРАЗОВАНИЯ И НАУКИ РЕСПУБЛИКИ КАЗАХСТАН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DC292-76CD-4CAC-AA4F-3F577F53382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512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2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1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3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9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E662-1196-46D1-A201-1576D445BF28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93CD-49C6-4D91-AE7D-01BD187D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.chepushtanova@satbayev.univers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nya2305@list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919BCA-578F-4BDA-9156-150536B8CB0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919664"/>
            <a:ext cx="7848600" cy="1774825"/>
          </a:xfrm>
        </p:spPr>
        <p:txBody>
          <a:bodyPr/>
          <a:lstStyle/>
          <a:p>
            <a:pPr eaLnBrk="1" hangingPunct="1"/>
            <a:r>
              <a:rPr lang="ru-RU" altLang="ru-RU" sz="2000" u="sng"/>
              <a:t>Чепуштанова Татьяна Александровна</a:t>
            </a:r>
          </a:p>
          <a:p>
            <a:pPr eaLnBrk="1" hangingPunct="1"/>
            <a:r>
              <a:rPr lang="ru-RU" altLang="ru-RU" sz="1000"/>
              <a:t>(ФИО преподавателя)</a:t>
            </a:r>
          </a:p>
          <a:p>
            <a:pPr eaLnBrk="1" hangingPunct="1"/>
            <a:endParaRPr lang="ru-RU" altLang="ru-RU" sz="1000"/>
          </a:p>
          <a:p>
            <a:pPr eaLnBrk="1" hangingPunct="1"/>
            <a:r>
              <a:rPr lang="en-US" altLang="ru-RU" sz="2000">
                <a:hlinkClick r:id="rId3"/>
              </a:rPr>
              <a:t>t.chepushtanova@satbayev.university</a:t>
            </a:r>
            <a:r>
              <a:rPr lang="en-US" altLang="ru-RU" sz="2000"/>
              <a:t>, </a:t>
            </a:r>
            <a:r>
              <a:rPr lang="en-US" altLang="ru-RU" sz="2000">
                <a:hlinkClick r:id="rId4"/>
              </a:rPr>
              <a:t>tanya2305@list.ru</a:t>
            </a:r>
            <a:r>
              <a:rPr lang="en-US" altLang="ru-RU" sz="2000"/>
              <a:t> </a:t>
            </a:r>
          </a:p>
          <a:p>
            <a:pPr eaLnBrk="1" hangingPunct="1"/>
            <a:r>
              <a:rPr lang="ru-RU" altLang="ru-RU" sz="2000"/>
              <a:t>         </a:t>
            </a:r>
            <a:endParaRPr lang="en-US" altLang="ru-RU" sz="200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992314" y="260351"/>
            <a:ext cx="82184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u="sng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RU" sz="1400" u="sng">
                <a:solidFill>
                  <a:schemeClr val="accent2"/>
                </a:solidFill>
              </a:rPr>
            </a:br>
            <a:r>
              <a:rPr lang="ru-RU" altLang="ru-RU" sz="1200">
                <a:solidFill>
                  <a:schemeClr val="accent2"/>
                </a:solidFill>
              </a:rPr>
              <a:t>(кафедра)</a:t>
            </a:r>
            <a:br>
              <a:rPr lang="ru-RU" altLang="ru-RU" sz="1200">
                <a:solidFill>
                  <a:schemeClr val="accent2"/>
                </a:solidFill>
              </a:rPr>
            </a:br>
            <a:r>
              <a:rPr lang="ru-RU" altLang="ru-RU" sz="1200">
                <a:solidFill>
                  <a:schemeClr val="accent2"/>
                </a:solidFill>
              </a:rPr>
              <a:t/>
            </a:r>
            <a:br>
              <a:rPr lang="ru-RU" altLang="ru-RU" sz="1200">
                <a:solidFill>
                  <a:schemeClr val="accent2"/>
                </a:solidFill>
              </a:rPr>
            </a:br>
            <a:r>
              <a:rPr lang="ru-RU" altLang="ru-RU" sz="2000" b="1"/>
              <a:t>«</a:t>
            </a:r>
            <a:r>
              <a:rPr lang="en-US" altLang="ru-RU" sz="2000" b="1"/>
              <a:t>MET</a:t>
            </a:r>
            <a:r>
              <a:rPr lang="ru-RU" altLang="ru-RU" sz="2000" b="1"/>
              <a:t>5972 «Металлургическая теплотехника (р/о)»</a:t>
            </a:r>
            <a:endParaRPr lang="en-US" altLang="ru-RU" sz="20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</a:rPr>
              <a:t>(дисциплина)</a:t>
            </a:r>
            <a:br>
              <a:rPr lang="ru-RU" altLang="ru-RU" sz="2000" b="1">
                <a:solidFill>
                  <a:schemeClr val="accent2"/>
                </a:solidFill>
              </a:rPr>
            </a:br>
            <a:endParaRPr lang="ru-RU" altLang="ru-RU" sz="2000" b="1">
              <a:solidFill>
                <a:schemeClr val="accent2"/>
              </a:solidFill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536826" y="4219576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2000" dirty="0"/>
              <a:t>Лекция № </a:t>
            </a:r>
            <a:r>
              <a:rPr lang="ru-RU" altLang="ru-RU" sz="2000" dirty="0" smtClean="0"/>
              <a:t>15</a:t>
            </a:r>
            <a:endParaRPr lang="ru-RU" altLang="ru-RU" sz="2000" dirty="0"/>
          </a:p>
          <a:p>
            <a:pPr algn="ctr" eaLnBrk="1" hangingPunct="1">
              <a:buClrTx/>
              <a:buSzTx/>
              <a:buFontTx/>
              <a:buNone/>
            </a:pPr>
            <a:r>
              <a:rPr lang="ru-RU" altLang="ru-RU" sz="2000" dirty="0"/>
              <a:t>2 академических часа</a:t>
            </a:r>
          </a:p>
        </p:txBody>
      </p:sp>
      <p:sp>
        <p:nvSpPr>
          <p:cNvPr id="4102" name="Заголовок 1"/>
          <p:cNvSpPr>
            <a:spLocks noGrp="1"/>
          </p:cNvSpPr>
          <p:nvPr>
            <p:ph type="ctrTitle"/>
          </p:nvPr>
        </p:nvSpPr>
        <p:spPr>
          <a:xfrm>
            <a:off x="3117273" y="2292355"/>
            <a:ext cx="6248400" cy="1874837"/>
          </a:xfrm>
        </p:spPr>
        <p:txBody>
          <a:bodyPr>
            <a:noAutofit/>
          </a:bodyPr>
          <a:lstStyle/>
          <a:p>
            <a:r>
              <a:rPr lang="ru-RU" altLang="ru-RU" sz="4800" b="1" dirty="0" smtClean="0"/>
              <a:t>Электрические печи при производстве тугоплавких металлов</a:t>
            </a:r>
            <a:endParaRPr lang="ru-RU" alt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4421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электрические характеристики ряда дуговой сталеплавильной печи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421116"/>
              </p:ext>
            </p:extLst>
          </p:nvPr>
        </p:nvGraphicFramePr>
        <p:xfrm>
          <a:off x="1864254" y="1825625"/>
          <a:ext cx="8463492" cy="43513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9931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Тип печи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Номинальная мощность трансформатора, кВ*А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Напряжение первичной обмотки трансформатора U1 кВ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Пределы изменения вторичного напряжения ΔU, В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Ток вторичной обмотки трансформатор I2, кА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Удельный расход электроэнергии ω, кВт*ч/т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ДС-0,5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213-110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1,085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ДСП-1,5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225-118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2,57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550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ДСП-3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1 800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242-122,5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2,25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525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ДСП-6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2 800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257-197,5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6,3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ДСП-12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278-202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10,4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ДСП-20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9 000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6,10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318-116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16,35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470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ДСП-25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1 6000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384-148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24-10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ДСП-40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15 000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386-126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23,5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ДСП-50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20 000-29 150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486-152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27,7-34,6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460-440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ДСП-80А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32 000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478-161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38,8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420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ДСП-100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45 000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591,5-164,1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43,9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ДСП-200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45 000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400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22999" marR="22999" marT="22999" marB="2299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Схема электропечной установки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855" y="1806584"/>
            <a:ext cx="4190248" cy="340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9808" y="5433536"/>
            <a:ext cx="86531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1, 6 - выключатели; 2 - высоковольтные шины; 3 - разъединитель; 4 - высоковольтная сеть; 5 - реактор; 7 - печной трансформатор; 8 - короткая сеть; 9 - электроды; 10 - электродуговая печь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195" y="338246"/>
            <a:ext cx="65443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электрических соединений дуговой печной установки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9836" y="365125"/>
            <a:ext cx="3643964" cy="6227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5195" y="248835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>
                <a:effectLst/>
                <a:latin typeface="Verdana" panose="020B0604030504040204" pitchFamily="34" charset="0"/>
              </a:rPr>
              <a:t>1 — высоковольтные шины; 2 — разъединитель: 3 — выключатели; 4 — реактор; 5 — печной трансформатор; 6 — измерительные трансформаторы; 7 — короткая сеть; 8 — автоматический регулятор мощности; 9 — приборы контроля; А — амперметр; V — вольтметр; W — ваттметр;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Wh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счетчик; Y/Δ — соединение обмоток трансформатора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4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Печные трансформаторы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37" y="1690688"/>
            <a:ext cx="5129463" cy="435133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/>
              <a:t>Трансформаторы дуговых сталеплавильных печей имеют ряд особенностей:</a:t>
            </a:r>
          </a:p>
          <a:p>
            <a:pPr fontAlgn="base"/>
            <a:r>
              <a:rPr lang="ru-RU" dirty="0"/>
              <a:t>допускают высокие номинальные токи на низкой стороне (до десятков и сотен </a:t>
            </a:r>
            <a:r>
              <a:rPr lang="ru-RU" dirty="0" err="1"/>
              <a:t>килоампер</a:t>
            </a:r>
            <a:r>
              <a:rPr lang="ru-RU" dirty="0"/>
              <a:t>);</a:t>
            </a:r>
          </a:p>
          <a:p>
            <a:pPr fontAlgn="base"/>
            <a:r>
              <a:rPr lang="ru-RU" dirty="0"/>
              <a:t>имеют большой коэффициент трансформации (от 6-110 </a:t>
            </a:r>
            <a:r>
              <a:rPr lang="ru-RU" dirty="0" err="1"/>
              <a:t>кВ</a:t>
            </a:r>
            <a:r>
              <a:rPr lang="ru-RU" dirty="0"/>
              <a:t> до нескольких сотен вольт);</a:t>
            </a:r>
          </a:p>
          <a:p>
            <a:pPr fontAlgn="base"/>
            <a:r>
              <a:rPr lang="ru-RU" dirty="0"/>
              <a:t>имеют большое число ступеней напряжения и диапазон его регулирования примерно на 500 % при числе ступеней более 40;</a:t>
            </a:r>
          </a:p>
          <a:p>
            <a:pPr fontAlgn="base"/>
            <a:r>
              <a:rPr lang="ru-RU" dirty="0"/>
              <a:t>характеризуются высокой стойкостью против коротких замыканий и высокой конструктивной прочностью.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793" y="1649547"/>
            <a:ext cx="5864864" cy="4392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Варианты схем соединения вторичных </a:t>
            </a:r>
            <a:r>
              <a:rPr lang="ru-RU" dirty="0" err="1"/>
              <a:t>токопроводов</a:t>
            </a:r>
            <a:r>
              <a:rPr lang="ru-RU" dirty="0"/>
              <a:t> дуговой сталеплавильной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938" y="2134194"/>
            <a:ext cx="8282123" cy="260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4228" y="4735630"/>
            <a:ext cx="9883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Verdana" panose="020B0604030504040204" pitchFamily="34" charset="0"/>
              </a:rPr>
              <a:t>Короткая сеть представляет собой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токопровод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от вторичных обмоток трансформатора до электродов дуговой печи. По этой сети протекают очень большие токи (до 100 кА и выше), поэтому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токопроводы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короткой сети изготавливают большого сечения в виде пакетов медных лент, медных шин или труб с водяным охлаждением.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34282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 Электрические характеристики дуговых печей косвенного и прямого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Технологический процесс предполагает периодическое чередование плавок с отключением печи для слива металла, последующей заправки и загрузки компонентов. </a:t>
            </a:r>
          </a:p>
          <a:p>
            <a:pPr marL="0" indent="0" algn="just">
              <a:buNone/>
            </a:pPr>
            <a:r>
              <a:rPr lang="ru-RU" dirty="0"/>
              <a:t>Большая мощность печных агрегатов предусматривает и большое потребление электрической энергии.</a:t>
            </a:r>
          </a:p>
          <a:p>
            <a:pPr marL="0" indent="0" algn="just">
              <a:buNone/>
            </a:pPr>
            <a:r>
              <a:rPr lang="ru-RU" dirty="0"/>
              <a:t>Поскольку оптимальные значения этих показателей часто не совпадают, установление рациональных условий работы дуговой печи основывается на анализе энергетических характеристик.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05" y="182245"/>
            <a:ext cx="11020124" cy="1325563"/>
          </a:xfrm>
        </p:spPr>
        <p:txBody>
          <a:bodyPr/>
          <a:lstStyle/>
          <a:p>
            <a:pPr algn="ctr"/>
            <a:r>
              <a:rPr lang="ru-RU" dirty="0"/>
              <a:t>Схема замещения дуговой сталеплавильной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459" y="1507808"/>
            <a:ext cx="7144616" cy="3499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69" y="5103674"/>
            <a:ext cx="11754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Verdana" panose="020B0604030504040204" pitchFamily="34" charset="0"/>
              </a:rPr>
              <a:t>а — полная схема замещения; б — короткая сеть;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r'p</a:t>
            </a:r>
            <a:r>
              <a:rPr lang="ru-RU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x'p</a:t>
            </a:r>
            <a:r>
              <a:rPr lang="ru-RU" b="0" i="0" dirty="0">
                <a:effectLst/>
                <a:latin typeface="Verdana" panose="020B0604030504040204" pitchFamily="34" charset="0"/>
              </a:rPr>
              <a:t>— приведенные сопротивления реактора;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r'т</a:t>
            </a:r>
            <a:r>
              <a:rPr lang="ru-RU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x'т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приведенные сопротивления первичной обмотки трансформатора; rт2, rт2 — активное и индуктивное сопротивления вторичной обмотки трансформатора;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rкс</a:t>
            </a:r>
            <a:r>
              <a:rPr lang="ru-RU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хкс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активное и индуктивное сопротивление короткой сети;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Uф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фазное напряжение сети;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Rд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сопротивление электрической дуги;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Uд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— напряжение на дуге; х — индуктивное сопротивление; r — активное сопротивление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lnSpc>
                <a:spcPct val="120000"/>
              </a:lnSpc>
              <a:buNone/>
            </a:pPr>
            <a:r>
              <a:rPr lang="ru-RU" sz="1400" b="0" i="0" dirty="0">
                <a:effectLst/>
                <a:latin typeface="Verdana" panose="020B0604030504040204" pitchFamily="34" charset="0"/>
              </a:rPr>
              <a:t>В зависимости от силы тока в цепи электроплавильной установки различают следующие режимы работы:</a:t>
            </a:r>
          </a:p>
          <a:p>
            <a:pPr algn="just" fontAlgn="base">
              <a:lnSpc>
                <a:spcPct val="120000"/>
              </a:lnSpc>
            </a:pPr>
            <a:r>
              <a:rPr lang="ru-RU" sz="1400" b="0" i="0" dirty="0">
                <a:effectLst/>
                <a:latin typeface="Verdana" panose="020B0604030504040204" pitchFamily="34" charset="0"/>
              </a:rPr>
              <a:t>режим холостого хода (дуги не горят, I = 0);</a:t>
            </a:r>
          </a:p>
          <a:p>
            <a:pPr algn="just" fontAlgn="base">
              <a:lnSpc>
                <a:spcPct val="120000"/>
              </a:lnSpc>
            </a:pPr>
            <a:r>
              <a:rPr lang="ru-RU" sz="1400" b="0" i="0" dirty="0">
                <a:effectLst/>
                <a:latin typeface="Verdana" panose="020B0604030504040204" pitchFamily="34" charset="0"/>
              </a:rPr>
              <a:t>нормальный режим (I = </a:t>
            </a:r>
            <a:r>
              <a:rPr lang="ru-RU" sz="1400" b="0" i="0" dirty="0" err="1">
                <a:effectLst/>
                <a:latin typeface="Verdana" panose="020B0604030504040204" pitchFamily="34" charset="0"/>
              </a:rPr>
              <a:t>Iн</a:t>
            </a:r>
            <a:r>
              <a:rPr lang="ru-RU" sz="1400" b="0" i="0" dirty="0">
                <a:effectLst/>
                <a:latin typeface="Verdana" panose="020B0604030504040204" pitchFamily="34" charset="0"/>
              </a:rPr>
              <a:t>);</a:t>
            </a:r>
          </a:p>
          <a:p>
            <a:pPr algn="just" fontAlgn="base">
              <a:lnSpc>
                <a:spcPct val="120000"/>
              </a:lnSpc>
            </a:pPr>
            <a:r>
              <a:rPr lang="ru-RU" sz="1400" b="0" i="0" dirty="0">
                <a:effectLst/>
                <a:latin typeface="Verdana" panose="020B0604030504040204" pitchFamily="34" charset="0"/>
              </a:rPr>
              <a:t>режим эксплуатационного короткого замыкания (I = 1кз).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Verdana" panose="020B0604030504040204" pitchFamily="34" charset="0"/>
              </a:rPr>
              <a:t>По цикличности и времени нагрузки печи различают непрерывный режим и режим с нагрузкой, меняющейся в течение плавки. Производительность дуговой сталеплавильной печи и расход электроэнергии зависят от мощности дуг, потерь электроэнергии и связаны с рабочим током установки.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Verdana" panose="020B0604030504040204" pitchFamily="34" charset="0"/>
              </a:rPr>
              <a:t>Более цельную картину изменения энергетических показателей установки с изменением режима работы печи можно получить при анализе рабочих, тепловых и электрических характеристик, таких как: полная активная мощность установки; мощность дуги; электрические и тепловые потери; электрический КПД; коэффициент мощности; расход электроэнергии на плавку; производительность; время плавки.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1344" y="277753"/>
            <a:ext cx="77851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Электрические характеристики </a:t>
            </a:r>
          </a:p>
          <a:p>
            <a:pPr algn="ctr"/>
            <a:r>
              <a:rPr lang="ru-RU" sz="4400" dirty="0"/>
              <a:t>дуговых печей</a:t>
            </a:r>
          </a:p>
        </p:txBody>
      </p:sp>
    </p:spTree>
    <p:extLst>
      <p:ext uri="{BB962C8B-B14F-4D97-AF65-F5344CB8AC3E}">
        <p14:creationId xmlns:p14="http://schemas.microsoft.com/office/powerpoint/2010/main" val="40937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79" y="307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Электрические и рабочие характеристики дуговой сталеплавильной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825" y="1690687"/>
            <a:ext cx="4105977" cy="4874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26425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effectLst/>
                <a:latin typeface="Verdana" panose="020B0604030504040204" pitchFamily="34" charset="0"/>
              </a:rPr>
              <a:t>g - производительность печи;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nэ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электрический КПД; N - удельный расход электроэнергии; t - время расплавления; Ра - полная активная мощность дуговой сталеплавильной печи;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Рд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мощность дуги;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cosф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коэффициент мощности;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Uд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напряжение на дуге;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nд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КПД дуги;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Ртп</a:t>
            </a:r>
            <a:r>
              <a:rPr lang="ru-RU" b="0" i="0" dirty="0">
                <a:effectLst/>
                <a:latin typeface="Verdana" panose="020B0604030504040204" pitchFamily="34" charset="0"/>
              </a:rPr>
              <a:t>, Рэп - тепловые и электрические потери;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Iд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ток дуги;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Iср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величина тока при оптимальном режиме работы;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Iн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нормальный режим работы;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Iпр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предельное значение рабочего тока;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Iкз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- ток короткого замыкания.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585" y="27868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Электромагнитное перемешивание стали в дуговых печах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725" y="1604244"/>
            <a:ext cx="11915275" cy="7277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Электромагнитные </a:t>
            </a:r>
            <a:r>
              <a:rPr lang="ru-RU" sz="2400" dirty="0" err="1"/>
              <a:t>перемешиватели</a:t>
            </a:r>
            <a:r>
              <a:rPr lang="ru-RU" sz="2400" dirty="0"/>
              <a:t> состоят из трех элементов: индуктора, источника питания и системы охлаждения. Характеристики статоров представлены в таблице.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71397"/>
              </p:ext>
            </p:extLst>
          </p:nvPr>
        </p:nvGraphicFramePr>
        <p:xfrm>
          <a:off x="1223211" y="2640579"/>
          <a:ext cx="8787065" cy="3905404"/>
        </p:xfrm>
        <a:graphic>
          <a:graphicData uri="http://schemas.openxmlformats.org/drawingml/2006/table">
            <a:tbl>
              <a:tblPr/>
              <a:tblGrid>
                <a:gridCol w="175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295">
                <a:tc rowSpan="2"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  <a:latin typeface="inherit"/>
                        </a:rPr>
                        <a:t>Параметры статора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Емкость печи, 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100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200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95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Тип статора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СЭП1-25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СЭШ-50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СЭП1-100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СЭП1-200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56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Номинальная частота, Гц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0,65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56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Мощность фазы, кВ*А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575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550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860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525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95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Сила тока, 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2,4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2,4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2,0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056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Напряжение фазы, В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115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115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180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130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056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Коэффициент мощности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0,59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  <a:latin typeface="inherit"/>
                        </a:rPr>
                        <a:t>0,58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  <a:latin typeface="inherit"/>
                        </a:rPr>
                        <a:t>0,6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5883" y="2332009"/>
            <a:ext cx="29539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Характеристики статоров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7806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План лекции.</a:t>
            </a:r>
            <a:br>
              <a:rPr lang="ru-RU" sz="4400" dirty="0" smtClean="0"/>
            </a:br>
            <a:r>
              <a:rPr lang="ru-RU" sz="4400" dirty="0" smtClean="0"/>
              <a:t>1. </a:t>
            </a:r>
            <a:r>
              <a:rPr lang="ru-RU" sz="4400" dirty="0" smtClean="0"/>
              <a:t>Дуговые печи.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405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956" y="230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Автоматизация управления электрическим режимом дуговой сталеплавильной печи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/>
              <a:t>поддержание электрической мощности печи на технологическом уровне;</a:t>
            </a:r>
          </a:p>
          <a:p>
            <a:pPr algn="just" fontAlgn="base"/>
            <a:r>
              <a:rPr lang="ru-RU" dirty="0"/>
              <a:t>регулирование уровня напряжения силового трансформатора;</a:t>
            </a:r>
          </a:p>
          <a:p>
            <a:pPr algn="just" fontAlgn="base"/>
            <a:r>
              <a:rPr lang="ru-RU" dirty="0"/>
              <a:t>своевременное устранение всех отклонений от заданного режима работы.</a:t>
            </a:r>
          </a:p>
          <a:p>
            <a:pPr marL="0" indent="0" algn="just" fontAlgn="base">
              <a:buNone/>
            </a:pPr>
            <a:r>
              <a:rPr lang="ru-RU" dirty="0"/>
              <a:t>Перечисленные требования решаются с помощью автоматических регуляторов мощности, укомплектованных программно-управляющими устройствами.</a:t>
            </a:r>
          </a:p>
          <a:p>
            <a:pPr marL="0" indent="0" algn="just" fontAlgn="base">
              <a:buNone/>
            </a:pPr>
            <a:r>
              <a:rPr lang="ru-RU" dirty="0"/>
              <a:t>В настоящее время с целью автоматизации дуговой сталеплавильной печи создаются АСУ цехов дуговых печей и предприятия в целом, обеспечивающие оптимальный режим производства.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Дуговые печи сопротивления: рудно-термические печи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Электрические рудно-термические печи (РТП) являются главными технологическими установками в металлургии и химической промышленности. Они имеют очень высокую единичную мощность и относятся ко второй категории по надежности электроснабжения. Нагрев перерабатываемых материалов в рудно-термические печи производится за счет тепла, выделяющегося при протекании электрического тока по электродам, шихте, электрической дуге и расплавленному материалу.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 работы рудно-термической печи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Удельное электрическое сопротивление шихты существенно изменяется при повышении температуры.</a:t>
            </a:r>
          </a:p>
          <a:p>
            <a:pPr fontAlgn="base"/>
            <a:r>
              <a:rPr lang="ru-RU" dirty="0"/>
              <a:t>Преобразование шихты осуществляется при температуре от 1 200 до 2 200 К. </a:t>
            </a:r>
          </a:p>
          <a:p>
            <a:pPr fontAlgn="base"/>
            <a:r>
              <a:rPr lang="ru-RU" dirty="0"/>
              <a:t>Возможность непрерывного режима работы в течение времени от одного года до двух лет.</a:t>
            </a:r>
          </a:p>
          <a:p>
            <a:pPr fontAlgn="base"/>
            <a:r>
              <a:rPr lang="ru-RU" dirty="0"/>
              <a:t>Спокойный электрический режим работы, в отличие от дуговой сталеплавильной печи.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186" y="422564"/>
            <a:ext cx="10515600" cy="968793"/>
          </a:xfrm>
        </p:spPr>
        <p:txBody>
          <a:bodyPr/>
          <a:lstStyle/>
          <a:p>
            <a:pPr algn="ctr"/>
            <a:r>
              <a:rPr lang="ru-RU" dirty="0"/>
              <a:t>Конструкции рудно-термической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458" y="1502922"/>
            <a:ext cx="4351954" cy="2505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7404" y="4109886"/>
            <a:ext cx="4746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effectLst/>
                <a:latin typeface="Verdana" panose="020B0604030504040204" pitchFamily="34" charset="0"/>
              </a:rPr>
              <a:t>Схема печи для </a:t>
            </a:r>
            <a:r>
              <a:rPr lang="ru-RU" i="0" dirty="0" err="1">
                <a:effectLst/>
                <a:latin typeface="Verdana" panose="020B0604030504040204" pitchFamily="34" charset="0"/>
              </a:rPr>
              <a:t>бесшлакового</a:t>
            </a:r>
            <a:r>
              <a:rPr lang="ru-RU" i="0" dirty="0">
                <a:effectLst/>
                <a:latin typeface="Verdana" panose="020B0604030504040204" pitchFamily="34" charset="0"/>
              </a:rPr>
              <a:t> и </a:t>
            </a:r>
            <a:r>
              <a:rPr lang="ru-RU" i="0" dirty="0" err="1">
                <a:effectLst/>
                <a:latin typeface="Verdana" panose="020B0604030504040204" pitchFamily="34" charset="0"/>
              </a:rPr>
              <a:t>малошлакового</a:t>
            </a:r>
            <a:r>
              <a:rPr lang="ru-RU" i="0" dirty="0">
                <a:effectLst/>
                <a:latin typeface="Verdana" panose="020B0604030504040204" pitchFamily="34" charset="0"/>
              </a:rPr>
              <a:t> процесса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2431" y="5212155"/>
            <a:ext cx="86531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1-электроды; 2 - </a:t>
            </a:r>
            <a:r>
              <a:rPr lang="ru-RU" dirty="0" err="1"/>
              <a:t>электрододержатели</a:t>
            </a:r>
            <a:r>
              <a:rPr lang="ru-RU" dirty="0"/>
              <a:t>; 3 - шихта; 4 - спеченная шихта; 5 - газовая полость; 6-ванна</a:t>
            </a:r>
            <a:r>
              <a:rPr lang="en-US" dirty="0"/>
              <a:t>; </a:t>
            </a:r>
            <a:r>
              <a:rPr lang="ru-RU" dirty="0"/>
              <a:t>7 - подина; 8 - летка; 9 – шахта печи; 10 - конические уплотнения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983" y="288925"/>
            <a:ext cx="9441581" cy="1325563"/>
          </a:xfrm>
        </p:spPr>
        <p:txBody>
          <a:bodyPr/>
          <a:lstStyle/>
          <a:p>
            <a:r>
              <a:rPr lang="ru-RU" dirty="0"/>
              <a:t>Конструкции рудно-термической печи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90" y="1614488"/>
            <a:ext cx="4429125" cy="250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2116" y="4109888"/>
            <a:ext cx="383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effectLst/>
                <a:latin typeface="Verdana" panose="020B0604030504040204" pitchFamily="34" charset="0"/>
              </a:rPr>
              <a:t>Схема печи для </a:t>
            </a:r>
            <a:r>
              <a:rPr lang="ru-RU" i="0" dirty="0" err="1">
                <a:effectLst/>
                <a:latin typeface="Verdana" panose="020B0604030504040204" pitchFamily="34" charset="0"/>
              </a:rPr>
              <a:t>многошлакового</a:t>
            </a:r>
            <a:r>
              <a:rPr lang="ru-RU" i="0" dirty="0">
                <a:effectLst/>
                <a:latin typeface="Verdana" panose="020B0604030504040204" pitchFamily="34" charset="0"/>
              </a:rPr>
              <a:t> процесса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2431" y="5212155"/>
            <a:ext cx="86531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1-электроды; 2 – герметизирующие устройства; 3 - свод; 4 - вытяжка; 5 -дуги; 6-летки металла</a:t>
            </a:r>
            <a:r>
              <a:rPr lang="en-US" dirty="0"/>
              <a:t>; </a:t>
            </a:r>
            <a:r>
              <a:rPr lang="ru-RU" dirty="0"/>
              <a:t>7 - расплав; 8 – летки шлака; 9 – шлак; 10 - шихта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897" y="32593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Схема короткой сети рудно-термической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42" y="1651500"/>
            <a:ext cx="4818017" cy="4939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157" y="26459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effectLst/>
                <a:latin typeface="Verdana" panose="020B0604030504040204" pitchFamily="34" charset="0"/>
              </a:rPr>
              <a:t>1 — трансформатор; 2 — гибкие компенсаторы; 3 — пакет трубчатых шин; 4 — неподвижный башмак; 5 — гибкие ленты; 6 — подвижный башмак; 7 — электроды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31" y="35206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Схема замещения печи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5331" y="1803195"/>
            <a:ext cx="5601796" cy="3670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303" y="2455204"/>
            <a:ext cx="5677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Verdana" panose="020B0604030504040204" pitchFamily="34" charset="0"/>
              </a:rPr>
              <a:t>a, b, c — фазы;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rд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 — сопротивление дуги;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rab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rbc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rac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 — межфазные сопротивления в ванне;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ra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rb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effectLst/>
                <a:latin typeface="Verdana" panose="020B0604030504040204" pitchFamily="34" charset="0"/>
              </a:rPr>
              <a:t>rc</a:t>
            </a:r>
            <a:r>
              <a:rPr lang="ru-RU" sz="2400" b="0" i="0" dirty="0">
                <a:effectLst/>
                <a:latin typeface="Verdana" panose="020B0604030504040204" pitchFamily="34" charset="0"/>
              </a:rPr>
              <a:t> — фазные сопротивления между электродами и подиной печи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Вакуумные дуговые печи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Для получения металла высокого качества его переплавляют при низком давлении в вакуумных дуговых печах (ВДП). </a:t>
            </a:r>
          </a:p>
          <a:p>
            <a:pPr marL="0" indent="0" algn="just">
              <a:buNone/>
            </a:pPr>
            <a:r>
              <a:rPr lang="ru-RU" dirty="0"/>
              <a:t>Это позволяет значительно уменьшить содержание вредных примесей и растворенных газов в металле. </a:t>
            </a:r>
          </a:p>
          <a:p>
            <a:pPr marL="0" indent="0" algn="just">
              <a:buNone/>
            </a:pPr>
            <a:r>
              <a:rPr lang="ru-RU" dirty="0"/>
              <a:t>Вакуумные дуговые печи применяют, как правило, для переплавки высокореакционных металлов, таких как титан, ниобий, вольфрам, цирконий, тантал, молибден, а также для переплава специальных высококачественных сталей, после чего они очищаются и приобретают более плотную структуру.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404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вакуумной дуговой печи с глухим кристаллизатором (а) и с вытягиванием слитка (б)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256" y="1999275"/>
            <a:ext cx="5487624" cy="45142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753" y="2711271"/>
            <a:ext cx="6542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effectLst/>
                <a:latin typeface="Verdana" panose="020B0604030504040204" pitchFamily="34" charset="0"/>
              </a:rPr>
              <a:t>1 - электрод; 2 - холодильник; </a:t>
            </a:r>
            <a:br>
              <a:rPr lang="ru-RU" sz="2800" b="0" i="0" dirty="0">
                <a:effectLst/>
                <a:latin typeface="Verdana" panose="020B0604030504040204" pitchFamily="34" charset="0"/>
              </a:rPr>
            </a:br>
            <a:r>
              <a:rPr lang="ru-RU" sz="2800" b="0" i="0" dirty="0">
                <a:effectLst/>
                <a:latin typeface="Verdana" panose="020B0604030504040204" pitchFamily="34" charset="0"/>
              </a:rPr>
              <a:t>3 - вакуумное уплотнение штока; </a:t>
            </a:r>
            <a:br>
              <a:rPr lang="ru-RU" sz="2800" b="0" i="0" dirty="0">
                <a:effectLst/>
                <a:latin typeface="Verdana" panose="020B0604030504040204" pitchFamily="34" charset="0"/>
              </a:rPr>
            </a:br>
            <a:r>
              <a:rPr lang="ru-RU" sz="2800" b="0" i="0" dirty="0">
                <a:effectLst/>
                <a:latin typeface="Verdana" panose="020B0604030504040204" pitchFamily="34" charset="0"/>
              </a:rPr>
              <a:t>4 - тянущий шток; 5 - поддон; </a:t>
            </a:r>
            <a:br>
              <a:rPr lang="ru-RU" sz="2800" b="0" i="0" dirty="0">
                <a:effectLst/>
                <a:latin typeface="Verdana" panose="020B0604030504040204" pitchFamily="34" charset="0"/>
              </a:rPr>
            </a:br>
            <a:r>
              <a:rPr lang="ru-RU" sz="2800" b="0" i="0" dirty="0">
                <a:effectLst/>
                <a:latin typeface="Verdana" panose="020B0604030504040204" pitchFamily="34" charset="0"/>
              </a:rPr>
              <a:t>6 - слиток; 7 - кристаллизатор; </a:t>
            </a:r>
            <a:br>
              <a:rPr lang="ru-RU" sz="2800" b="0" i="0" dirty="0">
                <a:effectLst/>
                <a:latin typeface="Verdana" panose="020B0604030504040204" pitchFamily="34" charset="0"/>
              </a:rPr>
            </a:br>
            <a:r>
              <a:rPr lang="ru-RU" sz="2800" b="0" i="0" dirty="0">
                <a:effectLst/>
                <a:latin typeface="Verdana" panose="020B0604030504040204" pitchFamily="34" charset="0"/>
              </a:rPr>
              <a:t>8 – соленоид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488CC-431E-4E51-9503-DDC12228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дуговых печей на КЭЭ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5C29E-27BC-43E7-A764-47E4052E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Снижение коэффициента мощности;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Колебания напряжения;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/>
              <a:t>Несимметрия</a:t>
            </a:r>
            <a:r>
              <a:rPr lang="ru-RU" sz="3200" dirty="0"/>
              <a:t> токов и напряжений;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/>
              <a:t>Несинусоидальность</a:t>
            </a:r>
            <a:r>
              <a:rPr lang="ru-RU" sz="3200" dirty="0"/>
              <a:t> токов и напряжений;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8805" y="212619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Дуговая сталеплавильная печь </a:t>
            </a:r>
            <a:r>
              <a:rPr lang="ru-RU" sz="2800" dirty="0"/>
              <a:t>— электрическая плавильная печь, в которой используется тепловой эффект электрической дуги для плавки металлов и других материалов.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11" y="1325563"/>
            <a:ext cx="4117899" cy="452968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3446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Определение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69256"/>
            <a:ext cx="932587" cy="8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61024-1C42-44E5-AB7F-A7B7E272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Коэффициент мощности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BB7553-9798-407A-B5DC-4E09F5881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58855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1A020-4E0E-4313-8F31-E55EFC82F06B}"/>
              </a:ext>
            </a:extLst>
          </p:cNvPr>
          <p:cNvSpPr txBox="1"/>
          <p:nvPr/>
        </p:nvSpPr>
        <p:spPr>
          <a:xfrm>
            <a:off x="6965223" y="1690688"/>
            <a:ext cx="4388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Средства компенсации: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Статические конденсаторы переменного включения;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Управляемые реакторы и фильтры;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Установки продольной компенсации;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Синхронные двигатели и синхронные компенсаторы.</a:t>
            </a:r>
          </a:p>
        </p:txBody>
      </p:sp>
    </p:spTree>
    <p:extLst>
      <p:ext uri="{BB962C8B-B14F-4D97-AF65-F5344CB8AC3E}">
        <p14:creationId xmlns:p14="http://schemas.microsoft.com/office/powerpoint/2010/main" val="124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785F2-F64D-4E67-AE2D-41C2F198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Колебания напряжения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AF582B-9AFD-49A7-831D-5BB280B1A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58439"/>
              </p:ext>
            </p:extLst>
          </p:nvPr>
        </p:nvGraphicFramePr>
        <p:xfrm>
          <a:off x="838200" y="1825625"/>
          <a:ext cx="4038600" cy="2224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1042">
                  <a:extLst>
                    <a:ext uri="{9D8B030D-6E8A-4147-A177-3AD203B41FA5}">
                      <a16:colId xmlns:a16="http://schemas.microsoft.com/office/drawing/2014/main" val="1132040734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9507806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Мощность, МВА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Колебания напряжения,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6746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10÷15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1940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7471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6256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7÷9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3513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A77753-B231-41CF-AABF-E5AAD717719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33475" y="1825625"/>
            <a:ext cx="6220326" cy="2246769"/>
          </a:xfrm>
          <a:prstGeom prst="rect">
            <a:avLst/>
          </a:prstGeom>
          <a:blipFill>
            <a:blip r:embed="rId2"/>
            <a:stretch>
              <a:fillRect l="-979" t="-1355" r="-979" b="-3794"/>
            </a:stretch>
          </a:blipFill>
        </p:spPr>
        <p:txBody>
          <a:bodyPr/>
          <a:lstStyle/>
          <a:p>
            <a:endParaRPr lang="ru-RU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A27DC-F9EF-4EE1-8EA3-C3A20D3D4ED0}"/>
              </a:ext>
            </a:extLst>
          </p:cNvPr>
          <p:cNvSpPr txBox="1"/>
          <p:nvPr/>
        </p:nvSpPr>
        <p:spPr>
          <a:xfrm>
            <a:off x="838200" y="4279628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Если условие не выполнено, то колебание напряжений можно снизить: </a:t>
            </a:r>
          </a:p>
          <a:p>
            <a:pPr algn="just"/>
            <a:r>
              <a:rPr lang="ru-RU" sz="2400" dirty="0"/>
              <a:t>1) увеличением мощности трансформатора ГПП; </a:t>
            </a:r>
          </a:p>
          <a:p>
            <a:pPr algn="just"/>
            <a:r>
              <a:rPr lang="ru-RU" sz="2400" dirty="0"/>
              <a:t>2) подключением </a:t>
            </a:r>
            <a:r>
              <a:rPr lang="ru-RU" sz="2400" dirty="0" smtClean="0"/>
              <a:t>ДП к </a:t>
            </a:r>
            <a:r>
              <a:rPr lang="ru-RU" sz="2400" dirty="0"/>
              <a:t>точке с большей мощностью короткого замыкания; </a:t>
            </a:r>
          </a:p>
          <a:p>
            <a:pPr algn="just"/>
            <a:r>
              <a:rPr lang="ru-RU" sz="2400" dirty="0"/>
              <a:t>3) питанием потребителей и </a:t>
            </a:r>
            <a:r>
              <a:rPr lang="ru-RU" sz="2400" dirty="0" smtClean="0"/>
              <a:t>ДП </a:t>
            </a:r>
            <a:r>
              <a:rPr lang="ru-RU" sz="2400" dirty="0"/>
              <a:t>от разных секций шин ГПП. </a:t>
            </a:r>
          </a:p>
        </p:txBody>
      </p:sp>
    </p:spTree>
    <p:extLst>
      <p:ext uri="{BB962C8B-B14F-4D97-AF65-F5344CB8AC3E}">
        <p14:creationId xmlns:p14="http://schemas.microsoft.com/office/powerpoint/2010/main" val="38430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9CEAA-56EB-4699-BB96-1ADC3F9F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Несимметрия</a:t>
            </a:r>
            <a:r>
              <a:rPr lang="ru-RU" dirty="0"/>
              <a:t> токов и напряжений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626B4-C8CC-42C3-B973-F2B94594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Статическая</a:t>
            </a:r>
            <a:r>
              <a:rPr lang="ru-RU" dirty="0"/>
              <a:t> вызвана неодинаковостью сопротивления ток-провода и контактных соединений. Коэффициент асимметрии может достигать 30 %, что приводит к неравенству выделения мощности в электродах и появление «дикой» и «мертвой» фаз.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Динамическая </a:t>
            </a:r>
            <a:r>
              <a:rPr lang="ru-RU" b="1" dirty="0" err="1"/>
              <a:t>несимметрия</a:t>
            </a:r>
            <a:r>
              <a:rPr lang="ru-RU" b="1" dirty="0"/>
              <a:t> </a:t>
            </a:r>
            <a:r>
              <a:rPr lang="ru-RU" dirty="0"/>
              <a:t>вызывается неодинаковостью условий зажигания дуг под различными электродами, несовпадением моментов эксплуатационных КЗ и т.д.  </a:t>
            </a:r>
          </a:p>
        </p:txBody>
      </p:sp>
    </p:spTree>
    <p:extLst>
      <p:ext uri="{BB962C8B-B14F-4D97-AF65-F5344CB8AC3E}">
        <p14:creationId xmlns:p14="http://schemas.microsoft.com/office/powerpoint/2010/main" val="11836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D911E-E99B-4FBD-B7B4-B4B38612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Несинусоидальность</a:t>
            </a:r>
            <a:r>
              <a:rPr lang="ru-RU" dirty="0"/>
              <a:t> токов и напряжений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DF922D-755D-46AC-B4DC-E89E72D6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7233"/>
            <a:ext cx="10515600" cy="40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DC699-348C-4B26-AAD3-F35E613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Несинусоидальность</a:t>
            </a:r>
            <a:r>
              <a:rPr lang="ru-RU" dirty="0"/>
              <a:t> токов и напряжений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1D11B7-B8CA-4003-9AD0-FC09EDCB5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2226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7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8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ДП </a:t>
            </a:r>
            <a:r>
              <a:rPr lang="ru-RU" dirty="0"/>
              <a:t>как потребители электроэнергии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813983" cy="4799619"/>
          </a:xfrm>
        </p:spPr>
        <p:txBody>
          <a:bodyPr/>
          <a:lstStyle/>
          <a:p>
            <a:r>
              <a:rPr lang="ru-RU" sz="2000" dirty="0"/>
              <a:t>Источник питания: мощность до 160 МВА; напряжение в точке подключения от 10 </a:t>
            </a:r>
            <a:r>
              <a:rPr lang="ru-RU" sz="2000" dirty="0" err="1"/>
              <a:t>кВ</a:t>
            </a:r>
            <a:r>
              <a:rPr lang="ru-RU" sz="2000" dirty="0"/>
              <a:t> до 220 </a:t>
            </a:r>
            <a:r>
              <a:rPr lang="ru-RU" sz="2000" dirty="0" err="1"/>
              <a:t>кВ</a:t>
            </a:r>
            <a:r>
              <a:rPr lang="ru-RU" sz="2000" dirty="0"/>
              <a:t>; напряжение установки от 150 В до 500 В; </a:t>
            </a:r>
          </a:p>
          <a:p>
            <a:r>
              <a:rPr lang="ru-RU" sz="2000" dirty="0"/>
              <a:t>Категория надежности: 2, для некоторых вспомогательных систем – 1;</a:t>
            </a:r>
          </a:p>
          <a:p>
            <a:r>
              <a:rPr lang="ru-RU" sz="2000" dirty="0"/>
              <a:t>График нагрузки: </a:t>
            </a:r>
            <a:r>
              <a:rPr lang="ru-RU" sz="2000" dirty="0" err="1"/>
              <a:t>резкопеременный</a:t>
            </a:r>
            <a:r>
              <a:rPr lang="ru-RU" sz="2000" dirty="0"/>
              <a:t> от обрыва дуги (Р=0, Q=0) до эксплуатационных КЗ (Р=3Р</a:t>
            </a:r>
            <a:r>
              <a:rPr lang="ru-RU" sz="2000" baseline="-25000" dirty="0"/>
              <a:t>НОМ</a:t>
            </a:r>
            <a:r>
              <a:rPr lang="ru-RU" sz="2000" dirty="0"/>
              <a:t>, Q=4Q</a:t>
            </a:r>
            <a:r>
              <a:rPr lang="ru-RU" sz="2000" baseline="-25000" dirty="0"/>
              <a:t>НОМ</a:t>
            </a:r>
            <a:r>
              <a:rPr lang="ru-RU" sz="2000" dirty="0"/>
              <a:t>); непрерывно-циклический перепады мощности на различных стадиях плавки достигают 2÷2.5 раза;</a:t>
            </a:r>
          </a:p>
          <a:p>
            <a:r>
              <a:rPr lang="ru-RU" sz="2000" dirty="0"/>
              <a:t>Требования к качеству электроэнергии: в пределах нормативов; нежелательны длительные отклонения напряжения;</a:t>
            </a:r>
          </a:p>
          <a:p>
            <a:r>
              <a:rPr lang="ru-RU" sz="2000" dirty="0"/>
              <a:t>Влияние на качество электроэнергии: коэффициент мощности 0.8; колебаниям напряжения до 10 %, </a:t>
            </a:r>
            <a:r>
              <a:rPr lang="ru-RU" sz="2000" dirty="0" err="1"/>
              <a:t>несинусоидальность</a:t>
            </a:r>
            <a:r>
              <a:rPr lang="ru-RU" sz="2000" dirty="0"/>
              <a:t> и </a:t>
            </a:r>
            <a:r>
              <a:rPr lang="ru-RU" sz="2000" dirty="0" err="1"/>
              <a:t>несимметрия</a:t>
            </a:r>
            <a:r>
              <a:rPr lang="ru-RU" sz="2000" dirty="0"/>
              <a:t> напряжения.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12" y="2154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Классификация дуговых электрических печей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Дуговые электрические печи нашли широкое применение в металлургической, химической, машиностроительной и других отраслях промышленности. К ним относятся:</a:t>
            </a:r>
          </a:p>
          <a:p>
            <a:r>
              <a:rPr lang="ru-RU" dirty="0"/>
              <a:t>дуговые печи косвенного действия</a:t>
            </a:r>
          </a:p>
          <a:p>
            <a:r>
              <a:rPr lang="ru-RU" dirty="0"/>
              <a:t>дуговые печи прямого действия</a:t>
            </a:r>
          </a:p>
          <a:p>
            <a:r>
              <a:rPr lang="ru-RU" dirty="0"/>
              <a:t>дуговые печи сопротивления</a:t>
            </a:r>
          </a:p>
          <a:p>
            <a:r>
              <a:rPr lang="ru-RU" dirty="0"/>
              <a:t>вакуумные дуговые печи</a:t>
            </a:r>
          </a:p>
          <a:p>
            <a:r>
              <a:rPr lang="ru-RU" dirty="0"/>
              <a:t>плазменно-дуговые плавильные установки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Дуговые печи косвенного действия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525" y="1421181"/>
            <a:ext cx="4502656" cy="3661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526" y="5083151"/>
            <a:ext cx="450265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ru-RU" dirty="0"/>
              <a:t>1-ванна</a:t>
            </a:r>
            <a:endParaRPr lang="en-US" dirty="0"/>
          </a:p>
          <a:p>
            <a:r>
              <a:rPr lang="en-US" dirty="0"/>
              <a:t>2-</a:t>
            </a:r>
            <a:r>
              <a:rPr lang="ru-RU" dirty="0"/>
              <a:t>электроды</a:t>
            </a:r>
          </a:p>
          <a:p>
            <a:r>
              <a:rPr lang="ru-RU" dirty="0"/>
              <a:t>3-металл для переплавки</a:t>
            </a:r>
          </a:p>
          <a:p>
            <a:endParaRPr lang="ru-RU" dirty="0"/>
          </a:p>
          <a:p>
            <a:r>
              <a:rPr lang="ru-RU" dirty="0"/>
              <a:t>4- электрическая дуга</a:t>
            </a:r>
          </a:p>
          <a:p>
            <a:r>
              <a:rPr lang="ru-RU" dirty="0"/>
              <a:t>5-корпус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5431" y="1690688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600" b="0" i="0" dirty="0">
                <a:effectLst/>
                <a:latin typeface="Verdana" panose="020B0604030504040204" pitchFamily="34" charset="0"/>
              </a:rPr>
              <a:t>Электрооборудованием дуговых печей косвенного действия являются печной трансформатор, регулировочный реактор и электропривод механизма подачи электродов.</a:t>
            </a:r>
          </a:p>
          <a:p>
            <a:pPr algn="just"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effectLst/>
                <a:latin typeface="Verdana" panose="020B0604030504040204" pitchFamily="34" charset="0"/>
              </a:rPr>
              <a:t>Электрический ток подводится к электродам при помощи гибких кабелей от печной трансформаторной подстанции. Изменение расстояния между электродами осуществляют при помощи дистанционного электропривода или автоматического регулятора режима.</a:t>
            </a:r>
          </a:p>
          <a:p>
            <a:pPr algn="just"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effectLst/>
                <a:latin typeface="Verdana" panose="020B0604030504040204" pitchFamily="34" charset="0"/>
              </a:rPr>
              <a:t>Электрические дуговые печи косвенного действия изготавливаются емкостью 0,25 и 0,5 т. В них используют </a:t>
            </a:r>
            <a:r>
              <a:rPr lang="ru-RU" sz="1600" b="0" i="0" dirty="0" err="1">
                <a:effectLst/>
                <a:latin typeface="Verdana" panose="020B0604030504040204" pitchFamily="34" charset="0"/>
              </a:rPr>
              <a:t>графитизированные</a:t>
            </a:r>
            <a:r>
              <a:rPr lang="ru-RU" sz="1600" b="0" i="0" dirty="0">
                <a:effectLst/>
                <a:latin typeface="Verdana" panose="020B0604030504040204" pitchFamily="34" charset="0"/>
              </a:rPr>
              <a:t> электроды. Они комплектуются силовыми трансформаторами мощностью 175-250 и 250-400 </a:t>
            </a:r>
            <a:r>
              <a:rPr lang="ru-RU" sz="1600" b="0" i="0" dirty="0" err="1">
                <a:effectLst/>
                <a:latin typeface="Verdana" panose="020B0604030504040204" pitchFamily="34" charset="0"/>
              </a:rPr>
              <a:t>кВ</a:t>
            </a:r>
            <a:r>
              <a:rPr lang="ru-RU" sz="1600" b="0" i="0" dirty="0">
                <a:effectLst/>
                <a:latin typeface="Verdana" panose="020B0604030504040204" pitchFamily="34" charset="0"/>
              </a:rPr>
              <a:t>*А.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Дуговые печи прямого действия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240" y="1496420"/>
            <a:ext cx="426720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4240" y="4715870"/>
            <a:ext cx="42672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ru-RU" dirty="0"/>
              <a:t>1-металлический кожух</a:t>
            </a:r>
            <a:endParaRPr lang="en-US" dirty="0"/>
          </a:p>
          <a:p>
            <a:r>
              <a:rPr lang="en-US" dirty="0"/>
              <a:t>2-</a:t>
            </a:r>
            <a:r>
              <a:rPr lang="ru-RU" dirty="0"/>
              <a:t>огнеупорная футеровка</a:t>
            </a:r>
          </a:p>
          <a:p>
            <a:r>
              <a:rPr lang="ru-RU" dirty="0"/>
              <a:t>3-свод</a:t>
            </a:r>
          </a:p>
          <a:p>
            <a:r>
              <a:rPr lang="ru-RU" dirty="0"/>
              <a:t>4- электроды</a:t>
            </a:r>
          </a:p>
          <a:p>
            <a:r>
              <a:rPr lang="ru-RU" dirty="0"/>
              <a:t>5-механизмы подъёма</a:t>
            </a:r>
          </a:p>
          <a:p>
            <a:r>
              <a:rPr lang="ru-RU" dirty="0"/>
              <a:t>6-дуга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950" y="1582294"/>
            <a:ext cx="6701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effectLst/>
                <a:latin typeface="Verdana" panose="020B0604030504040204" pitchFamily="34" charset="0"/>
              </a:rPr>
              <a:t>Технологический процесс выплавки электростали в дуговой печи включает следующие операции: расплавление скрапа, удаление из него вредных примесей и газов, </a:t>
            </a:r>
            <a:r>
              <a:rPr lang="ru-RU" b="0" i="0" dirty="0" err="1">
                <a:effectLst/>
                <a:latin typeface="Verdana" panose="020B0604030504040204" pitchFamily="34" charset="0"/>
              </a:rPr>
              <a:t>раскисление</a:t>
            </a:r>
            <a:r>
              <a:rPr lang="ru-RU" b="0" i="0" dirty="0">
                <a:effectLst/>
                <a:latin typeface="Verdana" panose="020B0604030504040204" pitchFamily="34" charset="0"/>
              </a:rPr>
              <a:t> металла, введение легирующих компонентов, рафинирование, выливание металла в ковш для последующей разливки по формам.</a:t>
            </a:r>
          </a:p>
          <a:p>
            <a:pPr algn="just" fontAlgn="base"/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Verdana" panose="020B0604030504040204" pitchFamily="34" charset="0"/>
              </a:rPr>
              <a:t>Постепенное расплавление скрапа и шихты приводит к повышению уровня расплавленного металла, и во избежание возникновения короткого замыкания электроды поднимают. Период расплавления металла характеризуется неспокойным режимом горения дуги. Горящая между концом электрода и холодным металлом дуга нестабильна, ее длина меняется в широких пределах при обвалах и перемещениях скрапа.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836" y="3382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График мощности (а) и напряжения (б) дуговой сталеплавильной печи при выплавке с полным </a:t>
            </a:r>
            <a:r>
              <a:rPr lang="ru-RU" dirty="0" err="1"/>
              <a:t>раскислением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603" y="2012724"/>
            <a:ext cx="5540793" cy="4187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9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 конструкции дуговой печи, ее вспомогательным элементам, схеме электроснабжения предъявляют следующие весьма жесткие требования:</a:t>
            </a:r>
          </a:p>
          <a:p>
            <a:r>
              <a:rPr lang="ru-RU" dirty="0"/>
              <a:t>потенциальная возможность гибкого регулирования мощностью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возможность поддержания в печи восстановительной атмосферы</a:t>
            </a:r>
            <a:r>
              <a:rPr lang="en-US" dirty="0"/>
              <a:t>;</a:t>
            </a:r>
          </a:p>
          <a:p>
            <a:r>
              <a:rPr lang="ru-RU" dirty="0"/>
              <a:t>оперативная защита электрооборудования печи от возникающих коротких замыканий и частых обрывов дуги в течение всего периода плавки;</a:t>
            </a:r>
            <a:endParaRPr lang="en-US" dirty="0"/>
          </a:p>
          <a:p>
            <a:r>
              <a:rPr lang="ru-RU" dirty="0"/>
              <a:t>возможность ограничивать токи короткого замыкания и выдерживать все электрические режимы технологического процесса.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Электроды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dirty="0"/>
              <a:t>Требования, предъявляемые к ним, - это определенная механическая и жаропрочность и малое активное сопротивление. В таких печах применяются непрерывно наращиваемые </a:t>
            </a:r>
            <a:r>
              <a:rPr lang="ru-RU" dirty="0" err="1"/>
              <a:t>графитизированные</a:t>
            </a:r>
            <a:r>
              <a:rPr lang="ru-RU" dirty="0"/>
              <a:t> электроды круглого сечения с обработанными торцами, которые по оси имеют отверстия с резьбой, куда ввинчивают очередные секции электродов.</a:t>
            </a:r>
          </a:p>
          <a:p>
            <a:pPr marL="0" indent="0" algn="just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Графитизированные</a:t>
            </a:r>
            <a:r>
              <a:rPr lang="ru-RU" dirty="0"/>
              <a:t> электроды дороже угольных, однако их главное достоинство - малое удельное сопротивление.</a:t>
            </a:r>
          </a:p>
          <a:p>
            <a:pPr marL="0" indent="0" algn="just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редких случаях применяют </a:t>
            </a:r>
            <a:r>
              <a:rPr lang="ru-RU" dirty="0" err="1"/>
              <a:t>графитоугольные</a:t>
            </a:r>
            <a:r>
              <a:rPr lang="ru-RU" dirty="0"/>
              <a:t> электроды диаметром от 100 до 1 200 мм, которые изготовляют из антрацита, термоантрацита, нефтяного кокса, каменноугольного пека и смолы в специальных печах путем обжига заготовок при температуре до 1 600 К без доступа кислорода.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" y="69256"/>
            <a:ext cx="983379" cy="9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1687</Words>
  <Application>Microsoft Office PowerPoint</Application>
  <PresentationFormat>Широкоэкранный</PresentationFormat>
  <Paragraphs>265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inherit</vt:lpstr>
      <vt:lpstr>Verdana</vt:lpstr>
      <vt:lpstr>Тема Office</vt:lpstr>
      <vt:lpstr>Электрические печи при производстве тугоплавких металлов</vt:lpstr>
      <vt:lpstr>План лекции. 1. Дуговые печи.</vt:lpstr>
      <vt:lpstr>Определение</vt:lpstr>
      <vt:lpstr>Классификация дуговых электрических печей</vt:lpstr>
      <vt:lpstr>Дуговые печи косвенного действия</vt:lpstr>
      <vt:lpstr>Дуговые печи прямого действия</vt:lpstr>
      <vt:lpstr>График мощности (а) и напряжения (б) дуговой сталеплавильной печи при выплавке с полным раскислением</vt:lpstr>
      <vt:lpstr>Требования</vt:lpstr>
      <vt:lpstr>Электроды</vt:lpstr>
      <vt:lpstr>Основные электрические характеристики ряда дуговой сталеплавильной печи</vt:lpstr>
      <vt:lpstr> Схема электропечной установки</vt:lpstr>
      <vt:lpstr>Схема электрических соединений дуговой печной установки</vt:lpstr>
      <vt:lpstr>Печные трансформаторы</vt:lpstr>
      <vt:lpstr>Варианты схем соединения вторичных токопроводов дуговой сталеплавильной печи</vt:lpstr>
      <vt:lpstr> Электрические характеристики дуговых печей косвенного и прямого действия</vt:lpstr>
      <vt:lpstr>Схема замещения дуговой сталеплавильной печи</vt:lpstr>
      <vt:lpstr>Презентация PowerPoint</vt:lpstr>
      <vt:lpstr>Электрические и рабочие характеристики дуговой сталеплавильной печи</vt:lpstr>
      <vt:lpstr>Электромагнитное перемешивание стали в дуговых печах</vt:lpstr>
      <vt:lpstr>Автоматизация управления электрическим режимом дуговой сталеплавильной печи</vt:lpstr>
      <vt:lpstr>Дуговые печи сопротивления: рудно-термические печи</vt:lpstr>
      <vt:lpstr>Особенности работы рудно-термической печи</vt:lpstr>
      <vt:lpstr>Конструкции рудно-термической печи</vt:lpstr>
      <vt:lpstr>Конструкции рудно-термической печи</vt:lpstr>
      <vt:lpstr>Схема короткой сети рудно-термической печи</vt:lpstr>
      <vt:lpstr>Схема замещения печи</vt:lpstr>
      <vt:lpstr> Вакуумные дуговые печи</vt:lpstr>
      <vt:lpstr>Схема вакуумной дуговой печи с глухим кристаллизатором (а) и с вытягиванием слитка (б)</vt:lpstr>
      <vt:lpstr>Влияние дуговых печей на КЭЭ</vt:lpstr>
      <vt:lpstr>Коэффициент мощности</vt:lpstr>
      <vt:lpstr>Колебания напряжения</vt:lpstr>
      <vt:lpstr>Несимметрия токов и напряжений</vt:lpstr>
      <vt:lpstr>Несинусоидальность токов и напряжений</vt:lpstr>
      <vt:lpstr>Несинусоидальность токов и напряжений</vt:lpstr>
      <vt:lpstr>ДП как потребители электроэнергии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«Дуговые печи»</dc:title>
  <dc:creator>RePack by Diakov</dc:creator>
  <cp:lastModifiedBy>Tatyana Chepushtanova</cp:lastModifiedBy>
  <cp:revision>37</cp:revision>
  <dcterms:created xsi:type="dcterms:W3CDTF">2017-11-24T18:24:51Z</dcterms:created>
  <dcterms:modified xsi:type="dcterms:W3CDTF">2021-09-06T08:29:15Z</dcterms:modified>
</cp:coreProperties>
</file>