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981" autoAdjust="0"/>
    <p:restoredTop sz="94660"/>
  </p:normalViewPr>
  <p:slideViewPr>
    <p:cSldViewPr snapToGrid="0">
      <p:cViewPr varScale="1">
        <p:scale>
          <a:sx n="65" d="100"/>
          <a:sy n="65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EBB2-A7E9-41A9-ADD0-D2EB2A08E13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209D-A5DC-465E-8E2A-1B8D95AE7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EBB2-A7E9-41A9-ADD0-D2EB2A08E13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209D-A5DC-465E-8E2A-1B8D95AE7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EBB2-A7E9-41A9-ADD0-D2EB2A08E13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209D-A5DC-465E-8E2A-1B8D95AE7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EBB2-A7E9-41A9-ADD0-D2EB2A08E13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209D-A5DC-465E-8E2A-1B8D95AE7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EBB2-A7E9-41A9-ADD0-D2EB2A08E13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209D-A5DC-465E-8E2A-1B8D95AE7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EBB2-A7E9-41A9-ADD0-D2EB2A08E13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209D-A5DC-465E-8E2A-1B8D95AE7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EBB2-A7E9-41A9-ADD0-D2EB2A08E13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209D-A5DC-465E-8E2A-1B8D95AE7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EBB2-A7E9-41A9-ADD0-D2EB2A08E13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209D-A5DC-465E-8E2A-1B8D95AE7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EBB2-A7E9-41A9-ADD0-D2EB2A08E13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209D-A5DC-465E-8E2A-1B8D95AE7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EBB2-A7E9-41A9-ADD0-D2EB2A08E13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209D-A5DC-465E-8E2A-1B8D95AE7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EBB2-A7E9-41A9-ADD0-D2EB2A08E13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5209D-A5DC-465E-8E2A-1B8D95AE7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9EBB2-A7E9-41A9-ADD0-D2EB2A08E131}" type="datetimeFigureOut">
              <a:rPr lang="ru-RU" smtClean="0"/>
              <a:pPr/>
              <a:t>07.11.2022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5209D-A5DC-465E-8E2A-1B8D95AE78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.abildina@satbayev.universit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4480" y="4574668"/>
            <a:ext cx="637467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Абильдина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Айназ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Кайратовна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PhD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ассоц.проф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Кафедры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Химические процессы и промышленная экология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a.abildina@satbayev.university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0" y="1696064"/>
            <a:ext cx="9144000" cy="390876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Гетерогенные некаталитические системы. Поверхность соприкосновения. Лимитирующая стадия. Процессы в системе Г-Ж</a:t>
            </a:r>
            <a:r>
              <a:rPr lang="ru-RU" sz="4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5759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6351" y="351401"/>
            <a:ext cx="540051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Скорость гетерогенных процессов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090" y="1842666"/>
            <a:ext cx="44325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 скоростью гетерогенного химического процесса понимают количество одного из реагентов или продуктов реакции, которое прореагирует или образуется в единицу времени на единице поверхности раздела фаз: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314" y="4012909"/>
            <a:ext cx="2382864" cy="10360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17590" y="53278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NewRoman"/>
              </a:rPr>
              <a:t>г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де </a:t>
            </a:r>
            <a:r>
              <a:rPr lang="en-US" dirty="0" err="1">
                <a:latin typeface="Times New Roman" panose="02020603050405020304" pitchFamily="18" charset="0"/>
                <a:ea typeface="TimesNewRoman"/>
              </a:rPr>
              <a:t>i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 – стехиометрический коэффициент </a:t>
            </a:r>
            <a:r>
              <a:rPr lang="en-US" dirty="0" err="1">
                <a:latin typeface="Times New Roman" panose="02020603050405020304" pitchFamily="18" charset="0"/>
                <a:ea typeface="TimesNewRoman"/>
              </a:rPr>
              <a:t>i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 –</a:t>
            </a:r>
            <a:r>
              <a:rPr lang="ru-RU" dirty="0" err="1">
                <a:latin typeface="Times New Roman" panose="02020603050405020304" pitchFamily="18" charset="0"/>
                <a:ea typeface="TimesNewRoman"/>
              </a:rPr>
              <a:t>го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 реагента или продукта; </a:t>
            </a:r>
            <a:r>
              <a:rPr lang="en-US" dirty="0">
                <a:latin typeface="Times New Roman" panose="02020603050405020304" pitchFamily="18" charset="0"/>
                <a:ea typeface="TimesNewRoman"/>
              </a:rPr>
              <a:t>F 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–реакционная поверхность.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3203" y="2332541"/>
            <a:ext cx="1609463" cy="6470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997398" y="1122031"/>
            <a:ext cx="3906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NewRoman"/>
              </a:rPr>
              <a:t>Уравнение скорости гетерогенного химико-технологического процесса можно записать и таким образом: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55784" y="3140007"/>
            <a:ext cx="37481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NewRoman"/>
              </a:rPr>
              <a:t>г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де К – коэффициент </a:t>
            </a:r>
            <a:r>
              <a:rPr lang="ru-RU" dirty="0" err="1">
                <a:latin typeface="Times New Roman" panose="02020603050405020304" pitchFamily="18" charset="0"/>
                <a:ea typeface="TimesNewRoman"/>
              </a:rPr>
              <a:t>массопередачи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 (зависит от химической природы и физических характеристик реагентов, их агрегатного состояния, гидродинамики процессов, конструкции реактора и др.); </a:t>
            </a:r>
            <a:r>
              <a:rPr lang="en-US" dirty="0">
                <a:latin typeface="Times New Roman" panose="02020603050405020304" pitchFamily="18" charset="0"/>
                <a:ea typeface="TimesNewRoman"/>
              </a:rPr>
              <a:t>F</a:t>
            </a:r>
            <a:r>
              <a:rPr lang="ru-RU" baseline="-25000" dirty="0">
                <a:latin typeface="Times New Roman" panose="02020603050405020304" pitchFamily="18" charset="0"/>
                <a:ea typeface="TimesNewRoman"/>
              </a:rPr>
              <a:t>уд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 – удельная поверхность контакта фаз, приходящаяся на единицу объема или массы; ∆С – движущая сила процесса (разность концентраций или давлений).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79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8993" y="413379"/>
            <a:ext cx="69983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42900">
              <a:spcAft>
                <a:spcPts val="0"/>
              </a:spcAft>
            </a:pP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NewRoman"/>
              </a:rPr>
              <a:t>Интенсификация гетерогенных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NewRoman"/>
              </a:rPr>
              <a:t>процессов 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043" y="1248805"/>
            <a:ext cx="42697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NewRoman"/>
              </a:rPr>
              <a:t>Гетерогенный химико-технологический процесс обычно состоит из нескольких стадий, а его </a:t>
            </a:r>
            <a:r>
              <a:rPr lang="ru-RU" b="1" i="1" dirty="0">
                <a:latin typeface="Times New Roman" panose="02020603050405020304" pitchFamily="18" charset="0"/>
                <a:ea typeface="TimesNewRoman"/>
              </a:rPr>
              <a:t>общая скорость определяется скоростью наиболее медленной (лимитирующей) стадии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91372" y="1101321"/>
            <a:ext cx="410317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NewRoman"/>
              </a:rPr>
              <a:t>Наиболее 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медленными стадиями, каждая из которых может тормозить весь процесс, являются: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"/>
              </a:rPr>
              <a:t>1) химическая реакция;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"/>
              </a:rPr>
              <a:t>2) диффузия;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"/>
              </a:rPr>
              <a:t>3) одновременно химическая реакция и диффузия.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729" y="2887682"/>
            <a:ext cx="41372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"/>
              </a:rPr>
              <a:t>В первом случае, скорость диффузии велика по сравнению со скоростью химической реакции; тогда говорят, что процесс протекает в кинетической области. Во втором случае, скорость химической реакции значительно больше скорости диффузии – процесс протекает в диффузионной области (во </a:t>
            </a:r>
            <a:r>
              <a:rPr lang="ru-RU" b="1" dirty="0">
                <a:latin typeface="Times New Roman" panose="02020603050405020304" pitchFamily="18" charset="0"/>
                <a:ea typeface="TimesNewRoman"/>
              </a:rPr>
              <a:t>внешне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- или </a:t>
            </a:r>
            <a:r>
              <a:rPr lang="ru-RU" b="1" dirty="0" err="1">
                <a:latin typeface="Times New Roman" panose="02020603050405020304" pitchFamily="18" charset="0"/>
                <a:ea typeface="TimesNewRoman"/>
              </a:rPr>
              <a:t>внутридиффузионной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). В третьем случае, скорости отдельных стадий соизмеримы, тогда говорят, что процесс протекает в переходной (смешанной) области.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3359" y="3034766"/>
            <a:ext cx="2178844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29153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NewRoman"/>
              </a:rPr>
              <a:t>I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 – кинетическая область; </a:t>
            </a:r>
            <a:r>
              <a:rPr lang="en-US" dirty="0">
                <a:latin typeface="Times New Roman" panose="02020603050405020304" pitchFamily="18" charset="0"/>
                <a:ea typeface="TimesNewRoman"/>
              </a:rPr>
              <a:t>II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 – переходная область; </a:t>
            </a:r>
            <a:r>
              <a:rPr lang="en-US" dirty="0">
                <a:latin typeface="Times New Roman" panose="02020603050405020304" pitchFamily="18" charset="0"/>
                <a:ea typeface="TimesNewRoman"/>
              </a:rPr>
              <a:t>III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 – диффузионная область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NewRoman"/>
              </a:rPr>
              <a:t>Зависимость 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общей скорости процесса </a:t>
            </a:r>
            <a:r>
              <a:rPr lang="en-US" dirty="0">
                <a:latin typeface="Times New Roman" panose="02020603050405020304" pitchFamily="18" charset="0"/>
                <a:ea typeface="TimesNewRoman"/>
              </a:rPr>
              <a:t>r 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от температуры </a:t>
            </a:r>
            <a:r>
              <a:rPr lang="en-US" dirty="0">
                <a:latin typeface="Times New Roman" panose="02020603050405020304" pitchFamily="18" charset="0"/>
                <a:ea typeface="TimesNewRoman"/>
              </a:rPr>
              <a:t>T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64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1582" y="225819"/>
            <a:ext cx="82539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СПОСОБЫ ОПРЕДЕЛЕНИЯ ЛИМИТИРУЮЩЕЙ СТАДИИ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61" y="1292266"/>
            <a:ext cx="3693319" cy="35814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514" y="1745650"/>
            <a:ext cx="2540833" cy="47141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4029" y="4871210"/>
            <a:ext cx="53825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наблюдаемой скорости превращения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 в  гетерогенном процессе Г-Ж и константы скорости реакции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температуры Т; режимы процесса: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кинетический, 2 – переходной, 3 - диффузионный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0804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13" y="2139210"/>
            <a:ext cx="3878705" cy="35548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4385" y="2168707"/>
            <a:ext cx="4213003" cy="355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4455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0681" y="1669286"/>
            <a:ext cx="332826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NewRoman"/>
              </a:rPr>
              <a:t>1) Если 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процесс протекает в кинетической области, </a:t>
            </a:r>
            <a:r>
              <a:rPr lang="ru-RU" dirty="0" smtClean="0">
                <a:latin typeface="Times New Roman" panose="02020603050405020304" pitchFamily="18" charset="0"/>
                <a:ea typeface="TimesNewRoman"/>
              </a:rPr>
              <a:t>то создают 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условия, ускоряющие химическую реакцию; </a:t>
            </a:r>
          </a:p>
          <a:p>
            <a:pPr indent="342900"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NewRoman"/>
            </a:endParaRPr>
          </a:p>
          <a:p>
            <a:pPr indent="3429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New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NewRoman"/>
              </a:rPr>
              <a:t>2) Если 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процесс протекает в диффузионной области, то ускоряют процесс диффузии; </a:t>
            </a:r>
            <a:endParaRPr lang="ru-RU" dirty="0" smtClean="0">
              <a:latin typeface="Times New Roman" panose="02020603050405020304" pitchFamily="18" charset="0"/>
              <a:ea typeface="TimesNewRoman"/>
            </a:endParaRPr>
          </a:p>
          <a:p>
            <a:pPr indent="342900"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NewRoman"/>
            </a:endParaRPr>
          </a:p>
          <a:p>
            <a:pPr indent="342900"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NewRoman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NewRoman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ea typeface="TimesNewRoman"/>
              </a:rPr>
              <a:t>) Если 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же процесс протекает в переходной области, то создают условия, повышающие и скорость химической реакции, и скорость диффузии.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98332" y="2991961"/>
            <a:ext cx="505069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NewRoman"/>
              </a:rPr>
              <a:t>Если процесс протекает в диффузионной области, то для повышения скорости такого процесса необходимо уменьшить толщину пограничного слоя газа, для чего увеличивают скорость газового потока или усиливают его </a:t>
            </a:r>
            <a:r>
              <a:rPr lang="ru-RU" dirty="0" err="1" smtClean="0">
                <a:latin typeface="Times New Roman" panose="02020603050405020304" pitchFamily="18" charset="0"/>
                <a:ea typeface="TimesNewRoman"/>
              </a:rPr>
              <a:t>турбулизацию</a:t>
            </a:r>
            <a:r>
              <a:rPr lang="ru-RU" dirty="0" smtClean="0">
                <a:latin typeface="Times New Roman" panose="02020603050405020304" pitchFamily="18" charset="0"/>
                <a:ea typeface="TimesNewRoman"/>
              </a:rPr>
              <a:t>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3584" y="1241581"/>
            <a:ext cx="51391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NewRoman"/>
              </a:rPr>
              <a:t>Общая 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скорость процесса определяется скоростью химической </a:t>
            </a:r>
            <a:r>
              <a:rPr lang="ru-RU" dirty="0" smtClean="0">
                <a:latin typeface="Times New Roman" panose="02020603050405020304" pitchFamily="18" charset="0"/>
                <a:ea typeface="TimesNewRoman"/>
              </a:rPr>
              <a:t>реакции, поэтому 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для увеличения коэффициента скорости и общей скорости процесса необходимо </a:t>
            </a:r>
            <a:r>
              <a:rPr lang="ru-RU" b="1" dirty="0">
                <a:latin typeface="Times New Roman" panose="02020603050405020304" pitchFamily="18" charset="0"/>
                <a:ea typeface="TimesNewRoman"/>
              </a:rPr>
              <a:t>повышать температуру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 (</a:t>
            </a:r>
            <a:r>
              <a:rPr lang="en-US" dirty="0">
                <a:latin typeface="Times New Roman" panose="02020603050405020304" pitchFamily="18" charset="0"/>
                <a:ea typeface="TimesNewRoman"/>
              </a:rPr>
              <a:t>I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-</a:t>
            </a:r>
            <a:r>
              <a:rPr lang="ru-RU" dirty="0" err="1">
                <a:latin typeface="Times New Roman" panose="02020603050405020304" pitchFamily="18" charset="0"/>
                <a:ea typeface="TimesNewRoman"/>
              </a:rPr>
              <a:t>ая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 область) или применять </a:t>
            </a:r>
            <a:r>
              <a:rPr lang="ru-RU" b="1" dirty="0">
                <a:latin typeface="Times New Roman" panose="02020603050405020304" pitchFamily="18" charset="0"/>
                <a:ea typeface="TimesNewRoman"/>
              </a:rPr>
              <a:t>катализатор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, снижающий энергию активации.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0294" y="470291"/>
            <a:ext cx="297870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NewRoman"/>
              </a:rPr>
              <a:t>Область процесса 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0183" y="452825"/>
            <a:ext cx="38548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NewRoman"/>
              </a:rPr>
              <a:t>Способ интенсификации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682" y="5092790"/>
            <a:ext cx="1064419" cy="5334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872076" y="5552449"/>
            <a:ext cx="4881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NewRoman"/>
                <a:sym typeface="Symbol" panose="05050102010706020507" pitchFamily="18" charset="2"/>
              </a:rPr>
              <a:t> - </a:t>
            </a:r>
            <a:r>
              <a:rPr lang="ru-RU" b="1" dirty="0" smtClean="0">
                <a:latin typeface="Times New Roman" panose="02020603050405020304" pitchFamily="18" charset="0"/>
                <a:ea typeface="TimesNewRoman"/>
                <a:sym typeface="Symbol" panose="05050102010706020507" pitchFamily="18" charset="2"/>
              </a:rPr>
              <a:t>коэффициент </a:t>
            </a:r>
            <a:r>
              <a:rPr lang="ru-RU" b="1" dirty="0" err="1" smtClean="0">
                <a:latin typeface="Times New Roman" panose="02020603050405020304" pitchFamily="18" charset="0"/>
                <a:ea typeface="TimesNewRoman"/>
                <a:sym typeface="Symbol" panose="05050102010706020507" pitchFamily="18" charset="2"/>
              </a:rPr>
              <a:t>массообмена</a:t>
            </a:r>
            <a:r>
              <a:rPr lang="ru-RU" dirty="0" smtClean="0">
                <a:latin typeface="Times New Roman" panose="02020603050405020304" pitchFamily="18" charset="0"/>
                <a:ea typeface="TimesNewRoman"/>
                <a:sym typeface="Symbol" panose="05050102010706020507" pitchFamily="18" charset="2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TimesNewRoman"/>
                <a:sym typeface="Symbol" panose="05050102010706020507" pitchFamily="18" charset="2"/>
              </a:rPr>
              <a:t>D – </a:t>
            </a:r>
            <a:r>
              <a:rPr lang="ru-RU" b="1" dirty="0" smtClean="0">
                <a:latin typeface="Times New Roman" panose="02020603050405020304" pitchFamily="18" charset="0"/>
                <a:ea typeface="TimesNewRoman"/>
                <a:sym typeface="Symbol" panose="05050102010706020507" pitchFamily="18" charset="2"/>
              </a:rPr>
              <a:t>коэффициент </a:t>
            </a:r>
            <a:r>
              <a:rPr lang="ru-RU" b="1" dirty="0" smtClean="0">
                <a:latin typeface="Times New Roman" panose="02020603050405020304" pitchFamily="18" charset="0"/>
                <a:ea typeface="TimesNewRoman"/>
              </a:rPr>
              <a:t>диффузии</a:t>
            </a:r>
            <a:r>
              <a:rPr lang="ru-RU" dirty="0" smtClean="0">
                <a:latin typeface="Times New Roman" panose="02020603050405020304" pitchFamily="18" charset="0"/>
                <a:ea typeface="TimesNewRoman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TimesNewRoman"/>
                <a:sym typeface="Symbol" panose="05050102010706020507" pitchFamily="18" charset="2"/>
              </a:rPr>
              <a:t> - </a:t>
            </a:r>
            <a:r>
              <a:rPr lang="ru-RU" b="1" dirty="0" smtClean="0">
                <a:latin typeface="Times New Roman" panose="02020603050405020304" pitchFamily="18" charset="0"/>
                <a:ea typeface="TimesNewRoman"/>
                <a:sym typeface="Symbol" panose="05050102010706020507" pitchFamily="18" charset="2"/>
              </a:rPr>
              <a:t>толщина пограничного слоя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82083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579" y="3398900"/>
            <a:ext cx="36578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Считая, что в турбулентной зоне концентрация практически выравнивается, перенос массы в такой системе можно представить как молекулярную диффузию через пограничный ламинарный слой с эффективной (приведенной) толщиной. Перенос вещества до границ раздела фаз называется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массоотдачей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5303" y="3229897"/>
            <a:ext cx="4881717" cy="32274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287373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массы в направлении поверхности соприкосновения фаз может происходить в результате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молекулярной диффузии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конвекции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вызванной гидростатическими силами, течением потока или использованием перемешивающих устройств. Отдельный случай представляют собой движение турбулентного потока, в котором можно различить две зоны: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ламинарную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(слой около поверхности соприкосновения фаз – пограничный слой) 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турбулентную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 глубине фазы – ядро потока).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455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00" y="1351223"/>
            <a:ext cx="7342361" cy="20665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02" y="3450397"/>
            <a:ext cx="7342361" cy="322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1487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4" descr="419-27_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68823" y="1385887"/>
            <a:ext cx="2483644" cy="54721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97511" y="1059269"/>
            <a:ext cx="69464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ru-RU" sz="20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20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20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ru-RU" sz="20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ru-RU" altLang="ru-RU" sz="20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Перенос через газовый пограничный слой</a:t>
            </a:r>
          </a:p>
          <a:p>
            <a:pPr algn="ctr">
              <a:lnSpc>
                <a:spcPct val="80000"/>
              </a:lnSpc>
            </a:pP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= -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</a:t>
            </a:r>
            <a:r>
              <a:rPr lang="ru-RU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altLang="ru-RU" sz="2000" b="1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* -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algn="just">
              <a:lnSpc>
                <a:spcPct val="80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</a:t>
            </a:r>
            <a:r>
              <a:rPr lang="ru-RU" altLang="ru-RU" baseline="-25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- коэффициент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массообмена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между газом и поверхностью раздела фаз;</a:t>
            </a:r>
          </a:p>
          <a:p>
            <a:pPr algn="just">
              <a:lnSpc>
                <a:spcPct val="80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* - парциальное давление А у поверхности раздела фаз;</a:t>
            </a:r>
          </a:p>
          <a:p>
            <a:pPr algn="just">
              <a:lnSpc>
                <a:spcPct val="80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ru-RU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величина поверхности раздела фаз.</a:t>
            </a:r>
          </a:p>
          <a:p>
            <a:pPr algn="just">
              <a:lnSpc>
                <a:spcPct val="80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Перенос через поверхность раздела фаз осуществляется на расстоянии размера молекул, и можно полагать, что приповерхностные парциальное давление в газе </a:t>
            </a:r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* и концентрация в жидкости </a:t>
            </a:r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baseline="-25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* находятся в равновесии</a:t>
            </a:r>
            <a:endParaRPr lang="ru-RU" altLang="ru-RU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* = </a:t>
            </a:r>
            <a:r>
              <a:rPr lang="ru-RU" altLang="ru-RU" sz="2000" b="1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alt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lnSpc>
                <a:spcPct val="80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altLang="ru-RU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altLang="ru-RU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- константа абсорбции.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97510" y="3872567"/>
            <a:ext cx="694649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Перенос А через пограничный слой жидкости</a:t>
            </a:r>
            <a:endParaRPr lang="en-US" alt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ru-RU" sz="20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= -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</a:t>
            </a:r>
            <a:r>
              <a:rPr lang="ru-RU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altLang="ru-RU" sz="2000" b="1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ru-RU" sz="20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*)</a:t>
            </a:r>
            <a:r>
              <a:rPr lang="en-US" alt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</a:t>
            </a:r>
            <a:r>
              <a:rPr lang="ru-RU" altLang="ru-RU" baseline="-250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- коэффициент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массообмена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между поверхностью раздела фаз и объемом жидкости.</a:t>
            </a:r>
          </a:p>
          <a:p>
            <a:pPr algn="just"/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Реакция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протекает в объеме жидкости </a:t>
            </a:r>
            <a:r>
              <a:rPr lang="en-US" altLang="ru-RU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altLang="ru-RU" baseline="-250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скорость превращения А в 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объеме:</a:t>
            </a:r>
            <a:r>
              <a:rPr lang="en-US" altLang="ru-RU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= -</a:t>
            </a:r>
            <a:r>
              <a:rPr lang="ru-RU" altLang="ru-RU" sz="2000" b="1" i="1" dirty="0" err="1" smtClean="0">
                <a:latin typeface="Times New Roman" pitchFamily="18" charset="0"/>
                <a:cs typeface="Times New Roman" pitchFamily="18" charset="0"/>
              </a:rPr>
              <a:t>kC</a:t>
            </a:r>
            <a:r>
              <a:rPr lang="ru-RU" alt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b="1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ru-RU" sz="20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b="1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Приравниваем </a:t>
            </a:r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altLang="ru-RU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altLang="ru-RU" baseline="-250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altLang="ru-RU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altLang="ru-RU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ru-RU" baseline="-250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</a:t>
            </a:r>
            <a:r>
              <a:rPr lang="ru-RU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altLang="ru-RU" sz="2000" b="1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* -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) = -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</a:t>
            </a:r>
            <a:r>
              <a:rPr lang="ru-RU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altLang="ru-RU" sz="2000" b="1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*) = -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i="1" dirty="0" err="1" smtClean="0">
                <a:latin typeface="Times New Roman" pitchFamily="18" charset="0"/>
                <a:cs typeface="Times New Roman" pitchFamily="18" charset="0"/>
              </a:rPr>
              <a:t>kC</a:t>
            </a:r>
            <a:r>
              <a:rPr lang="ru-RU" alt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b="1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0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ru-RU" sz="2000" b="1" i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211" y="357769"/>
            <a:ext cx="53124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Математическая модель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280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66867" y="1333500"/>
            <a:ext cx="8112292" cy="55245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Поток через границу раздела фаз заменяется условием фазового равновесия:</a:t>
            </a:r>
            <a:endParaRPr lang="ru-RU" alt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8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* = </a:t>
            </a:r>
            <a:r>
              <a:rPr lang="ru-RU" altLang="ru-RU" sz="2800" b="1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alt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8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.</a:t>
            </a:r>
            <a:endParaRPr lang="en-US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alt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Из трех уравнений: </a:t>
            </a:r>
            <a:endParaRPr lang="en-US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8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* = </a:t>
            </a:r>
            <a:r>
              <a:rPr lang="ru-RU" altLang="ru-RU" sz="2800" b="1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alt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8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* 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</a:t>
            </a:r>
            <a:r>
              <a:rPr lang="ru-RU" altLang="ru-RU" sz="2800" b="1" baseline="-25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en-US" altLang="ru-RU" sz="28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8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* - </a:t>
            </a: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8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) = -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</a:t>
            </a:r>
            <a:r>
              <a:rPr lang="ru-RU" altLang="ru-RU" sz="2800" b="1" baseline="-25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altLang="ru-RU" sz="28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8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8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*)</a:t>
            </a: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      -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</a:t>
            </a:r>
            <a:r>
              <a:rPr lang="ru-RU" altLang="ru-RU" sz="2800" b="1" baseline="-25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en-US" altLang="ru-RU" sz="2800" b="1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8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8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800" b="1" dirty="0" smtClean="0">
                <a:latin typeface="Times New Roman" pitchFamily="18" charset="0"/>
                <a:cs typeface="Times New Roman" pitchFamily="18" charset="0"/>
              </a:rPr>
              <a:t>*) = -</a:t>
            </a:r>
            <a:r>
              <a:rPr lang="ru-RU" alt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err="1" smtClean="0">
                <a:latin typeface="Times New Roman" pitchFamily="18" charset="0"/>
                <a:cs typeface="Times New Roman" pitchFamily="18" charset="0"/>
              </a:rPr>
              <a:t>kC</a:t>
            </a:r>
            <a:r>
              <a:rPr lang="ru-RU" alt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800" b="1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ru-RU" sz="28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altLang="ru-RU" sz="2800" b="1" baseline="-25000" dirty="0" smtClean="0">
                <a:latin typeface="Times New Roman" pitchFamily="18" charset="0"/>
                <a:cs typeface="Times New Roman" pitchFamily="18" charset="0"/>
              </a:rPr>
              <a:t>ж</a:t>
            </a:r>
          </a:p>
          <a:p>
            <a:pPr algn="just" eaLnBrk="1" hangingPunct="1">
              <a:spcBef>
                <a:spcPts val="1200"/>
              </a:spcBef>
              <a:buFontTx/>
              <a:buNone/>
            </a:pPr>
            <a:endParaRPr lang="en-US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1200"/>
              </a:spcBef>
              <a:buFontTx/>
              <a:buNone/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можно определить три неизвестные - установившиеся концентрации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4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*,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4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* и </a:t>
            </a:r>
            <a:r>
              <a:rPr lang="ru-RU" altLang="ru-RU" sz="24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400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2000" dirty="0" smtClean="0"/>
              <a:t>		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altLang="ru-RU" sz="2000" dirty="0" smtClean="0"/>
          </a:p>
          <a:p>
            <a:pPr eaLnBrk="1" hangingPunct="1">
              <a:buFontTx/>
              <a:buNone/>
            </a:pPr>
            <a:endParaRPr lang="ru-RU" altLang="ru-RU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496421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32338" y="1333500"/>
            <a:ext cx="7667124" cy="55245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помощью несложных математических преобразований получаем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 = 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)/(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			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Здесь использована удельная поверхность раздела фаз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уд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обычно используемая для характеристики развитости площади контакта жидкости и газа.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перенос из одной среды в другую проходит через несколько последовательных этапов, то его интенсивность определяют общим коэффициентом массопереноса между газом и жидкостью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+ 1/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</a:t>
            </a:r>
            <a:r>
              <a:rPr lang="ru-RU" sz="2800" b="1" baseline="-25000" dirty="0" smtClean="0">
                <a:latin typeface="Times New Roman" pitchFamily="18" charset="0"/>
                <a:cs typeface="Times New Roman" pitchFamily="18" charset="0"/>
              </a:rPr>
              <a:t>ж</a:t>
            </a:r>
          </a:p>
        </p:txBody>
      </p:sp>
    </p:spTree>
    <p:extLst>
      <p:ext uri="{BB962C8B-B14F-4D97-AF65-F5344CB8AC3E}">
        <p14:creationId xmlns:p14="http://schemas.microsoft.com/office/powerpoint/2010/main" xmlns="" val="142520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4087" y="253466"/>
            <a:ext cx="57459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Гетерогенные процессы</a:t>
            </a:r>
            <a:endParaRPr lang="ru-RU" sz="2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384300" y="4315260"/>
            <a:ext cx="2632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172200" y="456679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99946" y="1304532"/>
            <a:ext cx="7180943" cy="5206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TimesNewRoman"/>
              </a:rPr>
              <a:t>Гетерогенные процессы.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Большинство химических реакций, используемых в химико-технологических процессах, протекает с участием веществ, находящихся в разных фазах. По виду участвующих в процессе фаз различают следующие гетерогенные процессы: 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23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● газ – твердое (Г – Т); к этому типу процессов относятся адсорбция и десорбция газов, возгонка, обжиг руд, окисление металлов, восстановление твердых оксидов, горение твердых топлив; 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23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● жидкость – твердое (Ж – Т); адсорбция, растворение, выщелачивание, кристаллизация; 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23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● газ – жидкость (Г – Ж); абсорбция, десорбция из жидкости, концентрирование растворов испарением растворителя, конденсация, перегонка жидких смесей - дистилляция, ректификация; 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23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● несмешивающаяся система жидкость – жидкость (Ж – Ж); экстракция, эмульгирование; 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235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● твердое – твердое (Т – Т); спекание, процессы получения цемента и керамики, высокотемпературный синтез неорганических материалов; 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● многофазные системы газ – жидкость – твердое и др. 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10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7037" y="284167"/>
            <a:ext cx="76395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NewRoman"/>
              </a:rPr>
              <a:t>Способ интенсификации гетерогенных процессов</a:t>
            </a:r>
            <a:endParaRPr lang="ru-RU" sz="2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10699"/>
            <a:ext cx="6217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NewRoman"/>
              </a:rPr>
              <a:t>Поверхность контакта фаз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. Поверхность контакта фаз может быть увеличена главным образом за счет соответствующего аппаратурного оформления процесса, т.е. путем применения различных по устройству реакторов.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i="1" dirty="0">
                <a:latin typeface="Times New Roman" panose="02020603050405020304" pitchFamily="18" charset="0"/>
                <a:ea typeface="TimesNewRoman"/>
              </a:rPr>
              <a:t>Движущая сила. 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Движущая сила гетерогенного процесса выражается уравнением: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"/>
              </a:rPr>
              <a:t>∆С  =  </a:t>
            </a:r>
            <a:r>
              <a:rPr lang="ru-RU" dirty="0" err="1">
                <a:latin typeface="Times New Roman" panose="02020603050405020304" pitchFamily="18" charset="0"/>
                <a:ea typeface="TimesNewRoman"/>
              </a:rPr>
              <a:t>С</a:t>
            </a:r>
            <a:r>
              <a:rPr lang="ru-RU" baseline="-25000" dirty="0" err="1">
                <a:latin typeface="Times New Roman" panose="02020603050405020304" pitchFamily="18" charset="0"/>
                <a:ea typeface="TimesNewRoman"/>
              </a:rPr>
              <a:t>п.ф</a:t>
            </a:r>
            <a:r>
              <a:rPr lang="ru-RU" baseline="-25000" dirty="0">
                <a:latin typeface="Times New Roman" panose="02020603050405020304" pitchFamily="18" charset="0"/>
                <a:ea typeface="TimesNewRoman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ea typeface="TimesNewRoman"/>
              </a:rPr>
              <a:t>С</a:t>
            </a:r>
            <a:r>
              <a:rPr lang="ru-RU" baseline="-25000" dirty="0" err="1">
                <a:latin typeface="Times New Roman" panose="02020603050405020304" pitchFamily="18" charset="0"/>
                <a:ea typeface="TimesNewRoman"/>
              </a:rPr>
              <a:t>з.р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"/>
              </a:rPr>
              <a:t>где </a:t>
            </a:r>
            <a:r>
              <a:rPr lang="ru-RU" dirty="0" err="1">
                <a:latin typeface="Times New Roman" panose="02020603050405020304" pitchFamily="18" charset="0"/>
                <a:ea typeface="TimesNewRoman"/>
              </a:rPr>
              <a:t>С</a:t>
            </a:r>
            <a:r>
              <a:rPr lang="ru-RU" baseline="-25000" dirty="0" err="1">
                <a:latin typeface="Times New Roman" panose="02020603050405020304" pitchFamily="18" charset="0"/>
                <a:ea typeface="TimesNewRoman"/>
              </a:rPr>
              <a:t>п.ф</a:t>
            </a:r>
            <a:r>
              <a:rPr lang="ru-RU" baseline="-25000" dirty="0">
                <a:latin typeface="Times New Roman" panose="02020603050405020304" pitchFamily="18" charset="0"/>
                <a:ea typeface="TimesNewRoman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 – концентрация исходного вещества в передающей фазе; </a:t>
            </a:r>
            <a:r>
              <a:rPr lang="ru-RU" dirty="0" err="1">
                <a:latin typeface="Times New Roman" panose="02020603050405020304" pitchFamily="18" charset="0"/>
                <a:ea typeface="TimesNewRoman"/>
              </a:rPr>
              <a:t>С</a:t>
            </a:r>
            <a:r>
              <a:rPr lang="ru-RU" baseline="-25000" dirty="0" err="1">
                <a:latin typeface="Times New Roman" panose="02020603050405020304" pitchFamily="18" charset="0"/>
                <a:ea typeface="TimesNewRoman"/>
              </a:rPr>
              <a:t>з.р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 - концентрация исходного вещества в той же фазе в зоне реакции.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04560" y="3256008"/>
            <a:ext cx="31394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"/>
              </a:rPr>
              <a:t>Изменение движущей силы процесса ∆С во времени τ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0906" y="1164641"/>
            <a:ext cx="2228850" cy="22764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0" y="3854317"/>
            <a:ext cx="9143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интенсификации (увеличения скорости) гетерогенных процессов необходимо: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1 - увеличивать поверхность контакта фаз (независимо от области протекания процесса); 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2 - увеличивать движущую силу процесса (независимо от области протекания процесса), для чего надо а) повышать концентрацию исходных веществ (давление в газовой фазе); б) уменьшать концентрацию продуктов; </a:t>
            </a:r>
            <a:endParaRPr lang="ru-RU" sz="16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3 - увеличивать коэффициент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массопередачи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для чего надо а) при протекании процесса в кинетической области повышать температуру и концентрации реагирующих веществ; б) при протекании процесса в диффузионной области повышать скорость потоков, увеличивать перемешивание и т.д.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158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238309" y="1647446"/>
            <a:ext cx="5911768" cy="45565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Взаимодействие "газ-жидкость" представлено в промышленности несколькими разновидностями по способу контакта фаз:</a:t>
            </a:r>
          </a:p>
          <a:p>
            <a:pPr algn="just">
              <a:lnSpc>
                <a:spcPct val="80000"/>
              </a:lnSpc>
            </a:pPr>
            <a:r>
              <a:rPr lang="ru-RU" altLang="ru-RU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барботаж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(диспергированный газ в виде пузырей поднимается в слое жидкости);</a:t>
            </a:r>
          </a:p>
          <a:p>
            <a:pPr algn="just">
              <a:lnSpc>
                <a:spcPct val="80000"/>
              </a:lnSpc>
            </a:pPr>
            <a:r>
              <a:rPr lang="ru-RU" alt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орошение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(диспергированная в виде капель жидкость пролетает через газ);</a:t>
            </a:r>
          </a:p>
          <a:p>
            <a:pPr algn="just">
              <a:lnSpc>
                <a:spcPct val="80000"/>
              </a:lnSpc>
            </a:pPr>
            <a:r>
              <a:rPr lang="ru-RU" alt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пленочное течение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(жидкость пленкой стекает по поверхности, поток газа проходит вдоль нее);</a:t>
            </a:r>
          </a:p>
          <a:p>
            <a:pPr algn="just">
              <a:lnSpc>
                <a:spcPct val="80000"/>
              </a:lnSpc>
            </a:pPr>
            <a:r>
              <a:rPr lang="ru-RU" alt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контакт в насадочной колонне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(близко к пленочному течению - жидкость стекает по насадке в виде нерегулярной, возмущенной пленки, газ проходит в свободном пространстве);</a:t>
            </a:r>
          </a:p>
          <a:p>
            <a:pPr algn="just">
              <a:lnSpc>
                <a:spcPct val="80000"/>
              </a:lnSpc>
            </a:pPr>
            <a:r>
              <a:rPr lang="ru-RU" alt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газо-жидкостной поток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(потоки газа и жидкости движутся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спутно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, в одном направлении).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786" y="1372019"/>
            <a:ext cx="1871421" cy="34649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87697" y="5100452"/>
            <a:ext cx="2611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Барботажный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колонный аппарат: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емкость; 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барботер; </a:t>
            </a:r>
            <a:r>
              <a:rPr lang="ru-RU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- перегородка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957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6731" y="2429050"/>
            <a:ext cx="4451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барботаж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газа через жидкость (например, в тарельчатых колоннах), газ диспергирован в жидкости; пузырьки газа служат своеобразными перемешивающими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агентами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895" y="3660156"/>
            <a:ext cx="1917859" cy="227761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7443" y="3944452"/>
            <a:ext cx="1964531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626737" y="2443487"/>
            <a:ext cx="31552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распыление жидкости в виде капель или струй в газовом потоке, жидкость диспергирована в газе 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7499" y="3707167"/>
            <a:ext cx="1693069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368710" y="1218535"/>
            <a:ext cx="8229600" cy="1143000"/>
          </a:xfrm>
        </p:spPr>
        <p:txBody>
          <a:bodyPr>
            <a:normAutofit fontScale="90000"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Контакт фаз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достигается перемешиванием. Перемешивание (увеличение поверхности контакта фаз) может осуществляться различными способами: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77102" y="6293111"/>
            <a:ext cx="4767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NewRoman"/>
              </a:rPr>
              <a:t>3) перемешивание механическими мешалками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381320" y="5921178"/>
            <a:ext cx="2370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Распыление жидкости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541" y="5908272"/>
            <a:ext cx="3794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барботаж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газа (пара) через жидкость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48344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727" y="2228560"/>
            <a:ext cx="3886199" cy="32097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1226" y="0"/>
            <a:ext cx="7318208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Аппаратурное оформление процессов Г-Ж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5199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TimesNewRoman"/>
              </a:rPr>
              <a:t>Для увеличения контакта фаз в системе Г – Ж процесс часто проводят в башнях с насадкой или в полых башнях.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68493" y="19705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TimesNewRoman"/>
              </a:rPr>
              <a:t>В полых башнях поверхностью соприкосновения фаз служит поверхность капель, образующихся при разбрызгивании жидкости в башне с помощью различных устройств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27487" y="397518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NewRoman"/>
              </a:rPr>
              <a:t>Общая поверхность (поверхность контакта фаз </a:t>
            </a:r>
            <a:r>
              <a:rPr lang="ru-RU" i="1" dirty="0">
                <a:latin typeface="Times New Roman" panose="02020603050405020304" pitchFamily="18" charset="0"/>
                <a:ea typeface="TimesNewRoman"/>
              </a:rPr>
              <a:t>F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) определяется по формуле: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NewRoman"/>
              </a:rPr>
              <a:t>F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  =  0,3/ρ</a:t>
            </a:r>
            <a:r>
              <a:rPr lang="en-US" dirty="0">
                <a:latin typeface="Times New Roman" panose="02020603050405020304" pitchFamily="18" charset="0"/>
                <a:ea typeface="TimesNewRoman"/>
              </a:rPr>
              <a:t>R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769551" y="5282695"/>
            <a:ext cx="387416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NewRoman" charset="-128"/>
              </a:rPr>
              <a:t>где 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NewRoman" charset="-128"/>
              </a:rPr>
              <a:t>F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NewRoman" charset="-128"/>
              </a:rPr>
              <a:t> - поверхность, приходящаяся на 1 кг разбрызгиваемой жидкости; </a:t>
            </a:r>
            <a:r>
              <a:rPr kumimoji="0" lang="ru-RU" alt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NewRoman" charset="-128"/>
              </a:rPr>
              <a:t>ρ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NewRoman" charset="-128"/>
              </a:rPr>
              <a:t>- плотность жидкости, г/см</a:t>
            </a:r>
            <a:r>
              <a:rPr kumimoji="0" lang="ru-RU" altLang="ru-RU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NewRoman" charset="-128"/>
              </a:rPr>
              <a:t>3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NewRoman" charset="-128"/>
              </a:rPr>
              <a:t>; </a:t>
            </a:r>
            <a:r>
              <a:rPr kumimoji="0" lang="en-US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NewRoman" charset="-128"/>
              </a:rPr>
              <a:t>R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NewRoman" charset="-128"/>
              </a:rPr>
              <a:t> - радиус капель, см.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7434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9779" y="3122920"/>
            <a:ext cx="8006289" cy="24010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altLang="ru-RU" dirty="0" smtClean="0"/>
          </a:p>
          <a:p>
            <a:pPr algn="just">
              <a:buFontTx/>
              <a:buNone/>
            </a:pPr>
            <a:r>
              <a:rPr lang="ru-RU" altLang="ru-RU" dirty="0" smtClean="0"/>
              <a:t>1) Насадочный абсорбер</a:t>
            </a:r>
          </a:p>
          <a:p>
            <a:pPr algn="just">
              <a:buFontTx/>
              <a:buNone/>
            </a:pPr>
            <a:r>
              <a:rPr lang="ru-RU" altLang="ru-RU" dirty="0" smtClean="0"/>
              <a:t>2) Колонна с </a:t>
            </a:r>
            <a:r>
              <a:rPr lang="ru-RU" altLang="ru-RU" dirty="0" err="1" smtClean="0"/>
              <a:t>ситчатыми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переточными</a:t>
            </a:r>
            <a:r>
              <a:rPr lang="ru-RU" altLang="ru-RU" dirty="0" smtClean="0"/>
              <a:t> тарелками</a:t>
            </a:r>
          </a:p>
          <a:p>
            <a:pPr algn="just">
              <a:buFontTx/>
              <a:buNone/>
            </a:pPr>
            <a:r>
              <a:rPr lang="ru-RU" altLang="ru-RU" dirty="0" smtClean="0"/>
              <a:t>3) Пленочный абсорбер</a:t>
            </a:r>
          </a:p>
          <a:p>
            <a:pPr algn="just">
              <a:buFontTx/>
              <a:buNone/>
            </a:pPr>
            <a:r>
              <a:rPr lang="ru-RU" altLang="ru-RU" dirty="0" smtClean="0"/>
              <a:t>4) Абсорбер с </a:t>
            </a:r>
            <a:r>
              <a:rPr lang="ru-RU" altLang="ru-RU" dirty="0" err="1" smtClean="0"/>
              <a:t>барботажным</a:t>
            </a:r>
            <a:r>
              <a:rPr lang="ru-RU" altLang="ru-RU" dirty="0" smtClean="0"/>
              <a:t> слоем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6981" y="0"/>
            <a:ext cx="8495071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alt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Аппараты, в которых осуществляются газожидкостные реакции:</a:t>
            </a:r>
          </a:p>
        </p:txBody>
      </p:sp>
    </p:spTree>
    <p:extLst>
      <p:ext uri="{BB962C8B-B14F-4D97-AF65-F5344CB8AC3E}">
        <p14:creationId xmlns:p14="http://schemas.microsoft.com/office/powerpoint/2010/main" xmlns="" val="1150206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9716" y="249155"/>
            <a:ext cx="431483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Насадочный абсорбер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9" descr="Насадочные абсорберы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48387" y="1164178"/>
            <a:ext cx="2747963" cy="2771775"/>
          </a:xfrm>
          <a:noFill/>
        </p:spPr>
      </p:pic>
      <p:pic>
        <p:nvPicPr>
          <p:cNvPr id="6" name="Picture 10" descr="Насад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12955" y="3919538"/>
            <a:ext cx="2290763" cy="2938462"/>
          </a:xfrm>
          <a:prstGeom prst="rect">
            <a:avLst/>
          </a:prstGeom>
          <a:noFill/>
        </p:spPr>
      </p:pic>
      <p:sp>
        <p:nvSpPr>
          <p:cNvPr id="7" name="Rectangle 16"/>
          <p:cNvSpPr txBox="1">
            <a:spLocks noChangeArrowheads="1"/>
          </p:cNvSpPr>
          <p:nvPr/>
        </p:nvSpPr>
        <p:spPr>
          <a:xfrm>
            <a:off x="3008672" y="1212594"/>
            <a:ext cx="6135328" cy="51439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Насадочный абсорбер представляет собой колонну, заполненную насадкой – твердыми телами различной формы.</a:t>
            </a:r>
          </a:p>
          <a:p>
            <a:pPr marL="0" indent="0"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насадочной колонне 1 (рис.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а, 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насадка 3 укладывается на опорные решетки 4, имеющие отверстия или щели для прохождения газа и стока жидкости, которая достаточно равномерно орошает насадку 3 с помощью распределителя 2 и стекает по поверхности насадочных тел в виде тонкой пленки вниз.</a:t>
            </a:r>
          </a:p>
          <a:p>
            <a:pPr marL="0" indent="0"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Поверхностью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контакта фаз в насадочной колонне является смоченная поверхность насадки. Поэтому насадка должна иметь возможно большую поверхность в единице объема.</a:t>
            </a:r>
          </a:p>
          <a:p>
            <a:pPr marL="0" indent="0"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промышленности используют большое число разнообразных по форме и по размерам насадок, изготовленных из различных материалов (металла, керамики, пластических масс и др.).</a:t>
            </a:r>
          </a:p>
          <a:p>
            <a:pPr marL="0" indent="0"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Виды насадок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– насадка из колец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Рашига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– отдельное кольцо      2 – кольца навалом      3 – регулярная насадка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 –фасонная насадка 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– кольца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Палля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седлообразная насадка 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– кольца с крестообразными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перегородками 4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керамические блоки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 – витые из проволоки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насадки 6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кольца со внутренними спиралями</a:t>
            </a: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 – пропеллерная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насадка 8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деревянная хордовая насадка</a:t>
            </a:r>
          </a:p>
        </p:txBody>
      </p:sp>
    </p:spTree>
    <p:extLst>
      <p:ext uri="{BB962C8B-B14F-4D97-AF65-F5344CB8AC3E}">
        <p14:creationId xmlns:p14="http://schemas.microsoft.com/office/powerpoint/2010/main" xmlns="" val="3215291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235974" y="380500"/>
            <a:ext cx="7386971" cy="517859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alt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Колонна с </a:t>
            </a:r>
            <a:r>
              <a:rPr lang="ru-RU" altLang="ru-RU" sz="2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ситчатыми</a:t>
            </a:r>
            <a:r>
              <a:rPr lang="ru-RU" alt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6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переточными</a:t>
            </a:r>
            <a:r>
              <a:rPr lang="ru-RU" alt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тарелками</a:t>
            </a:r>
          </a:p>
        </p:txBody>
      </p:sp>
      <p:pic>
        <p:nvPicPr>
          <p:cNvPr id="5" name="Picture 7" descr="Колонна с ситчатыми переточными тарелками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51235" y="1714501"/>
            <a:ext cx="3077765" cy="3357563"/>
          </a:xfrm>
          <a:noFill/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642852" y="1427749"/>
            <a:ext cx="5309419" cy="44529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Данный абсорбер представляет собой вертикальный цилиндр – колонну, внутри которой на определенном расстоянии друг от друга по высоте колонны размещаются горизонтальные перегородки –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ситчатые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тарелки. Тарелки служат для развития поверхности контакта фаз при направленном движении этих фаз (жидкость течет сверху вниз, а газ проходит снизу вверх) и многократном взаимодействии жидкости и газа.</a:t>
            </a:r>
          </a:p>
          <a:p>
            <a:pPr indent="0">
              <a:buFontTx/>
              <a:buNone/>
            </a:pPr>
            <a:r>
              <a:rPr lang="ru-RU" altLang="ru-RU" sz="18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– колонна с тарелками</a:t>
            </a:r>
          </a:p>
          <a:p>
            <a:pPr indent="0">
              <a:buFontTx/>
              <a:buNone/>
            </a:pPr>
            <a:r>
              <a:rPr lang="ru-RU" altLang="ru-RU" sz="1800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– Две соседние тарелки</a:t>
            </a:r>
          </a:p>
          <a:p>
            <a:pPr indent="0"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-  тарелки</a:t>
            </a:r>
          </a:p>
          <a:p>
            <a:pPr indent="0"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2 –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переточные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перегородки или трубы с порогами</a:t>
            </a:r>
          </a:p>
          <a:p>
            <a:pPr indent="0"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3 – гидравлические затворы</a:t>
            </a:r>
          </a:p>
          <a:p>
            <a:pPr indent="0"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4 – корпус колонны</a:t>
            </a:r>
          </a:p>
        </p:txBody>
      </p:sp>
    </p:spTree>
    <p:extLst>
      <p:ext uri="{BB962C8B-B14F-4D97-AF65-F5344CB8AC3E}">
        <p14:creationId xmlns:p14="http://schemas.microsoft.com/office/powerpoint/2010/main" xmlns="" val="2640292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324465" y="148640"/>
            <a:ext cx="7256934" cy="658812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alt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Пленочный абсорбер с восходящим движением пленки</a:t>
            </a:r>
          </a:p>
        </p:txBody>
      </p:sp>
      <p:pic>
        <p:nvPicPr>
          <p:cNvPr id="5" name="Picture 7" descr="Пленочные абсорберы с восходящем движением жидкости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350978"/>
            <a:ext cx="3434135" cy="5226802"/>
          </a:xfrm>
          <a:noFill/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406879" y="1371429"/>
            <a:ext cx="5545392" cy="49514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В пленочном абсорбере поверхностью контакта фаз является поверхность жидкости, текущей по твердой, обычно вертикальной стенке.</a:t>
            </a:r>
          </a:p>
          <a:p>
            <a:pPr marL="0" indent="0" algn="just"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Данный аппарат состоит из пучка труб 1, закрепленных в трубных решетках 2. Газ проходит через распределительные патрубки 4, расположенные соосно с  трубами 1. </a:t>
            </a:r>
            <a:endParaRPr lang="en-US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Абсорбент поступает в трубы через щели 5 (узел </a:t>
            </a:r>
            <a:r>
              <a:rPr lang="ru-RU" altLang="ru-RU" sz="1600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). Движущийся с достаточно высокой скоростью газ увлекает жидкую пленку снизу вверх, т.е. абсорбер работает в режиме восходящего прямотока. По выходе из труб 1 жидкость сливается на верхнюю трубную решетку и выводится из абсорбера. </a:t>
            </a:r>
            <a:endParaRPr lang="en-US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Для снижения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брызгоуноса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с отходящим газом в абсорбере устанавливаются </a:t>
            </a:r>
            <a:r>
              <a:rPr lang="ru-RU" altLang="ru-RU" sz="1600" dirty="0" err="1" smtClean="0">
                <a:latin typeface="Times New Roman" pitchFamily="18" charset="0"/>
                <a:cs typeface="Times New Roman" pitchFamily="18" charset="0"/>
              </a:rPr>
              <a:t>брызгоотбойники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 3. </a:t>
            </a:r>
            <a:endParaRPr lang="en-US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С целью охлаждения абсорбента в межтрубное пространство подают охлаждающий агент. </a:t>
            </a:r>
            <a:endParaRPr lang="en-US" alt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Tx/>
              <a:buNone/>
            </a:pP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Для повышения эффективности процесса применяют многоступенчатые абсорберы подобного типа (рис. </a:t>
            </a:r>
            <a:r>
              <a:rPr lang="ru-RU" altLang="ru-RU" sz="1600" i="1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altLang="ru-RU" sz="1600" dirty="0" smtClean="0">
                <a:latin typeface="Times New Roman" pitchFamily="18" charset="0"/>
                <a:cs typeface="Times New Roman" pitchFamily="18" charset="0"/>
              </a:rPr>
              <a:t>) – двухступенчатый пленочный абсорбер с восходящим движением жидкости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88079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67" y="2079729"/>
            <a:ext cx="3607594" cy="3448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838" y="1169425"/>
            <a:ext cx="3107531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598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5198" y="1709388"/>
            <a:ext cx="80474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 виду участвующих в процессе фаз различают следующие гетерогенные процессы: </a:t>
            </a: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235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● газ – твердое (Г – Т); к этому типу процессов относятся адсорбция и десорбция газов, возгонка, обжиг руд, окисление металлов, восстановление твердых оксидов, горение твердых топлив; </a:t>
            </a:r>
            <a:endParaRPr lang="ru-RU" sz="200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42" y="3578829"/>
            <a:ext cx="7395691" cy="283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2359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858" y="1199530"/>
            <a:ext cx="6646148" cy="52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54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564" y="1845902"/>
            <a:ext cx="652938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884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1217" y="1500198"/>
            <a:ext cx="85783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Гетерогенные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 в системе «газ-жидкость» </a:t>
            </a:r>
            <a:b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используются в химической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технологии.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5481" y="2914598"/>
            <a:ext cx="7587772" cy="35014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70000"/>
              </a:lnSpc>
              <a:buFontTx/>
              <a:buNone/>
            </a:pPr>
            <a:r>
              <a:rPr lang="ru-RU" alt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в качестве самостоятельных процессов получения необходимых продуктов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Абсорбция аммиака растворами азотной кислоты при производстве аммиачной селитры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NH4NO3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растворами серной кислоты при производстве сульфата аммония (производство удобрений)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Хлорирование жидких ароматических углеводородов (органический синтез)</a:t>
            </a:r>
          </a:p>
          <a:p>
            <a:pPr algn="just">
              <a:lnSpc>
                <a:spcPct val="70000"/>
              </a:lnSpc>
              <a:buFontTx/>
              <a:buNone/>
            </a:pPr>
            <a:r>
              <a:rPr lang="ru-RU" altLang="ru-RU" sz="20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в качестве вспомогательных процессов очистки газовых смесей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Абсорбция углекислого газа водными растворами </a:t>
            </a:r>
            <a:r>
              <a:rPr lang="ru-RU" alt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моноэтаноламинами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(МЭА)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Абсорбция карбоната калия с целью очистки синтез-газа в производстве аммиака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Абсорбция диоксида серы растворами сульфита и гидросульфита аммония при санитарной очистке газов</a:t>
            </a:r>
          </a:p>
        </p:txBody>
      </p:sp>
    </p:spTree>
    <p:extLst>
      <p:ext uri="{BB962C8B-B14F-4D97-AF65-F5344CB8AC3E}">
        <p14:creationId xmlns:p14="http://schemas.microsoft.com/office/powerpoint/2010/main" xmlns="" val="341345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28598" y="1900690"/>
            <a:ext cx="4792935" cy="4113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процесса взаимодействия газа с жидкостью:</a:t>
            </a:r>
          </a:p>
          <a:p>
            <a:pPr algn="just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соприкасаются потоки газа и жидкости; </a:t>
            </a:r>
          </a:p>
          <a:p>
            <a:pPr algn="just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граница раздела фаз;</a:t>
            </a:r>
          </a:p>
          <a:p>
            <a:pPr algn="just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переносятся через поверхность раздела фаз; </a:t>
            </a:r>
          </a:p>
          <a:p>
            <a:pPr algn="just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протекает в одной из фаз или в обеих.</a:t>
            </a:r>
          </a:p>
          <a:p>
            <a:pPr algn="just"/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пределах выделенного элемента концентрации компонентов в каждой из фаз одинаковы. В качестве такого элемента можно выделить газовый пузырь с некоторым объемом жидкости вокруг него, или каплю в газовом объеме, или элементарный участок пленочного газо-жидкостного потока.</a:t>
            </a:r>
          </a:p>
        </p:txBody>
      </p:sp>
      <p:pic>
        <p:nvPicPr>
          <p:cNvPr id="7" name="Picture 4" descr="419-27_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23876" y="1323873"/>
            <a:ext cx="2565797" cy="53276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87022" y="361607"/>
            <a:ext cx="581678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Основные теоретические положения</a:t>
            </a:r>
            <a:endParaRPr lang="ru-RU" sz="2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17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165123"/>
            <a:ext cx="6636774" cy="56928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ru-RU" altLang="ru-RU" sz="20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Вариант процесса</a:t>
            </a:r>
            <a:r>
              <a:rPr lang="ru-RU" alt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Исходные компоненты содержатся в газе - А и в жидкости - В. Их содержание определено условиями процесса: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парциальное давление А в газе -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и концентрация В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жидкости -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. Реакция протекает в жидкой фазе.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alt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alt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+ (</a:t>
            </a:r>
            <a:r>
              <a:rPr lang="ru-RU" altLang="ru-RU" sz="24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alt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Скорость реакции описывается кинетическим уравнением </a:t>
            </a:r>
            <a:endParaRPr lang="ru-RU" alt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altLang="ru-RU" sz="2400" b="1" i="1" dirty="0" err="1" smtClean="0">
                <a:latin typeface="Times New Roman" pitchFamily="18" charset="0"/>
                <a:cs typeface="Times New Roman" pitchFamily="18" charset="0"/>
              </a:rPr>
              <a:t>kC</a:t>
            </a:r>
            <a:r>
              <a:rPr lang="ru-RU" alt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400" b="1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400" b="1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altLang="ru-RU" sz="2000" b="1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sz="2000" b="1" baseline="-25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- концентрация A в жидкой фазе.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2000" b="1" i="1" u="sng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Структура процесса</a:t>
            </a:r>
            <a:r>
              <a:rPr lang="ru-RU" alt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1) Перенос компонента A из объема газа через газовый пограничный слой к поверхности раздела фаз (этап I).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2) Перенос A через поверхность раздела из газа в жидкость (этап II).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3) Перенос A от поверхности раздела через пограничный слой в объем жидкости (этап III).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4) Реакция между A и В </a:t>
            </a:r>
            <a:r>
              <a:rPr lang="ru-RU" altLang="ru-RU" sz="18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жидкости (этап IV).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Полагаем, что реакция сосредоточена в объеме жидкости. Продукты реакции не влияют на скорость процесса и параметры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массопереноса</a:t>
            </a:r>
          </a:p>
        </p:txBody>
      </p:sp>
      <p:pic>
        <p:nvPicPr>
          <p:cNvPr id="5" name="Picture 4" descr="419-27_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60356" y="1385887"/>
            <a:ext cx="2483644" cy="5472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5606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C82D9EC-6F42-99AC-AB4D-AB38C76CD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363925"/>
            <a:ext cx="55306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/>
            <a:r>
              <a:rPr lang="ru-RU" altLang="ru-RU" b="1" i="1" u="sng" dirty="0">
                <a:solidFill>
                  <a:schemeClr val="accent2"/>
                </a:solidFill>
              </a:rPr>
              <a:t>Вариант процесса</a:t>
            </a:r>
            <a:r>
              <a:rPr lang="ru-RU" altLang="ru-RU" b="1" dirty="0">
                <a:solidFill>
                  <a:schemeClr val="accent2"/>
                </a:solidFill>
              </a:rPr>
              <a:t>.</a:t>
            </a:r>
          </a:p>
          <a:p>
            <a:pPr indent="3429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NewRoman"/>
              </a:rPr>
              <a:t>Гетерогенный 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процесс горения </a:t>
            </a:r>
            <a:r>
              <a:rPr lang="ru-RU" dirty="0" smtClean="0">
                <a:latin typeface="Times New Roman" panose="02020603050405020304" pitchFamily="18" charset="0"/>
                <a:ea typeface="TimesNewRoman"/>
              </a:rPr>
              <a:t>угля (Г-Т), 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который складывается из пяти </a:t>
            </a:r>
            <a:r>
              <a:rPr lang="ru-RU" dirty="0" smtClean="0">
                <a:latin typeface="Times New Roman" panose="02020603050405020304" pitchFamily="18" charset="0"/>
                <a:ea typeface="TimesNewRoman"/>
              </a:rPr>
              <a:t>стадий: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SymbolMT"/>
              </a:rPr>
              <a:t>• 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внешняя диффузия О</a:t>
            </a:r>
            <a:r>
              <a:rPr lang="ru-RU" baseline="-25000" dirty="0">
                <a:latin typeface="Times New Roman" panose="02020603050405020304" pitchFamily="18" charset="0"/>
                <a:ea typeface="TimesNewRoman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 (через пограничный газовый слой);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SymbolMT"/>
              </a:rPr>
              <a:t>• 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внутренняя диффузия О</a:t>
            </a:r>
            <a:r>
              <a:rPr lang="ru-RU" baseline="-25000" dirty="0">
                <a:latin typeface="Times New Roman" panose="02020603050405020304" pitchFamily="18" charset="0"/>
                <a:ea typeface="TimesNewRoman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 (через слой золы);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SymbolMT"/>
              </a:rPr>
              <a:t>• 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химическая реакция;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SymbolMT"/>
              </a:rPr>
              <a:t>• 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внутренняя диффузия СО</a:t>
            </a:r>
            <a:r>
              <a:rPr lang="ru-RU" baseline="-25000" dirty="0">
                <a:latin typeface="Times New Roman" panose="02020603050405020304" pitchFamily="18" charset="0"/>
                <a:ea typeface="TimesNewRoman"/>
              </a:rPr>
              <a:t>2 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(через слой золы);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SymbolMT"/>
              </a:rPr>
              <a:t>• 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внешняя диффузия СО</a:t>
            </a:r>
            <a:r>
              <a:rPr lang="ru-RU" baseline="-25000" dirty="0">
                <a:latin typeface="Times New Roman" panose="02020603050405020304" pitchFamily="18" charset="0"/>
                <a:ea typeface="TimesNewRoman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 (через пограничный слой газа).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9504" y="1527583"/>
            <a:ext cx="2964051" cy="35801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282235" y="5425131"/>
            <a:ext cx="36111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– уголь; 2 – зола; 3 – пограничный слой газа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горения угля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6771" y="432414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NewRoman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любом гетерогенном химическом процессе можно выделить три основных одновременно протекающих процесса: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NewRoman"/>
              </a:rPr>
              <a:t>1) диффузия реагентов к границе раздела фаз;</a:t>
            </a:r>
            <a:endParaRPr lang="ru-RU" sz="1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NewRoman"/>
              </a:rPr>
              <a:t>2) химическая реакция;</a:t>
            </a:r>
            <a:endParaRPr lang="ru-RU" sz="1600" b="1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NewRoman"/>
              </a:rPr>
              <a:t>3) диффузия продуктов реакции из зоны реакции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6253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2280</Words>
  <Application>Microsoft Office PowerPoint</Application>
  <PresentationFormat>Экран (4:3)</PresentationFormat>
  <Paragraphs>186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Контакт фаз достигается перемешиванием. Перемешивание (увеличение поверхности контакта фаз) может осуществляться различными способами: </vt:lpstr>
      <vt:lpstr>Аппаратурное оформление процессов Г-Ж</vt:lpstr>
      <vt:lpstr>Аппараты, в которых осуществляются газожидкостные реакции:</vt:lpstr>
      <vt:lpstr>Слайд 25</vt:lpstr>
      <vt:lpstr>Колонна с ситчатыми переточными тарелками</vt:lpstr>
      <vt:lpstr>Пленочный абсорбер с восходящим движением пленки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Syolpan Kubekova</dc:creator>
  <cp:lastModifiedBy>User</cp:lastModifiedBy>
  <cp:revision>5</cp:revision>
  <dcterms:created xsi:type="dcterms:W3CDTF">2022-03-03T07:12:05Z</dcterms:created>
  <dcterms:modified xsi:type="dcterms:W3CDTF">2022-11-07T17:16:26Z</dcterms:modified>
</cp:coreProperties>
</file>