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3" r:id="rId3"/>
    <p:sldId id="274" r:id="rId4"/>
    <p:sldId id="275" r:id="rId5"/>
    <p:sldId id="277" r:id="rId6"/>
    <p:sldId id="276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61" d="100"/>
          <a:sy n="61" d="100"/>
        </p:scale>
        <p:origin x="-7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9FDD5-70B2-41DE-A973-23DF84424940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B6F9-5EE6-41A6-AA76-556EF97C1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1055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03C1A-783F-4C9C-A3F0-7C532DFE4AC1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1936F-5B8A-4F75-85FE-8B10CFAF3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896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0F7F0-6B2B-42DC-A7E8-487473AA0567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FF86C-253C-400F-B9EA-EE807FD26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269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964E-9E66-4CEF-AE5F-C70AEEF3C24C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FD65-C26A-4E72-8C50-66B6860A2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991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113E3-4E43-4028-83FC-FB3262A41DA9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66B01-0ADD-42E7-8A69-D3AFBEE97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3905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F66A0-A68C-4992-9F60-3085DBD29ED3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C3570-C921-412C-B368-D495BD289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839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6BE97-F716-49C8-8DF1-4CBCFCCBF564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86117-ACBA-4F82-88E6-7F707F9F6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134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FF8A7-8A24-4DEF-89E5-F879928A513C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B3091-7CE9-40C6-B037-C9C4BC7EE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252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06ABF-9711-440F-833E-DFED1B23E8B6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5A3EB-CAF9-4650-92EB-1282BF527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238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A89FD-A85D-473E-B05D-363B68234802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0DED9-08C5-4DEE-8CFA-9EA34EAD6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431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E9860-E46F-4D1D-B4FD-56D5898E9E53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3DA5B-77F3-4261-9295-5767FE04F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802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4100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10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D3AFE47-8831-4F92-A5F7-003A67603F94}" type="datetimeFigureOut">
              <a:rPr lang="ru-RU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15FDB81-129F-4E23-883D-3CC8B194E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4105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7" r:id="rId2"/>
    <p:sldLayoutId id="2147483796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7" r:id="rId9"/>
    <p:sldLayoutId id="2147483793" r:id="rId10"/>
    <p:sldLayoutId id="21474837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1071563"/>
            <a:ext cx="7772400" cy="3500437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sz="4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Дәріс тақырыбы:</a:t>
            </a:r>
            <a:r>
              <a:rPr lang="kk-KZ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k-KZ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4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Химия пәні. </a:t>
            </a:r>
            <a:br>
              <a:rPr lang="kk-KZ" sz="4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4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Негізгі түсініктері мен заңдары. </a:t>
            </a:r>
            <a:endParaRPr lang="ru-RU" sz="4200" i="1" dirty="0" smtClean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643563"/>
          </a:xfrm>
        </p:spPr>
        <p:txBody>
          <a:bodyPr/>
          <a:lstStyle/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Эквиваленттер заңы:</a:t>
            </a:r>
            <a:r>
              <a:rPr lang="kk-KZ" altLang="ru-RU" smtClean="0">
                <a:latin typeface="Arial" charset="0"/>
                <a:cs typeface="Arial" charset="0"/>
              </a:rPr>
              <a:t> </a:t>
            </a:r>
          </a:p>
          <a:p>
            <a:pPr marL="0" indent="287338" algn="just" eaLnBrk="1" hangingPunct="1">
              <a:spcBef>
                <a:spcPct val="0"/>
              </a:spcBef>
              <a:buFontTx/>
              <a:buChar char="-"/>
            </a:pPr>
            <a:r>
              <a:rPr lang="kk-KZ" altLang="ru-RU" i="1" smtClean="0">
                <a:solidFill>
                  <a:srgbClr val="800000"/>
                </a:solidFill>
                <a:latin typeface="Arial" charset="0"/>
                <a:cs typeface="Arial" charset="0"/>
              </a:rPr>
              <a:t>барлық заттар бірі-бірімен нақты алынған эквиваленттік қатынаста әрекеттеседі;</a:t>
            </a:r>
          </a:p>
          <a:p>
            <a:pPr marL="0" indent="287338" algn="just" eaLnBrk="1" hangingPunct="1">
              <a:spcBef>
                <a:spcPct val="0"/>
              </a:spcBef>
              <a:buFontTx/>
              <a:buChar char="-"/>
            </a:pPr>
            <a:r>
              <a:rPr lang="kk-KZ" altLang="ru-RU" i="1" smtClean="0">
                <a:solidFill>
                  <a:srgbClr val="800000"/>
                </a:solidFill>
                <a:latin typeface="Arial" charset="0"/>
                <a:cs typeface="Arial" charset="0"/>
              </a:rPr>
              <a:t>әрекеттесуші заттардың массалары (көлемдері) олардың эквиваленттік массаларына (көлемдеріне) пропорционалды болады.</a:t>
            </a: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2357438" y="3500438"/>
          <a:ext cx="3783012" cy="2166937"/>
        </p:xfrm>
        <a:graphic>
          <a:graphicData uri="http://schemas.openxmlformats.org/presentationml/2006/ole">
            <p:oleObj spid="_x0000_s25602" name="Формула" r:id="rId3" imgW="1485900" imgH="8509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52372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4857750"/>
          </a:xfrm>
        </p:spPr>
        <p:txBody>
          <a:bodyPr/>
          <a:lstStyle/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kk-KZ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Заңды ашқан И. Рихтер деген ғалым.</a:t>
            </a: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kk-KZ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kk-KZ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Эквивалент</a:t>
            </a:r>
            <a:r>
              <a:rPr lang="kk-KZ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дегеніміз реакция кезінде орнын баса алатын, қосып алатын, бөліп шығаратын бір сутек ионының немесе ТТР кезіндегі бір электрон эквивалентіне тең заттың бөлшегі. Бір эквивалент мольдің массасы заттың эквиваленттік </a:t>
            </a:r>
            <a:r>
              <a:rPr lang="kk-KZ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молярлық массасы</a:t>
            </a:r>
            <a:r>
              <a:rPr lang="kk-KZ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(     ) деп аталады.</a:t>
            </a: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kk-KZ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Мысалы: </a:t>
            </a:r>
          </a:p>
          <a:p>
            <a:pPr>
              <a:buFont typeface="Wingdings 2" pitchFamily="18" charset="2"/>
              <a:buNone/>
              <a:defRPr/>
            </a:pPr>
            <a:endParaRPr lang="ru-RU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071688" y="3540125"/>
          <a:ext cx="484187" cy="460375"/>
        </p:xfrm>
        <a:graphic>
          <a:graphicData uri="http://schemas.openxmlformats.org/presentationml/2006/ole">
            <p:oleObj spid="_x0000_s26626" name="Формула" r:id="rId3" imgW="253890" imgH="241195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976313" y="4500563"/>
          <a:ext cx="7239000" cy="993775"/>
        </p:xfrm>
        <a:graphic>
          <a:graphicData uri="http://schemas.openxmlformats.org/presentationml/2006/ole">
            <p:oleObj spid="_x0000_s26627" name="Формула" r:id="rId4" imgW="28702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55225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286375"/>
          </a:xfrm>
        </p:spPr>
        <p:txBody>
          <a:bodyPr/>
          <a:lstStyle/>
          <a:p>
            <a:pPr marL="0" indent="287338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</a:rPr>
              <a:t>Газ заңдары</a:t>
            </a: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endParaRPr lang="kk-KZ" altLang="ru-RU" sz="1800" smtClean="0">
              <a:solidFill>
                <a:srgbClr val="FF0000"/>
              </a:solidFill>
              <a:latin typeface="Arial" charset="0"/>
            </a:endParaRP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</a:rPr>
              <a:t>Гей-Люссатың көлемдік қатынастар заңы: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kk-KZ" altLang="ru-RU" i="1" smtClean="0">
                <a:solidFill>
                  <a:srgbClr val="800000"/>
                </a:solidFill>
                <a:latin typeface="Arial" charset="0"/>
              </a:rPr>
              <a:t>реакцияға түсетін газдардың көлемі және реакцияның газ күйіндегі өнімдердің көлемдері бір-бірімен бүтін сандар сияқты қатынасады.</a:t>
            </a: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endParaRPr lang="kk-KZ" altLang="ru-RU" i="1" smtClean="0">
              <a:solidFill>
                <a:srgbClr val="800000"/>
              </a:solidFill>
              <a:latin typeface="Arial" charset="0"/>
            </a:endParaRP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</a:endParaRP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</a:endParaRP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Және бұл көлемдер қысым мен температура тұрақты болған жағдайда өлшенген болу керек.</a:t>
            </a: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Газ көлемі газдың табиғатына, массасына және ортаның жағдайларына (Р және Т) байланысты.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571750" y="3263900"/>
          <a:ext cx="3032125" cy="736600"/>
        </p:xfrm>
        <a:graphic>
          <a:graphicData uri="http://schemas.openxmlformats.org/presentationml/2006/ole">
            <p:oleObj spid="_x0000_s27650" name="Формула" r:id="rId3" imgW="1358900" imgH="330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28345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538787"/>
          </a:xfrm>
        </p:spPr>
        <p:txBody>
          <a:bodyPr/>
          <a:lstStyle/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</a:rPr>
              <a:t>Гей-Люссак заңы:</a:t>
            </a:r>
            <a:r>
              <a:rPr lang="kk-KZ" altLang="ru-RU" smtClean="0">
                <a:latin typeface="Arial" charset="0"/>
              </a:rPr>
              <a:t> </a:t>
            </a:r>
            <a:r>
              <a:rPr lang="kk-KZ" altLang="ru-RU" i="1" smtClean="0">
                <a:solidFill>
                  <a:srgbClr val="800000"/>
                </a:solidFill>
                <a:latin typeface="Arial" charset="0"/>
              </a:rPr>
              <a:t>тұрақты қысымда берілген газ массасындағы көлемі абсолютті температураға тура пропорционал болады.</a:t>
            </a: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latin typeface="Arial" charset="0"/>
            </a:endParaRP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latin typeface="Arial" charset="0"/>
              </a:rPr>
              <a:t>                                 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немесе</a:t>
            </a:r>
            <a:r>
              <a:rPr lang="kk-KZ" altLang="ru-RU" smtClean="0">
                <a:latin typeface="Arial" charset="0"/>
              </a:rPr>
              <a:t> </a:t>
            </a: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latin typeface="Arial" charset="0"/>
            </a:endParaRP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</a:rPr>
              <a:t>Бойль-Мариот заңы:</a:t>
            </a:r>
            <a:r>
              <a:rPr lang="kk-KZ" altLang="ru-RU" smtClean="0">
                <a:latin typeface="Arial" charset="0"/>
              </a:rPr>
              <a:t> </a:t>
            </a:r>
            <a:r>
              <a:rPr lang="kk-KZ" altLang="ru-RU" i="1" smtClean="0">
                <a:solidFill>
                  <a:srgbClr val="800000"/>
                </a:solidFill>
                <a:latin typeface="Arial" charset="0"/>
              </a:rPr>
              <a:t>тұрақты температурада берілген газ массасындағы көлемі олардың қысымына кері пропорционал болады.</a:t>
            </a: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</a:endParaRP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                                немесе   </a:t>
            </a:r>
          </a:p>
        </p:txBody>
      </p:sp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2395538" y="2071688"/>
          <a:ext cx="1319212" cy="1071562"/>
        </p:xfrm>
        <a:graphic>
          <a:graphicData uri="http://schemas.openxmlformats.org/presentationml/2006/ole">
            <p:oleObj spid="_x0000_s28674" name="Формула" r:id="rId3" imgW="609336" imgH="495085" progId="Equation.3">
              <p:embed/>
            </p:oleObj>
          </a:graphicData>
        </a:graphic>
      </p:graphicFrame>
      <p:graphicFrame>
        <p:nvGraphicFramePr>
          <p:cNvPr id="12292" name="Object 3"/>
          <p:cNvGraphicFramePr>
            <a:graphicFrameLocks noChangeAspect="1"/>
          </p:cNvGraphicFramePr>
          <p:nvPr/>
        </p:nvGraphicFramePr>
        <p:xfrm>
          <a:off x="5265738" y="2143125"/>
          <a:ext cx="1592262" cy="928688"/>
        </p:xfrm>
        <a:graphic>
          <a:graphicData uri="http://schemas.openxmlformats.org/presentationml/2006/ole">
            <p:oleObj spid="_x0000_s28675" name="Формула" r:id="rId4" imgW="761669" imgH="444307" progId="Equation.3">
              <p:embed/>
            </p:oleObj>
          </a:graphicData>
        </a:graphic>
      </p:graphicFrame>
      <p:graphicFrame>
        <p:nvGraphicFramePr>
          <p:cNvPr id="12293" name="Object 4"/>
          <p:cNvGraphicFramePr>
            <a:graphicFrameLocks noChangeAspect="1"/>
          </p:cNvGraphicFramePr>
          <p:nvPr/>
        </p:nvGraphicFramePr>
        <p:xfrm>
          <a:off x="2289175" y="4579938"/>
          <a:ext cx="1282700" cy="1063625"/>
        </p:xfrm>
        <a:graphic>
          <a:graphicData uri="http://schemas.openxmlformats.org/presentationml/2006/ole">
            <p:oleObj spid="_x0000_s28676" name="Формула" r:id="rId5" imgW="596641" imgH="495085" progId="Equation.3">
              <p:embed/>
            </p:oleObj>
          </a:graphicData>
        </a:graphic>
      </p:graphicFrame>
      <p:graphicFrame>
        <p:nvGraphicFramePr>
          <p:cNvPr id="12294" name="Object 5"/>
          <p:cNvGraphicFramePr>
            <a:graphicFrameLocks noChangeAspect="1"/>
          </p:cNvGraphicFramePr>
          <p:nvPr/>
        </p:nvGraphicFramePr>
        <p:xfrm>
          <a:off x="5143500" y="4808538"/>
          <a:ext cx="1785938" cy="406400"/>
        </p:xfrm>
        <a:graphic>
          <a:graphicData uri="http://schemas.openxmlformats.org/presentationml/2006/ole">
            <p:oleObj spid="_x0000_s28677" name="Формула" r:id="rId6" imgW="838200" imgH="1905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72960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610225"/>
          </a:xfrm>
        </p:spPr>
        <p:txBody>
          <a:bodyPr/>
          <a:lstStyle/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</a:rPr>
              <a:t>Шарль заңы:</a:t>
            </a:r>
            <a:r>
              <a:rPr lang="kk-KZ" altLang="ru-RU" smtClean="0">
                <a:latin typeface="Arial" charset="0"/>
              </a:rPr>
              <a:t> </a:t>
            </a:r>
            <a:r>
              <a:rPr lang="kk-KZ" altLang="ru-RU" i="1" smtClean="0">
                <a:solidFill>
                  <a:srgbClr val="800000"/>
                </a:solidFill>
                <a:latin typeface="Arial" charset="0"/>
              </a:rPr>
              <a:t>тұрақты көлемде берілген газ массасындағы қысым абсолютті температураға тура пропорционал болады.</a:t>
            </a: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</a:endParaRP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</a:endParaRP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</a:endParaRP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Гей-Люссак пен Бойль-Мариоттаның заңдарын біріктіріп:</a:t>
            </a: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</a:endParaRP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</a:endParaRP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Тұрақты сандардың қатынасы тұрақты шама болып келеді:</a:t>
            </a: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4071938" y="2081213"/>
          <a:ext cx="1143000" cy="990600"/>
        </p:xfrm>
        <a:graphic>
          <a:graphicData uri="http://schemas.openxmlformats.org/presentationml/2006/ole">
            <p:oleObj spid="_x0000_s29698" name="Формула" r:id="rId3" imgW="571252" imgH="495085" progId="Equation.3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714750" y="3702050"/>
          <a:ext cx="1546225" cy="941388"/>
        </p:xfrm>
        <a:graphic>
          <a:graphicData uri="http://schemas.openxmlformats.org/presentationml/2006/ole">
            <p:oleObj spid="_x0000_s29699" name="Формула" r:id="rId4" imgW="812447" imgH="495085" progId="Equation.3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857625" y="5286375"/>
          <a:ext cx="1285875" cy="928688"/>
        </p:xfrm>
        <a:graphic>
          <a:graphicData uri="http://schemas.openxmlformats.org/presentationml/2006/ole">
            <p:oleObj spid="_x0000_s29700" name="Формула" r:id="rId5" imgW="685502" imgH="495085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69715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610225"/>
          </a:xfrm>
        </p:spPr>
        <p:txBody>
          <a:bodyPr/>
          <a:lstStyle/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Онда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</a:rPr>
              <a:t>1 моль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 газ үшін: </a:t>
            </a: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</a:endParaRP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Ал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 моль газ үшін: </a:t>
            </a: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</a:endParaRP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Бұл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</a:rPr>
              <a:t>Клапейрон-Менделеевтың теңдеуі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немесе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</a:rPr>
              <a:t> идеалды газ күйінің теңдеуі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.</a:t>
            </a: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</a:endParaRP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Егер келесі теңдеуді қолданса             . </a:t>
            </a: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</a:endParaRP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Онда жоғарыда жазылған теңдеудің түрі:</a:t>
            </a:r>
          </a:p>
        </p:txBody>
      </p:sp>
      <p:graphicFrame>
        <p:nvGraphicFramePr>
          <p:cNvPr id="14339" name="Object 2"/>
          <p:cNvGraphicFramePr>
            <a:graphicFrameLocks noChangeAspect="1"/>
          </p:cNvGraphicFramePr>
          <p:nvPr/>
        </p:nvGraphicFramePr>
        <p:xfrm>
          <a:off x="4357688" y="785813"/>
          <a:ext cx="1357312" cy="376237"/>
        </p:xfrm>
        <a:graphic>
          <a:graphicData uri="http://schemas.openxmlformats.org/presentationml/2006/ole">
            <p:oleObj spid="_x0000_s30722" name="Формула" r:id="rId3" imgW="685800" imgH="190500" progId="Equation.3">
              <p:embed/>
            </p:oleObj>
          </a:graphicData>
        </a:graphic>
      </p:graphicFrame>
      <p:graphicFrame>
        <p:nvGraphicFramePr>
          <p:cNvPr id="14340" name="Object 3"/>
          <p:cNvGraphicFramePr>
            <a:graphicFrameLocks noChangeAspect="1"/>
          </p:cNvGraphicFramePr>
          <p:nvPr/>
        </p:nvGraphicFramePr>
        <p:xfrm>
          <a:off x="4071938" y="1571625"/>
          <a:ext cx="1571625" cy="387350"/>
        </p:xfrm>
        <a:graphic>
          <a:graphicData uri="http://schemas.openxmlformats.org/presentationml/2006/ole">
            <p:oleObj spid="_x0000_s30723" name="Формула" r:id="rId4" imgW="774364" imgH="190417" progId="Equation.3">
              <p:embed/>
            </p:oleObj>
          </a:graphicData>
        </a:graphic>
      </p:graphicFrame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5643563" y="3349625"/>
          <a:ext cx="906462" cy="793750"/>
        </p:xfrm>
        <a:graphic>
          <a:graphicData uri="http://schemas.openxmlformats.org/presentationml/2006/ole">
            <p:oleObj spid="_x0000_s30724" name="Формула" r:id="rId5" imgW="507780" imgH="444307" progId="Equation.3">
              <p:embed/>
            </p:oleObj>
          </a:graphicData>
        </a:graphic>
      </p:graphicFrame>
      <p:graphicFrame>
        <p:nvGraphicFramePr>
          <p:cNvPr id="14342" name="Object 5"/>
          <p:cNvGraphicFramePr>
            <a:graphicFrameLocks noChangeAspect="1"/>
          </p:cNvGraphicFramePr>
          <p:nvPr/>
        </p:nvGraphicFramePr>
        <p:xfrm>
          <a:off x="3500438" y="4783138"/>
          <a:ext cx="1720850" cy="860425"/>
        </p:xfrm>
        <a:graphic>
          <a:graphicData uri="http://schemas.openxmlformats.org/presentationml/2006/ole">
            <p:oleObj spid="_x0000_s30725" name="Формула" r:id="rId6" imgW="888614" imgH="444307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47487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610225"/>
          </a:xfrm>
        </p:spPr>
        <p:txBody>
          <a:bodyPr/>
          <a:lstStyle/>
          <a:p>
            <a:pPr marL="0" indent="287338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Авогадро </a:t>
            </a:r>
            <a:r>
              <a:rPr lang="ru-RU" dirty="0" err="1" smtClean="0">
                <a:solidFill>
                  <a:srgbClr val="FF0000"/>
                </a:solidFill>
                <a:latin typeface="Arial" charset="0"/>
              </a:rPr>
              <a:t>заңы</a:t>
            </a: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:</a:t>
            </a:r>
            <a:r>
              <a:rPr lang="ru-RU" dirty="0" smtClean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kk-KZ" i="1" dirty="0" smtClean="0">
                <a:solidFill>
                  <a:srgbClr val="800000"/>
                </a:solidFill>
                <a:latin typeface="Arial" charset="0"/>
              </a:rPr>
              <a:t>бірдей температура мен бірдей қысымда алынған кез-келген газдардың бірдей көлеміндегі молекула сандары тең болады</a:t>
            </a:r>
            <a:r>
              <a:rPr lang="kk-KZ" dirty="0" smtClean="0">
                <a:solidFill>
                  <a:srgbClr val="800000"/>
                </a:solidFill>
                <a:latin typeface="Arial" charset="0"/>
              </a:rPr>
              <a:t>.</a:t>
            </a: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  <a:defRPr/>
            </a:pPr>
            <a:endParaRPr lang="kk-KZ" dirty="0" smtClean="0">
              <a:solidFill>
                <a:srgbClr val="FF0000"/>
              </a:solidFill>
              <a:latin typeface="Arial" charset="0"/>
            </a:endParaRP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kk-KZ" dirty="0" smtClean="0">
                <a:solidFill>
                  <a:srgbClr val="FF0000"/>
                </a:solidFill>
                <a:latin typeface="Arial" charset="0"/>
              </a:rPr>
              <a:t>Заңнан шығатын салдар</a:t>
            </a:r>
            <a:r>
              <a:rPr lang="kk-KZ" dirty="0" smtClean="0">
                <a:solidFill>
                  <a:srgbClr val="800000"/>
                </a:solidFill>
                <a:latin typeface="Arial" charset="0"/>
              </a:rPr>
              <a:t>: </a:t>
            </a:r>
          </a:p>
          <a:p>
            <a:pPr marL="361950" indent="-361950" algn="just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kk-KZ" i="1" dirty="0" smtClean="0">
                <a:solidFill>
                  <a:srgbClr val="800000"/>
                </a:solidFill>
                <a:latin typeface="Arial" charset="0"/>
              </a:rPr>
              <a:t>кез келген газдың 1 молі қалыпты жағдайда бірдей көлем алады                            . </a:t>
            </a:r>
          </a:p>
          <a:p>
            <a:pPr marL="361950" indent="-361950" algn="just">
              <a:spcBef>
                <a:spcPct val="0"/>
              </a:spcBef>
              <a:buFont typeface="Wingdings 2" pitchFamily="18" charset="2"/>
              <a:buNone/>
              <a:defRPr/>
            </a:pPr>
            <a:endParaRPr lang="ru-RU" dirty="0" smtClean="0">
              <a:solidFill>
                <a:srgbClr val="FF0000"/>
              </a:solidFill>
              <a:latin typeface="Arial" charset="0"/>
            </a:endParaRPr>
          </a:p>
          <a:p>
            <a:pPr marL="361950" indent="-361950" algn="just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kk-KZ" i="1" dirty="0" smtClean="0">
                <a:solidFill>
                  <a:srgbClr val="800000"/>
                </a:solidFill>
                <a:latin typeface="Arial" charset="0"/>
              </a:rPr>
              <a:t>қалыпты жағдайда 1 моль газдың тұрақты көлеміндегі бөлшектердің саны Авогадро тұрақтысымен сипатталады                          </a:t>
            </a:r>
            <a:r>
              <a:rPr lang="kk-KZ" dirty="0" smtClean="0">
                <a:solidFill>
                  <a:srgbClr val="800000"/>
                </a:solidFill>
                <a:latin typeface="Arial" charset="0"/>
              </a:rPr>
              <a:t> .</a:t>
            </a:r>
            <a:endParaRPr lang="ru-RU" dirty="0" smtClean="0">
              <a:solidFill>
                <a:srgbClr val="800000"/>
              </a:solidFill>
              <a:latin typeface="Arial" charset="0"/>
            </a:endParaRPr>
          </a:p>
        </p:txBody>
      </p:sp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4071938" y="3106738"/>
          <a:ext cx="2500312" cy="465137"/>
        </p:xfrm>
        <a:graphic>
          <a:graphicData uri="http://schemas.openxmlformats.org/presentationml/2006/ole">
            <p:oleObj spid="_x0000_s31746" name="Формула" r:id="rId3" imgW="1295400" imgH="241300" progId="Equation.3">
              <p:embed/>
            </p:oleObj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5794375" y="4714875"/>
          <a:ext cx="2349500" cy="500063"/>
        </p:xfrm>
        <a:graphic>
          <a:graphicData uri="http://schemas.openxmlformats.org/presentationml/2006/ole">
            <p:oleObj spid="_x0000_s31747" name="Формула" r:id="rId4" imgW="1193800" imgH="254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76821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4572000"/>
          </a:xfrm>
        </p:spPr>
        <p:txBody>
          <a:bodyPr/>
          <a:lstStyle/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</a:rPr>
              <a:t>Бірінші газдың екінші газ бойынша салыстырмалы тығыздығы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 – </a:t>
            </a:r>
            <a:r>
              <a:rPr lang="kk-KZ" altLang="ru-RU" i="1" smtClean="0">
                <a:solidFill>
                  <a:srgbClr val="800000"/>
                </a:solidFill>
                <a:latin typeface="Arial" charset="0"/>
              </a:rPr>
              <a:t>олардың молярлық массалар қатынасына немесе салыстырмалы молекулалық массалар қатынасына тең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. </a:t>
            </a: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</a:endParaRP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                               немесе</a:t>
            </a: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</a:endParaRP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Бұл өлшембірліксіз шама.</a:t>
            </a: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</a:endParaRPr>
          </a:p>
          <a:p>
            <a:pPr marL="0" indent="287338" algn="just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Жоғарыда жазылған заңдарының көмегімен әртүрлі есептеулерді өткізуге болады.</a:t>
            </a:r>
            <a:endParaRPr lang="kk-KZ" altLang="ru-RU" smtClean="0"/>
          </a:p>
        </p:txBody>
      </p:sp>
      <p:graphicFrame>
        <p:nvGraphicFramePr>
          <p:cNvPr id="16387" name="Object 2"/>
          <p:cNvGraphicFramePr>
            <a:graphicFrameLocks noChangeAspect="1"/>
          </p:cNvGraphicFramePr>
          <p:nvPr/>
        </p:nvGraphicFramePr>
        <p:xfrm>
          <a:off x="2071688" y="2500313"/>
          <a:ext cx="1285875" cy="1044575"/>
        </p:xfrm>
        <a:graphic>
          <a:graphicData uri="http://schemas.openxmlformats.org/presentationml/2006/ole">
            <p:oleObj spid="_x0000_s32770" name="Формула" r:id="rId3" imgW="1282045" imgH="1036948" progId="Equation.3">
              <p:embed/>
            </p:oleObj>
          </a:graphicData>
        </a:graphic>
      </p:graphicFrame>
      <p:graphicFrame>
        <p:nvGraphicFramePr>
          <p:cNvPr id="16388" name="Object 3"/>
          <p:cNvGraphicFramePr>
            <a:graphicFrameLocks noChangeAspect="1"/>
          </p:cNvGraphicFramePr>
          <p:nvPr/>
        </p:nvGraphicFramePr>
        <p:xfrm>
          <a:off x="5214938" y="2500313"/>
          <a:ext cx="1401762" cy="1071562"/>
        </p:xfrm>
        <a:graphic>
          <a:graphicData uri="http://schemas.openxmlformats.org/presentationml/2006/ole">
            <p:oleObj spid="_x0000_s32771" name="Формула" r:id="rId4" imgW="1409700" imgH="1076325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4798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715000"/>
          </a:xfrm>
        </p:spPr>
        <p:txBody>
          <a:bodyPr/>
          <a:lstStyle/>
          <a:p>
            <a:pPr marL="0" indent="358775" algn="ctr" eaLnBrk="1" hangingPunct="1">
              <a:spcBef>
                <a:spcPct val="0"/>
              </a:spcBef>
              <a:buFont typeface="Arial" charset="0"/>
              <a:buNone/>
            </a:pPr>
            <a:r>
              <a:rPr lang="kk-KZ" altLang="ru-RU" b="1" smtClean="0">
                <a:solidFill>
                  <a:srgbClr val="0070C0"/>
                </a:solidFill>
                <a:latin typeface="Arial" charset="0"/>
                <a:cs typeface="Arial" charset="0"/>
              </a:rPr>
              <a:t>Химия пәні</a:t>
            </a: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endParaRPr lang="kk-KZ" altLang="ru-RU" sz="200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Химия дегеніміз</a:t>
            </a:r>
            <a:r>
              <a:rPr lang="kk-KZ" altLang="ru-RU" smtClean="0">
                <a:solidFill>
                  <a:srgbClr val="953735"/>
                </a:solidFill>
                <a:latin typeface="Arial" charset="0"/>
                <a:cs typeface="Arial" charset="0"/>
              </a:rPr>
              <a:t> </a:t>
            </a:r>
            <a:r>
              <a:rPr lang="kk-KZ" altLang="ru-RU" i="1" smtClean="0">
                <a:solidFill>
                  <a:srgbClr val="800000"/>
                </a:solidFill>
                <a:latin typeface="Arial" charset="0"/>
                <a:cs typeface="Arial" charset="0"/>
              </a:rPr>
              <a:t>заттардың құрамын, құрылысын, олардың бір түрден екінші түрге айналуын және осы айналу кезінде байқалатын құбылыстарды зерттейтін ғылым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Берілген курстың мақсаты</a:t>
            </a:r>
            <a:r>
              <a:rPr lang="kk-KZ" altLang="ru-RU" smtClean="0">
                <a:solidFill>
                  <a:srgbClr val="953735"/>
                </a:solidFill>
                <a:latin typeface="Arial" charset="0"/>
                <a:cs typeface="Arial" charset="0"/>
              </a:rPr>
              <a:t>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- теориялық негіздер мен химияның негізгі түсініктерін түсіндіру және алынған білімдерді практика жүзінде қолдануға үйрету.</a:t>
            </a: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Химияның зерттеу объектісі</a:t>
            </a:r>
            <a:r>
              <a:rPr lang="kk-KZ" altLang="ru-RU" smtClean="0">
                <a:solidFill>
                  <a:srgbClr val="953735"/>
                </a:solidFill>
                <a:latin typeface="Arial" charset="0"/>
                <a:cs typeface="Arial" charset="0"/>
              </a:rPr>
              <a:t>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- химиялық элемент және оның қосылыстары.</a:t>
            </a:r>
          </a:p>
          <a:p>
            <a:pPr marL="0" indent="358775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Химиялық элемент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 – ол ядро заряды бірдей атомдардың жиынтығы (Н, С, О)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929312"/>
          </a:xfrm>
        </p:spPr>
        <p:txBody>
          <a:bodyPr/>
          <a:lstStyle/>
          <a:p>
            <a:pPr marL="0" indent="358775" algn="ctr" eaLnBrk="1" hangingPunct="1">
              <a:spcBef>
                <a:spcPct val="0"/>
              </a:spcBef>
              <a:buFont typeface="Arial" charset="0"/>
              <a:buNone/>
            </a:pPr>
            <a:r>
              <a:rPr lang="kk-KZ" altLang="ru-RU" b="1" smtClean="0">
                <a:solidFill>
                  <a:srgbClr val="0070C0"/>
                </a:solidFill>
                <a:latin typeface="Arial" charset="0"/>
                <a:cs typeface="Arial" charset="0"/>
              </a:rPr>
              <a:t>Негізгі түсініктері</a:t>
            </a: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endParaRPr lang="kk-KZ" altLang="ru-RU" sz="200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1748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 жылы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М.В. Ломоносов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 ашқан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атом-молекулалық ілім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 химияның ғылыми негізі болып табылады.</a:t>
            </a: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а) барлық заттар элементтерден (атомдардан) және корпускулалардан (молекулалардан) тұрады.</a:t>
            </a: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б) бұл бөлшектер үздіксіз қозғалыста болады.</a:t>
            </a: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Атом</a:t>
            </a:r>
            <a:r>
              <a:rPr lang="kk-KZ" altLang="ru-RU" smtClean="0">
                <a:solidFill>
                  <a:srgbClr val="953735"/>
                </a:solidFill>
                <a:latin typeface="Arial" charset="0"/>
                <a:cs typeface="Arial" charset="0"/>
              </a:rPr>
              <a:t> –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химиялық элементтің ең кіші бөлшегі. Атомдар бір-бірімен бірігіп (байланысып)</a:t>
            </a:r>
            <a:r>
              <a:rPr lang="kk-KZ" altLang="ru-RU" smtClean="0">
                <a:solidFill>
                  <a:srgbClr val="953735"/>
                </a:solidFill>
                <a:latin typeface="Arial" charset="0"/>
                <a:cs typeface="Arial" charset="0"/>
              </a:rPr>
              <a:t>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молекула</a:t>
            </a:r>
            <a:r>
              <a:rPr lang="kk-KZ" altLang="ru-RU" smtClean="0">
                <a:solidFill>
                  <a:srgbClr val="953735"/>
                </a:solidFill>
                <a:latin typeface="Arial" charset="0"/>
                <a:cs typeface="Arial" charset="0"/>
              </a:rPr>
              <a:t>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түзеді.</a:t>
            </a: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Молекула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 – бірдей немесе әр түрлі атомдардан тұратын, заттың химиялық қасиеттеріне ие, өз-өзімен өмір сүруге қабілеті бар жеке заттың ең кіші бөлшегі.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4643438"/>
          </a:xfrm>
        </p:spPr>
        <p:txBody>
          <a:bodyPr/>
          <a:lstStyle/>
          <a:p>
            <a:pPr marL="0" indent="358775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Егер молекула бірдей атомдардан тұратын болса, онда зат -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жай немесе элементарлы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деп аталады (     ).</a:t>
            </a:r>
          </a:p>
          <a:p>
            <a:pPr marL="0" indent="358775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Егер молекула әр түрлі атомдардан тұратын болса, онда зат –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күрделі зат немесе химиялық қосылыс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деп аталады (      ) .</a:t>
            </a:r>
          </a:p>
          <a:p>
            <a:pPr marL="0" indent="358775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Молекулалар бір-, екі- немесе оданда көпатомды болу мүмкін.</a:t>
            </a: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Химиялық формула</a:t>
            </a:r>
            <a:r>
              <a:rPr lang="kk-KZ" altLang="ru-RU" smtClean="0">
                <a:solidFill>
                  <a:srgbClr val="953735"/>
                </a:solidFill>
                <a:latin typeface="Arial" charset="0"/>
                <a:cs typeface="Arial" charset="0"/>
              </a:rPr>
              <a:t> –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қосылыстың сапалық құрамын көрсетеді, атомдардың сандық қатынасын сипаттайды (         ).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43375" y="3095625"/>
          <a:ext cx="615950" cy="404813"/>
        </p:xfrm>
        <a:graphic>
          <a:graphicData uri="http://schemas.openxmlformats.org/presentationml/2006/ole">
            <p:oleObj spid="_x0000_s1030" name="Формула" r:id="rId3" imgW="546755" imgH="358219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00313" y="5059363"/>
          <a:ext cx="928687" cy="441325"/>
        </p:xfrm>
        <a:graphic>
          <a:graphicData uri="http://schemas.openxmlformats.org/presentationml/2006/ole">
            <p:oleObj spid="_x0000_s1031" name="Формула" r:id="rId4" imgW="508000" imgH="2413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146300" y="1836738"/>
          <a:ext cx="425450" cy="449262"/>
        </p:xfrm>
        <a:graphic>
          <a:graphicData uri="http://schemas.openxmlformats.org/presentationml/2006/ole">
            <p:oleObj spid="_x0000_s1032" name="Формула" r:id="rId5" imgW="428625" imgH="447675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072062"/>
          </a:xfrm>
        </p:spPr>
        <p:txBody>
          <a:bodyPr/>
          <a:lstStyle/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Массалардың атомдық бірлігі</a:t>
            </a:r>
            <a:r>
              <a:rPr lang="kk-KZ" altLang="ru-RU" smtClean="0">
                <a:latin typeface="Arial" charset="0"/>
                <a:cs typeface="Arial" charset="0"/>
              </a:rPr>
              <a:t>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(м.а.б.)</a:t>
            </a:r>
            <a:r>
              <a:rPr lang="kk-KZ" altLang="ru-RU" smtClean="0">
                <a:latin typeface="Arial" charset="0"/>
                <a:cs typeface="Arial" charset="0"/>
              </a:rPr>
              <a:t>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ретінде көміртек-12 изотобының атом массасының 1/12 бөлігі алынған.</a:t>
            </a: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А</a:t>
            </a:r>
            <a:r>
              <a:rPr lang="en-US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r</a:t>
            </a:r>
            <a:r>
              <a:rPr lang="kk-KZ" altLang="ru-RU" smtClean="0">
                <a:latin typeface="Arial" charset="0"/>
                <a:cs typeface="Arial" charset="0"/>
              </a:rPr>
              <a:t>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– салыстырмалы атомдық масса. Өлшем-бірліксіз шама. Менделеевтің периодтық кестесінде берілген.</a:t>
            </a: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М</a:t>
            </a:r>
            <a:r>
              <a:rPr lang="en-US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r</a:t>
            </a:r>
            <a:r>
              <a:rPr lang="kk-KZ" altLang="ru-RU" smtClean="0">
                <a:latin typeface="Arial" charset="0"/>
                <a:cs typeface="Arial" charset="0"/>
              </a:rPr>
              <a:t>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– салыстырмалы молекулалық масса, өлшем-бірліксіз шама.</a:t>
            </a: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Мысалы: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М</a:t>
            </a:r>
            <a:r>
              <a:rPr lang="en-US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r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(      )</a:t>
            </a:r>
            <a:r>
              <a:rPr lang="en-US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=</a:t>
            </a:r>
            <a:r>
              <a:rPr lang="en-US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2Ar(H) + Ar(O)=2+16=18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  <a:endParaRPr lang="kk-KZ" altLang="ru-RU" smtClean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Зат мөлшері</a:t>
            </a:r>
            <a:r>
              <a:rPr lang="kk-KZ" altLang="ru-RU" smtClean="0">
                <a:solidFill>
                  <a:srgbClr val="953735"/>
                </a:solidFill>
                <a:latin typeface="Arial" charset="0"/>
                <a:cs typeface="Arial" charset="0"/>
              </a:rPr>
              <a:t> (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</a:t>
            </a:r>
            <a:r>
              <a:rPr lang="kk-KZ" altLang="ru-RU" smtClean="0">
                <a:solidFill>
                  <a:srgbClr val="953735"/>
                </a:solidFill>
                <a:latin typeface="Arial" charset="0"/>
                <a:cs typeface="Arial" charset="0"/>
                <a:sym typeface="Symbol" pitchFamily="18" charset="2"/>
              </a:rPr>
              <a:t>,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моль</a:t>
            </a:r>
            <a:r>
              <a:rPr lang="kk-KZ" altLang="ru-RU" smtClean="0">
                <a:solidFill>
                  <a:srgbClr val="953735"/>
                </a:solidFill>
                <a:latin typeface="Arial" charset="0"/>
                <a:cs typeface="Arial" charset="0"/>
              </a:rPr>
              <a:t>)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– атом, молекула, иондарының құрылыс бірліктерінің санын көрсететін физикалық шама.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786063" y="4143375"/>
          <a:ext cx="615950" cy="404813"/>
        </p:xfrm>
        <a:graphic>
          <a:graphicData uri="http://schemas.openxmlformats.org/presentationml/2006/ole">
            <p:oleObj spid="_x0000_s2052" name="Формула" r:id="rId3" imgW="612742" imgH="405353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643562"/>
          </a:xfrm>
        </p:spPr>
        <p:txBody>
          <a:bodyPr/>
          <a:lstStyle/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</a:rPr>
              <a:t>Моль дегеніміз</a:t>
            </a:r>
            <a:r>
              <a:rPr lang="kk-KZ" altLang="ru-RU" smtClean="0">
                <a:latin typeface="Arial" charset="0"/>
              </a:rPr>
              <a:t>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– 12 г көміртек-12 изотобында қанша атом болса, сонша құрылымдық бөлшектер (атомдар, молекулалар, иондар және т.б.) болатын заттың мөлшері болып табылады.</a:t>
            </a: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</a:rPr>
              <a:t>12 г-да </a:t>
            </a:r>
            <a:r>
              <a:rPr lang="kk-KZ" altLang="ru-RU" smtClean="0">
                <a:latin typeface="Arial" charset="0"/>
              </a:rPr>
              <a:t>6,022</a:t>
            </a:r>
            <a:r>
              <a:rPr lang="kk-KZ" altLang="ru-RU" smtClean="0">
                <a:latin typeface="Arial" charset="0"/>
                <a:sym typeface="Symbol" pitchFamily="18" charset="2"/>
              </a:rPr>
              <a:t>   </a:t>
            </a:r>
            <a:r>
              <a:rPr lang="en-US" altLang="ru-RU" smtClean="0">
                <a:latin typeface="Arial" charset="0"/>
                <a:sym typeface="Symbol" pitchFamily="18" charset="2"/>
              </a:rPr>
              <a:t>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sym typeface="Symbol" pitchFamily="18" charset="2"/>
              </a:rPr>
              <a:t>құрылымдық бөлшектер болатыны анықталған. Ол Авогадро тұрақтысы деп</a:t>
            </a:r>
            <a:r>
              <a:rPr lang="en-US" altLang="ru-RU" smtClean="0">
                <a:solidFill>
                  <a:srgbClr val="80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sym typeface="Symbol" pitchFamily="18" charset="2"/>
              </a:rPr>
              <a:t>аталады</a:t>
            </a:r>
            <a:r>
              <a:rPr lang="en-US" altLang="ru-RU" smtClean="0">
                <a:solidFill>
                  <a:srgbClr val="80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sym typeface="Symbol" pitchFamily="18" charset="2"/>
              </a:rPr>
              <a:t>(     ). Өлшем бірлігі -            .</a:t>
            </a: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  <a:sym typeface="Symbol" pitchFamily="18" charset="2"/>
              </a:rPr>
              <a:t>Заттың 1 мөлінің массасы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молярлық масса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sym typeface="Symbol" pitchFamily="18" charset="2"/>
              </a:rPr>
              <a:t> деп аталады (</a:t>
            </a:r>
            <a:r>
              <a:rPr lang="kk-KZ" altLang="ru-RU" smtClean="0">
                <a:latin typeface="Arial" charset="0"/>
                <a:sym typeface="Symbol" pitchFamily="18" charset="2"/>
              </a:rPr>
              <a:t>М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sym typeface="Symbol" pitchFamily="18" charset="2"/>
              </a:rPr>
              <a:t>). Өлшем бірлігі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г/моль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sym typeface="Symbol" pitchFamily="18" charset="2"/>
              </a:rPr>
              <a:t>.</a:t>
            </a:r>
          </a:p>
          <a:p>
            <a:pPr marL="0" indent="287338" algn="just" eaLnBrk="1" hangingPunct="1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571875" y="2428875"/>
          <a:ext cx="601663" cy="425450"/>
        </p:xfrm>
        <a:graphic>
          <a:graphicData uri="http://schemas.openxmlformats.org/presentationml/2006/ole">
            <p:oleObj spid="_x0000_s3079" name="Формула" r:id="rId3" imgW="304536" imgH="215713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92713" y="3143250"/>
          <a:ext cx="1093787" cy="465138"/>
        </p:xfrm>
        <a:graphic>
          <a:graphicData uri="http://schemas.openxmlformats.org/presentationml/2006/ole">
            <p:oleObj spid="_x0000_s3080" name="Формула" r:id="rId4" imgW="507780" imgH="215806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071688" y="3214688"/>
          <a:ext cx="484187" cy="460375"/>
        </p:xfrm>
        <a:graphic>
          <a:graphicData uri="http://schemas.openxmlformats.org/presentationml/2006/ole">
            <p:oleObj spid="_x0000_s3081" name="Формула" r:id="rId5" imgW="253890" imgH="241195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211388" y="4714875"/>
          <a:ext cx="3575050" cy="1143000"/>
        </p:xfrm>
        <a:graphic>
          <a:graphicData uri="http://schemas.openxmlformats.org/presentationml/2006/ole">
            <p:oleObj spid="_x0000_s3082" name="Формула" r:id="rId6" imgW="1548728" imgH="495085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143500"/>
          </a:xfrm>
        </p:spPr>
        <p:txBody>
          <a:bodyPr/>
          <a:lstStyle/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r>
              <a:rPr lang="kk-KZ" alt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Заттардың массалар сақталу заңы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: </a:t>
            </a:r>
            <a:r>
              <a:rPr lang="kk-KZ" altLang="ru-RU" i="1" smtClean="0">
                <a:solidFill>
                  <a:srgbClr val="800000"/>
                </a:solidFill>
                <a:latin typeface="Arial" charset="0"/>
                <a:cs typeface="Arial" charset="0"/>
              </a:rPr>
              <a:t>химиялық реакцияға түсетін бастапқы заттардың массалары реакция нәтижесінде түзілетін өнімдердің массаларына тең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Заңды ашқандар: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Ломоносов М.В.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 (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1748ж.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) және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Антуан Лоран Лавуазье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 (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1789ж.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).</a:t>
            </a: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endParaRPr lang="kk-KZ" altLang="ru-RU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endParaRPr lang="kk-KZ" altLang="ru-RU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endParaRPr lang="kk-KZ" altLang="ru-RU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Бұл заңды химиялық реакцияларды жазғанда және есептеулер өткізгенде қолданады.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143125" y="3532188"/>
          <a:ext cx="4122738" cy="1182687"/>
        </p:xfrm>
        <a:graphic>
          <a:graphicData uri="http://schemas.openxmlformats.org/presentationml/2006/ole">
            <p:oleObj spid="_x0000_s22530" name="Формула" r:id="rId3" imgW="1816100" imgH="520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24234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715000"/>
          </a:xfrm>
        </p:spPr>
        <p:txBody>
          <a:bodyPr/>
          <a:lstStyle/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r>
              <a:rPr lang="kk-KZ" alt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Энергия сақталу заңы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: </a:t>
            </a:r>
            <a:r>
              <a:rPr lang="kk-KZ" altLang="ru-RU" i="1" smtClean="0">
                <a:solidFill>
                  <a:srgbClr val="800000"/>
                </a:solidFill>
                <a:latin typeface="Arial" charset="0"/>
                <a:cs typeface="Arial" charset="0"/>
              </a:rPr>
              <a:t>энергия жойылмайды, жоқтан пайда болмайды, ол тек қана бір түрден екінші түрге ауысу мүмкін және жылу мен жұмыс түрінде басқа жүйелерге беріледі.</a:t>
            </a:r>
            <a:endParaRPr lang="kk-KZ" altLang="ru-RU" smtClean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Энергия мен массаның арасында өзара байланысы бар екенін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1905 жылы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А. Эйнштейн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 деген ғалым көрсетті.</a:t>
            </a: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pPr marL="0" indent="358775" algn="just" eaLnBrk="1" hangingPunct="1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358775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Құрам тұрақтылық заңы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: </a:t>
            </a:r>
            <a:r>
              <a:rPr lang="kk-KZ" altLang="ru-RU" i="1" smtClean="0">
                <a:solidFill>
                  <a:srgbClr val="800000"/>
                </a:solidFill>
                <a:latin typeface="Arial" charset="0"/>
                <a:cs typeface="Arial" charset="0"/>
              </a:rPr>
              <a:t>кез келген таза заттың алыну жолдарына қарамастан, сапалық және сандық құрамы тұрақты болады.</a:t>
            </a:r>
          </a:p>
          <a:p>
            <a:pPr marL="0" indent="358775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Заңды ашқан француз ғалымы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Ж. Пруст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358775" algn="just" eaLnBrk="1" hangingPunct="1">
              <a:spcBef>
                <a:spcPct val="0"/>
              </a:spcBef>
              <a:buFont typeface="Arial" charset="0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286125" y="3541713"/>
          <a:ext cx="1714500" cy="530225"/>
        </p:xfrm>
        <a:graphic>
          <a:graphicData uri="http://schemas.openxmlformats.org/presentationml/2006/ole">
            <p:oleObj spid="_x0000_s23554" name="Формула" r:id="rId3" imgW="698197" imgH="215806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317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929312"/>
          </a:xfrm>
        </p:spPr>
        <p:txBody>
          <a:bodyPr/>
          <a:lstStyle/>
          <a:p>
            <a:pPr marL="0" indent="358775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1912-1913 ж.ж.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 - орыс ғалымы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Курнаков Н.С.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 құрамы ауыспалы қосылыстар бар екенін дәлелдеген. Олар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бертоллидтер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 деп аталған. Ал құрамы тұрақты қосылыстар – 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дальтонидтер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. </a:t>
            </a:r>
          </a:p>
          <a:p>
            <a:pPr marL="0" indent="358775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kk-KZ" altLang="ru-RU" b="1" smtClean="0">
                <a:solidFill>
                  <a:srgbClr val="FF0000"/>
                </a:solidFill>
                <a:latin typeface="Arial" charset="0"/>
                <a:cs typeface="Arial" charset="0"/>
              </a:rPr>
              <a:t>Еселік қатынас заңы</a:t>
            </a:r>
            <a:r>
              <a:rPr lang="kk-KZ"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>: </a:t>
            </a:r>
            <a:r>
              <a:rPr lang="kk-KZ" altLang="ru-RU" i="1" smtClean="0">
                <a:solidFill>
                  <a:srgbClr val="800000"/>
                </a:solidFill>
                <a:latin typeface="Arial" charset="0"/>
                <a:cs typeface="Arial" charset="0"/>
              </a:rPr>
              <a:t>егер екі немесе оданда көп элементтер бір бірімен бірнеше қосылыстар түзсе, онда бірінші элемент атомдарының бірдей массаларына келетін екінші элемент атомдарының массалары бір бірімен бүтін сандар сияқты қатынасады. </a:t>
            </a:r>
            <a:r>
              <a:rPr lang="kk-KZ" altLang="ru-RU" smtClean="0">
                <a:solidFill>
                  <a:srgbClr val="800000"/>
                </a:solidFill>
                <a:latin typeface="Arial" charset="0"/>
                <a:cs typeface="Arial" charset="0"/>
              </a:rPr>
              <a:t>Заңды ашқан Д. Дальтон</a:t>
            </a:r>
            <a:r>
              <a:rPr lang="kk-KZ" altLang="ru-RU" i="1" smtClean="0">
                <a:solidFill>
                  <a:srgbClr val="800000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358775" algn="just" eaLnBrk="1" hangingPunct="1">
              <a:spcBef>
                <a:spcPct val="0"/>
              </a:spcBef>
              <a:buFont typeface="Wingdings 2" pitchFamily="18" charset="2"/>
              <a:buNone/>
            </a:pPr>
            <a:endParaRPr lang="kk-KZ" altLang="ru-RU" smtClean="0">
              <a:solidFill>
                <a:srgbClr val="8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500" y="4684713"/>
          <a:ext cx="8001000" cy="1673225"/>
        </p:xfrm>
        <a:graphic>
          <a:graphicData uri="http://schemas.openxmlformats.org/drawingml/2006/table">
            <a:tbl>
              <a:tblPr/>
              <a:tblGrid>
                <a:gridCol w="2786062"/>
                <a:gridCol w="1214438"/>
                <a:gridCol w="1000125"/>
                <a:gridCol w="1143000"/>
                <a:gridCol w="1000125"/>
                <a:gridCol w="857250"/>
              </a:tblGrid>
              <a:tr h="514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Қосылыс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93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Азоттың 14 г-на келетін оттектің массасы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5793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Оттек массаларының қатынасы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25" name="Object 6"/>
          <p:cNvGraphicFramePr>
            <a:graphicFrameLocks noChangeAspect="1"/>
          </p:cNvGraphicFramePr>
          <p:nvPr/>
        </p:nvGraphicFramePr>
        <p:xfrm>
          <a:off x="3714750" y="4768850"/>
          <a:ext cx="571500" cy="374650"/>
        </p:xfrm>
        <a:graphic>
          <a:graphicData uri="http://schemas.openxmlformats.org/presentationml/2006/ole">
            <p:oleObj spid="_x0000_s24578" name="Формула" r:id="rId3" imgW="368300" imgH="241300" progId="Equation.3">
              <p:embed/>
            </p:oleObj>
          </a:graphicData>
        </a:graphic>
      </p:graphicFrame>
      <p:graphicFrame>
        <p:nvGraphicFramePr>
          <p:cNvPr id="8226" name="Object 7"/>
          <p:cNvGraphicFramePr>
            <a:graphicFrameLocks noChangeAspect="1"/>
          </p:cNvGraphicFramePr>
          <p:nvPr/>
        </p:nvGraphicFramePr>
        <p:xfrm>
          <a:off x="5857875" y="4773613"/>
          <a:ext cx="642938" cy="369887"/>
        </p:xfrm>
        <a:graphic>
          <a:graphicData uri="http://schemas.openxmlformats.org/presentationml/2006/ole">
            <p:oleObj spid="_x0000_s24579" name="Формула" r:id="rId4" imgW="418918" imgH="241195" progId="Equation.3">
              <p:embed/>
            </p:oleObj>
          </a:graphicData>
        </a:graphic>
      </p:graphicFrame>
      <p:graphicFrame>
        <p:nvGraphicFramePr>
          <p:cNvPr id="8227" name="Object 8"/>
          <p:cNvGraphicFramePr>
            <a:graphicFrameLocks noChangeAspect="1"/>
          </p:cNvGraphicFramePr>
          <p:nvPr/>
        </p:nvGraphicFramePr>
        <p:xfrm>
          <a:off x="6929438" y="4752975"/>
          <a:ext cx="571500" cy="390525"/>
        </p:xfrm>
        <a:graphic>
          <a:graphicData uri="http://schemas.openxmlformats.org/presentationml/2006/ole">
            <p:oleObj spid="_x0000_s24580" name="Формула" r:id="rId5" imgW="368300" imgH="241300" progId="Equation.3">
              <p:embed/>
            </p:oleObj>
          </a:graphicData>
        </a:graphic>
      </p:graphicFrame>
      <p:graphicFrame>
        <p:nvGraphicFramePr>
          <p:cNvPr id="8228" name="Object 9"/>
          <p:cNvGraphicFramePr>
            <a:graphicFrameLocks noChangeAspect="1"/>
          </p:cNvGraphicFramePr>
          <p:nvPr/>
        </p:nvGraphicFramePr>
        <p:xfrm>
          <a:off x="7929563" y="4743450"/>
          <a:ext cx="571500" cy="328613"/>
        </p:xfrm>
        <a:graphic>
          <a:graphicData uri="http://schemas.openxmlformats.org/presentationml/2006/ole">
            <p:oleObj spid="_x0000_s24581" name="Формула" r:id="rId6" imgW="418918" imgH="241195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69916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872</TotalTime>
  <Words>862</Words>
  <Application>Microsoft Office PowerPoint</Application>
  <PresentationFormat>Экран (4:3)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Поток</vt:lpstr>
      <vt:lpstr>Формула</vt:lpstr>
      <vt:lpstr>Дәріс тақырыбы:  Химия пәні.  Негізгі түсініктері мен заңдары.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User</cp:lastModifiedBy>
  <cp:revision>148</cp:revision>
  <dcterms:created xsi:type="dcterms:W3CDTF">2008-08-25T05:22:23Z</dcterms:created>
  <dcterms:modified xsi:type="dcterms:W3CDTF">2022-11-09T15:19:04Z</dcterms:modified>
</cp:coreProperties>
</file>