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9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52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2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4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8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2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1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CDDAC-5D65-4787-A90E-4F100C43B79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FBFA-964B-4C62-92A4-BFA211BA9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31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378" y="9987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Практическое занятие №1 </a:t>
            </a:r>
            <a:b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дисциплине </a:t>
            </a:r>
            <a:b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«Общая химия»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6078" y="3979262"/>
            <a:ext cx="9144000" cy="1655762"/>
          </a:xfrm>
        </p:spPr>
        <p:txBody>
          <a:bodyPr>
            <a:norm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8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Напишите названия химических элементов: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N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Ar 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P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Al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S</a:t>
            </a:r>
            <a:r>
              <a:rPr lang="ru-RU" sz="3200" b="1" dirty="0">
                <a:solidFill>
                  <a:srgbClr val="0000FF"/>
                </a:solidFill>
              </a:rPr>
              <a:t>е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Mg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pt-BR" sz="3200" b="1" dirty="0">
                <a:solidFill>
                  <a:srgbClr val="0000FF"/>
                </a:solidFill>
              </a:rPr>
              <a:t>Cr</a:t>
            </a:r>
            <a:endParaRPr lang="ru-RU" sz="3200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ru-RU" sz="3200" b="1" dirty="0">
                <a:solidFill>
                  <a:srgbClr val="0000FF"/>
                </a:solidFill>
              </a:rPr>
              <a:t>Т</a:t>
            </a:r>
            <a:r>
              <a:rPr lang="en-US" sz="3200" b="1" dirty="0" err="1">
                <a:solidFill>
                  <a:srgbClr val="0000FF"/>
                </a:solidFill>
              </a:rPr>
              <a:t>i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6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3071" y="419433"/>
            <a:ext cx="76364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89535" algn="just"/>
            <a:r>
              <a:rPr lang="ru-RU" sz="24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Абсолютные массы некоторых атомов:</a:t>
            </a:r>
            <a:br>
              <a:rPr lang="ru-RU" sz="24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m(C) =1,99268 ∙ 10</a:t>
            </a:r>
            <a:r>
              <a:rPr lang="ru-RU" sz="2400" b="1" i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-23</a:t>
            </a:r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г</a:t>
            </a:r>
            <a:endParaRPr lang="ru-RU" sz="2400" b="1" i="0" dirty="0">
              <a:solidFill>
                <a:srgbClr val="000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 m(H) =1,67375 ∙ 10</a:t>
            </a:r>
            <a:r>
              <a:rPr lang="ru-RU" sz="2400" b="1" i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-24</a:t>
            </a:r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г</a:t>
            </a:r>
            <a:endParaRPr lang="ru-RU" sz="2400" b="1" i="0" dirty="0">
              <a:solidFill>
                <a:srgbClr val="000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 m(O) =2,656812 ∙ 10</a:t>
            </a:r>
            <a:r>
              <a:rPr lang="ru-RU" sz="2400" b="1" i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-23</a:t>
            </a:r>
            <a:r>
              <a:rPr lang="ru-RU" sz="2400" b="1" i="1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г</a:t>
            </a:r>
            <a:endParaRPr lang="ru-RU" sz="2400" b="1" i="0" dirty="0">
              <a:solidFill>
                <a:srgbClr val="000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0918" y="2085205"/>
            <a:ext cx="92510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0"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томная единица массы (</a:t>
            </a:r>
            <a:r>
              <a:rPr lang="ru-RU" sz="2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а.е.м</a:t>
            </a:r>
            <a:r>
              <a:rPr lang="ru-RU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400" b="1" i="0" baseline="-250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i="0" baseline="-250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а.е.м</a:t>
            </a:r>
            <a:r>
              <a:rPr lang="ru-RU" sz="2400" b="1" i="0" baseline="-250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ru-RU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1/12 m(</a:t>
            </a:r>
            <a:r>
              <a:rPr lang="ru-RU" sz="2400" b="1" i="0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= 1,66057 ∙ 10</a:t>
            </a:r>
            <a:r>
              <a:rPr lang="ru-RU" sz="2400" b="1" i="0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-24</a:t>
            </a:r>
            <a:r>
              <a:rPr lang="ru-RU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г.</a:t>
            </a:r>
            <a:endParaRPr lang="ru-RU" sz="2400" b="0" i="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8950" algn="just"/>
            <a:endParaRPr lang="ru-RU" sz="2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8950" algn="just"/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, serif"/>
              </a:rPr>
              <a:t>A</a:t>
            </a:r>
            <a:r>
              <a:rPr lang="ru-RU" sz="2400" b="1" i="0" baseline="-25000" dirty="0" err="1">
                <a:solidFill>
                  <a:srgbClr val="333333"/>
                </a:solidFill>
                <a:effectLst/>
                <a:latin typeface="times new roman, serif"/>
              </a:rPr>
              <a:t>r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(H) = m(атома) / m (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, serif"/>
              </a:rPr>
              <a:t>а.е.м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.) =</a:t>
            </a:r>
            <a:endParaRPr lang="ru-RU" sz="2400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488950" algn="just"/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= 1,67375 ∙ 10</a:t>
            </a:r>
            <a:r>
              <a:rPr lang="ru-RU" sz="2400" b="1" i="0" baseline="30000" dirty="0">
                <a:solidFill>
                  <a:srgbClr val="333333"/>
                </a:solidFill>
                <a:effectLst/>
                <a:latin typeface="times new roman, serif"/>
              </a:rPr>
              <a:t>-24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 г/1,66057 ∙ 10</a:t>
            </a:r>
            <a:r>
              <a:rPr lang="ru-RU" sz="2400" b="1" i="0" baseline="30000" dirty="0">
                <a:solidFill>
                  <a:srgbClr val="333333"/>
                </a:solidFill>
                <a:effectLst/>
                <a:latin typeface="times new roman, serif"/>
              </a:rPr>
              <a:t>-24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 г = 1,0079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, serif"/>
              </a:rPr>
              <a:t>а.е.м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, serif"/>
              </a:rPr>
              <a:t>.</a:t>
            </a:r>
            <a:endParaRPr lang="ru-RU" sz="2400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488950" algn="just"/>
            <a:endParaRPr lang="ru-RU" sz="2400" b="1" i="0" dirty="0">
              <a:solidFill>
                <a:srgbClr val="0000FF"/>
              </a:solidFill>
              <a:effectLst/>
              <a:latin typeface="times new roman, serif"/>
            </a:endParaRPr>
          </a:p>
          <a:p>
            <a:pPr marL="488950" algn="just"/>
            <a:r>
              <a:rPr lang="ru-RU" sz="2400" b="1" i="0" dirty="0" err="1">
                <a:solidFill>
                  <a:srgbClr val="0000FF"/>
                </a:solidFill>
                <a:effectLst/>
                <a:latin typeface="times new roman, serif"/>
              </a:rPr>
              <a:t>A</a:t>
            </a:r>
            <a:r>
              <a:rPr lang="ru-RU" sz="2400" b="1" i="0" baseline="-25000" dirty="0" err="1">
                <a:solidFill>
                  <a:srgbClr val="0000FF"/>
                </a:solidFill>
                <a:effectLst/>
                <a:latin typeface="times new roman, serif"/>
              </a:rPr>
              <a:t>r</a:t>
            </a:r>
            <a:r>
              <a:rPr lang="ru-RU" sz="2400" b="1" i="0" dirty="0">
                <a:solidFill>
                  <a:srgbClr val="0000FF"/>
                </a:solidFill>
                <a:effectLst/>
                <a:latin typeface="times new roman, serif"/>
              </a:rPr>
              <a:t> – показывает, во сколько раз данный атом тяжелее 1/12 части атома </a:t>
            </a:r>
            <a:r>
              <a:rPr lang="ru-RU" sz="2400" b="1" i="0" baseline="30000" dirty="0">
                <a:solidFill>
                  <a:srgbClr val="0000FF"/>
                </a:solidFill>
                <a:effectLst/>
                <a:latin typeface="times new roman, serif"/>
              </a:rPr>
              <a:t>12</a:t>
            </a:r>
            <a:r>
              <a:rPr lang="ru-RU" sz="2400" b="1" i="0" dirty="0">
                <a:solidFill>
                  <a:srgbClr val="0000FF"/>
                </a:solidFill>
                <a:effectLst/>
                <a:latin typeface="times new roman, serif"/>
              </a:rPr>
              <a:t>С, это безразмерная величина.</a:t>
            </a:r>
          </a:p>
          <a:p>
            <a:pPr algn="ctr">
              <a:spcAft>
                <a:spcPts val="1200"/>
              </a:spcAft>
            </a:pPr>
            <a:r>
              <a:rPr lang="ru-RU" sz="2400" b="1" i="0" u="sng" dirty="0">
                <a:solidFill>
                  <a:srgbClr val="333333"/>
                </a:solidFill>
                <a:effectLst/>
                <a:latin typeface="times new roman, serif"/>
              </a:rPr>
              <a:t>Относительная атомная масса - это 1/12 массы атома углерода, масса которого равна 12 </a:t>
            </a:r>
            <a:r>
              <a:rPr lang="ru-RU" sz="2400" b="1" i="0" u="sng" dirty="0" err="1">
                <a:solidFill>
                  <a:srgbClr val="333333"/>
                </a:solidFill>
                <a:effectLst/>
                <a:latin typeface="times new roman, serif"/>
              </a:rPr>
              <a:t>а.е.м</a:t>
            </a:r>
            <a:r>
              <a:rPr lang="ru-RU" sz="2400" b="1" i="0" u="sng" dirty="0">
                <a:solidFill>
                  <a:srgbClr val="333333"/>
                </a:solidFill>
                <a:effectLst/>
                <a:latin typeface="times new roman, serif"/>
              </a:rPr>
              <a:t>.</a:t>
            </a:r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0519" y="5966969"/>
            <a:ext cx="10198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Относительная атомная масса безразмерная величина!!!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4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730" y="470220"/>
            <a:ext cx="9587269" cy="25162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561" y="2820285"/>
            <a:ext cx="10934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times new roman, serif"/>
              </a:rPr>
              <a:t>№3.</a:t>
            </a:r>
            <a:br>
              <a:rPr lang="ru-RU" b="0" i="0" dirty="0">
                <a:solidFill>
                  <a:srgbClr val="333333"/>
                </a:solidFill>
                <a:effectLst/>
                <a:latin typeface="times new roman, serif"/>
              </a:rPr>
            </a:br>
            <a:endParaRPr lang="ru-RU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times new roman, serif"/>
              </a:rPr>
              <a:t>Используя ПСХЭ составьте пары из знаков химических элементов и соответствующих русских названий:</a:t>
            </a:r>
            <a:endParaRPr lang="ru-RU" b="1" i="0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1) N, 2)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times new roman, serif"/>
              </a:rPr>
              <a:t>Ar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, 3) P, 4)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times new roman, serif"/>
              </a:rPr>
              <a:t>Al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, 5) S, 6)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times new roman, serif"/>
              </a:rPr>
              <a:t>Mg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, 7)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times new roman, serif"/>
              </a:rPr>
              <a:t>Cr</a:t>
            </a:r>
            <a:endParaRPr lang="ru-RU" b="1" i="0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, serif"/>
              </a:rPr>
              <a:t>а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) </a:t>
            </a:r>
            <a:r>
              <a:rPr lang="ru-RU" b="1" dirty="0">
                <a:solidFill>
                  <a:srgbClr val="002060"/>
                </a:solidFill>
                <a:latin typeface="times new roman, serif"/>
              </a:rPr>
              <a:t>а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, serif"/>
              </a:rPr>
              <a:t>люминий, б) сера, в) азот, г) хром, д) фосфор, е) аргон, ж) магний</a:t>
            </a:r>
            <a:endParaRPr lang="ru-RU" b="1" i="0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24467"/>
              </p:ext>
            </p:extLst>
          </p:nvPr>
        </p:nvGraphicFramePr>
        <p:xfrm>
          <a:off x="1092433" y="4965705"/>
          <a:ext cx="812799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96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286" y="538641"/>
            <a:ext cx="10956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Используя ПСХЭ определите относительные атомные массы химических элементов с порядковыми номерами: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106" y="1329479"/>
            <a:ext cx="2646333" cy="24582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47332" y="385656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Относительная молекулярная масса</a:t>
            </a:r>
            <a:endParaRPr lang="ru-RU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0393" y="4490234"/>
            <a:ext cx="10888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Относительная молекулярная масса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u-RU" sz="2400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безразмерная величина, показывающая, во сколько раз масса молекулы данного вещества больше 1/12 массы атома углерода </a:t>
            </a:r>
            <a:r>
              <a:rPr lang="ru-RU" sz="2400" b="0" i="0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</a:p>
          <a:p>
            <a:pPr algn="just"/>
            <a:r>
              <a:rPr lang="ru-RU" sz="24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Относительная молекулярная масса вещества равна сумме относительных атомных масс всех элементов с учетом индексов.</a:t>
            </a:r>
            <a:endParaRPr lang="ru-RU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5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340" y="597526"/>
            <a:ext cx="11367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№4. 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Вычислите относительные молекулярные массы следующих веществ: </a:t>
            </a:r>
            <a:r>
              <a:rPr lang="ru-RU" sz="24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ru-RU" sz="24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CuCl</a:t>
            </a:r>
            <a:r>
              <a:rPr lang="ru-RU" sz="2400" b="1" i="0" baseline="-2500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HNO</a:t>
            </a:r>
            <a:r>
              <a:rPr lang="ru-RU" sz="2400" b="1" i="0" baseline="-2500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6760" y="1975705"/>
            <a:ext cx="8352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4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(Na) +</a:t>
            </a: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(O) +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(H) = 23 + 16+1= 40</a:t>
            </a: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8783" y="2667685"/>
            <a:ext cx="319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 40 </a:t>
            </a: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г/моль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10" y="3353884"/>
            <a:ext cx="10171877" cy="12482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27" y="4706685"/>
            <a:ext cx="10053004" cy="187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1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02" y="570300"/>
            <a:ext cx="10441080" cy="357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9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53" y="754433"/>
            <a:ext cx="11642040" cy="10671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63" y="2851907"/>
            <a:ext cx="11268030" cy="1055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181" y="4558866"/>
            <a:ext cx="11434685" cy="98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62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88030CDDF45AF2CE51AC9B23212" ma:contentTypeVersion="2" ma:contentTypeDescription="Create a new document." ma:contentTypeScope="" ma:versionID="4387143e0e587b654577a904668b964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b9eef32044c26229dfefd88229adad4b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24065F-DB90-4B43-8C86-6D7E496433CE}"/>
</file>

<file path=customXml/itemProps2.xml><?xml version="1.0" encoding="utf-8"?>
<ds:datastoreItem xmlns:ds="http://schemas.openxmlformats.org/officeDocument/2006/customXml" ds:itemID="{F91A38AF-6A9E-4447-AE80-D4A4B3B65E21}"/>
</file>

<file path=customXml/itemProps3.xml><?xml version="1.0" encoding="utf-8"?>
<ds:datastoreItem xmlns:ds="http://schemas.openxmlformats.org/officeDocument/2006/customXml" ds:itemID="{C9D50E89-A074-4A7E-AAEE-3A80451EF321}"/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377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times new roman, serif</vt:lpstr>
      <vt:lpstr>Тема Office</vt:lpstr>
      <vt:lpstr>Практическое занятие №1  по дисциплине  «Общая химия»  </vt:lpstr>
      <vt:lpstr>2. Напишите названия химических элементов: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№2  по дисциплине  «Общая химия I»</dc:title>
  <dc:creator>Tynyshtyk</dc:creator>
  <cp:lastModifiedBy>Rashida Mukhamedova</cp:lastModifiedBy>
  <cp:revision>17</cp:revision>
  <dcterms:created xsi:type="dcterms:W3CDTF">2020-09-01T19:08:01Z</dcterms:created>
  <dcterms:modified xsi:type="dcterms:W3CDTF">2021-02-16T08:23:03Z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