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9" r:id="rId8"/>
    <p:sldId id="270" r:id="rId9"/>
    <p:sldId id="271" r:id="rId10"/>
    <p:sldId id="272" r:id="rId11"/>
    <p:sldId id="273" r:id="rId12"/>
    <p:sldId id="274" r:id="rId13"/>
    <p:sldId id="275" r:id="rId14"/>
    <p:sldId id="276" r:id="rId15"/>
    <p:sldId id="277" r:id="rId16"/>
    <p:sldId id="278"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p:cViewPr varScale="1">
        <p:scale>
          <a:sx n="61" d="100"/>
          <a:sy n="61" d="100"/>
        </p:scale>
        <p:origin x="-7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Скругленный прямоугольник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fld id="{2BC5E9C8-0626-4236-9B1F-80DC0DAE96CD}" type="datetimeFigureOut">
              <a:rPr lang="ru-RU"/>
              <a:pPr>
                <a:defRPr/>
              </a:pPr>
              <a:t>09.11.2022</a:t>
            </a:fld>
            <a:endParaRPr lang="ru-RU"/>
          </a:p>
        </p:txBody>
      </p:sp>
      <p:sp>
        <p:nvSpPr>
          <p:cNvPr id="12" name="Нижний колонтитул 16"/>
          <p:cNvSpPr>
            <a:spLocks noGrp="1"/>
          </p:cNvSpPr>
          <p:nvPr>
            <p:ph type="ftr" sz="quarter" idx="11"/>
          </p:nvPr>
        </p:nvSpPr>
        <p:spPr/>
        <p:txBody>
          <a:bodyPr/>
          <a:lstStyle>
            <a:lvl1pPr>
              <a:defRPr/>
            </a:lvl1pPr>
          </a:lstStyle>
          <a:p>
            <a:pPr>
              <a:defRPr/>
            </a:pPr>
            <a:endParaRPr lang="ru-RU"/>
          </a:p>
        </p:txBody>
      </p:sp>
      <p:sp>
        <p:nvSpPr>
          <p:cNvPr id="13" name="Номер слайда 28"/>
          <p:cNvSpPr>
            <a:spLocks noGrp="1"/>
          </p:cNvSpPr>
          <p:nvPr>
            <p:ph type="sldNum" sz="quarter" idx="12"/>
          </p:nvPr>
        </p:nvSpPr>
        <p:spPr/>
        <p:txBody>
          <a:bodyPr/>
          <a:lstStyle>
            <a:lvl1pPr>
              <a:defRPr sz="1400">
                <a:solidFill>
                  <a:srgbClr val="FFFFFF"/>
                </a:solidFill>
              </a:defRPr>
            </a:lvl1pPr>
          </a:lstStyle>
          <a:p>
            <a:pPr>
              <a:defRPr/>
            </a:pPr>
            <a:fld id="{CF6119C5-78AB-42D8-A48C-FEF0570CF7ED}" type="slidenum">
              <a:rPr lang="ru-RU"/>
              <a:pPr>
                <a:defRPr/>
              </a:pPr>
              <a:t>‹#›</a:t>
            </a:fld>
            <a:endParaRPr lang="ru-RU"/>
          </a:p>
        </p:txBody>
      </p:sp>
    </p:spTree>
    <p:extLst>
      <p:ext uri="{BB962C8B-B14F-4D97-AF65-F5344CB8AC3E}">
        <p14:creationId xmlns:p14="http://schemas.microsoft.com/office/powerpoint/2010/main" xmlns="" val="40258664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C657676-2039-41D9-B330-22D8828EE9AC}" type="datetimeFigureOut">
              <a:rPr lang="ru-RU"/>
              <a:pPr>
                <a:defRPr/>
              </a:pPr>
              <a:t>09.11.2022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3ED82EC-62A9-4289-932C-121A09CE73A0}" type="slidenum">
              <a:rPr lang="ru-RU"/>
              <a:pPr>
                <a:defRPr/>
              </a:pPr>
              <a:t>‹#›</a:t>
            </a:fld>
            <a:endParaRPr lang="ru-RU"/>
          </a:p>
        </p:txBody>
      </p:sp>
    </p:spTree>
    <p:extLst>
      <p:ext uri="{BB962C8B-B14F-4D97-AF65-F5344CB8AC3E}">
        <p14:creationId xmlns:p14="http://schemas.microsoft.com/office/powerpoint/2010/main" xmlns="" val="17721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6533F61-1A5C-4B3D-AB80-A65E1F9F9D7A}" type="datetimeFigureOut">
              <a:rPr lang="ru-RU"/>
              <a:pPr>
                <a:defRPr/>
              </a:pPr>
              <a:t>09.11.2022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A83692D-7AD8-4F36-9C4F-608E926E5CA3}" type="slidenum">
              <a:rPr lang="ru-RU"/>
              <a:pPr>
                <a:defRPr/>
              </a:pPr>
              <a:t>‹#›</a:t>
            </a:fld>
            <a:endParaRPr lang="ru-RU"/>
          </a:p>
        </p:txBody>
      </p:sp>
    </p:spTree>
    <p:extLst>
      <p:ext uri="{BB962C8B-B14F-4D97-AF65-F5344CB8AC3E}">
        <p14:creationId xmlns:p14="http://schemas.microsoft.com/office/powerpoint/2010/main" xmlns="" val="4923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271CF56-0966-4F71-AD29-C324069D0071}" type="datetimeFigureOut">
              <a:rPr lang="ru-RU"/>
              <a:pPr>
                <a:defRPr/>
              </a:pPr>
              <a:t>09.11.2022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85590D3-1F98-41BE-8825-3E4D78CBB3B5}" type="slidenum">
              <a:rPr lang="ru-RU"/>
              <a:pPr>
                <a:defRPr/>
              </a:pPr>
              <a:t>‹#›</a:t>
            </a:fld>
            <a:endParaRPr lang="ru-RU"/>
          </a:p>
        </p:txBody>
      </p:sp>
    </p:spTree>
    <p:extLst>
      <p:ext uri="{BB962C8B-B14F-4D97-AF65-F5344CB8AC3E}">
        <p14:creationId xmlns:p14="http://schemas.microsoft.com/office/powerpoint/2010/main" xmlns="" val="217726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Скругленный прямоугольник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оугольник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8B6B03BB-EF93-4CFD-A80E-C16D713A910C}" type="datetimeFigureOut">
              <a:rPr lang="ru-RU"/>
              <a:pPr>
                <a:defRPr/>
              </a:pPr>
              <a:t>09.11.2022</a:t>
            </a:fld>
            <a:endParaRPr lang="ru-RU"/>
          </a:p>
        </p:txBody>
      </p:sp>
      <p:sp>
        <p:nvSpPr>
          <p:cNvPr id="10" name="Нижний колонтитул 4"/>
          <p:cNvSpPr>
            <a:spLocks noGrp="1"/>
          </p:cNvSpPr>
          <p:nvPr>
            <p:ph type="ftr" sz="quarter" idx="11"/>
          </p:nvPr>
        </p:nvSpPr>
        <p:spPr>
          <a:xfrm>
            <a:off x="800100" y="6172200"/>
            <a:ext cx="4000500" cy="457200"/>
          </a:xfrm>
        </p:spPr>
        <p:txBody>
          <a:bodyPr/>
          <a:lstStyle>
            <a:lvl1pPr>
              <a:defRPr/>
            </a:lvl1pPr>
          </a:lstStyle>
          <a:p>
            <a:pPr>
              <a:defRPr/>
            </a:pPr>
            <a:endParaRPr lang="ru-RU"/>
          </a:p>
        </p:txBody>
      </p:sp>
      <p:sp>
        <p:nvSpPr>
          <p:cNvPr id="11" name="Номер слайда 5"/>
          <p:cNvSpPr>
            <a:spLocks noGrp="1"/>
          </p:cNvSpPr>
          <p:nvPr>
            <p:ph type="sldNum" sz="quarter" idx="12"/>
          </p:nvPr>
        </p:nvSpPr>
        <p:spPr>
          <a:xfrm>
            <a:off x="146050" y="6208713"/>
            <a:ext cx="457200" cy="457200"/>
          </a:xfrm>
        </p:spPr>
        <p:txBody>
          <a:bodyPr/>
          <a:lstStyle>
            <a:lvl1pPr>
              <a:defRPr/>
            </a:lvl1pPr>
          </a:lstStyle>
          <a:p>
            <a:pPr>
              <a:defRPr/>
            </a:pPr>
            <a:fld id="{C9E7D9AA-2ECC-43BF-B55B-D92E6C446CFF}" type="slidenum">
              <a:rPr lang="ru-RU"/>
              <a:pPr>
                <a:defRPr/>
              </a:pPr>
              <a:t>‹#›</a:t>
            </a:fld>
            <a:endParaRPr lang="ru-RU"/>
          </a:p>
        </p:txBody>
      </p:sp>
    </p:spTree>
    <p:extLst>
      <p:ext uri="{BB962C8B-B14F-4D97-AF65-F5344CB8AC3E}">
        <p14:creationId xmlns:p14="http://schemas.microsoft.com/office/powerpoint/2010/main" xmlns="" val="22058709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D8FD926-CB08-4280-82FC-A1207C29A7CF}" type="datetimeFigureOut">
              <a:rPr lang="ru-RU"/>
              <a:pPr>
                <a:defRPr/>
              </a:pPr>
              <a:t>09.11.2022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6C7D3E0-FDCE-44ED-AD46-3FCC7E720B4E}" type="slidenum">
              <a:rPr lang="ru-RU"/>
              <a:pPr>
                <a:defRPr/>
              </a:pPr>
              <a:t>‹#›</a:t>
            </a:fld>
            <a:endParaRPr lang="ru-RU"/>
          </a:p>
        </p:txBody>
      </p:sp>
    </p:spTree>
    <p:extLst>
      <p:ext uri="{BB962C8B-B14F-4D97-AF65-F5344CB8AC3E}">
        <p14:creationId xmlns:p14="http://schemas.microsoft.com/office/powerpoint/2010/main" xmlns="" val="368179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B8C51433-94F9-46FA-A1E4-3074FFF802D2}" type="datetimeFigureOut">
              <a:rPr lang="ru-RU"/>
              <a:pPr>
                <a:defRPr/>
              </a:pPr>
              <a:t>09.11.2022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9EF3DC05-CC22-4AAD-88AA-C825CD1BD347}" type="slidenum">
              <a:rPr lang="ru-RU"/>
              <a:pPr>
                <a:defRPr/>
              </a:pPr>
              <a:t>‹#›</a:t>
            </a:fld>
            <a:endParaRPr lang="ru-RU"/>
          </a:p>
        </p:txBody>
      </p:sp>
    </p:spTree>
    <p:extLst>
      <p:ext uri="{BB962C8B-B14F-4D97-AF65-F5344CB8AC3E}">
        <p14:creationId xmlns:p14="http://schemas.microsoft.com/office/powerpoint/2010/main" xmlns="" val="333802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348BEA0-E264-458E-B04A-10667A2A70B0}" type="datetimeFigureOut">
              <a:rPr lang="ru-RU"/>
              <a:pPr>
                <a:defRPr/>
              </a:pPr>
              <a:t>09.11.2022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58642FD2-8222-4E64-8EFE-D13F93D9BE59}" type="slidenum">
              <a:rPr lang="ru-RU"/>
              <a:pPr>
                <a:defRPr/>
              </a:pPr>
              <a:t>‹#›</a:t>
            </a:fld>
            <a:endParaRPr lang="ru-RU"/>
          </a:p>
        </p:txBody>
      </p:sp>
    </p:spTree>
    <p:extLst>
      <p:ext uri="{BB962C8B-B14F-4D97-AF65-F5344CB8AC3E}">
        <p14:creationId xmlns:p14="http://schemas.microsoft.com/office/powerpoint/2010/main" xmlns="" val="253413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956CC43C-9241-4565-9EFE-2772CC01E406}" type="datetimeFigureOut">
              <a:rPr lang="ru-RU"/>
              <a:pPr>
                <a:defRPr/>
              </a:pPr>
              <a:t>09.11.2022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4F62769-EEE6-471F-8EDC-DF14F8B4278A}" type="slidenum">
              <a:rPr lang="ru-RU"/>
              <a:pPr>
                <a:defRPr/>
              </a:pPr>
              <a:t>‹#›</a:t>
            </a:fld>
            <a:endParaRPr lang="ru-RU"/>
          </a:p>
        </p:txBody>
      </p:sp>
    </p:spTree>
    <p:extLst>
      <p:ext uri="{BB962C8B-B14F-4D97-AF65-F5344CB8AC3E}">
        <p14:creationId xmlns:p14="http://schemas.microsoft.com/office/powerpoint/2010/main" xmlns="" val="34287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fld id="{3C70144E-C450-443C-AED5-85784C331BE4}" type="datetimeFigureOut">
              <a:rPr lang="ru-RU"/>
              <a:pPr>
                <a:defRPr/>
              </a:pPr>
              <a:t>09.11.2022</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9CDE65E4-A1F4-4053-8811-CF95BD55A141}" type="slidenum">
              <a:rPr lang="ru-RU"/>
              <a:pPr>
                <a:defRPr/>
              </a:pPr>
              <a:t>‹#›</a:t>
            </a:fld>
            <a:endParaRPr lang="ru-RU"/>
          </a:p>
        </p:txBody>
      </p:sp>
    </p:spTree>
    <p:extLst>
      <p:ext uri="{BB962C8B-B14F-4D97-AF65-F5344CB8AC3E}">
        <p14:creationId xmlns:p14="http://schemas.microsoft.com/office/powerpoint/2010/main" xmlns="" val="71212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fld id="{4C046FAA-D86F-4000-8CB2-31AD057F07C9}" type="datetimeFigureOut">
              <a:rPr lang="ru-RU"/>
              <a:pPr>
                <a:defRPr/>
              </a:pPr>
              <a:t>09.11.2022</a:t>
            </a:fld>
            <a:endParaRPr lang="ru-RU"/>
          </a:p>
        </p:txBody>
      </p:sp>
      <p:sp>
        <p:nvSpPr>
          <p:cNvPr id="9" name="Нижний колонтитул 5"/>
          <p:cNvSpPr>
            <a:spLocks noGrp="1"/>
          </p:cNvSpPr>
          <p:nvPr>
            <p:ph type="ftr" sz="quarter" idx="11"/>
          </p:nvPr>
        </p:nvSpPr>
        <p:spPr>
          <a:xfrm>
            <a:off x="914400" y="6172200"/>
            <a:ext cx="3886200" cy="457200"/>
          </a:xfrm>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pPr>
              <a:defRPr/>
            </a:pPr>
            <a:fld id="{F03A2692-1278-4AB0-B080-5758DFD3D04F}" type="slidenum">
              <a:rPr lang="ru-RU"/>
              <a:pPr>
                <a:defRPr/>
              </a:pPr>
              <a:t>‹#›</a:t>
            </a:fld>
            <a:endParaRPr lang="ru-RU"/>
          </a:p>
        </p:txBody>
      </p:sp>
    </p:spTree>
    <p:extLst>
      <p:ext uri="{BB962C8B-B14F-4D97-AF65-F5344CB8AC3E}">
        <p14:creationId xmlns:p14="http://schemas.microsoft.com/office/powerpoint/2010/main" xmlns="" val="16905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Заголовок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9" name="Текст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0C4461B4-4122-4EA0-940B-EC3789D17656}" type="datetimeFigureOut">
              <a:rPr lang="ru-RU"/>
              <a:pPr>
                <a:defRPr/>
              </a:pPr>
              <a:t>09.11.2022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ru-RU"/>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4624D906-6444-4925-9FC3-7D88CAE7116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0" r:id="rId7"/>
    <p:sldLayoutId id="2147483715" r:id="rId8"/>
    <p:sldLayoutId id="2147483716" r:id="rId9"/>
    <p:sldLayoutId id="2147483711" r:id="rId10"/>
    <p:sldLayoutId id="214748371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 y="1071563"/>
            <a:ext cx="7772400" cy="3500437"/>
          </a:xfrm>
        </p:spPr>
        <p:txBody>
          <a:bodyPr>
            <a:noAutofit/>
          </a:bodyPr>
          <a:lstStyle/>
          <a:p>
            <a:pPr eaLnBrk="1" hangingPunct="1">
              <a:defRPr/>
            </a:pPr>
            <a:r>
              <a:rPr lang="kk-KZ" b="1" i="1" smtClean="0">
                <a:solidFill>
                  <a:srgbClr val="002060"/>
                </a:solidFill>
                <a:effectLst>
                  <a:outerShdw blurRad="38100" dist="38100" dir="2700000" algn="tl">
                    <a:srgbClr val="C0C0C0"/>
                  </a:outerShdw>
                </a:effectLst>
                <a:latin typeface="Arial" charset="0"/>
                <a:cs typeface="Arial" charset="0"/>
              </a:rPr>
              <a:t>Дәріс тақырыбы:</a:t>
            </a:r>
            <a:r>
              <a:rPr lang="kk-KZ" sz="4800" b="1" i="1" smtClean="0">
                <a:solidFill>
                  <a:srgbClr val="C00000"/>
                </a:solidFill>
                <a:effectLst>
                  <a:outerShdw blurRad="38100" dist="38100" dir="2700000" algn="tl">
                    <a:srgbClr val="C0C0C0"/>
                  </a:outerShdw>
                </a:effectLst>
                <a:latin typeface="Arial" charset="0"/>
                <a:cs typeface="Arial" charset="0"/>
              </a:rPr>
              <a:t> </a:t>
            </a:r>
            <a:br>
              <a:rPr lang="kk-KZ" sz="4800" b="1" i="1" smtClean="0">
                <a:solidFill>
                  <a:srgbClr val="C00000"/>
                </a:solidFill>
                <a:effectLst>
                  <a:outerShdw blurRad="38100" dist="38100" dir="2700000" algn="tl">
                    <a:srgbClr val="C0C0C0"/>
                  </a:outerShdw>
                </a:effectLst>
                <a:latin typeface="Arial" charset="0"/>
                <a:cs typeface="Arial" charset="0"/>
              </a:rPr>
            </a:br>
            <a:r>
              <a:rPr lang="kk-KZ" b="1" i="1" smtClean="0">
                <a:solidFill>
                  <a:srgbClr val="C00000"/>
                </a:solidFill>
                <a:effectLst>
                  <a:outerShdw blurRad="38100" dist="38100" dir="2700000" algn="tl">
                    <a:srgbClr val="C0C0C0"/>
                  </a:outerShdw>
                </a:effectLst>
                <a:latin typeface="Arial" charset="0"/>
                <a:cs typeface="Arial" charset="0"/>
              </a:rPr>
              <a:t>Атомдар құрылысы. </a:t>
            </a:r>
            <a:endParaRPr lang="ru-RU" i="1" smtClean="0">
              <a:solidFill>
                <a:srgbClr val="C00000"/>
              </a:solidFill>
              <a:effectLst>
                <a:outerShdw blurRad="38100" dist="38100" dir="2700000" algn="tl">
                  <a:srgbClr val="C0C0C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457200" y="428625"/>
            <a:ext cx="8229600" cy="6000750"/>
          </a:xfrm>
        </p:spPr>
        <p:txBody>
          <a:bodyPr/>
          <a:lstStyle/>
          <a:p>
            <a:pPr marL="0" indent="361950" algn="just">
              <a:spcBef>
                <a:spcPct val="0"/>
              </a:spcBef>
              <a:buFont typeface="Arial" charset="0"/>
              <a:buNone/>
            </a:pPr>
            <a:r>
              <a:rPr lang="kk-KZ" altLang="ru-RU" sz="2400" smtClean="0">
                <a:latin typeface="Times New Roman" pitchFamily="18" charset="0"/>
                <a:cs typeface="Times New Roman" pitchFamily="18" charset="0"/>
                <a:sym typeface="Symbol" pitchFamily="18" charset="2"/>
              </a:rPr>
              <a:t>2. </a:t>
            </a:r>
            <a:r>
              <a:rPr lang="kk-KZ" altLang="ru-RU" sz="2400" b="1" smtClean="0">
                <a:solidFill>
                  <a:srgbClr val="FF0000"/>
                </a:solidFill>
                <a:latin typeface="Times New Roman" pitchFamily="18" charset="0"/>
                <a:cs typeface="Times New Roman" pitchFamily="18" charset="0"/>
                <a:sym typeface="Symbol" pitchFamily="18" charset="2"/>
              </a:rPr>
              <a:t>Орбиталь квант саны (</a:t>
            </a:r>
            <a:r>
              <a:rPr lang="en-US" altLang="ru-RU" sz="2400" b="1" i="1" smtClean="0">
                <a:solidFill>
                  <a:srgbClr val="FF0000"/>
                </a:solidFill>
                <a:latin typeface="Times New Roman" pitchFamily="18" charset="0"/>
                <a:cs typeface="Times New Roman" pitchFamily="18" charset="0"/>
                <a:sym typeface="Symbol" pitchFamily="18" charset="2"/>
              </a:rPr>
              <a:t>l</a:t>
            </a:r>
            <a:r>
              <a:rPr lang="kk-KZ" altLang="ru-RU" sz="2400" b="1" smtClean="0">
                <a:solidFill>
                  <a:srgbClr val="FF0000"/>
                </a:solidFill>
                <a:latin typeface="Times New Roman" pitchFamily="18" charset="0"/>
                <a:cs typeface="Times New Roman" pitchFamily="18" charset="0"/>
                <a:sym typeface="Symbol" pitchFamily="18" charset="2"/>
              </a:rPr>
              <a:t>)</a:t>
            </a:r>
            <a:r>
              <a:rPr lang="kk-KZ" altLang="ru-RU" sz="2400" smtClean="0">
                <a:latin typeface="Times New Roman" pitchFamily="18" charset="0"/>
                <a:cs typeface="Times New Roman" pitchFamily="18" charset="0"/>
                <a:sym typeface="Symbol" pitchFamily="18" charset="2"/>
              </a:rPr>
              <a:t> – орбитальдар мен бұлттардың түрлерін сипаттайды. </a:t>
            </a:r>
          </a:p>
          <a:p>
            <a:pPr marL="0" indent="361950" algn="just">
              <a:spcBef>
                <a:spcPct val="0"/>
              </a:spcBef>
              <a:buFont typeface="Arial" charset="0"/>
              <a:buNone/>
            </a:pPr>
            <a:r>
              <a:rPr lang="kk-KZ" altLang="ru-RU" sz="2400" smtClean="0">
                <a:latin typeface="Times New Roman" pitchFamily="18" charset="0"/>
                <a:cs typeface="Times New Roman" pitchFamily="18" charset="0"/>
                <a:sym typeface="Symbol" pitchFamily="18" charset="2"/>
              </a:rPr>
              <a:t>Мәндері </a:t>
            </a:r>
            <a:r>
              <a:rPr lang="en-US" altLang="ru-RU" sz="2400" i="1" smtClean="0">
                <a:latin typeface="Times New Roman" pitchFamily="18" charset="0"/>
                <a:cs typeface="Times New Roman" pitchFamily="18" charset="0"/>
                <a:sym typeface="Symbol" pitchFamily="18" charset="2"/>
              </a:rPr>
              <a:t>l</a:t>
            </a:r>
            <a:r>
              <a:rPr lang="en-US" altLang="ru-RU" sz="2400" smtClean="0">
                <a:latin typeface="Times New Roman" pitchFamily="18" charset="0"/>
                <a:cs typeface="Times New Roman" pitchFamily="18" charset="0"/>
                <a:sym typeface="Symbol" pitchFamily="18" charset="2"/>
              </a:rPr>
              <a:t> = 0</a:t>
            </a:r>
            <a:r>
              <a:rPr lang="kk-KZ" altLang="ru-RU" sz="2400" smtClean="0">
                <a:latin typeface="Times New Roman" pitchFamily="18" charset="0"/>
                <a:cs typeface="Times New Roman" pitchFamily="18" charset="0"/>
                <a:sym typeface="Symbol" pitchFamily="18" charset="2"/>
              </a:rPr>
              <a:t>-ден</a:t>
            </a:r>
            <a:r>
              <a:rPr lang="en-US" altLang="ru-RU" sz="2400" smtClean="0">
                <a:latin typeface="Times New Roman" pitchFamily="18" charset="0"/>
                <a:cs typeface="Times New Roman" pitchFamily="18" charset="0"/>
                <a:sym typeface="Symbol" pitchFamily="18" charset="2"/>
              </a:rPr>
              <a:t> … </a:t>
            </a:r>
            <a:r>
              <a:rPr lang="kk-KZ" altLang="ru-RU" sz="2400" smtClean="0">
                <a:latin typeface="Times New Roman" pitchFamily="18" charset="0"/>
                <a:cs typeface="Times New Roman" pitchFamily="18" charset="0"/>
                <a:sym typeface="Symbol" pitchFamily="18" charset="2"/>
              </a:rPr>
              <a:t>(</a:t>
            </a:r>
            <a:r>
              <a:rPr lang="en-US" altLang="ru-RU" sz="2400" smtClean="0">
                <a:latin typeface="Times New Roman" pitchFamily="18" charset="0"/>
                <a:cs typeface="Times New Roman" pitchFamily="18" charset="0"/>
                <a:sym typeface="Symbol" pitchFamily="18" charset="2"/>
              </a:rPr>
              <a:t>n-1</a:t>
            </a:r>
            <a:r>
              <a:rPr lang="kk-KZ" altLang="ru-RU" sz="2400" smtClean="0">
                <a:latin typeface="Times New Roman" pitchFamily="18" charset="0"/>
                <a:cs typeface="Times New Roman" pitchFamily="18" charset="0"/>
                <a:sym typeface="Symbol" pitchFamily="18" charset="2"/>
              </a:rPr>
              <a:t>)-ге дейін.</a:t>
            </a: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r>
              <a:rPr lang="kk-KZ" altLang="ru-RU" sz="2400" smtClean="0">
                <a:latin typeface="Times New Roman" pitchFamily="18" charset="0"/>
                <a:cs typeface="Times New Roman" pitchFamily="18" charset="0"/>
                <a:sym typeface="Symbol" pitchFamily="18" charset="2"/>
              </a:rPr>
              <a:t>Түрлері әртүрлі бір деңгейде болатын орбитальдардың энергиялары бірдей болмайды: </a:t>
            </a:r>
            <a:r>
              <a:rPr lang="en-US" altLang="ru-RU" sz="2400" b="1" smtClean="0">
                <a:solidFill>
                  <a:srgbClr val="FF0000"/>
                </a:solidFill>
                <a:latin typeface="Times New Roman" pitchFamily="18" charset="0"/>
                <a:cs typeface="Times New Roman" pitchFamily="18" charset="0"/>
              </a:rPr>
              <a:t>E</a:t>
            </a:r>
            <a:r>
              <a:rPr lang="en-US" altLang="ru-RU" sz="2400" b="1" baseline="-25000" smtClean="0">
                <a:solidFill>
                  <a:srgbClr val="FF0000"/>
                </a:solidFill>
                <a:latin typeface="Times New Roman" pitchFamily="18" charset="0"/>
                <a:cs typeface="Times New Roman" pitchFamily="18" charset="0"/>
              </a:rPr>
              <a:t>s</a:t>
            </a:r>
            <a:r>
              <a:rPr lang="en-US" altLang="ru-RU" sz="2400" b="1" smtClean="0">
                <a:solidFill>
                  <a:srgbClr val="FF0000"/>
                </a:solidFill>
                <a:latin typeface="Times New Roman" pitchFamily="18" charset="0"/>
                <a:cs typeface="Times New Roman" pitchFamily="18" charset="0"/>
              </a:rPr>
              <a:t> </a:t>
            </a:r>
            <a:r>
              <a:rPr lang="kk-KZ" altLang="ru-RU" sz="2400" b="1" smtClean="0">
                <a:solidFill>
                  <a:srgbClr val="FF0000"/>
                </a:solidFill>
                <a:latin typeface="Times New Roman" pitchFamily="18" charset="0"/>
                <a:cs typeface="Times New Roman" pitchFamily="18" charset="0"/>
                <a:sym typeface="Symbol" pitchFamily="18" charset="2"/>
              </a:rPr>
              <a:t> </a:t>
            </a:r>
            <a:r>
              <a:rPr lang="en-US" altLang="ru-RU" sz="2400" b="1" smtClean="0">
                <a:solidFill>
                  <a:srgbClr val="FF0000"/>
                </a:solidFill>
                <a:latin typeface="Times New Roman" pitchFamily="18" charset="0"/>
                <a:cs typeface="Times New Roman" pitchFamily="18" charset="0"/>
              </a:rPr>
              <a:t>E</a:t>
            </a:r>
            <a:r>
              <a:rPr lang="en-US" altLang="ru-RU" sz="2400" b="1" baseline="-25000" smtClean="0">
                <a:solidFill>
                  <a:srgbClr val="FF0000"/>
                </a:solidFill>
                <a:latin typeface="Times New Roman" pitchFamily="18" charset="0"/>
                <a:cs typeface="Times New Roman" pitchFamily="18" charset="0"/>
              </a:rPr>
              <a:t>p</a:t>
            </a:r>
            <a:r>
              <a:rPr lang="kk-KZ" altLang="ru-RU" sz="2400" b="1" baseline="-25000" smtClean="0">
                <a:solidFill>
                  <a:srgbClr val="FF0000"/>
                </a:solidFill>
                <a:latin typeface="Times New Roman" pitchFamily="18" charset="0"/>
                <a:cs typeface="Times New Roman" pitchFamily="18" charset="0"/>
              </a:rPr>
              <a:t> </a:t>
            </a:r>
            <a:r>
              <a:rPr lang="kk-KZ" altLang="ru-RU" sz="2400" b="1" smtClean="0">
                <a:solidFill>
                  <a:srgbClr val="FF0000"/>
                </a:solidFill>
                <a:latin typeface="Times New Roman" pitchFamily="18" charset="0"/>
                <a:cs typeface="Times New Roman" pitchFamily="18" charset="0"/>
                <a:sym typeface="Symbol" pitchFamily="18" charset="2"/>
              </a:rPr>
              <a:t> </a:t>
            </a:r>
            <a:r>
              <a:rPr lang="en-US" altLang="ru-RU" sz="2400" b="1" smtClean="0">
                <a:solidFill>
                  <a:srgbClr val="FF0000"/>
                </a:solidFill>
                <a:latin typeface="Times New Roman" pitchFamily="18" charset="0"/>
                <a:cs typeface="Times New Roman" pitchFamily="18" charset="0"/>
              </a:rPr>
              <a:t>E</a:t>
            </a:r>
            <a:r>
              <a:rPr lang="en-US" altLang="ru-RU" sz="2400" b="1" baseline="-25000" smtClean="0">
                <a:solidFill>
                  <a:srgbClr val="FF0000"/>
                </a:solidFill>
                <a:latin typeface="Times New Roman" pitchFamily="18" charset="0"/>
                <a:cs typeface="Times New Roman" pitchFamily="18" charset="0"/>
              </a:rPr>
              <a:t>d</a:t>
            </a:r>
            <a:r>
              <a:rPr lang="kk-KZ" altLang="ru-RU" sz="2400" b="1" baseline="-25000" smtClean="0">
                <a:solidFill>
                  <a:srgbClr val="FF0000"/>
                </a:solidFill>
                <a:latin typeface="Times New Roman" pitchFamily="18" charset="0"/>
                <a:cs typeface="Times New Roman" pitchFamily="18" charset="0"/>
              </a:rPr>
              <a:t> </a:t>
            </a:r>
            <a:r>
              <a:rPr lang="kk-KZ" altLang="ru-RU" sz="2400" b="1" smtClean="0">
                <a:solidFill>
                  <a:srgbClr val="FF0000"/>
                </a:solidFill>
                <a:latin typeface="Times New Roman" pitchFamily="18" charset="0"/>
                <a:cs typeface="Times New Roman" pitchFamily="18" charset="0"/>
                <a:sym typeface="Symbol" pitchFamily="18" charset="2"/>
              </a:rPr>
              <a:t> </a:t>
            </a:r>
            <a:r>
              <a:rPr lang="en-US" altLang="ru-RU" sz="2400" b="1" smtClean="0">
                <a:solidFill>
                  <a:srgbClr val="FF0000"/>
                </a:solidFill>
                <a:latin typeface="Times New Roman" pitchFamily="18" charset="0"/>
                <a:cs typeface="Times New Roman" pitchFamily="18" charset="0"/>
              </a:rPr>
              <a:t>E</a:t>
            </a:r>
            <a:r>
              <a:rPr lang="en-US" altLang="ru-RU" sz="2400" b="1" baseline="-25000" smtClean="0">
                <a:solidFill>
                  <a:srgbClr val="FF0000"/>
                </a:solidFill>
                <a:latin typeface="Times New Roman" pitchFamily="18" charset="0"/>
                <a:cs typeface="Times New Roman" pitchFamily="18" charset="0"/>
              </a:rPr>
              <a:t>f</a:t>
            </a:r>
            <a:r>
              <a:rPr lang="kk-KZ" altLang="ru-RU" sz="2400" smtClean="0">
                <a:latin typeface="Times New Roman" pitchFamily="18" charset="0"/>
                <a:cs typeface="Times New Roman" pitchFamily="18" charset="0"/>
                <a:sym typeface="Symbol" pitchFamily="18" charset="2"/>
              </a:rPr>
              <a:t>.</a:t>
            </a:r>
          </a:p>
          <a:p>
            <a:pPr marL="0" indent="361950" algn="just">
              <a:spcBef>
                <a:spcPct val="0"/>
              </a:spcBef>
              <a:buFont typeface="Arial" charset="0"/>
              <a:buNone/>
            </a:pPr>
            <a:r>
              <a:rPr lang="kk-KZ" altLang="ru-RU" sz="2400" smtClean="0">
                <a:latin typeface="Times New Roman" pitchFamily="18" charset="0"/>
                <a:cs typeface="Times New Roman" pitchFamily="18" charset="0"/>
                <a:sym typeface="Symbol" pitchFamily="18" charset="2"/>
              </a:rPr>
              <a:t>Сондықтан энергетикалық деңгейлер </a:t>
            </a:r>
            <a:r>
              <a:rPr lang="kk-KZ" altLang="ru-RU" sz="2400" b="1" smtClean="0">
                <a:solidFill>
                  <a:srgbClr val="FF0000"/>
                </a:solidFill>
                <a:latin typeface="Times New Roman" pitchFamily="18" charset="0"/>
                <a:cs typeface="Times New Roman" pitchFamily="18" charset="0"/>
                <a:sym typeface="Symbol" pitchFamily="18" charset="2"/>
              </a:rPr>
              <a:t>энергетикалық деңгейшілерге</a:t>
            </a:r>
            <a:r>
              <a:rPr lang="kk-KZ" altLang="ru-RU" sz="2400" smtClean="0">
                <a:latin typeface="Times New Roman" pitchFamily="18" charset="0"/>
                <a:cs typeface="Times New Roman" pitchFamily="18" charset="0"/>
                <a:sym typeface="Symbol" pitchFamily="18" charset="2"/>
              </a:rPr>
              <a:t> бөлінеді.</a:t>
            </a:r>
            <a:endParaRPr lang="ru-RU" altLang="ru-RU" sz="2400" smtClean="0">
              <a:latin typeface="Times New Roman" pitchFamily="18" charset="0"/>
              <a:cs typeface="Times New Roman" pitchFamily="18" charset="0"/>
            </a:endParaRPr>
          </a:p>
          <a:p>
            <a:pPr marL="0" indent="361950"/>
            <a:endParaRPr lang="ru-RU" altLang="ru-RU" sz="2400" smtClean="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642938" y="1928813"/>
          <a:ext cx="8001000" cy="2286000"/>
        </p:xfrm>
        <a:graphic>
          <a:graphicData uri="http://schemas.openxmlformats.org/drawingml/2006/table">
            <a:tbl>
              <a:tblPr/>
              <a:tblGrid>
                <a:gridCol w="1163637">
                  <a:extLst>
                    <a:ext uri="{9D8B030D-6E8A-4147-A177-3AD203B41FA5}">
                      <a16:colId xmlns:a16="http://schemas.microsoft.com/office/drawing/2014/main" xmlns="" val="20000"/>
                    </a:ext>
                  </a:extLst>
                </a:gridCol>
                <a:gridCol w="2982913">
                  <a:extLst>
                    <a:ext uri="{9D8B030D-6E8A-4147-A177-3AD203B41FA5}">
                      <a16:colId xmlns:a16="http://schemas.microsoft.com/office/drawing/2014/main" xmlns="" val="20001"/>
                    </a:ext>
                  </a:extLst>
                </a:gridCol>
                <a:gridCol w="3854450">
                  <a:extLst>
                    <a:ext uri="{9D8B030D-6E8A-4147-A177-3AD203B41FA5}">
                      <a16:colId xmlns:a16="http://schemas.microsoft.com/office/drawing/2014/main" xmlns="" val="20002"/>
                    </a:ext>
                  </a:extLst>
                </a:gridCol>
              </a:tblGrid>
              <a:tr h="357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FFFFFF"/>
                          </a:solidFill>
                          <a:effectLst/>
                          <a:latin typeface="Times New Roman" pitchFamily="18" charset="0"/>
                          <a:cs typeface="Times New Roman" pitchFamily="18" charset="0"/>
                        </a:rPr>
                        <a:t>Деңгей</a:t>
                      </a:r>
                      <a:endParaRPr kumimoji="0" lang="ru-RU" sz="2400" b="1" i="0" u="none" strike="noStrike" cap="none" normalizeH="0" baseline="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FFFFFF"/>
                          </a:solidFill>
                          <a:effectLst/>
                          <a:latin typeface="Times New Roman" pitchFamily="18" charset="0"/>
                          <a:cs typeface="Times New Roman" pitchFamily="18" charset="0"/>
                        </a:rPr>
                        <a:t>Бас квант саны</a:t>
                      </a: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 (n)</a:t>
                      </a:r>
                      <a:endParaRPr kumimoji="0" lang="ru-RU" sz="2400" b="1" i="0" u="none" strike="noStrike" cap="none" normalizeH="0" baseline="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FFFFFF"/>
                          </a:solidFill>
                          <a:effectLst/>
                          <a:latin typeface="Times New Roman" pitchFamily="18" charset="0"/>
                          <a:cs typeface="Times New Roman" pitchFamily="18" charset="0"/>
                        </a:rPr>
                        <a:t>Орбиталь квант саны </a:t>
                      </a: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a:t>
                      </a:r>
                      <a:r>
                        <a:rPr kumimoji="0" lang="en-US" sz="2400" b="1" i="1" u="none" strike="noStrike" cap="none" normalizeH="0" baseline="0" smtClean="0">
                          <a:ln>
                            <a:noFill/>
                          </a:ln>
                          <a:solidFill>
                            <a:srgbClr val="FFFFFF"/>
                          </a:solidFill>
                          <a:effectLst/>
                          <a:latin typeface="Times New Roman" pitchFamily="18" charset="0"/>
                          <a:cs typeface="Times New Roman" pitchFamily="18" charset="0"/>
                        </a:rPr>
                        <a:t>l</a:t>
                      </a: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a:t>
                      </a:r>
                      <a:endParaRPr kumimoji="0" lang="ru-RU" sz="2400" b="1" i="0" u="none" strike="noStrike" cap="none" normalizeH="0" baseline="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K</a:t>
                      </a:r>
                      <a:r>
                        <a:rPr kumimoji="0" lang="kk-KZ" sz="24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 </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895350" marR="0" lvl="0" indent="0" algn="just"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0</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L</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895350" marR="0" lvl="0" indent="0" algn="just"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0, 1</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M</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895350" marR="0" lvl="0" indent="0" algn="just"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0, 1, 2</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N</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4</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895350" marR="0" lvl="0" indent="0" algn="just"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0, 1, 2, 3</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00063" y="1071563"/>
          <a:ext cx="8229600" cy="4114800"/>
        </p:xfrm>
        <a:graphic>
          <a:graphicData uri="http://schemas.openxmlformats.org/drawingml/2006/table">
            <a:tbl>
              <a:tblPr/>
              <a:tblGrid>
                <a:gridCol w="2057400">
                  <a:extLst>
                    <a:ext uri="{9D8B030D-6E8A-4147-A177-3AD203B41FA5}">
                      <a16:colId xmlns:a16="http://schemas.microsoft.com/office/drawing/2014/main" xmlns="" val="20000"/>
                    </a:ext>
                  </a:extLst>
                </a:gridCol>
                <a:gridCol w="1914525">
                  <a:extLst>
                    <a:ext uri="{9D8B030D-6E8A-4147-A177-3AD203B41FA5}">
                      <a16:colId xmlns:a16="http://schemas.microsoft.com/office/drawing/2014/main" xmlns="" val="20001"/>
                    </a:ext>
                  </a:extLst>
                </a:gridCol>
                <a:gridCol w="2200275">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FFFFFF"/>
                          </a:solidFill>
                          <a:effectLst/>
                          <a:latin typeface="Times New Roman" pitchFamily="18" charset="0"/>
                          <a:cs typeface="Times New Roman" pitchFamily="18" charset="0"/>
                        </a:rPr>
                        <a:t>Бас квант саны</a:t>
                      </a: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(n)</a:t>
                      </a:r>
                      <a:endParaRPr kumimoji="0" lang="ru-RU" sz="2000" b="1" i="0" u="none" strike="noStrike" cap="none" normalizeH="0" baseline="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FFFFFF"/>
                          </a:solidFill>
                          <a:effectLst/>
                          <a:latin typeface="Times New Roman" pitchFamily="18" charset="0"/>
                          <a:cs typeface="Times New Roman" pitchFamily="18" charset="0"/>
                        </a:rPr>
                        <a:t>Орбиталь квант саны </a:t>
                      </a: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a:t>
                      </a:r>
                      <a:r>
                        <a:rPr kumimoji="0" lang="en-US" sz="2000" b="1" i="1" u="none" strike="noStrike" cap="none" normalizeH="0" baseline="0" smtClean="0">
                          <a:ln>
                            <a:noFill/>
                          </a:ln>
                          <a:solidFill>
                            <a:srgbClr val="FFFFFF"/>
                          </a:solidFill>
                          <a:effectLst/>
                          <a:latin typeface="Times New Roman" pitchFamily="18" charset="0"/>
                          <a:cs typeface="Times New Roman" pitchFamily="18" charset="0"/>
                        </a:rPr>
                        <a:t>l</a:t>
                      </a: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a:t>
                      </a:r>
                      <a:endParaRPr kumimoji="0" lang="ru-RU" sz="2000" b="1" i="0" u="none" strike="noStrike" cap="none" normalizeH="0" baseline="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FFFFFF"/>
                          </a:solidFill>
                          <a:effectLst/>
                          <a:latin typeface="Times New Roman" pitchFamily="18" charset="0"/>
                          <a:cs typeface="Times New Roman" pitchFamily="18" charset="0"/>
                        </a:rPr>
                        <a:t>Деңгейшілерді әріппен белгілеу</a:t>
                      </a:r>
                      <a:endParaRPr kumimoji="0" lang="ru-RU" sz="2000" b="1" i="0" u="none" strike="noStrike" cap="none" normalizeH="0" baseline="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FFFFFF"/>
                          </a:solidFill>
                          <a:effectLst/>
                          <a:latin typeface="Times New Roman" pitchFamily="18" charset="0"/>
                          <a:cs typeface="Times New Roman" pitchFamily="18" charset="0"/>
                        </a:rPr>
                        <a:t>Деңгейшілердің саны</a:t>
                      </a:r>
                      <a:endParaRPr kumimoji="0" lang="ru-RU" sz="2000" b="1" i="0" u="none" strike="noStrike" cap="none" normalizeH="0" baseline="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0</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p</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d</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4</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f</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rgbClr val="000000"/>
                          </a:solidFill>
                          <a:effectLst/>
                          <a:latin typeface="Times New Roman" pitchFamily="18" charset="0"/>
                          <a:cs typeface="Times New Roman" pitchFamily="18" charset="0"/>
                        </a:rPr>
                        <a:t>4</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457200" y="500063"/>
            <a:ext cx="8229600" cy="5715000"/>
          </a:xfrm>
        </p:spPr>
        <p:txBody>
          <a:bodyPr/>
          <a:lstStyle/>
          <a:p>
            <a:pPr marL="0" indent="361950" algn="just">
              <a:spcBef>
                <a:spcPct val="0"/>
              </a:spcBef>
              <a:buFont typeface="Arial" charset="0"/>
              <a:buNone/>
            </a:pPr>
            <a:r>
              <a:rPr lang="kk-KZ" altLang="ru-RU" sz="2400" smtClean="0">
                <a:latin typeface="Times New Roman" pitchFamily="18" charset="0"/>
                <a:cs typeface="Times New Roman" pitchFamily="18" charset="0"/>
              </a:rPr>
              <a:t>3. </a:t>
            </a:r>
            <a:r>
              <a:rPr lang="kk-KZ" altLang="ru-RU" sz="2400" b="1" smtClean="0">
                <a:solidFill>
                  <a:srgbClr val="FF0000"/>
                </a:solidFill>
                <a:latin typeface="Times New Roman" pitchFamily="18" charset="0"/>
                <a:cs typeface="Times New Roman" pitchFamily="18" charset="0"/>
              </a:rPr>
              <a:t>Магнит квант саны (</a:t>
            </a:r>
            <a:r>
              <a:rPr lang="en-US" altLang="ru-RU" sz="2400" b="1" smtClean="0">
                <a:solidFill>
                  <a:srgbClr val="FF0000"/>
                </a:solidFill>
                <a:latin typeface="Times New Roman" pitchFamily="18" charset="0"/>
                <a:cs typeface="Times New Roman" pitchFamily="18" charset="0"/>
              </a:rPr>
              <a:t>m</a:t>
            </a:r>
            <a:r>
              <a:rPr lang="en-US" altLang="ru-RU" sz="2400" b="1" i="1" baseline="-25000" smtClean="0">
                <a:solidFill>
                  <a:srgbClr val="FF0000"/>
                </a:solidFill>
                <a:latin typeface="Times New Roman" pitchFamily="18" charset="0"/>
                <a:cs typeface="Times New Roman" pitchFamily="18" charset="0"/>
              </a:rPr>
              <a:t>l</a:t>
            </a:r>
            <a:r>
              <a:rPr lang="kk-KZ" altLang="ru-RU" sz="2400" b="1" smtClean="0">
                <a:solidFill>
                  <a:srgbClr val="FF0000"/>
                </a:solidFill>
                <a:latin typeface="Times New Roman" pitchFamily="18" charset="0"/>
                <a:cs typeface="Times New Roman" pitchFamily="18" charset="0"/>
              </a:rPr>
              <a:t>)</a:t>
            </a:r>
            <a:r>
              <a:rPr lang="kk-KZ" altLang="ru-RU" sz="2400" smtClean="0">
                <a:latin typeface="Times New Roman" pitchFamily="18" charset="0"/>
                <a:cs typeface="Times New Roman" pitchFamily="18" charset="0"/>
              </a:rPr>
              <a:t> – орбитальдардың кеңістіктегі бағытын сипаттайды.</a:t>
            </a:r>
            <a:r>
              <a:rPr lang="en-US" altLang="ru-RU" sz="2400" smtClean="0">
                <a:latin typeface="Times New Roman" pitchFamily="18" charset="0"/>
                <a:cs typeface="Times New Roman" pitchFamily="18" charset="0"/>
              </a:rPr>
              <a:t> </a:t>
            </a: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r>
              <a:rPr lang="en-US" altLang="ru-RU" sz="2400" b="1" smtClean="0">
                <a:latin typeface="Times New Roman" pitchFamily="18" charset="0"/>
                <a:cs typeface="Times New Roman" pitchFamily="18" charset="0"/>
              </a:rPr>
              <a:t>m</a:t>
            </a:r>
            <a:r>
              <a:rPr lang="en-US" altLang="ru-RU" sz="2400" b="1" baseline="-25000" smtClean="0">
                <a:latin typeface="Times New Roman" pitchFamily="18" charset="0"/>
                <a:cs typeface="Times New Roman" pitchFamily="18" charset="0"/>
              </a:rPr>
              <a:t>l</a:t>
            </a:r>
            <a:r>
              <a:rPr lang="kk-KZ" altLang="ru-RU" sz="2400" b="1" smtClean="0">
                <a:latin typeface="Times New Roman" pitchFamily="18" charset="0"/>
                <a:cs typeface="Times New Roman" pitchFamily="18" charset="0"/>
              </a:rPr>
              <a:t> </a:t>
            </a:r>
            <a:r>
              <a:rPr lang="en-US" altLang="ru-RU" sz="2400" b="1" smtClean="0">
                <a:latin typeface="Times New Roman" pitchFamily="18" charset="0"/>
                <a:cs typeface="Times New Roman" pitchFamily="18" charset="0"/>
              </a:rPr>
              <a:t>= -</a:t>
            </a:r>
            <a:r>
              <a:rPr lang="en-US" altLang="ru-RU" sz="2400" b="1" i="1" smtClean="0">
                <a:latin typeface="Times New Roman" pitchFamily="18" charset="0"/>
                <a:cs typeface="Times New Roman" pitchFamily="18" charset="0"/>
              </a:rPr>
              <a:t>l</a:t>
            </a:r>
            <a:r>
              <a:rPr lang="en-US" altLang="ru-RU" sz="2400" b="1" smtClean="0">
                <a:latin typeface="Times New Roman" pitchFamily="18" charset="0"/>
                <a:cs typeface="Times New Roman" pitchFamily="18" charset="0"/>
              </a:rPr>
              <a:t>,</a:t>
            </a:r>
            <a:r>
              <a:rPr lang="kk-KZ" altLang="ru-RU" sz="2400" b="1" smtClean="0">
                <a:latin typeface="Times New Roman" pitchFamily="18" charset="0"/>
                <a:cs typeface="Times New Roman" pitchFamily="18" charset="0"/>
              </a:rPr>
              <a:t>...</a:t>
            </a:r>
            <a:r>
              <a:rPr lang="en-US" altLang="ru-RU" sz="2400" b="1" smtClean="0">
                <a:latin typeface="Times New Roman" pitchFamily="18" charset="0"/>
                <a:cs typeface="Times New Roman" pitchFamily="18" charset="0"/>
              </a:rPr>
              <a:t>0,</a:t>
            </a:r>
            <a:r>
              <a:rPr lang="kk-KZ" altLang="ru-RU" sz="2400" b="1" smtClean="0">
                <a:latin typeface="Times New Roman" pitchFamily="18" charset="0"/>
                <a:cs typeface="Times New Roman" pitchFamily="18" charset="0"/>
              </a:rPr>
              <a:t>...</a:t>
            </a:r>
            <a:r>
              <a:rPr lang="en-US" altLang="ru-RU" sz="2400" b="1" smtClean="0">
                <a:latin typeface="Times New Roman" pitchFamily="18" charset="0"/>
                <a:cs typeface="Times New Roman" pitchFamily="18" charset="0"/>
              </a:rPr>
              <a:t>+</a:t>
            </a:r>
            <a:r>
              <a:rPr lang="en-US" altLang="ru-RU" sz="2400" b="1" i="1" smtClean="0">
                <a:latin typeface="Times New Roman" pitchFamily="18" charset="0"/>
                <a:cs typeface="Times New Roman" pitchFamily="18" charset="0"/>
              </a:rPr>
              <a:t>l</a:t>
            </a:r>
            <a:r>
              <a:rPr lang="kk-KZ" altLang="ru-RU" sz="2400" smtClean="0">
                <a:latin typeface="Times New Roman" pitchFamily="18" charset="0"/>
                <a:cs typeface="Times New Roman" pitchFamily="18" charset="0"/>
              </a:rPr>
              <a:t>.</a:t>
            </a: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r>
              <a:rPr lang="kk-KZ" altLang="ru-RU" sz="2400" smtClean="0">
                <a:latin typeface="Times New Roman" pitchFamily="18" charset="0"/>
                <a:cs typeface="Times New Roman" pitchFamily="18" charset="0"/>
              </a:rPr>
              <a:t>Бір деңгейде тек бір </a:t>
            </a:r>
            <a:r>
              <a:rPr lang="en-US" altLang="ru-RU" sz="2400" smtClean="0">
                <a:latin typeface="Times New Roman" pitchFamily="18" charset="0"/>
                <a:cs typeface="Times New Roman" pitchFamily="18" charset="0"/>
              </a:rPr>
              <a:t>s-</a:t>
            </a:r>
            <a:r>
              <a:rPr lang="kk-KZ" altLang="ru-RU" sz="2400" smtClean="0">
                <a:latin typeface="Times New Roman" pitchFamily="18" charset="0"/>
                <a:cs typeface="Times New Roman" pitchFamily="18" charset="0"/>
              </a:rPr>
              <a:t>орбиталь, үш </a:t>
            </a:r>
            <a:r>
              <a:rPr lang="en-US" altLang="ru-RU" sz="2400" smtClean="0">
                <a:latin typeface="Times New Roman" pitchFamily="18" charset="0"/>
                <a:cs typeface="Times New Roman" pitchFamily="18" charset="0"/>
              </a:rPr>
              <a:t>p-</a:t>
            </a:r>
            <a:r>
              <a:rPr lang="kk-KZ" altLang="ru-RU" sz="2400" smtClean="0">
                <a:latin typeface="Times New Roman" pitchFamily="18" charset="0"/>
                <a:cs typeface="Times New Roman" pitchFamily="18" charset="0"/>
              </a:rPr>
              <a:t>орбиталь, бес </a:t>
            </a:r>
            <a:r>
              <a:rPr lang="en-US" altLang="ru-RU" sz="2400" smtClean="0">
                <a:latin typeface="Times New Roman" pitchFamily="18" charset="0"/>
                <a:cs typeface="Times New Roman" pitchFamily="18" charset="0"/>
              </a:rPr>
              <a:t>d-</a:t>
            </a:r>
            <a:r>
              <a:rPr lang="kk-KZ" altLang="ru-RU" sz="2400" smtClean="0">
                <a:latin typeface="Times New Roman" pitchFamily="18" charset="0"/>
                <a:cs typeface="Times New Roman" pitchFamily="18" charset="0"/>
              </a:rPr>
              <a:t> орбиталь және жеті </a:t>
            </a:r>
            <a:r>
              <a:rPr lang="en-US" altLang="ru-RU" sz="2400" smtClean="0">
                <a:latin typeface="Times New Roman" pitchFamily="18" charset="0"/>
                <a:cs typeface="Times New Roman" pitchFamily="18" charset="0"/>
              </a:rPr>
              <a:t>f-</a:t>
            </a:r>
            <a:r>
              <a:rPr lang="kk-KZ" altLang="ru-RU" sz="2400" smtClean="0">
                <a:latin typeface="Times New Roman" pitchFamily="18" charset="0"/>
                <a:cs typeface="Times New Roman" pitchFamily="18" charset="0"/>
              </a:rPr>
              <a:t>орбиталь болу мүмкін.</a:t>
            </a:r>
            <a:r>
              <a:rPr lang="en-US" altLang="ru-RU" sz="2400" smtClean="0">
                <a:latin typeface="Times New Roman" pitchFamily="18" charset="0"/>
                <a:cs typeface="Times New Roman" pitchFamily="18" charset="0"/>
              </a:rPr>
              <a:t>               </a:t>
            </a:r>
            <a:r>
              <a:rPr lang="kk-KZ" altLang="ru-RU" sz="2400" smtClean="0">
                <a:latin typeface="Times New Roman" pitchFamily="18" charset="0"/>
                <a:cs typeface="Times New Roman" pitchFamily="18" charset="0"/>
              </a:rPr>
              <a:t>.</a:t>
            </a:r>
          </a:p>
          <a:p>
            <a:pPr marL="0" indent="361950" algn="just">
              <a:spcBef>
                <a:spcPct val="0"/>
              </a:spcBef>
              <a:buFont typeface="Arial" charset="0"/>
              <a:buNone/>
            </a:pPr>
            <a:r>
              <a:rPr lang="kk-KZ" altLang="ru-RU" sz="2400" smtClean="0">
                <a:latin typeface="Times New Roman" pitchFamily="18" charset="0"/>
                <a:cs typeface="Times New Roman" pitchFamily="18" charset="0"/>
              </a:rPr>
              <a:t>                </a:t>
            </a:r>
            <a:r>
              <a:rPr lang="en-US" altLang="ru-RU" sz="1800" smtClean="0">
                <a:latin typeface="Times New Roman" pitchFamily="18" charset="0"/>
                <a:cs typeface="Times New Roman" pitchFamily="18" charset="0"/>
              </a:rPr>
              <a:t>z                                  </a:t>
            </a:r>
            <a:endParaRPr lang="kk-KZ" altLang="ru-RU" sz="18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r>
              <a:rPr lang="en-US" altLang="ru-RU" sz="2400" smtClean="0">
                <a:latin typeface="Times New Roman" pitchFamily="18" charset="0"/>
                <a:cs typeface="Times New Roman" pitchFamily="18" charset="0"/>
              </a:rPr>
              <a:t>                                 </a:t>
            </a:r>
            <a:r>
              <a:rPr lang="en-US" altLang="ru-RU" sz="1800" smtClean="0">
                <a:latin typeface="Times New Roman" pitchFamily="18" charset="0"/>
                <a:cs typeface="Times New Roman" pitchFamily="18" charset="0"/>
              </a:rPr>
              <a:t>x</a:t>
            </a:r>
            <a:endParaRPr lang="kk-KZ" altLang="ru-RU" sz="1800" smtClean="0">
              <a:latin typeface="Times New Roman" pitchFamily="18" charset="0"/>
              <a:cs typeface="Times New Roman" pitchFamily="18" charset="0"/>
            </a:endParaRPr>
          </a:p>
          <a:p>
            <a:pPr marL="0" indent="361950" algn="just">
              <a:spcBef>
                <a:spcPct val="0"/>
              </a:spcBef>
              <a:buFont typeface="Arial" charset="0"/>
              <a:buNone/>
            </a:pPr>
            <a:r>
              <a:rPr lang="en-US" altLang="ru-RU" sz="2400" smtClean="0">
                <a:latin typeface="Times New Roman" pitchFamily="18" charset="0"/>
                <a:cs typeface="Times New Roman" pitchFamily="18" charset="0"/>
              </a:rPr>
              <a:t>            </a:t>
            </a:r>
            <a:r>
              <a:rPr lang="en-US" altLang="ru-RU" sz="1800" smtClean="0">
                <a:latin typeface="Times New Roman" pitchFamily="18" charset="0"/>
                <a:cs typeface="Times New Roman" pitchFamily="18" charset="0"/>
              </a:rPr>
              <a:t>y</a:t>
            </a:r>
            <a:endParaRPr lang="kk-KZ" altLang="ru-RU" sz="18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857250" y="1857375"/>
          <a:ext cx="7715250" cy="1828800"/>
        </p:xfrm>
        <a:graphic>
          <a:graphicData uri="http://schemas.openxmlformats.org/drawingml/2006/table">
            <a:tbl>
              <a:tblPr bandRow="1">
                <a:tableStyleId>{5C22544A-7EE6-4342-B048-85BDC9FD1C3A}</a:tableStyleId>
              </a:tblPr>
              <a:tblGrid>
                <a:gridCol w="2000250">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4000500">
                  <a:extLst>
                    <a:ext uri="{9D8B030D-6E8A-4147-A177-3AD203B41FA5}">
                      <a16:colId xmlns:a16="http://schemas.microsoft.com/office/drawing/2014/main" xmlns="" val="20002"/>
                    </a:ext>
                  </a:extLst>
                </a:gridCol>
              </a:tblGrid>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ea typeface="Times New Roman" pitchFamily="18" charset="0"/>
                          <a:cs typeface="Times New Roman" pitchFamily="18" charset="0"/>
                        </a:rPr>
                        <a:t>s</a:t>
                      </a:r>
                      <a:endParaRPr lang="ru-RU" sz="2400" b="1" dirty="0">
                        <a:latin typeface="Times New Roman" pitchFamily="18" charset="0"/>
                        <a:ea typeface="Times New Roman" pitchFamily="18" charset="0"/>
                        <a:cs typeface="Times New Roman" pitchFamily="18" charset="0"/>
                      </a:endParaRPr>
                    </a:p>
                  </a:txBody>
                  <a:tcPr marL="91439" marR="91439"/>
                </a:tc>
                <a:tc>
                  <a:txBody>
                    <a:bodyPr/>
                    <a:lstStyle/>
                    <a:p>
                      <a:pPr algn="ctr"/>
                      <a:r>
                        <a:rPr lang="en-US" sz="2400" b="1" i="1" dirty="0" smtClean="0">
                          <a:latin typeface="Times New Roman" pitchFamily="18" charset="0"/>
                          <a:ea typeface="Times New Roman" pitchFamily="18" charset="0"/>
                          <a:cs typeface="Times New Roman" pitchFamily="18" charset="0"/>
                        </a:rPr>
                        <a:t>l</a:t>
                      </a:r>
                      <a:r>
                        <a:rPr lang="en-US" sz="2400" b="1" dirty="0" smtClean="0">
                          <a:latin typeface="Times New Roman" pitchFamily="18" charset="0"/>
                          <a:ea typeface="Times New Roman" pitchFamily="18" charset="0"/>
                          <a:cs typeface="Times New Roman" pitchFamily="18" charset="0"/>
                        </a:rPr>
                        <a:t>=0</a:t>
                      </a:r>
                      <a:endParaRPr lang="ru-RU" sz="2400" b="1" dirty="0">
                        <a:latin typeface="Times New Roman" pitchFamily="18" charset="0"/>
                        <a:ea typeface="Times New Roman" pitchFamily="18" charset="0"/>
                        <a:cs typeface="Times New Roman" pitchFamily="18" charset="0"/>
                      </a:endParaRPr>
                    </a:p>
                  </a:txBody>
                  <a:tcPr marL="91439" marR="91439"/>
                </a:tc>
                <a:tc>
                  <a:txBody>
                    <a:bodyPr/>
                    <a:lstStyle/>
                    <a:p>
                      <a:pPr marL="361950" indent="0" algn="just"/>
                      <a:r>
                        <a:rPr lang="en-US" sz="2400" b="1" dirty="0" smtClean="0">
                          <a:latin typeface="Times New Roman" pitchFamily="18" charset="0"/>
                          <a:cs typeface="Times New Roman" pitchFamily="18" charset="0"/>
                        </a:rPr>
                        <a:t>m</a:t>
                      </a:r>
                      <a:r>
                        <a:rPr lang="en-US" sz="2400" b="1" i="1" baseline="-25000" dirty="0" smtClean="0">
                          <a:latin typeface="Times New Roman" pitchFamily="18" charset="0"/>
                          <a:cs typeface="Times New Roman" pitchFamily="18" charset="0"/>
                        </a:rPr>
                        <a:t>l</a:t>
                      </a:r>
                      <a:r>
                        <a:rPr lang="en-US" sz="2400" b="1" dirty="0" smtClean="0">
                          <a:latin typeface="Times New Roman" pitchFamily="18" charset="0"/>
                          <a:ea typeface="Times New Roman" pitchFamily="18" charset="0"/>
                          <a:cs typeface="Times New Roman" pitchFamily="18" charset="0"/>
                        </a:rPr>
                        <a:t>=0</a:t>
                      </a:r>
                      <a:endParaRPr lang="ru-RU" sz="2400" b="1" dirty="0">
                        <a:latin typeface="Times New Roman" pitchFamily="18" charset="0"/>
                        <a:ea typeface="Times New Roman" pitchFamily="18" charset="0"/>
                        <a:cs typeface="Times New Roman" pitchFamily="18" charset="0"/>
                      </a:endParaRPr>
                    </a:p>
                  </a:txBody>
                  <a:tcPr marL="91439" marR="91439"/>
                </a:tc>
                <a:extLst>
                  <a:ext uri="{0D108BD9-81ED-4DB2-BD59-A6C34878D82A}">
                    <a16:rowId xmlns:a16="http://schemas.microsoft.com/office/drawing/2014/main" xmlns="" val="10000"/>
                  </a:ext>
                </a:extLst>
              </a:tr>
              <a:tr h="428628">
                <a:tc>
                  <a:txBody>
                    <a:bodyPr/>
                    <a:lstStyle/>
                    <a:p>
                      <a:pPr algn="ctr"/>
                      <a:r>
                        <a:rPr lang="en-US" sz="2400" b="1" dirty="0" smtClean="0">
                          <a:latin typeface="Times New Roman" pitchFamily="18" charset="0"/>
                          <a:ea typeface="Times New Roman" pitchFamily="18" charset="0"/>
                          <a:cs typeface="Times New Roman" pitchFamily="18" charset="0"/>
                        </a:rPr>
                        <a:t>p</a:t>
                      </a:r>
                      <a:endParaRPr lang="ru-RU" sz="2400" b="1" dirty="0">
                        <a:latin typeface="Times New Roman" pitchFamily="18" charset="0"/>
                        <a:ea typeface="Times New Roman" pitchFamily="18" charset="0"/>
                        <a:cs typeface="Times New Roman" pitchFamily="18" charset="0"/>
                      </a:endParaRPr>
                    </a:p>
                  </a:txBody>
                  <a:tcPr marL="91439" marR="91439"/>
                </a:tc>
                <a:tc>
                  <a:txBody>
                    <a:bodyPr/>
                    <a:lstStyle/>
                    <a:p>
                      <a:pPr algn="ctr"/>
                      <a:r>
                        <a:rPr lang="en-US" sz="2400" b="1" i="1" dirty="0" smtClean="0">
                          <a:latin typeface="Times New Roman" pitchFamily="18" charset="0"/>
                          <a:ea typeface="Times New Roman" pitchFamily="18" charset="0"/>
                          <a:cs typeface="Times New Roman" pitchFamily="18" charset="0"/>
                        </a:rPr>
                        <a:t>l</a:t>
                      </a:r>
                      <a:r>
                        <a:rPr lang="en-US" sz="2400" b="1" dirty="0" smtClean="0">
                          <a:latin typeface="Times New Roman" pitchFamily="18" charset="0"/>
                          <a:ea typeface="Times New Roman" pitchFamily="18" charset="0"/>
                          <a:cs typeface="Times New Roman" pitchFamily="18" charset="0"/>
                        </a:rPr>
                        <a:t>=1</a:t>
                      </a:r>
                      <a:endParaRPr lang="ru-RU" sz="2400" b="1" dirty="0">
                        <a:latin typeface="Times New Roman" pitchFamily="18" charset="0"/>
                        <a:ea typeface="Times New Roman" pitchFamily="18" charset="0"/>
                        <a:cs typeface="Times New Roman" pitchFamily="18" charset="0"/>
                      </a:endParaRPr>
                    </a:p>
                  </a:txBody>
                  <a:tcPr marL="91439" marR="91439"/>
                </a:tc>
                <a:tc>
                  <a:txBody>
                    <a:bodyPr/>
                    <a:lstStyle/>
                    <a:p>
                      <a:pPr marL="361950" indent="0" algn="just"/>
                      <a:r>
                        <a:rPr lang="en-US" sz="2400" b="1" dirty="0" smtClean="0">
                          <a:latin typeface="Times New Roman" pitchFamily="18" charset="0"/>
                          <a:cs typeface="Times New Roman" pitchFamily="18" charset="0"/>
                        </a:rPr>
                        <a:t>m</a:t>
                      </a:r>
                      <a:r>
                        <a:rPr lang="en-US" sz="2400" b="1" i="1" baseline="-25000" dirty="0" smtClean="0">
                          <a:latin typeface="Times New Roman" pitchFamily="18" charset="0"/>
                          <a:cs typeface="Times New Roman" pitchFamily="18" charset="0"/>
                        </a:rPr>
                        <a:t>l</a:t>
                      </a:r>
                      <a:r>
                        <a:rPr lang="en-US" sz="2400" b="1" dirty="0" smtClean="0">
                          <a:latin typeface="Times New Roman" pitchFamily="18" charset="0"/>
                          <a:ea typeface="Times New Roman" pitchFamily="18" charset="0"/>
                          <a:cs typeface="Times New Roman" pitchFamily="18" charset="0"/>
                        </a:rPr>
                        <a:t>=-1</a:t>
                      </a:r>
                      <a:r>
                        <a:rPr lang="kk-KZ" sz="2400" b="1" dirty="0" smtClean="0">
                          <a:latin typeface="Times New Roman" pitchFamily="18" charset="0"/>
                          <a:ea typeface="Times New Roman" pitchFamily="18" charset="0"/>
                          <a:cs typeface="Times New Roman" pitchFamily="18" charset="0"/>
                        </a:rPr>
                        <a:t>,</a:t>
                      </a:r>
                      <a:r>
                        <a:rPr lang="en-US" sz="2400" b="1" dirty="0" smtClean="0">
                          <a:latin typeface="Times New Roman" pitchFamily="18" charset="0"/>
                          <a:ea typeface="Times New Roman" pitchFamily="18" charset="0"/>
                          <a:cs typeface="Times New Roman" pitchFamily="18" charset="0"/>
                        </a:rPr>
                        <a:t> 0</a:t>
                      </a:r>
                      <a:r>
                        <a:rPr lang="kk-KZ" sz="2400" b="1" dirty="0" smtClean="0">
                          <a:latin typeface="Times New Roman" pitchFamily="18" charset="0"/>
                          <a:ea typeface="Times New Roman" pitchFamily="18" charset="0"/>
                          <a:cs typeface="Times New Roman" pitchFamily="18" charset="0"/>
                        </a:rPr>
                        <a:t>,</a:t>
                      </a:r>
                      <a:r>
                        <a:rPr lang="en-US" sz="2400" b="1" dirty="0" smtClean="0">
                          <a:latin typeface="Times New Roman" pitchFamily="18" charset="0"/>
                          <a:ea typeface="Times New Roman" pitchFamily="18" charset="0"/>
                          <a:cs typeface="Times New Roman" pitchFamily="18" charset="0"/>
                        </a:rPr>
                        <a:t> +1</a:t>
                      </a:r>
                      <a:endParaRPr lang="ru-RU" sz="2400" b="1" dirty="0">
                        <a:latin typeface="Times New Roman" pitchFamily="18" charset="0"/>
                        <a:ea typeface="Times New Roman" pitchFamily="18" charset="0"/>
                        <a:cs typeface="Times New Roman" pitchFamily="18" charset="0"/>
                      </a:endParaRPr>
                    </a:p>
                  </a:txBody>
                  <a:tcPr marL="91439" marR="91439"/>
                </a:tc>
                <a:extLst>
                  <a:ext uri="{0D108BD9-81ED-4DB2-BD59-A6C34878D82A}">
                    <a16:rowId xmlns:a16="http://schemas.microsoft.com/office/drawing/2014/main" xmlns="" val="10001"/>
                  </a:ext>
                </a:extLst>
              </a:tr>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ea typeface="Times New Roman" pitchFamily="18" charset="0"/>
                          <a:cs typeface="Times New Roman" pitchFamily="18" charset="0"/>
                        </a:rPr>
                        <a:t>d</a:t>
                      </a:r>
                      <a:endParaRPr lang="ru-RU" sz="2400" b="1" dirty="0">
                        <a:latin typeface="Times New Roman" pitchFamily="18" charset="0"/>
                        <a:ea typeface="Times New Roman" pitchFamily="18" charset="0"/>
                        <a:cs typeface="Times New Roman" pitchFamily="18" charset="0"/>
                      </a:endParaRPr>
                    </a:p>
                  </a:txBody>
                  <a:tcPr marL="91439" marR="91439"/>
                </a:tc>
                <a:tc>
                  <a:txBody>
                    <a:bodyPr/>
                    <a:lstStyle/>
                    <a:p>
                      <a:pPr algn="ctr"/>
                      <a:r>
                        <a:rPr lang="en-US" sz="2400" b="1" i="1" dirty="0" smtClean="0">
                          <a:latin typeface="Times New Roman" pitchFamily="18" charset="0"/>
                          <a:ea typeface="Times New Roman" pitchFamily="18" charset="0"/>
                          <a:cs typeface="Times New Roman" pitchFamily="18" charset="0"/>
                        </a:rPr>
                        <a:t>l</a:t>
                      </a:r>
                      <a:r>
                        <a:rPr lang="en-US" sz="2400" b="1" dirty="0" smtClean="0">
                          <a:latin typeface="Times New Roman" pitchFamily="18" charset="0"/>
                          <a:ea typeface="Times New Roman" pitchFamily="18" charset="0"/>
                          <a:cs typeface="Times New Roman" pitchFamily="18" charset="0"/>
                        </a:rPr>
                        <a:t>=2</a:t>
                      </a:r>
                      <a:endParaRPr lang="ru-RU" sz="2400" b="1" dirty="0">
                        <a:latin typeface="Times New Roman" pitchFamily="18" charset="0"/>
                        <a:ea typeface="Times New Roman" pitchFamily="18" charset="0"/>
                        <a:cs typeface="Times New Roman" pitchFamily="18" charset="0"/>
                      </a:endParaRPr>
                    </a:p>
                  </a:txBody>
                  <a:tcPr marL="91439" marR="91439"/>
                </a:tc>
                <a:tc>
                  <a:txBody>
                    <a:bodyPr/>
                    <a:lstStyle/>
                    <a:p>
                      <a:pPr marL="361950" indent="0" algn="just"/>
                      <a:r>
                        <a:rPr lang="en-US" sz="2400" b="1" dirty="0" smtClean="0">
                          <a:latin typeface="Times New Roman" pitchFamily="18" charset="0"/>
                          <a:cs typeface="Times New Roman" pitchFamily="18" charset="0"/>
                        </a:rPr>
                        <a:t>m</a:t>
                      </a:r>
                      <a:r>
                        <a:rPr lang="en-US" sz="2400" b="1" i="1" baseline="-25000" dirty="0" smtClean="0">
                          <a:latin typeface="Times New Roman" pitchFamily="18" charset="0"/>
                          <a:cs typeface="Times New Roman" pitchFamily="18" charset="0"/>
                        </a:rPr>
                        <a:t>l</a:t>
                      </a:r>
                      <a:r>
                        <a:rPr lang="en-US" sz="2400" b="1" dirty="0" smtClean="0">
                          <a:latin typeface="Times New Roman" pitchFamily="18" charset="0"/>
                          <a:ea typeface="Times New Roman" pitchFamily="18" charset="0"/>
                          <a:cs typeface="Times New Roman" pitchFamily="18" charset="0"/>
                        </a:rPr>
                        <a:t>=</a:t>
                      </a:r>
                      <a:r>
                        <a:rPr lang="kk-KZ" sz="2400" b="1" dirty="0" smtClean="0">
                          <a:latin typeface="Times New Roman" pitchFamily="18" charset="0"/>
                          <a:ea typeface="Times New Roman" pitchFamily="18" charset="0"/>
                          <a:cs typeface="Times New Roman" pitchFamily="18" charset="0"/>
                        </a:rPr>
                        <a:t>-2, -1, 0, +1,</a:t>
                      </a:r>
                      <a:r>
                        <a:rPr lang="kk-KZ" sz="2400" b="1" baseline="0" dirty="0" smtClean="0">
                          <a:latin typeface="Times New Roman" pitchFamily="18" charset="0"/>
                          <a:ea typeface="Times New Roman" pitchFamily="18" charset="0"/>
                          <a:cs typeface="Times New Roman" pitchFamily="18" charset="0"/>
                        </a:rPr>
                        <a:t> +2</a:t>
                      </a:r>
                      <a:endParaRPr lang="ru-RU" sz="2400" b="1" dirty="0">
                        <a:latin typeface="Times New Roman" pitchFamily="18" charset="0"/>
                        <a:ea typeface="Times New Roman" pitchFamily="18" charset="0"/>
                        <a:cs typeface="Times New Roman" pitchFamily="18" charset="0"/>
                      </a:endParaRPr>
                    </a:p>
                  </a:txBody>
                  <a:tcPr marL="91439" marR="91439"/>
                </a:tc>
                <a:extLst>
                  <a:ext uri="{0D108BD9-81ED-4DB2-BD59-A6C34878D82A}">
                    <a16:rowId xmlns:a16="http://schemas.microsoft.com/office/drawing/2014/main" xmlns="" val="10002"/>
                  </a:ext>
                </a:extLst>
              </a:tr>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ea typeface="Times New Roman" pitchFamily="18" charset="0"/>
                          <a:cs typeface="Times New Roman" pitchFamily="18" charset="0"/>
                        </a:rPr>
                        <a:t>f</a:t>
                      </a:r>
                      <a:endParaRPr lang="ru-RU" sz="2400" b="1" dirty="0">
                        <a:latin typeface="Times New Roman" pitchFamily="18" charset="0"/>
                        <a:ea typeface="Times New Roman" pitchFamily="18" charset="0"/>
                        <a:cs typeface="Times New Roman" pitchFamily="18" charset="0"/>
                      </a:endParaRPr>
                    </a:p>
                  </a:txBody>
                  <a:tcPr marL="91439" marR="91439"/>
                </a:tc>
                <a:tc>
                  <a:txBody>
                    <a:bodyPr/>
                    <a:lstStyle/>
                    <a:p>
                      <a:pPr algn="ctr"/>
                      <a:r>
                        <a:rPr lang="en-US" sz="2400" b="1" i="1" dirty="0" smtClean="0">
                          <a:latin typeface="Times New Roman" pitchFamily="18" charset="0"/>
                          <a:ea typeface="Times New Roman" pitchFamily="18" charset="0"/>
                          <a:cs typeface="Times New Roman" pitchFamily="18" charset="0"/>
                        </a:rPr>
                        <a:t>l</a:t>
                      </a:r>
                      <a:r>
                        <a:rPr lang="en-US" sz="2400" b="1" dirty="0" smtClean="0">
                          <a:latin typeface="Times New Roman" pitchFamily="18" charset="0"/>
                          <a:ea typeface="Times New Roman" pitchFamily="18" charset="0"/>
                          <a:cs typeface="Times New Roman" pitchFamily="18" charset="0"/>
                        </a:rPr>
                        <a:t>=3</a:t>
                      </a:r>
                      <a:endParaRPr lang="ru-RU" sz="2400" b="1" dirty="0">
                        <a:latin typeface="Times New Roman" pitchFamily="18" charset="0"/>
                        <a:ea typeface="Times New Roman" pitchFamily="18" charset="0"/>
                        <a:cs typeface="Times New Roman" pitchFamily="18" charset="0"/>
                      </a:endParaRPr>
                    </a:p>
                  </a:txBody>
                  <a:tcPr marL="91439" marR="91439"/>
                </a:tc>
                <a:tc>
                  <a:txBody>
                    <a:bodyPr/>
                    <a:lstStyle/>
                    <a:p>
                      <a:pPr marL="361950" indent="0" algn="just"/>
                      <a:r>
                        <a:rPr lang="en-US" sz="2400" b="1" dirty="0" smtClean="0">
                          <a:latin typeface="Times New Roman" pitchFamily="18" charset="0"/>
                          <a:cs typeface="Times New Roman" pitchFamily="18" charset="0"/>
                        </a:rPr>
                        <a:t>m</a:t>
                      </a:r>
                      <a:r>
                        <a:rPr lang="en-US" sz="2400" b="1" i="1" baseline="-25000" dirty="0" smtClean="0">
                          <a:latin typeface="Times New Roman" pitchFamily="18" charset="0"/>
                          <a:cs typeface="Times New Roman" pitchFamily="18" charset="0"/>
                        </a:rPr>
                        <a:t>l</a:t>
                      </a:r>
                      <a:r>
                        <a:rPr lang="en-US" sz="2400" b="1" dirty="0" smtClean="0">
                          <a:latin typeface="Times New Roman" pitchFamily="18" charset="0"/>
                          <a:ea typeface="Times New Roman" pitchFamily="18" charset="0"/>
                          <a:cs typeface="Times New Roman" pitchFamily="18" charset="0"/>
                        </a:rPr>
                        <a:t>=</a:t>
                      </a:r>
                      <a:r>
                        <a:rPr lang="kk-KZ" sz="2400" b="1" dirty="0" smtClean="0">
                          <a:latin typeface="Times New Roman" pitchFamily="18" charset="0"/>
                          <a:ea typeface="Times New Roman" pitchFamily="18" charset="0"/>
                          <a:cs typeface="Times New Roman" pitchFamily="18" charset="0"/>
                        </a:rPr>
                        <a:t>-3, -2, -1, 0, +1, +2, +3</a:t>
                      </a:r>
                      <a:endParaRPr lang="ru-RU" sz="2400" b="1" dirty="0">
                        <a:latin typeface="Times New Roman" pitchFamily="18" charset="0"/>
                        <a:ea typeface="Times New Roman" pitchFamily="18" charset="0"/>
                        <a:cs typeface="Times New Roman" pitchFamily="18" charset="0"/>
                      </a:endParaRPr>
                    </a:p>
                  </a:txBody>
                  <a:tcPr marL="91439" marR="91439"/>
                </a:tc>
                <a:extLst>
                  <a:ext uri="{0D108BD9-81ED-4DB2-BD59-A6C34878D82A}">
                    <a16:rowId xmlns:a16="http://schemas.microsoft.com/office/drawing/2014/main" xmlns="" val="10003"/>
                  </a:ext>
                </a:extLst>
              </a:tr>
            </a:tbl>
          </a:graphicData>
        </a:graphic>
      </p:graphicFrame>
      <p:cxnSp>
        <p:nvCxnSpPr>
          <p:cNvPr id="7" name="Прямая со стрелкой 6"/>
          <p:cNvCxnSpPr/>
          <p:nvPr/>
        </p:nvCxnSpPr>
        <p:spPr>
          <a:xfrm>
            <a:off x="1785938" y="5286375"/>
            <a:ext cx="1643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flipH="1" flipV="1">
            <a:off x="1785144" y="5287169"/>
            <a:ext cx="1428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2428875" y="4714875"/>
            <a:ext cx="1428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Овал 12"/>
          <p:cNvSpPr/>
          <p:nvPr/>
        </p:nvSpPr>
        <p:spPr>
          <a:xfrm>
            <a:off x="2428875" y="5286375"/>
            <a:ext cx="1428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Овал 14"/>
          <p:cNvSpPr/>
          <p:nvPr/>
        </p:nvSpPr>
        <p:spPr>
          <a:xfrm>
            <a:off x="2500313" y="5214938"/>
            <a:ext cx="5715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Овал 15"/>
          <p:cNvSpPr/>
          <p:nvPr/>
        </p:nvSpPr>
        <p:spPr>
          <a:xfrm>
            <a:off x="1928813" y="5214938"/>
            <a:ext cx="5715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Овал 17"/>
          <p:cNvSpPr/>
          <p:nvPr/>
        </p:nvSpPr>
        <p:spPr>
          <a:xfrm rot="7800000">
            <a:off x="2381251" y="4979987"/>
            <a:ext cx="5715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Овал 18"/>
          <p:cNvSpPr/>
          <p:nvPr/>
        </p:nvSpPr>
        <p:spPr>
          <a:xfrm rot="7800000">
            <a:off x="2024063" y="5408612"/>
            <a:ext cx="5715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1" name="Прямая со стрелкой 20"/>
          <p:cNvCxnSpPr/>
          <p:nvPr/>
        </p:nvCxnSpPr>
        <p:spPr>
          <a:xfrm rot="5400000">
            <a:off x="1821656" y="4750595"/>
            <a:ext cx="1285875" cy="1071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442" name="Object 3"/>
          <p:cNvGraphicFramePr>
            <a:graphicFrameLocks noChangeAspect="1"/>
          </p:cNvGraphicFramePr>
          <p:nvPr/>
        </p:nvGraphicFramePr>
        <p:xfrm>
          <a:off x="6438900" y="4213225"/>
          <a:ext cx="1052513" cy="436563"/>
        </p:xfrm>
        <a:graphic>
          <a:graphicData uri="http://schemas.openxmlformats.org/presentationml/2006/ole">
            <p:oleObj spid="_x0000_s17446" name="Формула" r:id="rId3" imgW="672808" imgH="279279"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857875"/>
          </a:xfrm>
        </p:spPr>
        <p:txBody>
          <a:bodyPr/>
          <a:lstStyle/>
          <a:p>
            <a:pPr marL="0" indent="361950" algn="just">
              <a:spcBef>
                <a:spcPct val="0"/>
              </a:spcBef>
              <a:buFont typeface="Arial" charset="0"/>
              <a:buNone/>
              <a:defRPr/>
            </a:pPr>
            <a:r>
              <a:rPr lang="kk-KZ" sz="2400" dirty="0" smtClean="0">
                <a:latin typeface="Times New Roman" pitchFamily="18" charset="0"/>
                <a:cs typeface="Times New Roman" pitchFamily="18" charset="0"/>
              </a:rPr>
              <a:t>4. </a:t>
            </a:r>
            <a:r>
              <a:rPr lang="kk-KZ" sz="2400" b="1" dirty="0" smtClean="0">
                <a:solidFill>
                  <a:srgbClr val="FF0000"/>
                </a:solidFill>
                <a:latin typeface="Times New Roman" pitchFamily="18" charset="0"/>
                <a:cs typeface="Times New Roman" pitchFamily="18" charset="0"/>
              </a:rPr>
              <a:t>Спин квант саны (</a:t>
            </a:r>
            <a:r>
              <a:rPr lang="en-US" sz="2400" b="1" dirty="0" smtClean="0">
                <a:solidFill>
                  <a:srgbClr val="FF0000"/>
                </a:solidFill>
                <a:latin typeface="Times New Roman" pitchFamily="18" charset="0"/>
                <a:cs typeface="Times New Roman" pitchFamily="18" charset="0"/>
              </a:rPr>
              <a:t>m</a:t>
            </a:r>
            <a:r>
              <a:rPr lang="en-US" sz="2400" b="1" baseline="-25000" dirty="0" smtClean="0">
                <a:solidFill>
                  <a:srgbClr val="FF0000"/>
                </a:solidFill>
                <a:latin typeface="Times New Roman" pitchFamily="18" charset="0"/>
                <a:cs typeface="Times New Roman" pitchFamily="18" charset="0"/>
              </a:rPr>
              <a:t>s</a:t>
            </a:r>
            <a:r>
              <a:rPr lang="kk-KZ" sz="2400" b="1" dirty="0" smtClean="0">
                <a:solidFill>
                  <a:srgbClr val="FF0000"/>
                </a:solidFill>
                <a:latin typeface="Times New Roman" pitchFamily="18" charset="0"/>
                <a:cs typeface="Times New Roman" pitchFamily="18" charset="0"/>
              </a:rPr>
              <a:t>)</a:t>
            </a:r>
            <a:r>
              <a:rPr lang="kk-KZ" sz="2400" dirty="0" smtClean="0">
                <a:latin typeface="Times New Roman" pitchFamily="18" charset="0"/>
                <a:cs typeface="Times New Roman" pitchFamily="18" charset="0"/>
              </a:rPr>
              <a:t> – электрондардың өз өсін айналуын сипаттайды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to spin</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 айналдыру). </a:t>
            </a:r>
          </a:p>
          <a:p>
            <a:pPr marL="0" indent="361950" algn="just">
              <a:spcBef>
                <a:spcPct val="0"/>
              </a:spcBef>
              <a:buFont typeface="Arial" charset="0"/>
              <a:buNone/>
              <a:defRPr/>
            </a:pPr>
            <a:endParaRPr lang="kk-KZ" sz="2400" dirty="0" smtClean="0">
              <a:latin typeface="Times New Roman" pitchFamily="18" charset="0"/>
              <a:cs typeface="Times New Roman" pitchFamily="18" charset="0"/>
            </a:endParaRPr>
          </a:p>
          <a:p>
            <a:pPr marL="0" indent="0" algn="ctr">
              <a:spcBef>
                <a:spcPct val="0"/>
              </a:spcBef>
              <a:buFont typeface="Arial" charset="0"/>
              <a:buNone/>
              <a:defRPr/>
            </a:pPr>
            <a:r>
              <a:rPr lang="kk-KZ" sz="2400" dirty="0" smtClean="0">
                <a:latin typeface="Times New Roman" pitchFamily="18" charset="0"/>
                <a:cs typeface="Times New Roman" pitchFamily="18" charset="0"/>
              </a:rPr>
              <a:t>                         немесе</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                         .</a:t>
            </a:r>
          </a:p>
          <a:p>
            <a:pPr marL="0" indent="361950" algn="just">
              <a:spcBef>
                <a:spcPct val="0"/>
              </a:spcBef>
              <a:buFont typeface="Arial" charset="0"/>
              <a:buNone/>
              <a:defRPr/>
            </a:pPr>
            <a:endParaRPr lang="kk-KZ" sz="2400" dirty="0" smtClean="0">
              <a:latin typeface="Times New Roman" pitchFamily="18" charset="0"/>
              <a:cs typeface="Times New Roman" pitchFamily="18" charset="0"/>
            </a:endParaRPr>
          </a:p>
          <a:p>
            <a:pPr marL="0" indent="361950" algn="just">
              <a:spcBef>
                <a:spcPct val="0"/>
              </a:spcBef>
              <a:buFont typeface="Arial" charset="0"/>
              <a:buNone/>
              <a:defRPr/>
            </a:pPr>
            <a:r>
              <a:rPr lang="en-US" sz="2400" b="1" dirty="0" smtClean="0">
                <a:solidFill>
                  <a:srgbClr val="FF0000"/>
                </a:solidFill>
                <a:latin typeface="Times New Roman" pitchFamily="18" charset="0"/>
                <a:cs typeface="Times New Roman" pitchFamily="18" charset="0"/>
              </a:rPr>
              <a:t>1</a:t>
            </a:r>
            <a:r>
              <a:rPr lang="ru-RU" sz="2400" b="1" dirty="0" smtClean="0">
                <a:solidFill>
                  <a:srgbClr val="FF0000"/>
                </a:solidFill>
                <a:latin typeface="Times New Roman" pitchFamily="18" charset="0"/>
                <a:cs typeface="Times New Roman" pitchFamily="18" charset="0"/>
              </a:rPr>
              <a:t>. </a:t>
            </a:r>
            <a:r>
              <a:rPr lang="kk-KZ" sz="2400" b="1" dirty="0" smtClean="0">
                <a:solidFill>
                  <a:srgbClr val="FF0000"/>
                </a:solidFill>
                <a:latin typeface="Times New Roman" pitchFamily="18" charset="0"/>
                <a:cs typeface="Times New Roman" pitchFamily="18" charset="0"/>
              </a:rPr>
              <a:t>Паули принципы</a:t>
            </a:r>
            <a:r>
              <a:rPr lang="kk-KZ" sz="2400" dirty="0" smtClean="0">
                <a:latin typeface="Times New Roman" pitchFamily="18" charset="0"/>
                <a:cs typeface="Times New Roman" pitchFamily="18" charset="0"/>
              </a:rPr>
              <a:t> бойынша бір атомда бірдей кванттық күйде болатын электрондар болмайды немесе кез келген атомда төрт квант сандарының мәндері бірдей екі электрон болмайды.</a:t>
            </a:r>
          </a:p>
          <a:p>
            <a:pPr marL="0" indent="361950" algn="just">
              <a:spcBef>
                <a:spcPct val="0"/>
              </a:spcBef>
              <a:buFont typeface="Arial" charset="0"/>
              <a:buNone/>
              <a:defRPr/>
            </a:pPr>
            <a:r>
              <a:rPr lang="kk-KZ" sz="2400" dirty="0" smtClean="0">
                <a:latin typeface="Times New Roman" pitchFamily="18" charset="0"/>
                <a:cs typeface="Times New Roman" pitchFamily="18" charset="0"/>
              </a:rPr>
              <a:t>Энергетикалық деңгейдегі электрондардың жалпы саны:</a:t>
            </a:r>
          </a:p>
          <a:p>
            <a:pPr marL="0" indent="361950" algn="just">
              <a:spcBef>
                <a:spcPct val="0"/>
              </a:spcBef>
              <a:buFont typeface="Arial" charset="0"/>
              <a:buNone/>
              <a:defRPr/>
            </a:pPr>
            <a:endParaRPr lang="kk-KZ" sz="2400" dirty="0" smtClean="0">
              <a:latin typeface="Times New Roman" pitchFamily="18" charset="0"/>
              <a:cs typeface="Times New Roman" pitchFamily="18" charset="0"/>
            </a:endParaRPr>
          </a:p>
          <a:p>
            <a:pPr marL="0" indent="361950" algn="just">
              <a:spcBef>
                <a:spcPct val="0"/>
              </a:spcBef>
              <a:buFont typeface="Arial" charset="0"/>
              <a:buNone/>
              <a:defRPr/>
            </a:pPr>
            <a:endParaRPr lang="kk-KZ" sz="2400" dirty="0" smtClean="0">
              <a:latin typeface="Times New Roman" pitchFamily="18" charset="0"/>
              <a:cs typeface="Times New Roman" pitchFamily="18" charset="0"/>
            </a:endParaRPr>
          </a:p>
          <a:p>
            <a:pPr marL="0" indent="361950" algn="just">
              <a:spcBef>
                <a:spcPct val="0"/>
              </a:spcBef>
              <a:buFont typeface="Arial" charset="0"/>
              <a:buNone/>
              <a:defRPr/>
            </a:pPr>
            <a:r>
              <a:rPr lang="kk-KZ" sz="2400" dirty="0" smtClean="0">
                <a:latin typeface="Times New Roman" pitchFamily="18" charset="0"/>
                <a:cs typeface="Times New Roman" pitchFamily="18" charset="0"/>
              </a:rPr>
              <a:t>Электрондық қауызының құрылысын </a:t>
            </a:r>
            <a:r>
              <a:rPr lang="kk-KZ" sz="2400" b="1" dirty="0" smtClean="0">
                <a:solidFill>
                  <a:srgbClr val="FF0000"/>
                </a:solidFill>
                <a:latin typeface="Times New Roman" pitchFamily="18" charset="0"/>
                <a:cs typeface="Times New Roman" pitchFamily="18" charset="0"/>
              </a:rPr>
              <a:t>электрондық</a:t>
            </a:r>
            <a:r>
              <a:rPr lang="kk-KZ" sz="2400" dirty="0" smtClean="0">
                <a:latin typeface="Times New Roman" pitchFamily="18" charset="0"/>
                <a:cs typeface="Times New Roman" pitchFamily="18" charset="0"/>
              </a:rPr>
              <a:t> және </a:t>
            </a:r>
            <a:r>
              <a:rPr lang="kk-KZ" sz="2400" b="1" dirty="0" smtClean="0">
                <a:solidFill>
                  <a:srgbClr val="FF0000"/>
                </a:solidFill>
                <a:latin typeface="Times New Roman" pitchFamily="18" charset="0"/>
                <a:cs typeface="Times New Roman" pitchFamily="18" charset="0"/>
              </a:rPr>
              <a:t>электрондық графикалық формулалары</a:t>
            </a:r>
            <a:r>
              <a:rPr lang="kk-KZ" sz="2400" dirty="0" smtClean="0">
                <a:latin typeface="Times New Roman" pitchFamily="18" charset="0"/>
                <a:cs typeface="Times New Roman" pitchFamily="18" charset="0"/>
              </a:rPr>
              <a:t> арқылы көрсетеді.</a:t>
            </a:r>
            <a:endParaRPr lang="ru-RU" dirty="0"/>
          </a:p>
        </p:txBody>
      </p:sp>
      <p:graphicFrame>
        <p:nvGraphicFramePr>
          <p:cNvPr id="18435" name="Object 2"/>
          <p:cNvGraphicFramePr>
            <a:graphicFrameLocks noChangeAspect="1"/>
          </p:cNvGraphicFramePr>
          <p:nvPr/>
        </p:nvGraphicFramePr>
        <p:xfrm>
          <a:off x="2286000" y="1428750"/>
          <a:ext cx="1643063" cy="798513"/>
        </p:xfrm>
        <a:graphic>
          <a:graphicData uri="http://schemas.openxmlformats.org/presentationml/2006/ole">
            <p:oleObj spid="_x0000_s18447" name="Формула" r:id="rId3" imgW="914400" imgH="444500" progId="Equation.3">
              <p:embed/>
            </p:oleObj>
          </a:graphicData>
        </a:graphic>
      </p:graphicFrame>
      <p:graphicFrame>
        <p:nvGraphicFramePr>
          <p:cNvPr id="18436" name="Object 4"/>
          <p:cNvGraphicFramePr>
            <a:graphicFrameLocks noChangeAspect="1"/>
          </p:cNvGraphicFramePr>
          <p:nvPr/>
        </p:nvGraphicFramePr>
        <p:xfrm>
          <a:off x="5214938" y="1428750"/>
          <a:ext cx="1616075" cy="785813"/>
        </p:xfrm>
        <a:graphic>
          <a:graphicData uri="http://schemas.openxmlformats.org/presentationml/2006/ole">
            <p:oleObj spid="_x0000_s18448" name="Формула" r:id="rId4" imgW="914400" imgH="444500" progId="Equation.3">
              <p:embed/>
            </p:oleObj>
          </a:graphicData>
        </a:graphic>
      </p:graphicFrame>
      <p:graphicFrame>
        <p:nvGraphicFramePr>
          <p:cNvPr id="18437" name="Object 6"/>
          <p:cNvGraphicFramePr>
            <a:graphicFrameLocks noChangeAspect="1"/>
          </p:cNvGraphicFramePr>
          <p:nvPr/>
        </p:nvGraphicFramePr>
        <p:xfrm>
          <a:off x="3357563" y="4286250"/>
          <a:ext cx="1600200" cy="571500"/>
        </p:xfrm>
        <a:graphic>
          <a:graphicData uri="http://schemas.openxmlformats.org/presentationml/2006/ole">
            <p:oleObj spid="_x0000_s18449" name="Формула" r:id="rId5" imgW="710891" imgH="25389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929313"/>
          </a:xfrm>
        </p:spPr>
        <p:txBody>
          <a:bodyPr/>
          <a:lstStyle/>
          <a:p>
            <a:pPr marL="0" indent="361950" algn="just">
              <a:spcBef>
                <a:spcPct val="0"/>
              </a:spcBef>
              <a:buFont typeface="Arial" charset="0"/>
              <a:buNone/>
              <a:defRPr/>
            </a:pPr>
            <a:r>
              <a:rPr lang="kk-KZ" sz="2400" dirty="0" smtClean="0">
                <a:latin typeface="Times New Roman" pitchFamily="18" charset="0"/>
                <a:cs typeface="Times New Roman" pitchFamily="18" charset="0"/>
              </a:rPr>
              <a:t>Электрондық формула электрондардың энергетикалық деңгейлерде және деңгейшілерде орналасуын көрсетеді (    ).</a:t>
            </a:r>
          </a:p>
          <a:p>
            <a:pPr marL="0" indent="361950" algn="just">
              <a:spcBef>
                <a:spcPct val="0"/>
              </a:spcBef>
              <a:buFont typeface="Arial" charset="0"/>
              <a:buNone/>
              <a:defRPr/>
            </a:pPr>
            <a:r>
              <a:rPr lang="kk-KZ" sz="2400" dirty="0" smtClean="0">
                <a:latin typeface="Times New Roman" pitchFamily="18" charset="0"/>
                <a:cs typeface="Times New Roman" pitchFamily="18" charset="0"/>
              </a:rPr>
              <a:t>Электрондық графикалық формула электрондардың энергетикалық деңгейлерде, деңгейшілерде және орбитальдарда орналасуын көрсетеді (        ).</a:t>
            </a:r>
          </a:p>
          <a:p>
            <a:pPr marL="0" indent="361950" algn="just">
              <a:spcBef>
                <a:spcPct val="0"/>
              </a:spcBef>
              <a:buFont typeface="Arial" charset="0"/>
              <a:buNone/>
              <a:defRPr/>
            </a:pPr>
            <a:r>
              <a:rPr lang="kk-KZ" sz="2400" dirty="0" smtClean="0">
                <a:latin typeface="Times New Roman" pitchFamily="18" charset="0"/>
                <a:cs typeface="Times New Roman" pitchFamily="18" charset="0"/>
              </a:rPr>
              <a:t>Кез келген элементтің атом электрондық қауызының құрылысын дұрыс жазу үшін тағы да екі принциптарды орындау керек:</a:t>
            </a:r>
          </a:p>
          <a:p>
            <a:pPr marL="0" indent="361950" algn="just">
              <a:spcBef>
                <a:spcPct val="0"/>
              </a:spcBef>
              <a:buFont typeface="Arial" charset="0"/>
              <a:buNone/>
              <a:defRPr/>
            </a:pPr>
            <a:r>
              <a:rPr lang="en-US" sz="2400" b="1" dirty="0" smtClean="0">
                <a:solidFill>
                  <a:srgbClr val="FF0000"/>
                </a:solidFill>
                <a:latin typeface="Times New Roman" pitchFamily="18" charset="0"/>
                <a:cs typeface="Times New Roman" pitchFamily="18" charset="0"/>
              </a:rPr>
              <a:t>2</a:t>
            </a:r>
            <a:r>
              <a:rPr lang="kk-KZ" sz="2400" dirty="0" smtClean="0">
                <a:solidFill>
                  <a:srgbClr val="FF0000"/>
                </a:solidFill>
                <a:latin typeface="Times New Roman" pitchFamily="18" charset="0"/>
                <a:cs typeface="Times New Roman" pitchFamily="18" charset="0"/>
              </a:rPr>
              <a:t>. </a:t>
            </a:r>
            <a:r>
              <a:rPr lang="kk-KZ" sz="2400" b="1" dirty="0" smtClean="0">
                <a:solidFill>
                  <a:srgbClr val="FF0000"/>
                </a:solidFill>
                <a:latin typeface="Times New Roman" pitchFamily="18" charset="0"/>
                <a:cs typeface="Times New Roman" pitchFamily="18" charset="0"/>
              </a:rPr>
              <a:t>Ең аз энергия принципы</a:t>
            </a:r>
            <a:r>
              <a:rPr lang="kk-KZ" sz="2400" dirty="0" smtClean="0">
                <a:latin typeface="Times New Roman" pitchFamily="18" charset="0"/>
                <a:cs typeface="Times New Roman" pitchFamily="18" charset="0"/>
              </a:rPr>
              <a:t> – атомдағы электрондар энергияның минималды болу күйінде болады. Бұл атомның негізгі күйі. Сондықтан электрондар орбитальдарды энергия өсу ретінде толтырады:</a:t>
            </a:r>
          </a:p>
          <a:p>
            <a:pPr marL="0" indent="361950" algn="just">
              <a:spcBef>
                <a:spcPct val="0"/>
              </a:spcBef>
              <a:buFont typeface="Arial" charset="0"/>
              <a:buNone/>
              <a:defRPr/>
            </a:pPr>
            <a:endParaRPr lang="kk-KZ" sz="2400" dirty="0" smtClean="0">
              <a:latin typeface="Times New Roman" pitchFamily="18" charset="0"/>
              <a:cs typeface="Times New Roman" pitchFamily="18" charset="0"/>
            </a:endParaRPr>
          </a:p>
          <a:p>
            <a:pPr marL="0" indent="0" algn="ctr">
              <a:spcBef>
                <a:spcPct val="0"/>
              </a:spcBef>
              <a:buFont typeface="Arial" charset="0"/>
              <a:buNone/>
              <a:defRPr/>
            </a:pPr>
            <a:r>
              <a:rPr lang="en-US" sz="2400" b="1" dirty="0" smtClean="0">
                <a:solidFill>
                  <a:srgbClr val="FF0000"/>
                </a:solidFill>
                <a:latin typeface="Times New Roman" pitchFamily="18" charset="0"/>
                <a:sym typeface="Symbol" pitchFamily="18" charset="2"/>
              </a:rPr>
              <a:t>1s </a:t>
            </a:r>
            <a:r>
              <a:rPr lang="ru-RU" sz="2400" b="1" dirty="0" smtClean="0">
                <a:solidFill>
                  <a:srgbClr val="FF0000"/>
                </a:solidFill>
                <a:latin typeface="Times New Roman" pitchFamily="18" charset="0"/>
                <a:sym typeface="Symbol" pitchFamily="18" charset="2"/>
              </a:rPr>
              <a:t></a:t>
            </a:r>
            <a:r>
              <a:rPr lang="en-US" sz="2400" b="1" dirty="0" smtClean="0">
                <a:solidFill>
                  <a:srgbClr val="FF0000"/>
                </a:solidFill>
                <a:latin typeface="Times New Roman" pitchFamily="18" charset="0"/>
                <a:sym typeface="Symbol" pitchFamily="18" charset="2"/>
              </a:rPr>
              <a:t> 2s2p </a:t>
            </a:r>
            <a:r>
              <a:rPr lang="ru-RU" sz="2400" b="1" dirty="0" smtClean="0">
                <a:solidFill>
                  <a:srgbClr val="FF0000"/>
                </a:solidFill>
                <a:latin typeface="Times New Roman" pitchFamily="18" charset="0"/>
                <a:sym typeface="Symbol" pitchFamily="18" charset="2"/>
              </a:rPr>
              <a:t></a:t>
            </a:r>
            <a:r>
              <a:rPr lang="en-US" sz="2400" b="1" dirty="0" smtClean="0">
                <a:solidFill>
                  <a:srgbClr val="FF0000"/>
                </a:solidFill>
                <a:latin typeface="Times New Roman" pitchFamily="18" charset="0"/>
                <a:sym typeface="Symbol" pitchFamily="18" charset="2"/>
              </a:rPr>
              <a:t> 3s3p </a:t>
            </a:r>
            <a:r>
              <a:rPr lang="ru-RU" sz="2400" b="1" dirty="0" smtClean="0">
                <a:solidFill>
                  <a:srgbClr val="FF0000"/>
                </a:solidFill>
                <a:latin typeface="Times New Roman" pitchFamily="18" charset="0"/>
                <a:sym typeface="Symbol" pitchFamily="18" charset="2"/>
              </a:rPr>
              <a:t></a:t>
            </a:r>
            <a:r>
              <a:rPr lang="en-US" sz="2400" b="1" dirty="0" smtClean="0">
                <a:solidFill>
                  <a:srgbClr val="FF0000"/>
                </a:solidFill>
                <a:latin typeface="Times New Roman" pitchFamily="18" charset="0"/>
                <a:sym typeface="Symbol" pitchFamily="18" charset="2"/>
              </a:rPr>
              <a:t> 4s3d4p </a:t>
            </a:r>
            <a:r>
              <a:rPr lang="ru-RU" sz="2400" b="1" dirty="0" smtClean="0">
                <a:solidFill>
                  <a:srgbClr val="FF0000"/>
                </a:solidFill>
                <a:latin typeface="Times New Roman" pitchFamily="18" charset="0"/>
                <a:sym typeface="Symbol" pitchFamily="18" charset="2"/>
              </a:rPr>
              <a:t></a:t>
            </a:r>
            <a:r>
              <a:rPr lang="en-US" sz="2400" b="1" dirty="0" smtClean="0">
                <a:solidFill>
                  <a:srgbClr val="FF0000"/>
                </a:solidFill>
                <a:latin typeface="Times New Roman" pitchFamily="18" charset="0"/>
                <a:sym typeface="Symbol" pitchFamily="18" charset="2"/>
              </a:rPr>
              <a:t> 5s4d5p </a:t>
            </a:r>
            <a:r>
              <a:rPr lang="ru-RU" sz="2400" b="1" dirty="0" smtClean="0">
                <a:solidFill>
                  <a:srgbClr val="FF0000"/>
                </a:solidFill>
                <a:latin typeface="Times New Roman" pitchFamily="18" charset="0"/>
                <a:sym typeface="Symbol" pitchFamily="18" charset="2"/>
              </a:rPr>
              <a:t></a:t>
            </a:r>
            <a:r>
              <a:rPr lang="en-US" sz="2400" b="1" dirty="0" smtClean="0">
                <a:solidFill>
                  <a:srgbClr val="FF0000"/>
                </a:solidFill>
                <a:latin typeface="Times New Roman" pitchFamily="18" charset="0"/>
                <a:sym typeface="Symbol" pitchFamily="18" charset="2"/>
              </a:rPr>
              <a:t> 6s4f5d6p </a:t>
            </a:r>
            <a:r>
              <a:rPr lang="ru-RU" sz="2400" b="1" dirty="0" smtClean="0">
                <a:solidFill>
                  <a:srgbClr val="FF0000"/>
                </a:solidFill>
                <a:latin typeface="Times New Roman" pitchFamily="18" charset="0"/>
                <a:sym typeface="Symbol" pitchFamily="18" charset="2"/>
              </a:rPr>
              <a:t></a:t>
            </a:r>
            <a:r>
              <a:rPr lang="en-US" sz="2400" b="1" dirty="0" smtClean="0">
                <a:solidFill>
                  <a:srgbClr val="FF0000"/>
                </a:solidFill>
                <a:latin typeface="Times New Roman" pitchFamily="18" charset="0"/>
                <a:sym typeface="Symbol" pitchFamily="18" charset="2"/>
              </a:rPr>
              <a:t> 7s5f6d7p</a:t>
            </a:r>
            <a:endParaRPr lang="kk-KZ" sz="2400" b="1" dirty="0" smtClean="0">
              <a:solidFill>
                <a:srgbClr val="FF0000"/>
              </a:solidFill>
              <a:latin typeface="Times New Roman" pitchFamily="18" charset="0"/>
              <a:sym typeface="Symbol" pitchFamily="18" charset="2"/>
            </a:endParaRPr>
          </a:p>
          <a:p>
            <a:pPr marL="0" indent="361950" algn="just">
              <a:spcBef>
                <a:spcPct val="0"/>
              </a:spcBef>
              <a:buFont typeface="Arial" charset="0"/>
              <a:buNone/>
              <a:defRPr/>
            </a:pPr>
            <a:endParaRPr lang="ru-RU" sz="2400" dirty="0"/>
          </a:p>
        </p:txBody>
      </p:sp>
      <p:sp>
        <p:nvSpPr>
          <p:cNvPr id="4" name="Прямоугольник 3"/>
          <p:cNvSpPr/>
          <p:nvPr/>
        </p:nvSpPr>
        <p:spPr>
          <a:xfrm>
            <a:off x="5643563" y="2000250"/>
            <a:ext cx="428625" cy="357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cxnSp>
        <p:nvCxnSpPr>
          <p:cNvPr id="6" name="Прямая со стрелкой 5"/>
          <p:cNvCxnSpPr/>
          <p:nvPr/>
        </p:nvCxnSpPr>
        <p:spPr>
          <a:xfrm rot="5400000">
            <a:off x="5822951" y="2178050"/>
            <a:ext cx="214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flipH="1" flipV="1">
            <a:off x="5680076" y="2178050"/>
            <a:ext cx="214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462" name="Object 2"/>
          <p:cNvGraphicFramePr>
            <a:graphicFrameLocks noChangeAspect="1"/>
          </p:cNvGraphicFramePr>
          <p:nvPr/>
        </p:nvGraphicFramePr>
        <p:xfrm>
          <a:off x="8001000" y="857250"/>
          <a:ext cx="357188" cy="319088"/>
        </p:xfrm>
        <a:graphic>
          <a:graphicData uri="http://schemas.openxmlformats.org/presentationml/2006/ole">
            <p:oleObj spid="_x0000_s19466" name="Формула" r:id="rId3" imgW="241091" imgH="215713"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572125" y="273050"/>
          <a:ext cx="3114675" cy="6233016"/>
        </p:xfrm>
        <a:graphic>
          <a:graphicData uri="http://schemas.openxmlformats.org/drawingml/2006/table">
            <a:tbl>
              <a:tblPr bandRow="1">
                <a:tableStyleId>{5C22544A-7EE6-4342-B048-85BDC9FD1C3A}</a:tableStyleId>
              </a:tblPr>
              <a:tblGrid>
                <a:gridCol w="1133210">
                  <a:extLst>
                    <a:ext uri="{9D8B030D-6E8A-4147-A177-3AD203B41FA5}">
                      <a16:colId xmlns:a16="http://schemas.microsoft.com/office/drawing/2014/main" xmlns="" val="20000"/>
                    </a:ext>
                  </a:extLst>
                </a:gridCol>
                <a:gridCol w="1981465">
                  <a:extLst>
                    <a:ext uri="{9D8B030D-6E8A-4147-A177-3AD203B41FA5}">
                      <a16:colId xmlns:a16="http://schemas.microsoft.com/office/drawing/2014/main" xmlns="" val="20001"/>
                    </a:ext>
                  </a:extLst>
                </a:gridCol>
              </a:tblGrid>
              <a:tr h="380956">
                <a:tc>
                  <a:txBody>
                    <a:bodyPr/>
                    <a:lstStyle/>
                    <a:p>
                      <a:pPr algn="ctr"/>
                      <a:r>
                        <a:rPr lang="en-US" sz="1900" b="1" dirty="0" err="1" smtClean="0">
                          <a:latin typeface="Times New Roman" pitchFamily="18" charset="0"/>
                          <a:ea typeface="Times New Roman" pitchFamily="18" charset="0"/>
                          <a:cs typeface="Times New Roman" pitchFamily="18" charset="0"/>
                        </a:rPr>
                        <a:t>n+</a:t>
                      </a:r>
                      <a:r>
                        <a:rPr lang="en-US" sz="1900" b="1" i="1" dirty="0" err="1"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=1</a:t>
                      </a:r>
                      <a:endParaRPr lang="ru-RU" sz="1900" b="1" dirty="0">
                        <a:latin typeface="Times New Roman" pitchFamily="18" charset="0"/>
                        <a:ea typeface="Times New Roman" pitchFamily="18" charset="0"/>
                        <a:cs typeface="Times New Roman" pitchFamily="18" charset="0"/>
                      </a:endParaRPr>
                    </a:p>
                  </a:txBody>
                  <a:tcPr marL="130860" marR="130860" marT="45711" marB="45711"/>
                </a:tc>
                <a:tc>
                  <a:txBody>
                    <a:bodyPr/>
                    <a:lstStyle/>
                    <a:p>
                      <a:pPr marL="0" indent="0" algn="ctr"/>
                      <a:r>
                        <a:rPr lang="en-US" sz="1900" b="1" dirty="0" smtClean="0">
                          <a:latin typeface="Times New Roman" pitchFamily="18" charset="0"/>
                          <a:ea typeface="Times New Roman" pitchFamily="18" charset="0"/>
                          <a:cs typeface="Times New Roman" pitchFamily="18" charset="0"/>
                        </a:rPr>
                        <a:t>n=1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=0    1s</a:t>
                      </a:r>
                      <a:endParaRPr lang="ru-RU" sz="1900" b="1" dirty="0">
                        <a:latin typeface="Times New Roman" pitchFamily="18" charset="0"/>
                        <a:ea typeface="Times New Roman" pitchFamily="18" charset="0"/>
                        <a:cs typeface="Times New Roman" pitchFamily="18" charset="0"/>
                      </a:endParaRPr>
                    </a:p>
                  </a:txBody>
                  <a:tcPr marL="130860" marR="130860" marT="45711" marB="45711"/>
                </a:tc>
                <a:extLst>
                  <a:ext uri="{0D108BD9-81ED-4DB2-BD59-A6C34878D82A}">
                    <a16:rowId xmlns:a16="http://schemas.microsoft.com/office/drawing/2014/main" xmlns="" val="10000"/>
                  </a:ext>
                </a:extLst>
              </a:tr>
              <a:tr h="380956">
                <a:tc>
                  <a:txBody>
                    <a:bodyPr/>
                    <a:lstStyle/>
                    <a:p>
                      <a:pPr algn="ctr"/>
                      <a:r>
                        <a:rPr lang="en-US" sz="1900" b="1" dirty="0" err="1" smtClean="0">
                          <a:latin typeface="Times New Roman" pitchFamily="18" charset="0"/>
                          <a:ea typeface="Times New Roman" pitchFamily="18" charset="0"/>
                          <a:cs typeface="Times New Roman" pitchFamily="18" charset="0"/>
                        </a:rPr>
                        <a:t>n+</a:t>
                      </a:r>
                      <a:r>
                        <a:rPr lang="en-US" sz="1900" b="1" i="1" dirty="0" err="1"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=2</a:t>
                      </a:r>
                      <a:endParaRPr lang="ru-RU" sz="1900" b="1" dirty="0">
                        <a:latin typeface="Times New Roman" pitchFamily="18" charset="0"/>
                        <a:ea typeface="Times New Roman" pitchFamily="18" charset="0"/>
                        <a:cs typeface="Times New Roman" pitchFamily="18" charset="0"/>
                      </a:endParaRPr>
                    </a:p>
                  </a:txBody>
                  <a:tcPr marL="130860" marR="130860"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n=2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=0    2s</a:t>
                      </a:r>
                      <a:endParaRPr lang="ru-RU" sz="1900" b="1" dirty="0" smtClean="0">
                        <a:latin typeface="Times New Roman" pitchFamily="18" charset="0"/>
                        <a:ea typeface="Times New Roman" pitchFamily="18" charset="0"/>
                        <a:cs typeface="Times New Roman" pitchFamily="18" charset="0"/>
                      </a:endParaRPr>
                    </a:p>
                  </a:txBody>
                  <a:tcPr marL="130860" marR="130860" marT="45711" marB="45711"/>
                </a:tc>
                <a:extLst>
                  <a:ext uri="{0D108BD9-81ED-4DB2-BD59-A6C34878D82A}">
                    <a16:rowId xmlns:a16="http://schemas.microsoft.com/office/drawing/2014/main" xmlns="" val="10001"/>
                  </a:ext>
                </a:extLst>
              </a:tr>
              <a:tr h="670490">
                <a:tc>
                  <a:txBody>
                    <a:bodyPr/>
                    <a:lstStyle/>
                    <a:p>
                      <a:pPr algn="ctr"/>
                      <a:r>
                        <a:rPr lang="en-US" sz="1900" b="1" dirty="0" err="1" smtClean="0">
                          <a:latin typeface="Times New Roman" pitchFamily="18" charset="0"/>
                          <a:ea typeface="Times New Roman" pitchFamily="18" charset="0"/>
                          <a:cs typeface="Times New Roman" pitchFamily="18" charset="0"/>
                        </a:rPr>
                        <a:t>n+</a:t>
                      </a:r>
                      <a:r>
                        <a:rPr lang="en-US" sz="1900" b="1" i="1" dirty="0" err="1"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=3</a:t>
                      </a:r>
                      <a:endParaRPr lang="ru-RU" sz="1900" b="1" dirty="0">
                        <a:latin typeface="Times New Roman" pitchFamily="18" charset="0"/>
                        <a:ea typeface="Times New Roman" pitchFamily="18" charset="0"/>
                        <a:cs typeface="Times New Roman" pitchFamily="18" charset="0"/>
                      </a:endParaRPr>
                    </a:p>
                  </a:txBody>
                  <a:tcPr marL="130860" marR="130860"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n=2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=1     2p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n=3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=0     3s</a:t>
                      </a:r>
                      <a:endParaRPr lang="ru-RU" sz="1900" b="1" dirty="0" smtClean="0">
                        <a:latin typeface="Times New Roman" pitchFamily="18" charset="0"/>
                        <a:ea typeface="Times New Roman" pitchFamily="18" charset="0"/>
                        <a:cs typeface="Times New Roman" pitchFamily="18" charset="0"/>
                      </a:endParaRPr>
                    </a:p>
                  </a:txBody>
                  <a:tcPr marL="130860" marR="130860" marT="45711" marB="45711"/>
                </a:tc>
                <a:extLst>
                  <a:ext uri="{0D108BD9-81ED-4DB2-BD59-A6C34878D82A}">
                    <a16:rowId xmlns:a16="http://schemas.microsoft.com/office/drawing/2014/main" xmlns="" val="10002"/>
                  </a:ext>
                </a:extLst>
              </a:tr>
              <a:tr h="670490">
                <a:tc>
                  <a:txBody>
                    <a:bodyPr/>
                    <a:lstStyle/>
                    <a:p>
                      <a:pPr algn="ctr"/>
                      <a:r>
                        <a:rPr lang="en-US" sz="1900" b="1" dirty="0" err="1" smtClean="0">
                          <a:latin typeface="Times New Roman" pitchFamily="18" charset="0"/>
                          <a:ea typeface="Times New Roman" pitchFamily="18" charset="0"/>
                          <a:cs typeface="Times New Roman" pitchFamily="18" charset="0"/>
                        </a:rPr>
                        <a:t>n+</a:t>
                      </a:r>
                      <a:r>
                        <a:rPr lang="en-US" sz="1900" b="1" i="1" dirty="0" err="1"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=4</a:t>
                      </a:r>
                      <a:endParaRPr lang="ru-RU" sz="1900" b="1" dirty="0">
                        <a:latin typeface="Times New Roman" pitchFamily="18" charset="0"/>
                        <a:ea typeface="Times New Roman" pitchFamily="18" charset="0"/>
                        <a:cs typeface="Times New Roman" pitchFamily="18" charset="0"/>
                      </a:endParaRPr>
                    </a:p>
                  </a:txBody>
                  <a:tcPr marL="130860" marR="130860"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n=3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=1     3p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n=4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=0     4s</a:t>
                      </a:r>
                      <a:endParaRPr lang="ru-RU" sz="1900" b="1" dirty="0" smtClean="0">
                        <a:latin typeface="Times New Roman" pitchFamily="18" charset="0"/>
                        <a:ea typeface="Times New Roman" pitchFamily="18" charset="0"/>
                        <a:cs typeface="Times New Roman" pitchFamily="18" charset="0"/>
                      </a:endParaRPr>
                    </a:p>
                  </a:txBody>
                  <a:tcPr marL="130860" marR="130860" marT="45711" marB="45711"/>
                </a:tc>
                <a:extLst>
                  <a:ext uri="{0D108BD9-81ED-4DB2-BD59-A6C34878D82A}">
                    <a16:rowId xmlns:a16="http://schemas.microsoft.com/office/drawing/2014/main" xmlns="" val="10003"/>
                  </a:ext>
                </a:extLst>
              </a:tr>
              <a:tr h="960025">
                <a:tc>
                  <a:txBody>
                    <a:bodyPr/>
                    <a:lstStyle/>
                    <a:p>
                      <a:pPr algn="ctr"/>
                      <a:r>
                        <a:rPr lang="en-US" sz="1900" b="1" dirty="0" err="1" smtClean="0">
                          <a:latin typeface="Times New Roman" pitchFamily="18" charset="0"/>
                          <a:ea typeface="Times New Roman" pitchFamily="18" charset="0"/>
                          <a:cs typeface="Times New Roman" pitchFamily="18" charset="0"/>
                        </a:rPr>
                        <a:t>n+</a:t>
                      </a:r>
                      <a:r>
                        <a:rPr lang="en-US" sz="1900" b="1" i="1" dirty="0" err="1"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=5</a:t>
                      </a:r>
                      <a:endParaRPr lang="ru-RU" sz="1900" b="1" dirty="0">
                        <a:latin typeface="Times New Roman" pitchFamily="18" charset="0"/>
                        <a:ea typeface="Times New Roman" pitchFamily="18" charset="0"/>
                        <a:cs typeface="Times New Roman" pitchFamily="18" charset="0"/>
                      </a:endParaRPr>
                    </a:p>
                  </a:txBody>
                  <a:tcPr marL="130860" marR="130860"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n=3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=2     3d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n=4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=1     4p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n=5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=0     5s</a:t>
                      </a:r>
                      <a:endParaRPr lang="ru-RU" sz="1900" b="1" dirty="0" smtClean="0">
                        <a:latin typeface="Times New Roman" pitchFamily="18" charset="0"/>
                        <a:ea typeface="Times New Roman" pitchFamily="18" charset="0"/>
                        <a:cs typeface="Times New Roman" pitchFamily="18" charset="0"/>
                      </a:endParaRPr>
                    </a:p>
                  </a:txBody>
                  <a:tcPr marL="130860" marR="130860" marT="45711" marB="45711"/>
                </a:tc>
                <a:extLst>
                  <a:ext uri="{0D108BD9-81ED-4DB2-BD59-A6C34878D82A}">
                    <a16:rowId xmlns:a16="http://schemas.microsoft.com/office/drawing/2014/main" xmlns="" val="10004"/>
                  </a:ext>
                </a:extLst>
              </a:tr>
              <a:tr h="960025">
                <a:tc>
                  <a:txBody>
                    <a:bodyPr/>
                    <a:lstStyle/>
                    <a:p>
                      <a:pPr algn="ctr"/>
                      <a:r>
                        <a:rPr lang="en-US" sz="1900" b="1" dirty="0" err="1" smtClean="0">
                          <a:latin typeface="Times New Roman" pitchFamily="18" charset="0"/>
                          <a:ea typeface="Times New Roman" pitchFamily="18" charset="0"/>
                          <a:cs typeface="Times New Roman" pitchFamily="18" charset="0"/>
                        </a:rPr>
                        <a:t>n+</a:t>
                      </a:r>
                      <a:r>
                        <a:rPr lang="en-US" sz="1900" b="1" i="1" dirty="0" err="1"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=6</a:t>
                      </a:r>
                      <a:endParaRPr lang="ru-RU" sz="1900" b="1" dirty="0">
                        <a:latin typeface="Times New Roman" pitchFamily="18" charset="0"/>
                        <a:ea typeface="Times New Roman" pitchFamily="18" charset="0"/>
                        <a:cs typeface="Times New Roman" pitchFamily="18" charset="0"/>
                      </a:endParaRPr>
                    </a:p>
                  </a:txBody>
                  <a:tcPr marL="130860" marR="130860"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n=4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=2     4d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n=5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=1     5p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n=6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=0     6s</a:t>
                      </a:r>
                      <a:endParaRPr lang="ru-RU" sz="1900" b="1" dirty="0" smtClean="0">
                        <a:latin typeface="Times New Roman" pitchFamily="18" charset="0"/>
                        <a:ea typeface="Times New Roman" pitchFamily="18" charset="0"/>
                        <a:cs typeface="Times New Roman" pitchFamily="18" charset="0"/>
                      </a:endParaRPr>
                    </a:p>
                  </a:txBody>
                  <a:tcPr marL="130860" marR="130860" marT="45711" marB="45711"/>
                </a:tc>
                <a:extLst>
                  <a:ext uri="{0D108BD9-81ED-4DB2-BD59-A6C34878D82A}">
                    <a16:rowId xmlns:a16="http://schemas.microsoft.com/office/drawing/2014/main" xmlns="" val="10005"/>
                  </a:ext>
                </a:extLst>
              </a:tr>
              <a:tr h="1249559">
                <a:tc>
                  <a:txBody>
                    <a:bodyPr/>
                    <a:lstStyle/>
                    <a:p>
                      <a:pPr algn="ctr"/>
                      <a:r>
                        <a:rPr lang="en-US" sz="1900" b="1" dirty="0" err="1" smtClean="0">
                          <a:latin typeface="Times New Roman" pitchFamily="18" charset="0"/>
                          <a:ea typeface="Times New Roman" pitchFamily="18" charset="0"/>
                          <a:cs typeface="Times New Roman" pitchFamily="18" charset="0"/>
                        </a:rPr>
                        <a:t>n+</a:t>
                      </a:r>
                      <a:r>
                        <a:rPr lang="en-US" sz="1900" b="1" i="1" dirty="0" err="1"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=7</a:t>
                      </a:r>
                      <a:endParaRPr lang="ru-RU" sz="1900" b="1" dirty="0">
                        <a:latin typeface="Times New Roman" pitchFamily="18" charset="0"/>
                        <a:ea typeface="Times New Roman" pitchFamily="18" charset="0"/>
                        <a:cs typeface="Times New Roman" pitchFamily="18" charset="0"/>
                      </a:endParaRPr>
                    </a:p>
                  </a:txBody>
                  <a:tcPr marL="130860" marR="130860"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n=4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=3     4f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n=5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=2     5d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n=6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=1     6p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n=7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=0     7s</a:t>
                      </a:r>
                      <a:endParaRPr lang="ru-RU" sz="1900" b="1" dirty="0" smtClean="0">
                        <a:latin typeface="Times New Roman" pitchFamily="18" charset="0"/>
                        <a:ea typeface="Times New Roman" pitchFamily="18" charset="0"/>
                        <a:cs typeface="Times New Roman" pitchFamily="18" charset="0"/>
                      </a:endParaRPr>
                    </a:p>
                  </a:txBody>
                  <a:tcPr marL="130860" marR="130860" marT="45711" marB="45711"/>
                </a:tc>
                <a:extLst>
                  <a:ext uri="{0D108BD9-81ED-4DB2-BD59-A6C34878D82A}">
                    <a16:rowId xmlns:a16="http://schemas.microsoft.com/office/drawing/2014/main" xmlns="" val="10006"/>
                  </a:ext>
                </a:extLst>
              </a:tr>
              <a:tr h="960025">
                <a:tc>
                  <a:txBody>
                    <a:bodyPr/>
                    <a:lstStyle/>
                    <a:p>
                      <a:pPr algn="ctr"/>
                      <a:r>
                        <a:rPr lang="en-US" sz="1900" b="1" dirty="0" err="1" smtClean="0">
                          <a:latin typeface="Times New Roman" pitchFamily="18" charset="0"/>
                          <a:ea typeface="Times New Roman" pitchFamily="18" charset="0"/>
                          <a:cs typeface="Times New Roman" pitchFamily="18" charset="0"/>
                        </a:rPr>
                        <a:t>n+</a:t>
                      </a:r>
                      <a:r>
                        <a:rPr lang="en-US" sz="1900" b="1" i="1" dirty="0" err="1"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=8</a:t>
                      </a:r>
                      <a:endParaRPr lang="ru-RU" sz="1900" b="1" dirty="0">
                        <a:latin typeface="Times New Roman" pitchFamily="18" charset="0"/>
                        <a:ea typeface="Times New Roman" pitchFamily="18" charset="0"/>
                        <a:cs typeface="Times New Roman" pitchFamily="18" charset="0"/>
                      </a:endParaRPr>
                    </a:p>
                  </a:txBody>
                  <a:tcPr marL="130860" marR="130860"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n=5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=3     5f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n=6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=2     6d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dirty="0" smtClean="0">
                          <a:latin typeface="Times New Roman" pitchFamily="18" charset="0"/>
                          <a:ea typeface="Times New Roman" pitchFamily="18" charset="0"/>
                          <a:cs typeface="Times New Roman" pitchFamily="18" charset="0"/>
                        </a:rPr>
                        <a:t>n=7    </a:t>
                      </a:r>
                      <a:r>
                        <a:rPr lang="en-US" sz="1900" b="1" i="1" dirty="0" smtClean="0">
                          <a:latin typeface="Times New Roman" pitchFamily="18" charset="0"/>
                          <a:ea typeface="Times New Roman" pitchFamily="18" charset="0"/>
                          <a:cs typeface="Times New Roman" pitchFamily="18" charset="0"/>
                        </a:rPr>
                        <a:t>l</a:t>
                      </a:r>
                      <a:r>
                        <a:rPr lang="en-US" sz="1900" b="1" dirty="0" smtClean="0">
                          <a:latin typeface="Times New Roman" pitchFamily="18" charset="0"/>
                          <a:ea typeface="Times New Roman" pitchFamily="18" charset="0"/>
                          <a:cs typeface="Times New Roman" pitchFamily="18" charset="0"/>
                        </a:rPr>
                        <a:t>=1     7p</a:t>
                      </a:r>
                    </a:p>
                  </a:txBody>
                  <a:tcPr marL="130860" marR="130860" marT="45711" marB="45711"/>
                </a:tc>
                <a:extLst>
                  <a:ext uri="{0D108BD9-81ED-4DB2-BD59-A6C34878D82A}">
                    <a16:rowId xmlns:a16="http://schemas.microsoft.com/office/drawing/2014/main" xmlns="" val="10007"/>
                  </a:ext>
                </a:extLst>
              </a:tr>
            </a:tbl>
          </a:graphicData>
        </a:graphic>
      </p:graphicFrame>
      <p:sp>
        <p:nvSpPr>
          <p:cNvPr id="20511" name="Текст 5"/>
          <p:cNvSpPr>
            <a:spLocks noGrp="1"/>
          </p:cNvSpPr>
          <p:nvPr>
            <p:ph type="body" sz="half" idx="2"/>
          </p:nvPr>
        </p:nvSpPr>
        <p:spPr>
          <a:xfrm>
            <a:off x="457200" y="428625"/>
            <a:ext cx="4900613" cy="5697538"/>
          </a:xfrm>
        </p:spPr>
        <p:txBody>
          <a:bodyPr/>
          <a:lstStyle/>
          <a:p>
            <a:pPr indent="358775" algn="just">
              <a:spcBef>
                <a:spcPct val="0"/>
              </a:spcBef>
            </a:pPr>
            <a:r>
              <a:rPr lang="kk-KZ" altLang="ru-RU" sz="2400" smtClean="0">
                <a:latin typeface="Times New Roman" pitchFamily="18" charset="0"/>
                <a:cs typeface="Times New Roman" pitchFamily="18" charset="0"/>
                <a:sym typeface="Symbol" pitchFamily="18" charset="2"/>
              </a:rPr>
              <a:t>3) Бұл қатарды Клечковскийдің екі ережесін қолданып шығаруға болады:</a:t>
            </a:r>
          </a:p>
          <a:p>
            <a:pPr indent="358775" algn="just">
              <a:spcBef>
                <a:spcPct val="0"/>
              </a:spcBef>
            </a:pPr>
            <a:r>
              <a:rPr lang="kk-KZ" altLang="ru-RU" sz="2400" smtClean="0">
                <a:latin typeface="Times New Roman" pitchFamily="18" charset="0"/>
                <a:cs typeface="Times New Roman" pitchFamily="18" charset="0"/>
                <a:sym typeface="Symbol" pitchFamily="18" charset="2"/>
              </a:rPr>
              <a:t>1) көпэлектронды атомдардағы энергияның өсуі квантты сандар қосындысының (</a:t>
            </a:r>
            <a:r>
              <a:rPr lang="en-US" altLang="ru-RU" sz="2400" b="1" smtClean="0">
                <a:solidFill>
                  <a:srgbClr val="FF0000"/>
                </a:solidFill>
                <a:latin typeface="Times New Roman" pitchFamily="18" charset="0"/>
                <a:cs typeface="Times New Roman" pitchFamily="18" charset="0"/>
                <a:sym typeface="Symbol" pitchFamily="18" charset="2"/>
              </a:rPr>
              <a:t>n+</a:t>
            </a:r>
            <a:r>
              <a:rPr lang="en-US" altLang="ru-RU" sz="2400" b="1" i="1" smtClean="0">
                <a:solidFill>
                  <a:srgbClr val="FF0000"/>
                </a:solidFill>
                <a:latin typeface="Times New Roman" pitchFamily="18" charset="0"/>
                <a:cs typeface="Times New Roman" pitchFamily="18" charset="0"/>
                <a:sym typeface="Symbol" pitchFamily="18" charset="2"/>
              </a:rPr>
              <a:t>l</a:t>
            </a:r>
            <a:r>
              <a:rPr lang="kk-KZ" altLang="ru-RU" sz="2400" smtClean="0">
                <a:latin typeface="Times New Roman" pitchFamily="18" charset="0"/>
                <a:cs typeface="Times New Roman" pitchFamily="18" charset="0"/>
                <a:sym typeface="Symbol" pitchFamily="18" charset="2"/>
              </a:rPr>
              <a:t>) өсуіне сәйкес өтеді.</a:t>
            </a:r>
          </a:p>
          <a:p>
            <a:pPr indent="358775" algn="just">
              <a:spcBef>
                <a:spcPct val="0"/>
              </a:spcBef>
            </a:pPr>
            <a:r>
              <a:rPr lang="kk-KZ" altLang="ru-RU" sz="2400" smtClean="0">
                <a:latin typeface="Times New Roman" pitchFamily="18" charset="0"/>
                <a:cs typeface="Times New Roman" pitchFamily="18" charset="0"/>
                <a:sym typeface="Symbol" pitchFamily="18" charset="2"/>
              </a:rPr>
              <a:t>2) (</a:t>
            </a:r>
            <a:r>
              <a:rPr lang="en-US" altLang="ru-RU" sz="2400" b="1" smtClean="0">
                <a:solidFill>
                  <a:srgbClr val="FF0000"/>
                </a:solidFill>
                <a:latin typeface="Times New Roman" pitchFamily="18" charset="0"/>
                <a:cs typeface="Times New Roman" pitchFamily="18" charset="0"/>
                <a:sym typeface="Symbol" pitchFamily="18" charset="2"/>
              </a:rPr>
              <a:t>n+</a:t>
            </a:r>
            <a:r>
              <a:rPr lang="en-US" altLang="ru-RU" sz="2400" b="1" i="1" smtClean="0">
                <a:solidFill>
                  <a:srgbClr val="FF0000"/>
                </a:solidFill>
                <a:latin typeface="Times New Roman" pitchFamily="18" charset="0"/>
                <a:cs typeface="Times New Roman" pitchFamily="18" charset="0"/>
                <a:sym typeface="Symbol" pitchFamily="18" charset="2"/>
              </a:rPr>
              <a:t>l</a:t>
            </a:r>
            <a:r>
              <a:rPr lang="kk-KZ" altLang="ru-RU" sz="2400" smtClean="0">
                <a:latin typeface="Times New Roman" pitchFamily="18" charset="0"/>
                <a:cs typeface="Times New Roman" pitchFamily="18" charset="0"/>
                <a:sym typeface="Symbol" pitchFamily="18" charset="2"/>
              </a:rPr>
              <a:t>) қосындысы бірдей болғанда энергия </a:t>
            </a:r>
            <a:r>
              <a:rPr lang="en-US" altLang="ru-RU" sz="2400" smtClean="0">
                <a:latin typeface="Times New Roman" pitchFamily="18" charset="0"/>
                <a:cs typeface="Times New Roman" pitchFamily="18" charset="0"/>
                <a:sym typeface="Symbol" pitchFamily="18" charset="2"/>
              </a:rPr>
              <a:t>n</a:t>
            </a:r>
            <a:r>
              <a:rPr lang="kk-KZ" altLang="ru-RU" sz="2400" smtClean="0">
                <a:latin typeface="Times New Roman" pitchFamily="18" charset="0"/>
                <a:cs typeface="Times New Roman" pitchFamily="18" charset="0"/>
                <a:sym typeface="Symbol" pitchFamily="18" charset="2"/>
              </a:rPr>
              <a:t> санының өсуіне сәйкес өседі.</a:t>
            </a:r>
          </a:p>
          <a:p>
            <a:pPr indent="358775"/>
            <a:endParaRPr lang="ru-RU" altLang="ru-RU"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500063"/>
            <a:ext cx="8229600" cy="5786437"/>
          </a:xfrm>
        </p:spPr>
        <p:txBody>
          <a:bodyPr/>
          <a:lstStyle/>
          <a:p>
            <a:pPr marL="0" indent="358775" algn="just">
              <a:spcBef>
                <a:spcPct val="0"/>
              </a:spcBef>
              <a:buFont typeface="Arial" charset="0"/>
              <a:buNone/>
              <a:defRPr/>
            </a:pPr>
            <a:r>
              <a:rPr lang="kk-KZ" sz="2400" b="1" dirty="0" smtClean="0">
                <a:solidFill>
                  <a:srgbClr val="FF0000"/>
                </a:solidFill>
                <a:latin typeface="Times New Roman" pitchFamily="18" charset="0"/>
              </a:rPr>
              <a:t>4</a:t>
            </a:r>
            <a:r>
              <a:rPr lang="kk-KZ" sz="2400" dirty="0" smtClean="0">
                <a:solidFill>
                  <a:srgbClr val="FF0000"/>
                </a:solidFill>
                <a:latin typeface="Times New Roman" pitchFamily="18" charset="0"/>
              </a:rPr>
              <a:t>. </a:t>
            </a:r>
            <a:r>
              <a:rPr lang="kk-KZ" sz="2400" b="1" dirty="0" smtClean="0">
                <a:solidFill>
                  <a:srgbClr val="FF0000"/>
                </a:solidFill>
                <a:latin typeface="Times New Roman" pitchFamily="18" charset="0"/>
              </a:rPr>
              <a:t>Гунда (Хунда) ережесі</a:t>
            </a:r>
            <a:r>
              <a:rPr lang="kk-KZ" sz="2400" dirty="0" smtClean="0">
                <a:solidFill>
                  <a:srgbClr val="FF0000"/>
                </a:solidFill>
                <a:latin typeface="Times New Roman" pitchFamily="18" charset="0"/>
              </a:rPr>
              <a:t>:</a:t>
            </a:r>
            <a:r>
              <a:rPr lang="kk-KZ" sz="2400" dirty="0" smtClean="0">
                <a:latin typeface="Times New Roman" pitchFamily="18" charset="0"/>
              </a:rPr>
              <a:t> электрондар бір деңгейшеде спин квант сандар қосындысының абсолютті мәні максималды болуына ұмтылып орналасады.</a:t>
            </a:r>
            <a:r>
              <a:rPr lang="en-US" sz="2400" dirty="0" smtClean="0">
                <a:latin typeface="Times New Roman" pitchFamily="18" charset="0"/>
              </a:rPr>
              <a:t> </a:t>
            </a:r>
            <a:r>
              <a:rPr lang="kk-KZ" sz="2400" dirty="0" smtClean="0">
                <a:latin typeface="Times New Roman" pitchFamily="18" charset="0"/>
              </a:rPr>
              <a:t>Ол атомның тұрақты күйіне сәйкес болады.</a:t>
            </a:r>
          </a:p>
          <a:p>
            <a:pPr marL="0" indent="358775" algn="just">
              <a:spcBef>
                <a:spcPct val="0"/>
              </a:spcBef>
              <a:buFont typeface="Arial" charset="0"/>
              <a:buNone/>
              <a:defRPr/>
            </a:pPr>
            <a:r>
              <a:rPr lang="kk-KZ" sz="2400" dirty="0" smtClean="0">
                <a:latin typeface="Times New Roman" pitchFamily="18" charset="0"/>
              </a:rPr>
              <a:t>Әртүрлі </a:t>
            </a:r>
            <a:r>
              <a:rPr lang="kk-KZ" sz="2400" u="sng" dirty="0" smtClean="0">
                <a:latin typeface="Times New Roman" pitchFamily="18" charset="0"/>
              </a:rPr>
              <a:t>атомдардың электрондық конфигурацияларын дұрыс жазу үшін білу керек</a:t>
            </a:r>
            <a:r>
              <a:rPr lang="kk-KZ" sz="2400" dirty="0" smtClean="0">
                <a:latin typeface="Times New Roman" pitchFamily="18" charset="0"/>
              </a:rPr>
              <a:t>:</a:t>
            </a:r>
          </a:p>
          <a:p>
            <a:pPr marL="714375" indent="-361950" algn="just">
              <a:spcBef>
                <a:spcPct val="0"/>
              </a:spcBef>
              <a:buFont typeface="Arial" charset="0"/>
              <a:buAutoNum type="arabicParenR"/>
              <a:defRPr/>
            </a:pPr>
            <a:r>
              <a:rPr lang="kk-KZ" sz="2400" dirty="0" smtClean="0">
                <a:latin typeface="Times New Roman" pitchFamily="18" charset="0"/>
              </a:rPr>
              <a:t>атомдағы электрондардың санын (элементтің реттік номеріне тең);</a:t>
            </a:r>
          </a:p>
          <a:p>
            <a:pPr marL="714375" indent="-361950" algn="just">
              <a:spcBef>
                <a:spcPct val="0"/>
              </a:spcBef>
              <a:buFont typeface="Arial" charset="0"/>
              <a:buAutoNum type="arabicParenR"/>
              <a:defRPr/>
            </a:pPr>
            <a:r>
              <a:rPr lang="kk-KZ" sz="2400" dirty="0" smtClean="0">
                <a:latin typeface="Times New Roman" pitchFamily="18" charset="0"/>
              </a:rPr>
              <a:t>деңгейлердегі, деңгейшілердегі электрондардың максималды санын;</a:t>
            </a:r>
          </a:p>
          <a:p>
            <a:pPr marL="714375" indent="-361950" algn="just">
              <a:spcBef>
                <a:spcPct val="0"/>
              </a:spcBef>
              <a:buFont typeface="Arial" charset="0"/>
              <a:buAutoNum type="arabicParenR"/>
              <a:defRPr/>
            </a:pPr>
            <a:r>
              <a:rPr lang="kk-KZ" sz="2400" dirty="0" smtClean="0">
                <a:latin typeface="Times New Roman" pitchFamily="18" charset="0"/>
              </a:rPr>
              <a:t>деңгейшілер мен орбитальдарды толтыру ретін.</a:t>
            </a:r>
            <a:endParaRPr lang="ru-RU" sz="2400" dirty="0" smtClean="0">
              <a:latin typeface="Times New Roman" pitchFamily="18" charset="0"/>
            </a:endParaRPr>
          </a:p>
          <a:p>
            <a:pPr marL="0" indent="358775" algn="just">
              <a:spcBef>
                <a:spcPct val="0"/>
              </a:spcBef>
              <a:buFont typeface="Arial" charset="0"/>
              <a:buNone/>
              <a:defRPr/>
            </a:pPr>
            <a:r>
              <a:rPr lang="kk-KZ" sz="2400" b="1" dirty="0" smtClean="0">
                <a:solidFill>
                  <a:srgbClr val="FF0000"/>
                </a:solidFill>
                <a:latin typeface="Times New Roman" pitchFamily="18" charset="0"/>
              </a:rPr>
              <a:t>Атом құрылысының теориясы</a:t>
            </a:r>
            <a:r>
              <a:rPr lang="kk-KZ" sz="2400" dirty="0" smtClean="0">
                <a:latin typeface="Times New Roman" pitchFamily="18" charset="0"/>
              </a:rPr>
              <a:t> элементтердің реттік номері өскенде олардың қасиеттерінің периодтық өзгеруін түсіндіреді.</a:t>
            </a:r>
          </a:p>
          <a:p>
            <a:pPr>
              <a:defRPr/>
            </a:pP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sz="quarter" idx="1"/>
          </p:nvPr>
        </p:nvSpPr>
        <p:spPr>
          <a:xfrm>
            <a:off x="457200" y="214313"/>
            <a:ext cx="8229600" cy="6286500"/>
          </a:xfrm>
        </p:spPr>
        <p:txBody>
          <a:bodyPr/>
          <a:lstStyle/>
          <a:p>
            <a:pPr marL="0" indent="361950" algn="just" eaLnBrk="1" hangingPunct="1">
              <a:spcBef>
                <a:spcPct val="0"/>
              </a:spcBef>
              <a:buFont typeface="Arial" charset="0"/>
              <a:buNone/>
            </a:pPr>
            <a:r>
              <a:rPr lang="kk-KZ" altLang="ru-RU" sz="2400" dirty="0" smtClean="0">
                <a:solidFill>
                  <a:srgbClr val="742217"/>
                </a:solidFill>
                <a:latin typeface="Arial" charset="0"/>
                <a:cs typeface="Arial" charset="0"/>
              </a:rPr>
              <a:t>Атом туралы ілімнің негізін қалаушы ағылшын физигі </a:t>
            </a:r>
            <a:br>
              <a:rPr lang="kk-KZ" altLang="ru-RU" sz="2400" dirty="0" smtClean="0">
                <a:solidFill>
                  <a:srgbClr val="742217"/>
                </a:solidFill>
                <a:latin typeface="Arial" charset="0"/>
                <a:cs typeface="Arial" charset="0"/>
              </a:rPr>
            </a:br>
            <a:r>
              <a:rPr lang="kk-KZ" altLang="ru-RU" sz="2400" b="1" dirty="0" smtClean="0">
                <a:solidFill>
                  <a:srgbClr val="FF0000"/>
                </a:solidFill>
                <a:latin typeface="Arial" charset="0"/>
                <a:cs typeface="Arial" charset="0"/>
              </a:rPr>
              <a:t>Э. Резерфорд</a:t>
            </a:r>
            <a:r>
              <a:rPr lang="kk-KZ" altLang="ru-RU" sz="2400" dirty="0" smtClean="0">
                <a:solidFill>
                  <a:srgbClr val="742217"/>
                </a:solidFill>
                <a:latin typeface="Arial" charset="0"/>
                <a:cs typeface="Arial" charset="0"/>
              </a:rPr>
              <a:t> болып келеді. Ол </a:t>
            </a:r>
            <a:r>
              <a:rPr lang="kk-KZ" altLang="ru-RU" sz="2400" b="1" dirty="0" smtClean="0">
                <a:solidFill>
                  <a:srgbClr val="FF0000"/>
                </a:solidFill>
                <a:latin typeface="Arial" charset="0"/>
                <a:cs typeface="Arial" charset="0"/>
              </a:rPr>
              <a:t>1911 жылы</a:t>
            </a:r>
            <a:r>
              <a:rPr lang="kk-KZ" altLang="ru-RU" sz="2400" dirty="0" smtClean="0">
                <a:solidFill>
                  <a:srgbClr val="742217"/>
                </a:solidFill>
                <a:latin typeface="Arial" charset="0"/>
                <a:cs typeface="Arial" charset="0"/>
              </a:rPr>
              <a:t> атом құрылысының </a:t>
            </a:r>
            <a:r>
              <a:rPr lang="kk-KZ" altLang="ru-RU" sz="2400" b="1" dirty="0" smtClean="0">
                <a:solidFill>
                  <a:srgbClr val="FF0000"/>
                </a:solidFill>
                <a:latin typeface="Arial" charset="0"/>
                <a:cs typeface="Arial" charset="0"/>
              </a:rPr>
              <a:t>ядерлі (планетарлық) моделін</a:t>
            </a:r>
            <a:r>
              <a:rPr lang="kk-KZ" altLang="ru-RU" sz="2400" dirty="0" smtClean="0">
                <a:solidFill>
                  <a:srgbClr val="742217"/>
                </a:solidFill>
                <a:latin typeface="Arial" charset="0"/>
                <a:cs typeface="Arial" charset="0"/>
              </a:rPr>
              <a:t> ұсынған.</a:t>
            </a:r>
          </a:p>
          <a:p>
            <a:pPr marL="0" indent="361950" algn="just" eaLnBrk="1" hangingPunct="1">
              <a:spcBef>
                <a:spcPct val="0"/>
              </a:spcBef>
              <a:buFont typeface="Arial" charset="0"/>
              <a:buNone/>
            </a:pPr>
            <a:endParaRPr lang="kk-KZ" altLang="ru-RU" sz="2400" dirty="0" smtClean="0">
              <a:solidFill>
                <a:srgbClr val="742217"/>
              </a:solidFill>
              <a:latin typeface="Arial" charset="0"/>
              <a:cs typeface="Arial" charset="0"/>
            </a:endParaRPr>
          </a:p>
          <a:p>
            <a:pPr marL="0" indent="361950" algn="ctr" eaLnBrk="1" hangingPunct="1">
              <a:spcBef>
                <a:spcPct val="0"/>
              </a:spcBef>
              <a:buFont typeface="Arial" charset="0"/>
              <a:buNone/>
            </a:pPr>
            <a:r>
              <a:rPr lang="kk-KZ" altLang="ru-RU" sz="2400" b="1" i="1" dirty="0" smtClean="0">
                <a:solidFill>
                  <a:srgbClr val="FF0000"/>
                </a:solidFill>
                <a:latin typeface="Arial" charset="0"/>
                <a:cs typeface="Arial" charset="0"/>
              </a:rPr>
              <a:t>Негізгі жағдайлары</a:t>
            </a:r>
            <a:r>
              <a:rPr lang="kk-KZ" altLang="ru-RU" sz="2400" dirty="0" smtClean="0">
                <a:solidFill>
                  <a:srgbClr val="FF0000"/>
                </a:solidFill>
                <a:latin typeface="Arial" charset="0"/>
                <a:cs typeface="Arial" charset="0"/>
              </a:rPr>
              <a:t>:</a:t>
            </a:r>
          </a:p>
          <a:p>
            <a:pPr marL="0" indent="361950" algn="just" eaLnBrk="1" hangingPunct="1">
              <a:spcBef>
                <a:spcPct val="0"/>
              </a:spcBef>
              <a:buFont typeface="Franklin Gothic Book" pitchFamily="34" charset="0"/>
              <a:buAutoNum type="arabicPeriod"/>
            </a:pPr>
            <a:r>
              <a:rPr lang="kk-KZ" altLang="ru-RU" sz="2400" dirty="0" smtClean="0">
                <a:solidFill>
                  <a:srgbClr val="742217"/>
                </a:solidFill>
                <a:latin typeface="Arial" charset="0"/>
                <a:cs typeface="Arial" charset="0"/>
              </a:rPr>
              <a:t>Атом, ортасында ядро болатын, шар формасына ие.</a:t>
            </a:r>
          </a:p>
          <a:p>
            <a:pPr marL="0" indent="361950" algn="just" eaLnBrk="1" hangingPunct="1">
              <a:spcBef>
                <a:spcPct val="0"/>
              </a:spcBef>
              <a:buFont typeface="Franklin Gothic Book" pitchFamily="34" charset="0"/>
              <a:buAutoNum type="arabicPeriod"/>
            </a:pPr>
            <a:r>
              <a:rPr lang="kk-KZ" altLang="ru-RU" sz="2400" dirty="0" smtClean="0">
                <a:solidFill>
                  <a:srgbClr val="742217"/>
                </a:solidFill>
                <a:latin typeface="Arial" charset="0"/>
                <a:cs typeface="Arial" charset="0"/>
              </a:rPr>
              <a:t>Ядроның мөлшері өте кішкентай (атом диаметрі</a:t>
            </a:r>
            <a:br>
              <a:rPr lang="kk-KZ" altLang="ru-RU" sz="2400" dirty="0" smtClean="0">
                <a:solidFill>
                  <a:srgbClr val="742217"/>
                </a:solidFill>
                <a:latin typeface="Arial" charset="0"/>
                <a:cs typeface="Arial" charset="0"/>
              </a:rPr>
            </a:br>
            <a:r>
              <a:rPr lang="kk-KZ" altLang="ru-RU" sz="2400" dirty="0" smtClean="0">
                <a:solidFill>
                  <a:srgbClr val="742217"/>
                </a:solidFill>
                <a:latin typeface="Arial" charset="0"/>
                <a:cs typeface="Arial" charset="0"/>
              </a:rPr>
              <a:t>- </a:t>
            </a:r>
            <a:r>
              <a:rPr lang="en-US" altLang="ru-RU" sz="2400" dirty="0" smtClean="0">
                <a:solidFill>
                  <a:srgbClr val="742217"/>
                </a:solidFill>
                <a:latin typeface="Arial" charset="0"/>
                <a:cs typeface="Arial" charset="0"/>
              </a:rPr>
              <a:t>10</a:t>
            </a:r>
            <a:r>
              <a:rPr lang="en-US" altLang="ru-RU" sz="2400" baseline="30000" dirty="0" smtClean="0">
                <a:solidFill>
                  <a:srgbClr val="742217"/>
                </a:solidFill>
                <a:latin typeface="Arial" charset="0"/>
                <a:cs typeface="Arial" charset="0"/>
              </a:rPr>
              <a:t>-10</a:t>
            </a:r>
            <a:r>
              <a:rPr lang="kk-KZ" altLang="ru-RU" sz="2400" dirty="0" smtClean="0">
                <a:solidFill>
                  <a:srgbClr val="742217"/>
                </a:solidFill>
                <a:latin typeface="Arial" charset="0"/>
                <a:cs typeface="Arial" charset="0"/>
              </a:rPr>
              <a:t>м, ядро диаметрі - </a:t>
            </a:r>
            <a:r>
              <a:rPr lang="en-US" altLang="ru-RU" sz="2400" dirty="0" smtClean="0">
                <a:solidFill>
                  <a:srgbClr val="742217"/>
                </a:solidFill>
                <a:latin typeface="Arial" charset="0"/>
                <a:cs typeface="Arial" charset="0"/>
              </a:rPr>
              <a:t>10</a:t>
            </a:r>
            <a:r>
              <a:rPr lang="en-US" altLang="ru-RU" sz="2400" baseline="30000" dirty="0" smtClean="0">
                <a:solidFill>
                  <a:srgbClr val="742217"/>
                </a:solidFill>
                <a:latin typeface="Arial" charset="0"/>
                <a:cs typeface="Arial" charset="0"/>
              </a:rPr>
              <a:t>-15</a:t>
            </a:r>
            <a:r>
              <a:rPr lang="kk-KZ" altLang="ru-RU" sz="2400" dirty="0" smtClean="0">
                <a:solidFill>
                  <a:srgbClr val="742217"/>
                </a:solidFill>
                <a:latin typeface="Arial" charset="0"/>
                <a:cs typeface="Arial" charset="0"/>
              </a:rPr>
              <a:t>м).</a:t>
            </a:r>
          </a:p>
          <a:p>
            <a:pPr marL="0" indent="361950" algn="just" eaLnBrk="1" hangingPunct="1">
              <a:spcBef>
                <a:spcPct val="0"/>
              </a:spcBef>
              <a:buFont typeface="Franklin Gothic Book" pitchFamily="34" charset="0"/>
              <a:buAutoNum type="arabicPeriod"/>
            </a:pPr>
            <a:r>
              <a:rPr lang="kk-KZ" altLang="ru-RU" sz="2400" dirty="0" smtClean="0">
                <a:solidFill>
                  <a:srgbClr val="742217"/>
                </a:solidFill>
                <a:latin typeface="Arial" charset="0"/>
                <a:cs typeface="Arial" charset="0"/>
              </a:rPr>
              <a:t>Ядро оң зарядталған.</a:t>
            </a:r>
          </a:p>
          <a:p>
            <a:pPr marL="0" indent="361950" algn="just" eaLnBrk="1" hangingPunct="1">
              <a:spcBef>
                <a:spcPct val="0"/>
              </a:spcBef>
              <a:buFont typeface="Franklin Gothic Book" pitchFamily="34" charset="0"/>
              <a:buAutoNum type="arabicPeriod"/>
            </a:pPr>
            <a:r>
              <a:rPr lang="kk-KZ" altLang="ru-RU" sz="2400" dirty="0" smtClean="0">
                <a:solidFill>
                  <a:srgbClr val="742217"/>
                </a:solidFill>
                <a:latin typeface="Arial" charset="0"/>
                <a:cs typeface="Arial" charset="0"/>
              </a:rPr>
              <a:t>Атомның барлық массасы ядрода болады.</a:t>
            </a:r>
          </a:p>
          <a:p>
            <a:pPr marL="0" indent="361950" algn="just" eaLnBrk="1" hangingPunct="1">
              <a:spcBef>
                <a:spcPct val="0"/>
              </a:spcBef>
              <a:buFont typeface="Franklin Gothic Book" pitchFamily="34" charset="0"/>
              <a:buAutoNum type="arabicPeriod"/>
            </a:pPr>
            <a:r>
              <a:rPr lang="kk-KZ" altLang="ru-RU" sz="2400" dirty="0" smtClean="0">
                <a:solidFill>
                  <a:srgbClr val="742217"/>
                </a:solidFill>
                <a:latin typeface="Arial" charset="0"/>
                <a:cs typeface="Arial" charset="0"/>
              </a:rPr>
              <a:t>Ядроның маңайында электрондар жылжиды.</a:t>
            </a:r>
          </a:p>
          <a:p>
            <a:pPr marL="0" indent="361950" algn="just" eaLnBrk="1" hangingPunct="1">
              <a:spcBef>
                <a:spcPct val="0"/>
              </a:spcBef>
              <a:buFont typeface="Franklin Gothic Book" pitchFamily="34" charset="0"/>
              <a:buAutoNum type="arabicPeriod"/>
            </a:pPr>
            <a:r>
              <a:rPr lang="kk-KZ" altLang="ru-RU" sz="2400" dirty="0" smtClean="0">
                <a:solidFill>
                  <a:srgbClr val="742217"/>
                </a:solidFill>
                <a:latin typeface="Arial" charset="0"/>
                <a:cs typeface="Arial" charset="0"/>
              </a:rPr>
              <a:t>Электрондар ядроның маңайында, күннің маңайында планеталар сияқты жылжиды.</a:t>
            </a:r>
          </a:p>
          <a:p>
            <a:pPr marL="0" indent="361950" algn="just" eaLnBrk="1" hangingPunct="1">
              <a:buFont typeface="Arial" charset="0"/>
              <a:buNone/>
            </a:pPr>
            <a:r>
              <a:rPr lang="kk-KZ" altLang="ru-RU" sz="2400" dirty="0" smtClean="0">
                <a:solidFill>
                  <a:srgbClr val="742217"/>
                </a:solidFill>
                <a:latin typeface="Arial" charset="0"/>
                <a:cs typeface="Arial" charset="0"/>
              </a:rPr>
              <a:t>Соңғысынан басқа Резерфорд моделінің жағдайлары бүгінгі күндерде дұрыс деп есептелінеді.</a:t>
            </a:r>
            <a:endParaRPr lang="ru-RU" altLang="ru-RU" sz="2400" dirty="0" smtClean="0">
              <a:solidFill>
                <a:srgbClr val="742217"/>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sz="quarter" idx="1"/>
          </p:nvPr>
        </p:nvSpPr>
        <p:spPr>
          <a:xfrm>
            <a:off x="457200" y="214313"/>
            <a:ext cx="8229600" cy="6429375"/>
          </a:xfrm>
        </p:spPr>
        <p:txBody>
          <a:bodyPr/>
          <a:lstStyle/>
          <a:p>
            <a:pPr marL="0" indent="361950" algn="just" eaLnBrk="1" hangingPunct="1">
              <a:lnSpc>
                <a:spcPct val="90000"/>
              </a:lnSpc>
              <a:spcBef>
                <a:spcPct val="0"/>
              </a:spcBef>
              <a:buFont typeface="Arial" charset="0"/>
              <a:buNone/>
            </a:pPr>
            <a:r>
              <a:rPr lang="kk-KZ" altLang="ru-RU" sz="2400" b="1" smtClean="0">
                <a:solidFill>
                  <a:srgbClr val="FF0000"/>
                </a:solidFill>
                <a:latin typeface="Arial" charset="0"/>
                <a:cs typeface="Arial" charset="0"/>
              </a:rPr>
              <a:t>1913</a:t>
            </a:r>
            <a:r>
              <a:rPr lang="kk-KZ" altLang="ru-RU" sz="2400" smtClean="0">
                <a:solidFill>
                  <a:srgbClr val="FF0000"/>
                </a:solidFill>
                <a:latin typeface="Arial" charset="0"/>
                <a:cs typeface="Arial" charset="0"/>
              </a:rPr>
              <a:t> жылы</a:t>
            </a:r>
            <a:r>
              <a:rPr lang="kk-KZ" altLang="ru-RU" sz="2400" smtClean="0">
                <a:solidFill>
                  <a:srgbClr val="742217"/>
                </a:solidFill>
                <a:latin typeface="Arial" charset="0"/>
                <a:cs typeface="Arial" charset="0"/>
              </a:rPr>
              <a:t> ағылшын ғалымы </a:t>
            </a:r>
            <a:r>
              <a:rPr lang="kk-KZ" altLang="ru-RU" sz="2400" b="1" smtClean="0">
                <a:solidFill>
                  <a:srgbClr val="FF0000"/>
                </a:solidFill>
                <a:latin typeface="Arial" charset="0"/>
                <a:cs typeface="Arial" charset="0"/>
              </a:rPr>
              <a:t>Г. Мозли</a:t>
            </a:r>
            <a:r>
              <a:rPr lang="kk-KZ" altLang="ru-RU" sz="2400" smtClean="0">
                <a:solidFill>
                  <a:srgbClr val="742217"/>
                </a:solidFill>
                <a:latin typeface="Arial" charset="0"/>
                <a:cs typeface="Arial" charset="0"/>
              </a:rPr>
              <a:t> келесіні ұсынды: </a:t>
            </a:r>
            <a:r>
              <a:rPr lang="kk-KZ" altLang="ru-RU" sz="2400" b="1" i="1" smtClean="0">
                <a:solidFill>
                  <a:srgbClr val="742217"/>
                </a:solidFill>
                <a:latin typeface="Arial" charset="0"/>
                <a:cs typeface="Arial" charset="0"/>
              </a:rPr>
              <a:t>атом ядроның оң заряды элементтің периодтық кестедегі реттік нөмеріне тең</a:t>
            </a:r>
            <a:r>
              <a:rPr lang="kk-KZ" altLang="ru-RU" sz="2400" smtClean="0">
                <a:solidFill>
                  <a:srgbClr val="742217"/>
                </a:solidFill>
                <a:latin typeface="Arial" charset="0"/>
                <a:cs typeface="Arial" charset="0"/>
              </a:rPr>
              <a:t>.</a:t>
            </a:r>
          </a:p>
          <a:p>
            <a:pPr marL="0" indent="361950" algn="just" eaLnBrk="1" hangingPunct="1">
              <a:lnSpc>
                <a:spcPct val="90000"/>
              </a:lnSpc>
              <a:spcBef>
                <a:spcPct val="0"/>
              </a:spcBef>
              <a:buFont typeface="Arial" charset="0"/>
              <a:buNone/>
            </a:pPr>
            <a:r>
              <a:rPr lang="kk-KZ" altLang="ru-RU" sz="2400" smtClean="0">
                <a:solidFill>
                  <a:srgbClr val="742217"/>
                </a:solidFill>
                <a:latin typeface="Arial" charset="0"/>
                <a:cs typeface="Arial" charset="0"/>
              </a:rPr>
              <a:t>Атом – электронейтралды бөлшек, сондықтан ядроның оң заряды сандық түрінде барлық электрондардың теріс зарядтарының қосындысына немесе электрондар санына тең:</a:t>
            </a:r>
          </a:p>
          <a:p>
            <a:pPr marL="0" indent="361950" algn="just" eaLnBrk="1" hangingPunct="1">
              <a:lnSpc>
                <a:spcPct val="90000"/>
              </a:lnSpc>
              <a:buFont typeface="Arial" charset="0"/>
              <a:buNone/>
            </a:pPr>
            <a:endParaRPr lang="kk-KZ" altLang="ru-RU" sz="2400" smtClean="0">
              <a:solidFill>
                <a:srgbClr val="742217"/>
              </a:solidFill>
              <a:latin typeface="Arial" charset="0"/>
              <a:cs typeface="Arial" charset="0"/>
            </a:endParaRPr>
          </a:p>
          <a:p>
            <a:pPr marL="0" indent="361950" algn="just" eaLnBrk="1" hangingPunct="1">
              <a:lnSpc>
                <a:spcPct val="90000"/>
              </a:lnSpc>
              <a:buFont typeface="Arial" charset="0"/>
              <a:buNone/>
            </a:pPr>
            <a:r>
              <a:rPr lang="ru-RU" altLang="ru-RU" sz="2400" smtClean="0">
                <a:solidFill>
                  <a:srgbClr val="742217"/>
                </a:solidFill>
                <a:latin typeface="Arial" charset="0"/>
                <a:cs typeface="Arial" charset="0"/>
              </a:rPr>
              <a:t> </a:t>
            </a:r>
          </a:p>
          <a:p>
            <a:pPr marL="0" indent="361950" algn="just" eaLnBrk="1" hangingPunct="1">
              <a:lnSpc>
                <a:spcPct val="90000"/>
              </a:lnSpc>
              <a:spcBef>
                <a:spcPct val="0"/>
              </a:spcBef>
              <a:buFont typeface="Arial" charset="0"/>
              <a:buNone/>
            </a:pPr>
            <a:endParaRPr lang="kk-KZ" altLang="ru-RU" sz="2400" smtClean="0">
              <a:solidFill>
                <a:srgbClr val="742217"/>
              </a:solidFill>
              <a:latin typeface="Arial" charset="0"/>
              <a:cs typeface="Arial" charset="0"/>
            </a:endParaRPr>
          </a:p>
          <a:p>
            <a:pPr marL="0" indent="361950" algn="just" eaLnBrk="1" hangingPunct="1">
              <a:lnSpc>
                <a:spcPct val="90000"/>
              </a:lnSpc>
              <a:spcBef>
                <a:spcPct val="0"/>
              </a:spcBef>
              <a:buFont typeface="Arial" charset="0"/>
              <a:buNone/>
            </a:pPr>
            <a:endParaRPr lang="kk-KZ" altLang="ru-RU" sz="2400" b="1" smtClean="0">
              <a:solidFill>
                <a:srgbClr val="742217"/>
              </a:solidFill>
              <a:latin typeface="Arial" charset="0"/>
              <a:cs typeface="Arial" charset="0"/>
            </a:endParaRPr>
          </a:p>
          <a:p>
            <a:pPr marL="0" indent="361950" algn="just" eaLnBrk="1" hangingPunct="1">
              <a:lnSpc>
                <a:spcPct val="90000"/>
              </a:lnSpc>
              <a:spcBef>
                <a:spcPct val="0"/>
              </a:spcBef>
              <a:buFont typeface="Arial" charset="0"/>
              <a:buNone/>
            </a:pPr>
            <a:r>
              <a:rPr lang="kk-KZ" altLang="ru-RU" sz="2400" b="1" smtClean="0">
                <a:solidFill>
                  <a:srgbClr val="FF0000"/>
                </a:solidFill>
                <a:latin typeface="Arial" charset="0"/>
                <a:cs typeface="Arial" charset="0"/>
              </a:rPr>
              <a:t>1913</a:t>
            </a:r>
            <a:r>
              <a:rPr lang="kk-KZ" altLang="ru-RU" sz="2400" smtClean="0">
                <a:solidFill>
                  <a:srgbClr val="FF0000"/>
                </a:solidFill>
                <a:latin typeface="Arial" charset="0"/>
                <a:cs typeface="Arial" charset="0"/>
              </a:rPr>
              <a:t> жылы</a:t>
            </a:r>
            <a:r>
              <a:rPr lang="kk-KZ" altLang="ru-RU" sz="2400" smtClean="0">
                <a:solidFill>
                  <a:srgbClr val="742217"/>
                </a:solidFill>
                <a:latin typeface="Arial" charset="0"/>
                <a:cs typeface="Arial" charset="0"/>
              </a:rPr>
              <a:t> </a:t>
            </a:r>
            <a:r>
              <a:rPr lang="kk-KZ" altLang="ru-RU" sz="2400" b="1" smtClean="0">
                <a:solidFill>
                  <a:srgbClr val="FF0000"/>
                </a:solidFill>
                <a:latin typeface="Arial" charset="0"/>
                <a:cs typeface="Arial" charset="0"/>
              </a:rPr>
              <a:t>Нильс Бор</a:t>
            </a:r>
            <a:r>
              <a:rPr lang="kk-KZ" altLang="ru-RU" sz="2400" smtClean="0">
                <a:solidFill>
                  <a:srgbClr val="742217"/>
                </a:solidFill>
                <a:latin typeface="Arial" charset="0"/>
                <a:cs typeface="Arial" charset="0"/>
              </a:rPr>
              <a:t> Резерфордтың планетарлық моделін және Планк-Эйнштейннің кванттық теориясын қолданып өзінің теориясын ұсынған.</a:t>
            </a:r>
          </a:p>
          <a:p>
            <a:pPr marL="0" indent="361950" algn="ctr" eaLnBrk="1" hangingPunct="1">
              <a:lnSpc>
                <a:spcPct val="90000"/>
              </a:lnSpc>
              <a:spcBef>
                <a:spcPct val="0"/>
              </a:spcBef>
              <a:buFont typeface="Arial" charset="0"/>
              <a:buNone/>
            </a:pPr>
            <a:r>
              <a:rPr lang="kk-KZ" altLang="ru-RU" sz="2400" b="1" i="1" smtClean="0">
                <a:solidFill>
                  <a:srgbClr val="FF0000"/>
                </a:solidFill>
                <a:latin typeface="Arial" charset="0"/>
                <a:cs typeface="Arial" charset="0"/>
              </a:rPr>
              <a:t>Теорияның постулаттары</a:t>
            </a:r>
            <a:r>
              <a:rPr lang="kk-KZ" altLang="ru-RU" sz="2400" smtClean="0">
                <a:solidFill>
                  <a:srgbClr val="FF0000"/>
                </a:solidFill>
                <a:latin typeface="Arial" charset="0"/>
                <a:cs typeface="Arial" charset="0"/>
              </a:rPr>
              <a:t>:</a:t>
            </a:r>
          </a:p>
          <a:p>
            <a:pPr marL="0" indent="361950" algn="just" eaLnBrk="1" hangingPunct="1">
              <a:lnSpc>
                <a:spcPct val="90000"/>
              </a:lnSpc>
              <a:spcBef>
                <a:spcPct val="0"/>
              </a:spcBef>
              <a:buFont typeface="Arial" charset="0"/>
              <a:buNone/>
            </a:pPr>
            <a:r>
              <a:rPr lang="kk-KZ" altLang="ru-RU" sz="2400" b="1" u="sng" smtClean="0">
                <a:solidFill>
                  <a:srgbClr val="742217"/>
                </a:solidFill>
                <a:latin typeface="Arial" charset="0"/>
                <a:cs typeface="Arial" charset="0"/>
              </a:rPr>
              <a:t>Бірінші</a:t>
            </a:r>
            <a:r>
              <a:rPr lang="kk-KZ" altLang="ru-RU" sz="2400" smtClean="0">
                <a:solidFill>
                  <a:srgbClr val="742217"/>
                </a:solidFill>
                <a:latin typeface="Arial" charset="0"/>
                <a:cs typeface="Arial" charset="0"/>
              </a:rPr>
              <a:t>: электрон ядроны кез келген орбита емес, тек тұрақты (стационарлы) орбита бойынша айналып жүреді. </a:t>
            </a:r>
          </a:p>
        </p:txBody>
      </p:sp>
      <p:graphicFrame>
        <p:nvGraphicFramePr>
          <p:cNvPr id="7" name="Таблица 6"/>
          <p:cNvGraphicFramePr>
            <a:graphicFrameLocks noGrp="1"/>
          </p:cNvGraphicFramePr>
          <p:nvPr/>
        </p:nvGraphicFramePr>
        <p:xfrm>
          <a:off x="642938" y="2786063"/>
          <a:ext cx="7858125" cy="928687"/>
        </p:xfrm>
        <a:graphic>
          <a:graphicData uri="http://schemas.openxmlformats.org/drawingml/2006/table">
            <a:tbl>
              <a:tblPr/>
              <a:tblGrid>
                <a:gridCol w="2214562">
                  <a:extLst>
                    <a:ext uri="{9D8B030D-6E8A-4147-A177-3AD203B41FA5}">
                      <a16:colId xmlns:a16="http://schemas.microsoft.com/office/drawing/2014/main" xmlns="" val="20000"/>
                    </a:ext>
                  </a:extLst>
                </a:gridCol>
                <a:gridCol w="661988">
                  <a:extLst>
                    <a:ext uri="{9D8B030D-6E8A-4147-A177-3AD203B41FA5}">
                      <a16:colId xmlns:a16="http://schemas.microsoft.com/office/drawing/2014/main" xmlns="" val="20001"/>
                    </a:ext>
                  </a:extLst>
                </a:gridCol>
                <a:gridCol w="2244725">
                  <a:extLst>
                    <a:ext uri="{9D8B030D-6E8A-4147-A177-3AD203B41FA5}">
                      <a16:colId xmlns:a16="http://schemas.microsoft.com/office/drawing/2014/main" xmlns="" val="20002"/>
                    </a:ext>
                  </a:extLst>
                </a:gridCol>
                <a:gridCol w="701675">
                  <a:extLst>
                    <a:ext uri="{9D8B030D-6E8A-4147-A177-3AD203B41FA5}">
                      <a16:colId xmlns:a16="http://schemas.microsoft.com/office/drawing/2014/main" xmlns="" val="20003"/>
                    </a:ext>
                  </a:extLst>
                </a:gridCol>
                <a:gridCol w="2035175">
                  <a:extLst>
                    <a:ext uri="{9D8B030D-6E8A-4147-A177-3AD203B41FA5}">
                      <a16:colId xmlns:a16="http://schemas.microsoft.com/office/drawing/2014/main" xmlns="" val="20004"/>
                    </a:ext>
                  </a:extLst>
                </a:gridCol>
              </a:tblGrid>
              <a:tr h="9286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C00000"/>
                          </a:solidFill>
                          <a:effectLst/>
                          <a:latin typeface="Times New Roman" pitchFamily="18" charset="0"/>
                          <a:cs typeface="Times New Roman" pitchFamily="18" charset="0"/>
                        </a:rPr>
                        <a:t>ЭЛЕМЕНТТІҢ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C00000"/>
                          </a:solidFill>
                          <a:effectLst/>
                          <a:latin typeface="Times New Roman" pitchFamily="18" charset="0"/>
                          <a:cs typeface="Times New Roman" pitchFamily="18" charset="0"/>
                        </a:rPr>
                        <a:t>РЕТТІК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C00000"/>
                          </a:solidFill>
                          <a:effectLst/>
                          <a:latin typeface="Times New Roman" pitchFamily="18" charset="0"/>
                          <a:cs typeface="Times New Roman" pitchFamily="18" charset="0"/>
                        </a:rPr>
                        <a:t>НОМЕРІ</a:t>
                      </a:r>
                      <a:endParaRPr kumimoji="0" lang="ru-RU" sz="1800" b="1" i="0" u="none" strike="noStrike" cap="none" normalizeH="0" baseline="0" dirty="0" smtClean="0">
                        <a:ln>
                          <a:noFill/>
                        </a:ln>
                        <a:solidFill>
                          <a:srgbClr val="C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C00000"/>
                          </a:solidFill>
                          <a:effectLst/>
                          <a:latin typeface="Times New Roman" pitchFamily="18" charset="0"/>
                          <a:cs typeface="Times New Roman" pitchFamily="18" charset="0"/>
                        </a:rPr>
                        <a:t>=</a:t>
                      </a:r>
                      <a:endParaRPr kumimoji="0" lang="ru-RU" sz="1800" b="1" i="0" u="none" strike="noStrike" cap="none" normalizeH="0" baseline="0" dirty="0" smtClean="0">
                        <a:ln>
                          <a:noFill/>
                        </a:ln>
                        <a:solidFill>
                          <a:srgbClr val="C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C00000"/>
                          </a:solidFill>
                          <a:effectLst/>
                          <a:latin typeface="Times New Roman" pitchFamily="18" charset="0"/>
                          <a:cs typeface="Times New Roman" pitchFamily="18" charset="0"/>
                        </a:rPr>
                        <a:t>АТОМ ЯДРОНЫҢ ЗАРЯДЫ</a:t>
                      </a:r>
                      <a:endParaRPr kumimoji="0" lang="ru-RU" sz="1800" b="1" i="0" u="none" strike="noStrike" cap="none" normalizeH="0" baseline="0" dirty="0" smtClean="0">
                        <a:ln>
                          <a:noFill/>
                        </a:ln>
                        <a:solidFill>
                          <a:srgbClr val="C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C00000"/>
                          </a:solidFill>
                          <a:effectLst/>
                          <a:latin typeface="Times New Roman" pitchFamily="18" charset="0"/>
                          <a:cs typeface="Times New Roman" pitchFamily="18" charset="0"/>
                        </a:rPr>
                        <a:t>=</a:t>
                      </a:r>
                      <a:endParaRPr kumimoji="0" lang="ru-RU" sz="1800" b="1" i="0" u="none" strike="noStrike" cap="none" normalizeH="0" baseline="0" dirty="0" smtClean="0">
                        <a:ln>
                          <a:noFill/>
                        </a:ln>
                        <a:solidFill>
                          <a:srgbClr val="C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C00000"/>
                          </a:solidFill>
                          <a:effectLst/>
                          <a:latin typeface="Times New Roman" pitchFamily="18" charset="0"/>
                          <a:cs typeface="Times New Roman" pitchFamily="18" charset="0"/>
                        </a:rPr>
                        <a:t>АТОМДАҒЫ</a:t>
                      </a:r>
                      <a:r>
                        <a:rPr kumimoji="0" lang="ru-RU" sz="1800" b="1" i="0" u="none" strike="noStrike" cap="none" normalizeH="0" baseline="0" dirty="0" smtClean="0">
                          <a:ln>
                            <a:noFill/>
                          </a:ln>
                          <a:solidFill>
                            <a:srgbClr val="C00000"/>
                          </a:solidFill>
                          <a:effectLst/>
                          <a:latin typeface="Times New Roman" pitchFamily="18" charset="0"/>
                          <a:cs typeface="Times New Roman" pitchFamily="18" charset="0"/>
                        </a:rPr>
                        <a:t> ЭЛЕКТРОНДАР САНЫ</a:t>
                      </a:r>
                      <a:endParaRPr kumimoji="0" lang="ru-RU" sz="1800" b="1" i="0" u="none" strike="noStrike" cap="none" normalizeH="0" baseline="0" dirty="0" smtClean="0">
                        <a:ln>
                          <a:noFill/>
                        </a:ln>
                        <a:solidFill>
                          <a:srgbClr val="C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sz="quarter" idx="1"/>
          </p:nvPr>
        </p:nvSpPr>
        <p:spPr>
          <a:xfrm>
            <a:off x="457200" y="285750"/>
            <a:ext cx="8229600" cy="6072188"/>
          </a:xfrm>
        </p:spPr>
        <p:txBody>
          <a:bodyPr/>
          <a:lstStyle/>
          <a:p>
            <a:pPr marL="0" indent="361950" algn="just" eaLnBrk="1" hangingPunct="1">
              <a:spcBef>
                <a:spcPct val="0"/>
              </a:spcBef>
              <a:buFont typeface="Arial" charset="0"/>
              <a:buNone/>
            </a:pPr>
            <a:r>
              <a:rPr lang="kk-KZ" altLang="ru-RU" sz="2400" smtClean="0">
                <a:solidFill>
                  <a:srgbClr val="742217"/>
                </a:solidFill>
                <a:latin typeface="Arial" charset="0"/>
                <a:cs typeface="Arial" charset="0"/>
              </a:rPr>
              <a:t>Бұл орбита бойынша айналғанда электрон энергияны сіңірмейді және бөліп шығармайды.</a:t>
            </a:r>
          </a:p>
          <a:p>
            <a:pPr marL="0" indent="361950" algn="just" eaLnBrk="1" hangingPunct="1">
              <a:spcBef>
                <a:spcPct val="0"/>
              </a:spcBef>
              <a:buFont typeface="Arial" charset="0"/>
              <a:buNone/>
            </a:pPr>
            <a:r>
              <a:rPr lang="kk-KZ" altLang="ru-RU" sz="2400" b="1" u="sng" smtClean="0">
                <a:solidFill>
                  <a:srgbClr val="742217"/>
                </a:solidFill>
                <a:latin typeface="Arial" charset="0"/>
                <a:cs typeface="Arial" charset="0"/>
              </a:rPr>
              <a:t>Екінші</a:t>
            </a:r>
            <a:r>
              <a:rPr lang="kk-KZ" altLang="ru-RU" sz="2400" b="1" smtClean="0">
                <a:solidFill>
                  <a:srgbClr val="742217"/>
                </a:solidFill>
                <a:latin typeface="Arial" charset="0"/>
                <a:cs typeface="Arial" charset="0"/>
              </a:rPr>
              <a:t>:</a:t>
            </a:r>
            <a:r>
              <a:rPr lang="kk-KZ" altLang="ru-RU" sz="2400" smtClean="0">
                <a:solidFill>
                  <a:srgbClr val="742217"/>
                </a:solidFill>
                <a:latin typeface="Arial" charset="0"/>
                <a:cs typeface="Arial" charset="0"/>
              </a:rPr>
              <a:t> электрон бір орбитадан екінші орбитаға көшкенде энергияны квант мөлшерінде сіңіреді н/е бөліп шығарады.</a:t>
            </a:r>
          </a:p>
          <a:p>
            <a:pPr marL="0" indent="361950" algn="ctr" eaLnBrk="1" hangingPunct="1">
              <a:spcBef>
                <a:spcPct val="0"/>
              </a:spcBef>
              <a:buFont typeface="Arial" charset="0"/>
              <a:buNone/>
            </a:pPr>
            <a:r>
              <a:rPr lang="kk-KZ" altLang="ru-RU" sz="2400" b="1" i="1" smtClean="0">
                <a:solidFill>
                  <a:srgbClr val="FF0000"/>
                </a:solidFill>
                <a:latin typeface="Arial" charset="0"/>
                <a:cs typeface="Arial" charset="0"/>
              </a:rPr>
              <a:t>Кемшіліктері</a:t>
            </a:r>
            <a:r>
              <a:rPr lang="kk-KZ" altLang="ru-RU" sz="2400" smtClean="0">
                <a:solidFill>
                  <a:srgbClr val="FF0000"/>
                </a:solidFill>
                <a:latin typeface="Arial" charset="0"/>
                <a:cs typeface="Arial" charset="0"/>
              </a:rPr>
              <a:t>:</a:t>
            </a:r>
          </a:p>
          <a:p>
            <a:pPr marL="0" indent="361950" algn="just" eaLnBrk="1" hangingPunct="1">
              <a:spcBef>
                <a:spcPct val="0"/>
              </a:spcBef>
              <a:buFont typeface="Franklin Gothic Book" pitchFamily="34" charset="0"/>
              <a:buAutoNum type="arabicPeriod"/>
            </a:pPr>
            <a:r>
              <a:rPr lang="kk-KZ" altLang="ru-RU" sz="2400" smtClean="0">
                <a:solidFill>
                  <a:srgbClr val="742217"/>
                </a:solidFill>
                <a:latin typeface="Arial" charset="0"/>
                <a:cs typeface="Arial" charset="0"/>
              </a:rPr>
              <a:t>Электрон стационарлы орбитада болатындығы постулат ретінде қабылданады, сонда электрондардың көшуі қалай жүреді?</a:t>
            </a:r>
            <a:endParaRPr lang="ru-RU" altLang="ru-RU" sz="2400" smtClean="0">
              <a:solidFill>
                <a:srgbClr val="742217"/>
              </a:solidFill>
              <a:latin typeface="Arial" charset="0"/>
              <a:cs typeface="Arial" charset="0"/>
            </a:endParaRPr>
          </a:p>
          <a:p>
            <a:pPr marL="0" indent="361950" algn="just" eaLnBrk="1" hangingPunct="1">
              <a:spcBef>
                <a:spcPct val="0"/>
              </a:spcBef>
              <a:buFont typeface="Franklin Gothic Book" pitchFamily="34" charset="0"/>
              <a:buAutoNum type="arabicPeriod"/>
            </a:pPr>
            <a:r>
              <a:rPr lang="kk-KZ" altLang="ru-RU" sz="2400" smtClean="0">
                <a:solidFill>
                  <a:srgbClr val="742217"/>
                </a:solidFill>
                <a:latin typeface="Arial" charset="0"/>
                <a:cs typeface="Arial" charset="0"/>
              </a:rPr>
              <a:t>Спектрлердің барлық детальдары түсіндірілмейді, мысалы олардың қалындығы.</a:t>
            </a:r>
          </a:p>
          <a:p>
            <a:pPr marL="0" indent="361950" algn="just" eaLnBrk="1" hangingPunct="1">
              <a:spcBef>
                <a:spcPct val="0"/>
              </a:spcBef>
              <a:buFont typeface="Franklin Gothic Book" pitchFamily="34" charset="0"/>
              <a:buAutoNum type="arabicPeriod"/>
            </a:pPr>
            <a:r>
              <a:rPr lang="kk-KZ" altLang="ru-RU" sz="2400" smtClean="0">
                <a:solidFill>
                  <a:srgbClr val="742217"/>
                </a:solidFill>
                <a:latin typeface="Arial" charset="0"/>
                <a:cs typeface="Arial" charset="0"/>
              </a:rPr>
              <a:t>Химиялық байланысты сандық түрінде есептеуге мүмкіндік бермейді.</a:t>
            </a:r>
          </a:p>
          <a:p>
            <a:pPr marL="0" indent="361950" algn="just" eaLnBrk="1" hangingPunct="1">
              <a:spcBef>
                <a:spcPct val="0"/>
              </a:spcBef>
              <a:buFont typeface="Wingdings 2" pitchFamily="18" charset="2"/>
              <a:buNone/>
            </a:pPr>
            <a:r>
              <a:rPr lang="kk-KZ" altLang="ru-RU" sz="2400" b="1" smtClean="0">
                <a:solidFill>
                  <a:srgbClr val="FF0000"/>
                </a:solidFill>
                <a:latin typeface="Arial" charset="0"/>
                <a:cs typeface="Arial" charset="0"/>
              </a:rPr>
              <a:t>1923</a:t>
            </a:r>
            <a:r>
              <a:rPr lang="kk-KZ" altLang="ru-RU" sz="2400" smtClean="0">
                <a:solidFill>
                  <a:srgbClr val="FF0000"/>
                </a:solidFill>
                <a:latin typeface="Arial" charset="0"/>
                <a:cs typeface="Arial" charset="0"/>
              </a:rPr>
              <a:t> жылы </a:t>
            </a:r>
            <a:r>
              <a:rPr lang="kk-KZ" altLang="ru-RU" sz="2400" b="1" smtClean="0">
                <a:solidFill>
                  <a:srgbClr val="FF0000"/>
                </a:solidFill>
                <a:latin typeface="Arial" charset="0"/>
                <a:cs typeface="Arial" charset="0"/>
              </a:rPr>
              <a:t>Д.Д. Иваненко</a:t>
            </a:r>
            <a:r>
              <a:rPr lang="kk-KZ" altLang="ru-RU" sz="2400" smtClean="0">
                <a:solidFill>
                  <a:srgbClr val="742217"/>
                </a:solidFill>
                <a:latin typeface="Arial" charset="0"/>
                <a:cs typeface="Arial" charset="0"/>
              </a:rPr>
              <a:t> және </a:t>
            </a:r>
            <a:r>
              <a:rPr lang="kk-KZ" altLang="ru-RU" sz="2400" b="1" smtClean="0">
                <a:solidFill>
                  <a:srgbClr val="FF0000"/>
                </a:solidFill>
                <a:latin typeface="Arial" charset="0"/>
                <a:cs typeface="Arial" charset="0"/>
              </a:rPr>
              <a:t>В. Гейзенберг</a:t>
            </a:r>
            <a:r>
              <a:rPr lang="kk-KZ" altLang="ru-RU" sz="2400" smtClean="0">
                <a:solidFill>
                  <a:srgbClr val="742217"/>
                </a:solidFill>
                <a:latin typeface="Arial" charset="0"/>
                <a:cs typeface="Arial" charset="0"/>
              </a:rPr>
              <a:t> бір біріне тәуелсіз атом ядролар құрылысының </a:t>
            </a:r>
            <a:r>
              <a:rPr lang="kk-KZ" altLang="ru-RU" sz="2400" b="1" smtClean="0">
                <a:solidFill>
                  <a:srgbClr val="FF0000"/>
                </a:solidFill>
                <a:latin typeface="Arial" charset="0"/>
                <a:cs typeface="Arial" charset="0"/>
              </a:rPr>
              <a:t>протондық-нейтрондық теориясын</a:t>
            </a:r>
            <a:r>
              <a:rPr lang="kk-KZ" altLang="ru-RU" sz="2400" smtClean="0">
                <a:solidFill>
                  <a:srgbClr val="742217"/>
                </a:solidFill>
                <a:latin typeface="Arial" charset="0"/>
                <a:cs typeface="Arial" charset="0"/>
              </a:rPr>
              <a:t> ұсынған.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sz="quarter" idx="1"/>
          </p:nvPr>
        </p:nvSpPr>
        <p:spPr>
          <a:xfrm>
            <a:off x="457200" y="142875"/>
            <a:ext cx="8229600" cy="6357938"/>
          </a:xfrm>
        </p:spPr>
        <p:txBody>
          <a:bodyPr/>
          <a:lstStyle/>
          <a:p>
            <a:pPr marL="0" indent="287338" algn="just" eaLnBrk="1" hangingPunct="1">
              <a:spcBef>
                <a:spcPct val="0"/>
              </a:spcBef>
              <a:buFont typeface="Wingdings 2" pitchFamily="18" charset="2"/>
              <a:buNone/>
            </a:pPr>
            <a:r>
              <a:rPr lang="kk-KZ" altLang="ru-RU" sz="2400" dirty="0" smtClean="0">
                <a:solidFill>
                  <a:srgbClr val="742217"/>
                </a:solidFill>
                <a:latin typeface="Arial" charset="0"/>
                <a:cs typeface="Arial" charset="0"/>
              </a:rPr>
              <a:t>Осы теорияға сәйкес – атом ядролары оң зарядталған бөлшектерден (</a:t>
            </a:r>
            <a:r>
              <a:rPr lang="kk-KZ" altLang="ru-RU" sz="2400" b="1" dirty="0" smtClean="0">
                <a:solidFill>
                  <a:srgbClr val="FF0000"/>
                </a:solidFill>
                <a:latin typeface="Arial" charset="0"/>
                <a:cs typeface="Arial" charset="0"/>
              </a:rPr>
              <a:t>протондардан</a:t>
            </a:r>
            <a:r>
              <a:rPr lang="kk-KZ" altLang="ru-RU" sz="2400" dirty="0" smtClean="0">
                <a:solidFill>
                  <a:srgbClr val="742217"/>
                </a:solidFill>
                <a:latin typeface="Arial" charset="0"/>
                <a:cs typeface="Arial" charset="0"/>
              </a:rPr>
              <a:t>) және нейтралды бөлшектерден (</a:t>
            </a:r>
            <a:r>
              <a:rPr lang="kk-KZ" altLang="ru-RU" sz="2400" b="1" dirty="0" smtClean="0">
                <a:solidFill>
                  <a:srgbClr val="FF0000"/>
                </a:solidFill>
                <a:latin typeface="Arial" charset="0"/>
                <a:cs typeface="Arial" charset="0"/>
              </a:rPr>
              <a:t>нейтрондардан</a:t>
            </a:r>
            <a:r>
              <a:rPr lang="kk-KZ" altLang="ru-RU" sz="2400" dirty="0" smtClean="0">
                <a:solidFill>
                  <a:srgbClr val="742217"/>
                </a:solidFill>
                <a:latin typeface="Arial" charset="0"/>
                <a:cs typeface="Arial" charset="0"/>
              </a:rPr>
              <a:t>) құрылған.</a:t>
            </a:r>
          </a:p>
          <a:p>
            <a:pPr marL="0" indent="287338" algn="just" eaLnBrk="1" hangingPunct="1">
              <a:spcBef>
                <a:spcPct val="0"/>
              </a:spcBef>
              <a:buFont typeface="Arial" charset="0"/>
              <a:buNone/>
            </a:pPr>
            <a:r>
              <a:rPr lang="kk-KZ" altLang="ru-RU" sz="2400" dirty="0" smtClean="0">
                <a:solidFill>
                  <a:srgbClr val="742217"/>
                </a:solidFill>
                <a:latin typeface="Arial" charset="0"/>
                <a:cs typeface="Arial" charset="0"/>
              </a:rPr>
              <a:t>Протондар мен нейтрондар </a:t>
            </a:r>
            <a:r>
              <a:rPr lang="kk-KZ" altLang="ru-RU" sz="2400" b="1" dirty="0" smtClean="0">
                <a:solidFill>
                  <a:srgbClr val="FF0000"/>
                </a:solidFill>
                <a:latin typeface="Arial" charset="0"/>
                <a:cs typeface="Arial" charset="0"/>
              </a:rPr>
              <a:t>нуклондар</a:t>
            </a:r>
            <a:r>
              <a:rPr lang="kk-KZ" altLang="ru-RU" sz="2400" dirty="0" smtClean="0">
                <a:solidFill>
                  <a:srgbClr val="742217"/>
                </a:solidFill>
                <a:latin typeface="Arial" charset="0"/>
                <a:cs typeface="Arial" charset="0"/>
              </a:rPr>
              <a:t> деп аталады (“</a:t>
            </a:r>
            <a:r>
              <a:rPr lang="en-US" altLang="ru-RU" sz="2400" dirty="0" smtClean="0">
                <a:solidFill>
                  <a:srgbClr val="FF0000"/>
                </a:solidFill>
                <a:latin typeface="Arial" charset="0"/>
                <a:cs typeface="Arial" charset="0"/>
              </a:rPr>
              <a:t>nucleus</a:t>
            </a:r>
            <a:r>
              <a:rPr lang="kk-KZ" altLang="ru-RU" sz="2400" dirty="0" smtClean="0">
                <a:solidFill>
                  <a:srgbClr val="742217"/>
                </a:solidFill>
                <a:latin typeface="Arial" charset="0"/>
                <a:cs typeface="Arial" charset="0"/>
              </a:rPr>
              <a:t>” - </a:t>
            </a:r>
            <a:r>
              <a:rPr lang="kk-KZ" altLang="ru-RU" sz="2400" dirty="0" smtClean="0">
                <a:solidFill>
                  <a:srgbClr val="FF0000"/>
                </a:solidFill>
                <a:latin typeface="Arial" charset="0"/>
                <a:cs typeface="Arial" charset="0"/>
              </a:rPr>
              <a:t>ядро</a:t>
            </a:r>
            <a:r>
              <a:rPr lang="kk-KZ" altLang="ru-RU" sz="2400" dirty="0" smtClean="0">
                <a:solidFill>
                  <a:srgbClr val="742217"/>
                </a:solidFill>
                <a:latin typeface="Arial" charset="0"/>
                <a:cs typeface="Arial" charset="0"/>
              </a:rPr>
              <a:t>). Электрондар, протондар, нейтрондар атом құрамына кіретін </a:t>
            </a:r>
            <a:r>
              <a:rPr lang="kk-KZ" altLang="ru-RU" sz="2400" dirty="0" smtClean="0">
                <a:solidFill>
                  <a:srgbClr val="FF0000"/>
                </a:solidFill>
                <a:latin typeface="Arial" charset="0"/>
                <a:cs typeface="Arial" charset="0"/>
              </a:rPr>
              <a:t>элементарлы бөлшектер</a:t>
            </a:r>
            <a:r>
              <a:rPr lang="kk-KZ" altLang="ru-RU" sz="2400" dirty="0" smtClean="0">
                <a:solidFill>
                  <a:srgbClr val="742217"/>
                </a:solidFill>
                <a:latin typeface="Arial" charset="0"/>
                <a:cs typeface="Arial" charset="0"/>
              </a:rPr>
              <a:t>.</a:t>
            </a:r>
          </a:p>
          <a:p>
            <a:pPr marL="0" indent="287338" algn="ctr" eaLnBrk="1" hangingPunct="1">
              <a:spcBef>
                <a:spcPct val="0"/>
              </a:spcBef>
              <a:buFont typeface="Arial" charset="0"/>
              <a:buNone/>
            </a:pPr>
            <a:endParaRPr lang="kk-KZ" altLang="ru-RU" sz="2400" dirty="0" smtClean="0">
              <a:solidFill>
                <a:srgbClr val="FF0000"/>
              </a:solidFill>
              <a:latin typeface="Arial" charset="0"/>
              <a:cs typeface="Arial" charset="0"/>
            </a:endParaRPr>
          </a:p>
          <a:p>
            <a:pPr marL="0" indent="287338" algn="ctr" eaLnBrk="1" hangingPunct="1">
              <a:spcBef>
                <a:spcPct val="0"/>
              </a:spcBef>
              <a:buFont typeface="Arial" charset="0"/>
              <a:buNone/>
            </a:pPr>
            <a:r>
              <a:rPr lang="kk-KZ" altLang="ru-RU" sz="2400" dirty="0" smtClean="0">
                <a:solidFill>
                  <a:srgbClr val="FF0000"/>
                </a:solidFill>
                <a:latin typeface="Arial" charset="0"/>
                <a:cs typeface="Arial" charset="0"/>
              </a:rPr>
              <a:t>Элементарлы бөлшектердің сипаттамалары</a:t>
            </a:r>
          </a:p>
          <a:p>
            <a:pPr marL="0" indent="287338" algn="just" eaLnBrk="1" hangingPunct="1">
              <a:spcBef>
                <a:spcPct val="0"/>
              </a:spcBef>
              <a:buFont typeface="Arial" charset="0"/>
              <a:buNone/>
            </a:pPr>
            <a:endParaRPr lang="kk-KZ" altLang="ru-RU" sz="2400" dirty="0" smtClean="0">
              <a:solidFill>
                <a:srgbClr val="742217"/>
              </a:solidFill>
              <a:latin typeface="Arial" charset="0"/>
              <a:cs typeface="Arial" charset="0"/>
            </a:endParaRPr>
          </a:p>
          <a:p>
            <a:pPr marL="0" indent="287338" algn="just" eaLnBrk="1" hangingPunct="1">
              <a:spcBef>
                <a:spcPct val="0"/>
              </a:spcBef>
              <a:buFont typeface="Arial" charset="0"/>
              <a:buNone/>
            </a:pPr>
            <a:endParaRPr lang="kk-KZ" altLang="ru-RU" sz="2400" dirty="0" smtClean="0">
              <a:solidFill>
                <a:srgbClr val="742217"/>
              </a:solidFill>
              <a:latin typeface="Arial" charset="0"/>
              <a:cs typeface="Arial" charset="0"/>
            </a:endParaRPr>
          </a:p>
          <a:p>
            <a:pPr marL="0" indent="287338" algn="just" eaLnBrk="1" hangingPunct="1">
              <a:spcBef>
                <a:spcPct val="0"/>
              </a:spcBef>
              <a:buFont typeface="Arial" charset="0"/>
              <a:buNone/>
            </a:pPr>
            <a:endParaRPr lang="kk-KZ" altLang="ru-RU" sz="2400" dirty="0" smtClean="0">
              <a:solidFill>
                <a:srgbClr val="742217"/>
              </a:solidFill>
              <a:latin typeface="Arial" charset="0"/>
              <a:cs typeface="Arial" charset="0"/>
            </a:endParaRPr>
          </a:p>
          <a:p>
            <a:pPr marL="0" indent="287338" algn="just" eaLnBrk="1" hangingPunct="1">
              <a:spcBef>
                <a:spcPct val="0"/>
              </a:spcBef>
              <a:buFont typeface="Arial" charset="0"/>
              <a:buNone/>
            </a:pPr>
            <a:endParaRPr lang="kk-KZ" altLang="ru-RU" sz="2400" dirty="0" smtClean="0">
              <a:solidFill>
                <a:srgbClr val="742217"/>
              </a:solidFill>
              <a:latin typeface="Arial" charset="0"/>
              <a:cs typeface="Arial" charset="0"/>
            </a:endParaRPr>
          </a:p>
          <a:p>
            <a:pPr marL="0" indent="287338" algn="just" eaLnBrk="1" hangingPunct="1">
              <a:spcBef>
                <a:spcPct val="0"/>
              </a:spcBef>
              <a:buFont typeface="Arial" charset="0"/>
              <a:buNone/>
            </a:pPr>
            <a:endParaRPr lang="kk-KZ" altLang="ru-RU" sz="2400" dirty="0" smtClean="0">
              <a:solidFill>
                <a:srgbClr val="742217"/>
              </a:solidFill>
              <a:latin typeface="Arial" charset="0"/>
              <a:cs typeface="Arial" charset="0"/>
            </a:endParaRPr>
          </a:p>
          <a:p>
            <a:pPr marL="0" indent="287338" algn="ctr" eaLnBrk="1" hangingPunct="1">
              <a:spcBef>
                <a:spcPct val="0"/>
              </a:spcBef>
              <a:buFont typeface="Arial" charset="0"/>
              <a:buNone/>
            </a:pPr>
            <a:r>
              <a:rPr lang="kk-KZ" altLang="ru-RU" sz="2400" dirty="0" smtClean="0">
                <a:solidFill>
                  <a:srgbClr val="742217"/>
                </a:solidFill>
                <a:latin typeface="Arial" charset="0"/>
                <a:cs typeface="Arial" charset="0"/>
              </a:rPr>
              <a:t>Ядро заряды протон сандарына тең:</a:t>
            </a:r>
          </a:p>
        </p:txBody>
      </p:sp>
      <p:graphicFrame>
        <p:nvGraphicFramePr>
          <p:cNvPr id="12" name="Таблица 11"/>
          <p:cNvGraphicFramePr>
            <a:graphicFrameLocks noGrp="1"/>
          </p:cNvGraphicFramePr>
          <p:nvPr/>
        </p:nvGraphicFramePr>
        <p:xfrm>
          <a:off x="500063" y="3105150"/>
          <a:ext cx="8001000" cy="1895475"/>
        </p:xfrm>
        <a:graphic>
          <a:graphicData uri="http://schemas.openxmlformats.org/drawingml/2006/table">
            <a:tbl>
              <a:tblPr/>
              <a:tblGrid>
                <a:gridCol w="1357312">
                  <a:extLst>
                    <a:ext uri="{9D8B030D-6E8A-4147-A177-3AD203B41FA5}">
                      <a16:colId xmlns:a16="http://schemas.microsoft.com/office/drawing/2014/main" xmlns="" val="20000"/>
                    </a:ext>
                  </a:extLst>
                </a:gridCol>
                <a:gridCol w="1285875">
                  <a:extLst>
                    <a:ext uri="{9D8B030D-6E8A-4147-A177-3AD203B41FA5}">
                      <a16:colId xmlns:a16="http://schemas.microsoft.com/office/drawing/2014/main" xmlns="" val="20001"/>
                    </a:ext>
                  </a:extLst>
                </a:gridCol>
                <a:gridCol w="1000125">
                  <a:extLst>
                    <a:ext uri="{9D8B030D-6E8A-4147-A177-3AD203B41FA5}">
                      <a16:colId xmlns:a16="http://schemas.microsoft.com/office/drawing/2014/main" xmlns="" val="20002"/>
                    </a:ext>
                  </a:extLst>
                </a:gridCol>
                <a:gridCol w="2071688">
                  <a:extLst>
                    <a:ext uri="{9D8B030D-6E8A-4147-A177-3AD203B41FA5}">
                      <a16:colId xmlns:a16="http://schemas.microsoft.com/office/drawing/2014/main" xmlns="" val="20003"/>
                    </a:ext>
                  </a:extLst>
                </a:gridCol>
                <a:gridCol w="2286000">
                  <a:extLst>
                    <a:ext uri="{9D8B030D-6E8A-4147-A177-3AD203B41FA5}">
                      <a16:colId xmlns:a16="http://schemas.microsoft.com/office/drawing/2014/main" xmlns=""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FFFFFF"/>
                          </a:solidFill>
                          <a:effectLst/>
                          <a:latin typeface="Times New Roman" pitchFamily="18" charset="0"/>
                          <a:cs typeface="Times New Roman" pitchFamily="18" charset="0"/>
                        </a:rPr>
                        <a:t>Бөлшек</a:t>
                      </a:r>
                      <a:endParaRPr kumimoji="0" lang="ru-RU"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Белгілеуі (символ)</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cs typeface="Times New Roman" pitchFamily="18" charset="0"/>
                        </a:rPr>
                        <a:t>Заряд</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FFFFFF"/>
                          </a:solidFill>
                          <a:effectLst/>
                          <a:latin typeface="Times New Roman" pitchFamily="18" charset="0"/>
                          <a:cs typeface="Times New Roman" pitchFamily="18" charset="0"/>
                        </a:rPr>
                        <a:t>Абсолюттік</a:t>
                      </a:r>
                      <a:r>
                        <a:rPr kumimoji="0" lang="ru-RU" sz="18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FFFFFF"/>
                          </a:solidFill>
                          <a:effectLst/>
                          <a:latin typeface="Times New Roman" pitchFamily="18" charset="0"/>
                          <a:cs typeface="Times New Roman" pitchFamily="18" charset="0"/>
                        </a:rPr>
                        <a:t>массасы</a:t>
                      </a:r>
                      <a:r>
                        <a:rPr kumimoji="0" lang="ru-RU" sz="1800" b="1" i="0" u="none" strike="noStrike" cap="none" normalizeH="0" baseline="0" dirty="0" smtClean="0">
                          <a:ln>
                            <a:noFill/>
                          </a:ln>
                          <a:solidFill>
                            <a:srgbClr val="FFFFFF"/>
                          </a:solidFill>
                          <a:effectLst/>
                          <a:latin typeface="Times New Roman" pitchFamily="18" charset="0"/>
                          <a:cs typeface="Times New Roman" pitchFamily="18" charset="0"/>
                        </a:rPr>
                        <a:t>, кг</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Салыстырмалы массасы, а.м.б.</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Электрон</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rgbClr val="000000"/>
                          </a:solidFill>
                          <a:effectLst/>
                          <a:latin typeface="Times New Roman" pitchFamily="18" charset="0"/>
                          <a:cs typeface="Times New Roman" pitchFamily="18" charset="0"/>
                        </a:rPr>
                        <a:t>е</a:t>
                      </a: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9,11</a:t>
                      </a:r>
                      <a:r>
                        <a:rPr kumimoji="0" lang="ru-RU" sz="18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10</a:t>
                      </a:r>
                      <a:r>
                        <a:rPr kumimoji="0" lang="ru-RU" sz="1800" b="1" i="0" u="none" strike="noStrike" cap="none" normalizeH="0" baseline="30000" smtClean="0">
                          <a:ln>
                            <a:noFill/>
                          </a:ln>
                          <a:solidFill>
                            <a:srgbClr val="000000"/>
                          </a:solidFill>
                          <a:effectLst/>
                          <a:latin typeface="Times New Roman" pitchFamily="18" charset="0"/>
                          <a:cs typeface="Times New Roman" pitchFamily="18" charset="0"/>
                        </a:rPr>
                        <a:t>-31</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1/1840</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Протон</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80000"/>
                        </a:lnSpc>
                        <a:spcBef>
                          <a:spcPct val="0"/>
                        </a:spcBef>
                        <a:spcAft>
                          <a:spcPct val="0"/>
                        </a:spcAft>
                        <a:buClrTx/>
                        <a:buSzTx/>
                        <a:buFontTx/>
                        <a:buNone/>
                        <a:tabLst/>
                      </a:pPr>
                      <a:r>
                        <a:rPr kumimoji="0" lang="kk-KZ" sz="2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р</a:t>
                      </a: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80000"/>
                        </a:lnSpc>
                        <a:spcBef>
                          <a:spcPct val="0"/>
                        </a:spcBef>
                        <a:spcAft>
                          <a:spcPct val="0"/>
                        </a:spcAft>
                        <a:buClrTx/>
                        <a:buSzTx/>
                        <a:buFontTx/>
                        <a:buNone/>
                        <a:tabLst/>
                      </a:pPr>
                      <a:r>
                        <a:rPr kumimoji="0" lang="kk-KZ"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1,6726</a:t>
                      </a:r>
                      <a:r>
                        <a:rPr kumimoji="0" lang="ru-RU" sz="18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10</a:t>
                      </a:r>
                      <a:r>
                        <a:rPr kumimoji="0" lang="ru-RU" sz="1800" b="1" i="0" u="none" strike="noStrike" cap="none" normalizeH="0" baseline="30000" smtClean="0">
                          <a:ln>
                            <a:noFill/>
                          </a:ln>
                          <a:solidFill>
                            <a:srgbClr val="000000"/>
                          </a:solidFill>
                          <a:effectLst/>
                          <a:latin typeface="Times New Roman" pitchFamily="18" charset="0"/>
                          <a:cs typeface="Times New Roman" pitchFamily="18" charset="0"/>
                        </a:rPr>
                        <a:t>-27</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1,007 </a:t>
                      </a:r>
                      <a:r>
                        <a:rPr kumimoji="0" lang="ru-RU" sz="18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 1</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Нейтрон</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80000"/>
                        </a:lnSpc>
                        <a:spcBef>
                          <a:spcPct val="0"/>
                        </a:spcBef>
                        <a:spcAft>
                          <a:spcPct val="0"/>
                        </a:spcAft>
                        <a:buClrTx/>
                        <a:buSzTx/>
                        <a:buFontTx/>
                        <a:buNone/>
                        <a:tabLst/>
                      </a:pPr>
                      <a:r>
                        <a:rPr kumimoji="0" lang="kk-KZ" sz="2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n</a:t>
                      </a: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80000"/>
                        </a:lnSpc>
                        <a:spcBef>
                          <a:spcPct val="0"/>
                        </a:spcBef>
                        <a:spcAft>
                          <a:spcPct val="0"/>
                        </a:spcAft>
                        <a:buClrTx/>
                        <a:buSzTx/>
                        <a:buFontTx/>
                        <a:buNone/>
                        <a:tabLst/>
                      </a:pPr>
                      <a:r>
                        <a:rPr kumimoji="0" lang="kk-KZ"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0</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1,6750</a:t>
                      </a:r>
                      <a:r>
                        <a:rPr kumimoji="0" lang="ru-RU" sz="1800" b="1"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10</a:t>
                      </a:r>
                      <a:r>
                        <a:rPr kumimoji="0" lang="ru-RU" sz="1800" b="1" i="0" u="none" strike="noStrike" cap="none" normalizeH="0" baseline="30000" smtClean="0">
                          <a:ln>
                            <a:noFill/>
                          </a:ln>
                          <a:solidFill>
                            <a:srgbClr val="000000"/>
                          </a:solidFill>
                          <a:effectLst/>
                          <a:latin typeface="Times New Roman" pitchFamily="18" charset="0"/>
                          <a:cs typeface="Times New Roman" pitchFamily="18" charset="0"/>
                        </a:rPr>
                        <a:t>-27</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1,009 </a:t>
                      </a: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sym typeface="Symbol" pitchFamily="18" charset="2"/>
                        </a:rPr>
                        <a:t></a:t>
                      </a: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 1</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bl>
          </a:graphicData>
        </a:graphic>
      </p:graphicFrame>
      <p:cxnSp>
        <p:nvCxnSpPr>
          <p:cNvPr id="14" name="Прямая соединительная линия 13"/>
          <p:cNvCxnSpPr/>
          <p:nvPr/>
        </p:nvCxnSpPr>
        <p:spPr>
          <a:xfrm>
            <a:off x="2428875" y="3714750"/>
            <a:ext cx="142875"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Таблица 14"/>
          <p:cNvGraphicFramePr>
            <a:graphicFrameLocks noGrp="1"/>
          </p:cNvGraphicFramePr>
          <p:nvPr/>
        </p:nvGraphicFramePr>
        <p:xfrm>
          <a:off x="500063" y="5429250"/>
          <a:ext cx="8001000" cy="731838"/>
        </p:xfrm>
        <a:graphic>
          <a:graphicData uri="http://schemas.openxmlformats.org/drawingml/2006/table">
            <a:tbl>
              <a:tblPr/>
              <a:tblGrid>
                <a:gridCol w="1643062">
                  <a:extLst>
                    <a:ext uri="{9D8B030D-6E8A-4147-A177-3AD203B41FA5}">
                      <a16:colId xmlns:a16="http://schemas.microsoft.com/office/drawing/2014/main" xmlns="" val="20000"/>
                    </a:ext>
                  </a:extLst>
                </a:gridCol>
                <a:gridCol w="357188">
                  <a:extLst>
                    <a:ext uri="{9D8B030D-6E8A-4147-A177-3AD203B41FA5}">
                      <a16:colId xmlns:a16="http://schemas.microsoft.com/office/drawing/2014/main" xmlns="" val="20001"/>
                    </a:ext>
                  </a:extLst>
                </a:gridCol>
                <a:gridCol w="1428750">
                  <a:extLst>
                    <a:ext uri="{9D8B030D-6E8A-4147-A177-3AD203B41FA5}">
                      <a16:colId xmlns:a16="http://schemas.microsoft.com/office/drawing/2014/main" xmlns="" val="20002"/>
                    </a:ext>
                  </a:extLst>
                </a:gridCol>
                <a:gridCol w="428625">
                  <a:extLst>
                    <a:ext uri="{9D8B030D-6E8A-4147-A177-3AD203B41FA5}">
                      <a16:colId xmlns:a16="http://schemas.microsoft.com/office/drawing/2014/main" xmlns="" val="20003"/>
                    </a:ext>
                  </a:extLst>
                </a:gridCol>
                <a:gridCol w="1785937">
                  <a:extLst>
                    <a:ext uri="{9D8B030D-6E8A-4147-A177-3AD203B41FA5}">
                      <a16:colId xmlns:a16="http://schemas.microsoft.com/office/drawing/2014/main" xmlns="" val="20004"/>
                    </a:ext>
                  </a:extLst>
                </a:gridCol>
                <a:gridCol w="428625">
                  <a:extLst>
                    <a:ext uri="{9D8B030D-6E8A-4147-A177-3AD203B41FA5}">
                      <a16:colId xmlns:a16="http://schemas.microsoft.com/office/drawing/2014/main" xmlns="" val="20005"/>
                    </a:ext>
                  </a:extLst>
                </a:gridCol>
                <a:gridCol w="1928813">
                  <a:extLst>
                    <a:ext uri="{9D8B030D-6E8A-4147-A177-3AD203B41FA5}">
                      <a16:colId xmlns:a16="http://schemas.microsoft.com/office/drawing/2014/main" xmlns="" val="20006"/>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rPr>
                        <a:t>ЭЛЕМЕНТТІҢ РЕТТІК НОМЕРІ</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АТОМ ЯДРОНЫҢ ЗАРЯДЫ</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АТОМДАҒЫ</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ПРОТОНДАР</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САНЫ</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АТОМДАҒЫ</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ЭЛЕКТРОНДАР САНЫ</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sz="quarter" idx="1"/>
          </p:nvPr>
        </p:nvSpPr>
        <p:spPr>
          <a:xfrm>
            <a:off x="457200" y="357188"/>
            <a:ext cx="8229600" cy="6000750"/>
          </a:xfrm>
        </p:spPr>
        <p:txBody>
          <a:bodyPr/>
          <a:lstStyle/>
          <a:p>
            <a:pPr marL="0" indent="361950" algn="just" eaLnBrk="1" hangingPunct="1">
              <a:spcBef>
                <a:spcPct val="0"/>
              </a:spcBef>
              <a:buFont typeface="Arial" charset="0"/>
              <a:buNone/>
            </a:pPr>
            <a:r>
              <a:rPr lang="kk-KZ" altLang="ru-RU" sz="2400" dirty="0" smtClean="0">
                <a:solidFill>
                  <a:srgbClr val="742217"/>
                </a:solidFill>
                <a:latin typeface="Arial" charset="0"/>
                <a:cs typeface="Arial" charset="0"/>
              </a:rPr>
              <a:t>Нуклондар саны (протондар мен нейтрондар сандарының қосындысы) </a:t>
            </a:r>
            <a:r>
              <a:rPr lang="kk-KZ" altLang="ru-RU" sz="2400" b="1" dirty="0" smtClean="0">
                <a:solidFill>
                  <a:srgbClr val="FF0000"/>
                </a:solidFill>
                <a:latin typeface="Arial" charset="0"/>
                <a:cs typeface="Arial" charset="0"/>
              </a:rPr>
              <a:t>атом массалық саны</a:t>
            </a:r>
            <a:r>
              <a:rPr lang="kk-KZ" altLang="ru-RU" sz="2400" dirty="0" smtClean="0">
                <a:solidFill>
                  <a:srgbClr val="742217"/>
                </a:solidFill>
                <a:latin typeface="Arial" charset="0"/>
                <a:cs typeface="Arial" charset="0"/>
              </a:rPr>
              <a:t> деп аталады және </a:t>
            </a:r>
            <a:r>
              <a:rPr lang="kk-KZ" altLang="ru-RU" sz="2400" b="1" dirty="0" smtClean="0">
                <a:solidFill>
                  <a:srgbClr val="FF0000"/>
                </a:solidFill>
                <a:latin typeface="Arial" charset="0"/>
                <a:cs typeface="Arial" charset="0"/>
              </a:rPr>
              <a:t>А</a:t>
            </a:r>
            <a:r>
              <a:rPr lang="kk-KZ" altLang="ru-RU" sz="2400" dirty="0" smtClean="0">
                <a:solidFill>
                  <a:srgbClr val="742217"/>
                </a:solidFill>
                <a:latin typeface="Arial" charset="0"/>
                <a:cs typeface="Arial" charset="0"/>
              </a:rPr>
              <a:t> деп белгіленеді.</a:t>
            </a:r>
          </a:p>
          <a:p>
            <a:pPr marL="0" indent="361950" algn="ctr" eaLnBrk="1" hangingPunct="1">
              <a:spcBef>
                <a:spcPct val="0"/>
              </a:spcBef>
              <a:buFont typeface="Arial" charset="0"/>
              <a:buNone/>
            </a:pPr>
            <a:r>
              <a:rPr lang="ru-RU" altLang="ru-RU" sz="2400" b="1" dirty="0" smtClean="0">
                <a:solidFill>
                  <a:srgbClr val="FF0000"/>
                </a:solidFill>
                <a:latin typeface="Arial" charset="0"/>
                <a:cs typeface="Arial" charset="0"/>
              </a:rPr>
              <a:t>А = </a:t>
            </a:r>
            <a:r>
              <a:rPr lang="en-US" altLang="ru-RU" sz="2400" b="1" dirty="0" smtClean="0">
                <a:solidFill>
                  <a:srgbClr val="FF0000"/>
                </a:solidFill>
                <a:latin typeface="Arial" charset="0"/>
                <a:cs typeface="Arial" charset="0"/>
              </a:rPr>
              <a:t>Z</a:t>
            </a:r>
            <a:r>
              <a:rPr lang="ru-RU" altLang="ru-RU" sz="2400" b="1" dirty="0" smtClean="0">
                <a:solidFill>
                  <a:srgbClr val="FF0000"/>
                </a:solidFill>
                <a:latin typeface="Arial" charset="0"/>
                <a:cs typeface="Arial" charset="0"/>
              </a:rPr>
              <a:t> + </a:t>
            </a:r>
            <a:r>
              <a:rPr lang="en-US" altLang="ru-RU" sz="2400" b="1" dirty="0" smtClean="0">
                <a:solidFill>
                  <a:srgbClr val="FF0000"/>
                </a:solidFill>
                <a:latin typeface="Arial" charset="0"/>
                <a:cs typeface="Arial" charset="0"/>
              </a:rPr>
              <a:t>N</a:t>
            </a:r>
            <a:r>
              <a:rPr lang="ru-RU" altLang="ru-RU" sz="2400" dirty="0" smtClean="0">
                <a:solidFill>
                  <a:srgbClr val="742217"/>
                </a:solidFill>
                <a:latin typeface="Arial" charset="0"/>
                <a:cs typeface="Arial" charset="0"/>
              </a:rPr>
              <a:t>, </a:t>
            </a:r>
          </a:p>
          <a:p>
            <a:pPr marL="0" indent="361950" algn="just" eaLnBrk="1" hangingPunct="1">
              <a:lnSpc>
                <a:spcPct val="50000"/>
              </a:lnSpc>
              <a:buFont typeface="Arial" charset="0"/>
              <a:buNone/>
            </a:pPr>
            <a:r>
              <a:rPr lang="kk-KZ" altLang="ru-RU" sz="1000" dirty="0" smtClean="0">
                <a:solidFill>
                  <a:srgbClr val="742217"/>
                </a:solidFill>
                <a:latin typeface="Arial" charset="0"/>
                <a:cs typeface="Arial" charset="0"/>
              </a:rPr>
              <a:t>                                  </a:t>
            </a:r>
            <a:r>
              <a:rPr lang="kk-KZ" altLang="ru-RU" sz="1000" dirty="0" smtClean="0">
                <a:solidFill>
                  <a:srgbClr val="FF0000"/>
                </a:solidFill>
                <a:latin typeface="Arial" charset="0"/>
                <a:cs typeface="Arial" charset="0"/>
              </a:rPr>
              <a:t> </a:t>
            </a:r>
            <a:r>
              <a:rPr lang="en-US" altLang="ru-RU" sz="1000" dirty="0" smtClean="0">
                <a:solidFill>
                  <a:srgbClr val="FF0000"/>
                </a:solidFill>
                <a:latin typeface="Arial" charset="0"/>
                <a:cs typeface="Arial" charset="0"/>
              </a:rPr>
              <a:t>27</a:t>
            </a:r>
            <a:endParaRPr lang="ru-RU" altLang="ru-RU" sz="1000" dirty="0" smtClean="0">
              <a:solidFill>
                <a:srgbClr val="FF0000"/>
              </a:solidFill>
              <a:latin typeface="Arial" charset="0"/>
              <a:cs typeface="Arial" charset="0"/>
            </a:endParaRPr>
          </a:p>
          <a:p>
            <a:pPr marL="0" indent="361950" algn="just" eaLnBrk="1" hangingPunct="1">
              <a:lnSpc>
                <a:spcPct val="50000"/>
              </a:lnSpc>
              <a:buFont typeface="Arial" charset="0"/>
              <a:buNone/>
            </a:pPr>
            <a:r>
              <a:rPr lang="kk-KZ" altLang="ru-RU" sz="2400" dirty="0" smtClean="0">
                <a:solidFill>
                  <a:srgbClr val="742217"/>
                </a:solidFill>
                <a:latin typeface="Arial" charset="0"/>
                <a:cs typeface="Arial" charset="0"/>
              </a:rPr>
              <a:t>мысалы   </a:t>
            </a:r>
            <a:r>
              <a:rPr lang="en-US" altLang="ru-RU" sz="2400" dirty="0" smtClean="0">
                <a:solidFill>
                  <a:srgbClr val="FF0000"/>
                </a:solidFill>
                <a:latin typeface="Arial" charset="0"/>
                <a:cs typeface="Arial" charset="0"/>
              </a:rPr>
              <a:t>Al</a:t>
            </a:r>
            <a:r>
              <a:rPr lang="kk-KZ" altLang="ru-RU" sz="2400" dirty="0" smtClean="0">
                <a:solidFill>
                  <a:srgbClr val="FF0000"/>
                </a:solidFill>
                <a:latin typeface="Arial" charset="0"/>
                <a:cs typeface="Arial" charset="0"/>
              </a:rPr>
              <a:t>, </a:t>
            </a:r>
            <a:r>
              <a:rPr lang="ru-RU" altLang="ru-RU" sz="2400" dirty="0" smtClean="0">
                <a:solidFill>
                  <a:srgbClr val="FF0000"/>
                </a:solidFill>
                <a:latin typeface="Arial" charset="0"/>
                <a:cs typeface="Arial" charset="0"/>
              </a:rPr>
              <a:t>А=27, </a:t>
            </a:r>
            <a:r>
              <a:rPr lang="en-US" altLang="ru-RU" sz="2400" dirty="0" smtClean="0">
                <a:solidFill>
                  <a:srgbClr val="FF0000"/>
                </a:solidFill>
                <a:latin typeface="Arial" charset="0"/>
                <a:cs typeface="Arial" charset="0"/>
              </a:rPr>
              <a:t>Z</a:t>
            </a:r>
            <a:r>
              <a:rPr lang="ru-RU" altLang="ru-RU" sz="2400" dirty="0" smtClean="0">
                <a:solidFill>
                  <a:srgbClr val="FF0000"/>
                </a:solidFill>
                <a:latin typeface="Arial" charset="0"/>
                <a:cs typeface="Arial" charset="0"/>
              </a:rPr>
              <a:t>=13, </a:t>
            </a:r>
            <a:r>
              <a:rPr lang="en-US" altLang="ru-RU" sz="2400" dirty="0" smtClean="0">
                <a:solidFill>
                  <a:srgbClr val="FF0000"/>
                </a:solidFill>
                <a:latin typeface="Arial" charset="0"/>
                <a:cs typeface="Arial" charset="0"/>
              </a:rPr>
              <a:t>N</a:t>
            </a:r>
            <a:r>
              <a:rPr lang="ru-RU" altLang="ru-RU" sz="2400" dirty="0" smtClean="0">
                <a:solidFill>
                  <a:srgbClr val="FF0000"/>
                </a:solidFill>
                <a:latin typeface="Arial" charset="0"/>
                <a:cs typeface="Arial" charset="0"/>
              </a:rPr>
              <a:t>=14</a:t>
            </a:r>
          </a:p>
          <a:p>
            <a:pPr marL="0" indent="361950" algn="just" eaLnBrk="1" hangingPunct="1">
              <a:lnSpc>
                <a:spcPct val="50000"/>
              </a:lnSpc>
              <a:buFont typeface="Arial" charset="0"/>
              <a:buNone/>
            </a:pPr>
            <a:r>
              <a:rPr lang="kk-KZ" altLang="ru-RU" sz="1000" dirty="0" smtClean="0">
                <a:solidFill>
                  <a:srgbClr val="742217"/>
                </a:solidFill>
                <a:latin typeface="Arial" charset="0"/>
                <a:cs typeface="Arial" charset="0"/>
              </a:rPr>
              <a:t>                                  </a:t>
            </a:r>
            <a:r>
              <a:rPr lang="kk-KZ" altLang="ru-RU" sz="1000" dirty="0" smtClean="0">
                <a:solidFill>
                  <a:srgbClr val="FF0000"/>
                </a:solidFill>
                <a:latin typeface="Arial" charset="0"/>
                <a:cs typeface="Arial" charset="0"/>
              </a:rPr>
              <a:t>1</a:t>
            </a:r>
            <a:r>
              <a:rPr lang="en-US" altLang="ru-RU" sz="1000" dirty="0" smtClean="0">
                <a:solidFill>
                  <a:srgbClr val="FF0000"/>
                </a:solidFill>
                <a:latin typeface="Arial" charset="0"/>
                <a:cs typeface="Arial" charset="0"/>
              </a:rPr>
              <a:t>3</a:t>
            </a:r>
          </a:p>
          <a:p>
            <a:pPr marL="0" indent="361950" algn="just" eaLnBrk="1" hangingPunct="1">
              <a:spcBef>
                <a:spcPct val="0"/>
              </a:spcBef>
              <a:buFont typeface="Arial" charset="0"/>
              <a:buNone/>
            </a:pPr>
            <a:r>
              <a:rPr lang="kk-KZ" altLang="ru-RU" sz="2400" dirty="0" smtClean="0">
                <a:solidFill>
                  <a:srgbClr val="742217"/>
                </a:solidFill>
                <a:latin typeface="Arial" charset="0"/>
                <a:cs typeface="Arial" charset="0"/>
              </a:rPr>
              <a:t>Әр түрлі массалық сандары бар бір элементтің атомдары </a:t>
            </a:r>
            <a:r>
              <a:rPr lang="kk-KZ" altLang="ru-RU" sz="2400" b="1" dirty="0" smtClean="0">
                <a:solidFill>
                  <a:srgbClr val="FF0000"/>
                </a:solidFill>
                <a:latin typeface="Arial" charset="0"/>
                <a:cs typeface="Arial" charset="0"/>
              </a:rPr>
              <a:t>изотоптар</a:t>
            </a:r>
            <a:r>
              <a:rPr lang="kk-KZ" altLang="ru-RU" sz="2400" dirty="0" smtClean="0">
                <a:solidFill>
                  <a:srgbClr val="742217"/>
                </a:solidFill>
                <a:latin typeface="Arial" charset="0"/>
                <a:cs typeface="Arial" charset="0"/>
              </a:rPr>
              <a:t> деп аталады. </a:t>
            </a:r>
            <a:endParaRPr lang="en-US" altLang="ru-RU" sz="2400" dirty="0" smtClean="0">
              <a:solidFill>
                <a:srgbClr val="742217"/>
              </a:solidFill>
              <a:latin typeface="Arial" charset="0"/>
              <a:cs typeface="Arial" charset="0"/>
            </a:endParaRPr>
          </a:p>
          <a:p>
            <a:pPr marL="0" indent="361950" algn="just" eaLnBrk="1" hangingPunct="1">
              <a:spcBef>
                <a:spcPct val="0"/>
              </a:spcBef>
              <a:buFont typeface="Arial" charset="0"/>
              <a:buNone/>
            </a:pPr>
            <a:r>
              <a:rPr lang="kk-KZ" altLang="ru-RU" sz="2400" dirty="0" smtClean="0">
                <a:solidFill>
                  <a:srgbClr val="742217"/>
                </a:solidFill>
                <a:latin typeface="Arial" charset="0"/>
                <a:cs typeface="Arial" charset="0"/>
              </a:rPr>
              <a:t>Бір элементтің барлық изотоптарының химиялық қасиеттері бірдей, сондықтан элементтің химиялық қасиеттері атомдық массаға емес ядро зарядына тәуелді. </a:t>
            </a:r>
            <a:endParaRPr lang="en-US" altLang="ru-RU" sz="2400" dirty="0" smtClean="0">
              <a:solidFill>
                <a:srgbClr val="742217"/>
              </a:solidFill>
              <a:latin typeface="Arial" charset="0"/>
              <a:cs typeface="Arial" charset="0"/>
            </a:endParaRPr>
          </a:p>
          <a:p>
            <a:pPr marL="0" indent="361950" algn="just" eaLnBrk="1" hangingPunct="1">
              <a:spcBef>
                <a:spcPct val="0"/>
              </a:spcBef>
              <a:buFont typeface="Arial" charset="0"/>
              <a:buNone/>
            </a:pPr>
            <a:r>
              <a:rPr lang="kk-KZ" altLang="ru-RU" sz="2400" dirty="0" smtClean="0">
                <a:solidFill>
                  <a:srgbClr val="742217"/>
                </a:solidFill>
                <a:latin typeface="Arial" charset="0"/>
                <a:cs typeface="Arial" charset="0"/>
              </a:rPr>
              <a:t>Ядро заряды – элементтің негізгі сипаттамасы.</a:t>
            </a:r>
            <a:endParaRPr lang="en-US" altLang="ru-RU" sz="2400" dirty="0" smtClean="0">
              <a:solidFill>
                <a:srgbClr val="742217"/>
              </a:solidFill>
              <a:latin typeface="Arial" charset="0"/>
              <a:cs typeface="Arial" charset="0"/>
            </a:endParaRPr>
          </a:p>
          <a:p>
            <a:pPr marL="0" indent="361950" algn="just" eaLnBrk="1" hangingPunct="1">
              <a:spcBef>
                <a:spcPct val="0"/>
              </a:spcBef>
              <a:buFont typeface="Arial" charset="0"/>
              <a:buNone/>
            </a:pPr>
            <a:endParaRPr lang="en-US" altLang="ru-RU" sz="2400" dirty="0" smtClean="0">
              <a:solidFill>
                <a:srgbClr val="742217"/>
              </a:solidFill>
              <a:latin typeface="Arial" charset="0"/>
              <a:cs typeface="Arial" charset="0"/>
            </a:endParaRPr>
          </a:p>
          <a:p>
            <a:pPr marL="0" indent="361950" algn="just" eaLnBrk="1" hangingPunct="1">
              <a:spcBef>
                <a:spcPct val="0"/>
              </a:spcBef>
              <a:buFont typeface="Arial" charset="0"/>
              <a:buNone/>
            </a:pPr>
            <a:r>
              <a:rPr lang="kk-KZ" altLang="ru-RU" sz="2400" dirty="0" smtClean="0">
                <a:solidFill>
                  <a:srgbClr val="742217"/>
                </a:solidFill>
                <a:latin typeface="Arial" charset="0"/>
                <a:cs typeface="Arial" charset="0"/>
              </a:rPr>
              <a:t>Ядро заряды бірдей болатын атомдардың түрі </a:t>
            </a:r>
            <a:r>
              <a:rPr lang="kk-KZ" altLang="ru-RU" sz="2400" b="1" dirty="0" smtClean="0">
                <a:solidFill>
                  <a:srgbClr val="FF0000"/>
                </a:solidFill>
                <a:latin typeface="Arial" charset="0"/>
                <a:cs typeface="Arial" charset="0"/>
              </a:rPr>
              <a:t>химиялық элемент</a:t>
            </a:r>
            <a:r>
              <a:rPr lang="kk-KZ" altLang="ru-RU" sz="2400" dirty="0" smtClean="0">
                <a:solidFill>
                  <a:srgbClr val="742217"/>
                </a:solidFill>
                <a:latin typeface="Arial" charset="0"/>
                <a:cs typeface="Arial" charset="0"/>
              </a:rPr>
              <a:t> деп аталады.</a:t>
            </a:r>
          </a:p>
          <a:p>
            <a:pPr marL="0" indent="361950" algn="just" eaLnBrk="1" hangingPunct="1">
              <a:spcBef>
                <a:spcPct val="0"/>
              </a:spcBef>
              <a:buFont typeface="Arial" charset="0"/>
              <a:buNone/>
            </a:pPr>
            <a:endParaRPr lang="kk-KZ" altLang="ru-RU" sz="2400" dirty="0" smtClean="0">
              <a:solidFill>
                <a:srgbClr val="742217"/>
              </a:solidFill>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sz="quarter" idx="1"/>
          </p:nvPr>
        </p:nvSpPr>
        <p:spPr>
          <a:xfrm>
            <a:off x="457200" y="428625"/>
            <a:ext cx="8229600" cy="6000750"/>
          </a:xfrm>
        </p:spPr>
        <p:txBody>
          <a:bodyPr/>
          <a:lstStyle/>
          <a:p>
            <a:pPr marL="0" indent="0" algn="ctr" eaLnBrk="1" hangingPunct="1">
              <a:buFont typeface="Arial" charset="0"/>
              <a:buNone/>
            </a:pPr>
            <a:r>
              <a:rPr lang="ru-RU" altLang="ru-RU" dirty="0" smtClean="0">
                <a:solidFill>
                  <a:srgbClr val="742217"/>
                </a:solidFill>
                <a:latin typeface="Arial" charset="0"/>
                <a:cs typeface="Arial" charset="0"/>
              </a:rPr>
              <a:t>.</a:t>
            </a:r>
          </a:p>
        </p:txBody>
      </p:sp>
      <p:graphicFrame>
        <p:nvGraphicFramePr>
          <p:cNvPr id="2" name="Объект 1"/>
          <p:cNvGraphicFramePr>
            <a:graphicFrameLocks noChangeAspect="1"/>
          </p:cNvGraphicFramePr>
          <p:nvPr>
            <p:extLst>
              <p:ext uri="{D42A27DB-BD31-4B8C-83A1-F6EECF244321}">
                <p14:modId xmlns:p14="http://schemas.microsoft.com/office/powerpoint/2010/main" xmlns="" val="3622115728"/>
              </p:ext>
            </p:extLst>
          </p:nvPr>
        </p:nvGraphicFramePr>
        <p:xfrm>
          <a:off x="107504" y="788665"/>
          <a:ext cx="8877554" cy="4944591"/>
        </p:xfrm>
        <a:graphic>
          <a:graphicData uri="http://schemas.openxmlformats.org/presentationml/2006/ole">
            <p:oleObj spid="_x0000_s20484" name="Точечный рисунок" r:id="rId3" imgW="8191440" imgH="4562640" progId="PBrush">
              <p:embed/>
            </p:oleObj>
          </a:graphicData>
        </a:graphic>
      </p:graphicFrame>
    </p:spTree>
    <p:extLst>
      <p:ext uri="{BB962C8B-B14F-4D97-AF65-F5344CB8AC3E}">
        <p14:creationId xmlns:p14="http://schemas.microsoft.com/office/powerpoint/2010/main" xmlns="" val="171458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idx="1"/>
          </p:nvPr>
        </p:nvSpPr>
        <p:spPr>
          <a:xfrm>
            <a:off x="457200" y="500063"/>
            <a:ext cx="8229600" cy="5626100"/>
          </a:xfrm>
        </p:spPr>
        <p:txBody>
          <a:bodyPr/>
          <a:lstStyle/>
          <a:p>
            <a:pPr marL="0" indent="361950" algn="just">
              <a:buFont typeface="Arial" charset="0"/>
              <a:buNone/>
            </a:pPr>
            <a:r>
              <a:rPr lang="kk-KZ" altLang="ru-RU" sz="2400" smtClean="0">
                <a:latin typeface="Times New Roman" pitchFamily="18" charset="0"/>
                <a:cs typeface="Times New Roman" pitchFamily="18" charset="0"/>
              </a:rPr>
              <a:t>Элементтің химиялық қасиеттерін атомның электрондық қауызы сипаттайды (анықтайды). </a:t>
            </a:r>
            <a:r>
              <a:rPr lang="kk-KZ" altLang="ru-RU" sz="2400" b="1" smtClean="0">
                <a:solidFill>
                  <a:srgbClr val="FF0000"/>
                </a:solidFill>
                <a:latin typeface="Times New Roman" pitchFamily="18" charset="0"/>
                <a:cs typeface="Times New Roman" pitchFamily="18" charset="0"/>
              </a:rPr>
              <a:t>Атомның электрондық қауызы</a:t>
            </a:r>
            <a:r>
              <a:rPr lang="kk-KZ" altLang="ru-RU" sz="2400" smtClean="0">
                <a:latin typeface="Times New Roman" pitchFamily="18" charset="0"/>
                <a:cs typeface="Times New Roman" pitchFamily="18" charset="0"/>
              </a:rPr>
              <a:t> – берілген атомдағы барлық электрондардың жиынтығы.</a:t>
            </a:r>
          </a:p>
          <a:p>
            <a:pPr marL="0" indent="361950" algn="just">
              <a:buFont typeface="Arial" charset="0"/>
              <a:buNone/>
            </a:pPr>
            <a:r>
              <a:rPr lang="kk-KZ" altLang="ru-RU" sz="2400" smtClean="0">
                <a:latin typeface="Times New Roman" pitchFamily="18" charset="0"/>
                <a:cs typeface="Times New Roman" pitchFamily="18" charset="0"/>
              </a:rPr>
              <a:t>Кванттық-механикалық теориясына сәйкес, электрон қозғалыстың белгілі траекториясына ие болмайды. Бұл жерде атом кеңістігінің кейбір аймағындағы электронның болу ықтималдығы туралы айтуға болады. Осыдан берілген электрондардың болу ықтималдығы ең үлкен болатын атом кеңістігінің бөлігі </a:t>
            </a:r>
            <a:r>
              <a:rPr lang="kk-KZ" altLang="ru-RU" sz="2400" b="1" smtClean="0">
                <a:solidFill>
                  <a:srgbClr val="FF0000"/>
                </a:solidFill>
                <a:latin typeface="Times New Roman" pitchFamily="18" charset="0"/>
                <a:cs typeface="Times New Roman" pitchFamily="18" charset="0"/>
              </a:rPr>
              <a:t>атомдық орбиталь</a:t>
            </a:r>
            <a:r>
              <a:rPr lang="kk-KZ" altLang="ru-RU" sz="2400" smtClean="0">
                <a:latin typeface="Times New Roman" pitchFamily="18" charset="0"/>
                <a:cs typeface="Times New Roman" pitchFamily="18" charset="0"/>
              </a:rPr>
              <a:t> деп аталады. Орбитальдардың негізгі типтері: </a:t>
            </a:r>
            <a:r>
              <a:rPr lang="en-US" altLang="ru-RU" sz="2400" b="1" smtClean="0">
                <a:solidFill>
                  <a:srgbClr val="FF0000"/>
                </a:solidFill>
                <a:latin typeface="Times New Roman" pitchFamily="18" charset="0"/>
                <a:cs typeface="Times New Roman" pitchFamily="18" charset="0"/>
              </a:rPr>
              <a:t>s</a:t>
            </a:r>
            <a:r>
              <a:rPr lang="en-US" altLang="ru-RU" sz="2400" smtClean="0">
                <a:solidFill>
                  <a:srgbClr val="FF0000"/>
                </a:solidFill>
                <a:latin typeface="Times New Roman" pitchFamily="18" charset="0"/>
                <a:cs typeface="Times New Roman" pitchFamily="18" charset="0"/>
              </a:rPr>
              <a:t> </a:t>
            </a:r>
            <a:r>
              <a:rPr lang="kk-KZ" altLang="ru-RU" sz="2400" smtClean="0">
                <a:solidFill>
                  <a:srgbClr val="FF0000"/>
                </a:solidFill>
                <a:latin typeface="Times New Roman" pitchFamily="18" charset="0"/>
                <a:cs typeface="Times New Roman" pitchFamily="18" charset="0"/>
              </a:rPr>
              <a:t>- </a:t>
            </a:r>
            <a:r>
              <a:rPr lang="kk-KZ" altLang="ru-RU" sz="2400" b="1" smtClean="0">
                <a:solidFill>
                  <a:srgbClr val="FF0000"/>
                </a:solidFill>
                <a:latin typeface="Times New Roman" pitchFamily="18" charset="0"/>
                <a:cs typeface="Times New Roman" pitchFamily="18" charset="0"/>
              </a:rPr>
              <a:t>шар</a:t>
            </a:r>
            <a:r>
              <a:rPr lang="kk-KZ" altLang="ru-RU" sz="2400" smtClean="0">
                <a:latin typeface="Times New Roman" pitchFamily="18" charset="0"/>
                <a:cs typeface="Times New Roman" pitchFamily="18" charset="0"/>
              </a:rPr>
              <a:t> түріндегі, </a:t>
            </a:r>
            <a:r>
              <a:rPr lang="en-US" altLang="ru-RU" sz="2400" b="1" smtClean="0">
                <a:solidFill>
                  <a:srgbClr val="FF0000"/>
                </a:solidFill>
                <a:latin typeface="Times New Roman" pitchFamily="18" charset="0"/>
                <a:cs typeface="Times New Roman" pitchFamily="18" charset="0"/>
              </a:rPr>
              <a:t>p</a:t>
            </a:r>
            <a:r>
              <a:rPr lang="en-US" altLang="ru-RU" sz="2400" smtClean="0">
                <a:solidFill>
                  <a:srgbClr val="FF0000"/>
                </a:solidFill>
                <a:latin typeface="Times New Roman" pitchFamily="18" charset="0"/>
                <a:cs typeface="Times New Roman" pitchFamily="18" charset="0"/>
              </a:rPr>
              <a:t> </a:t>
            </a:r>
            <a:r>
              <a:rPr lang="kk-KZ" altLang="ru-RU" sz="2400" smtClean="0">
                <a:solidFill>
                  <a:srgbClr val="FF0000"/>
                </a:solidFill>
                <a:latin typeface="Times New Roman" pitchFamily="18" charset="0"/>
                <a:cs typeface="Times New Roman" pitchFamily="18" charset="0"/>
              </a:rPr>
              <a:t>- </a:t>
            </a:r>
            <a:r>
              <a:rPr lang="kk-KZ" altLang="ru-RU" sz="2400" b="1" smtClean="0">
                <a:solidFill>
                  <a:srgbClr val="FF0000"/>
                </a:solidFill>
                <a:latin typeface="Times New Roman" pitchFamily="18" charset="0"/>
                <a:cs typeface="Times New Roman" pitchFamily="18" charset="0"/>
              </a:rPr>
              <a:t>гантель</a:t>
            </a:r>
            <a:r>
              <a:rPr lang="kk-KZ" altLang="ru-RU" sz="2400" smtClean="0">
                <a:latin typeface="Times New Roman" pitchFamily="18" charset="0"/>
                <a:cs typeface="Times New Roman" pitchFamily="18" charset="0"/>
              </a:rPr>
              <a:t> түріндегі, </a:t>
            </a:r>
            <a:r>
              <a:rPr lang="en-US" altLang="ru-RU" sz="2400" b="1" smtClean="0">
                <a:solidFill>
                  <a:srgbClr val="FF0000"/>
                </a:solidFill>
                <a:latin typeface="Times New Roman" pitchFamily="18" charset="0"/>
                <a:cs typeface="Times New Roman" pitchFamily="18" charset="0"/>
              </a:rPr>
              <a:t>d</a:t>
            </a:r>
            <a:r>
              <a:rPr lang="kk-KZ" altLang="ru-RU" sz="2400" b="1" smtClean="0">
                <a:solidFill>
                  <a:srgbClr val="FF0000"/>
                </a:solidFill>
                <a:latin typeface="Times New Roman" pitchFamily="18" charset="0"/>
                <a:cs typeface="Times New Roman" pitchFamily="18" charset="0"/>
              </a:rPr>
              <a:t> және</a:t>
            </a:r>
            <a:r>
              <a:rPr lang="en-US" altLang="ru-RU" sz="2400" b="1" smtClean="0">
                <a:solidFill>
                  <a:srgbClr val="FF0000"/>
                </a:solidFill>
                <a:latin typeface="Times New Roman" pitchFamily="18" charset="0"/>
                <a:cs typeface="Times New Roman" pitchFamily="18" charset="0"/>
              </a:rPr>
              <a:t> f</a:t>
            </a:r>
            <a:r>
              <a:rPr lang="en-US" altLang="ru-RU" sz="2400" smtClean="0">
                <a:solidFill>
                  <a:srgbClr val="FF0000"/>
                </a:solidFill>
                <a:latin typeface="Times New Roman" pitchFamily="18" charset="0"/>
                <a:cs typeface="Times New Roman" pitchFamily="18" charset="0"/>
              </a:rPr>
              <a:t> </a:t>
            </a:r>
            <a:r>
              <a:rPr lang="kk-KZ" altLang="ru-RU" sz="2400" smtClean="0">
                <a:latin typeface="Times New Roman" pitchFamily="18" charset="0"/>
                <a:cs typeface="Times New Roman" pitchFamily="18" charset="0"/>
              </a:rPr>
              <a:t>- өте күрделі.</a:t>
            </a:r>
          </a:p>
          <a:p>
            <a:pPr marL="0" indent="361950" algn="just">
              <a:buFont typeface="Arial" charset="0"/>
              <a:buNone/>
            </a:pPr>
            <a:r>
              <a:rPr lang="kk-KZ" altLang="ru-RU" sz="2400" smtClean="0">
                <a:latin typeface="Times New Roman" pitchFamily="18" charset="0"/>
                <a:cs typeface="Times New Roman" pitchFamily="18" charset="0"/>
              </a:rPr>
              <a:t>Атомдағы электронның толық жағдайын және орбитальдарды сипаттайтын төрт квант сандары бар:</a:t>
            </a:r>
            <a:endParaRPr lang="ru-RU" alt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457200" y="571500"/>
            <a:ext cx="8229600" cy="5572125"/>
          </a:xfrm>
        </p:spPr>
        <p:txBody>
          <a:bodyPr/>
          <a:lstStyle/>
          <a:p>
            <a:pPr marL="0" indent="361950" algn="just">
              <a:spcBef>
                <a:spcPct val="0"/>
              </a:spcBef>
              <a:buFont typeface="Arial" charset="0"/>
              <a:buNone/>
            </a:pPr>
            <a:r>
              <a:rPr lang="kk-KZ" altLang="ru-RU" sz="2400" smtClean="0">
                <a:latin typeface="Times New Roman" pitchFamily="18" charset="0"/>
                <a:cs typeface="Times New Roman" pitchFamily="18" charset="0"/>
              </a:rPr>
              <a:t>1. </a:t>
            </a:r>
            <a:r>
              <a:rPr lang="kk-KZ" altLang="ru-RU" sz="2400" b="1" smtClean="0">
                <a:solidFill>
                  <a:srgbClr val="FF0000"/>
                </a:solidFill>
                <a:latin typeface="Times New Roman" pitchFamily="18" charset="0"/>
                <a:cs typeface="Times New Roman" pitchFamily="18" charset="0"/>
              </a:rPr>
              <a:t>Бас квант саны (</a:t>
            </a:r>
            <a:r>
              <a:rPr lang="en-US" altLang="ru-RU" sz="2400" b="1" smtClean="0">
                <a:solidFill>
                  <a:srgbClr val="FF0000"/>
                </a:solidFill>
                <a:latin typeface="Times New Roman" pitchFamily="18" charset="0"/>
                <a:cs typeface="Times New Roman" pitchFamily="18" charset="0"/>
              </a:rPr>
              <a:t>n</a:t>
            </a:r>
            <a:r>
              <a:rPr lang="kk-KZ" altLang="ru-RU" sz="2400" b="1" smtClean="0">
                <a:solidFill>
                  <a:srgbClr val="FF0000"/>
                </a:solidFill>
                <a:latin typeface="Times New Roman" pitchFamily="18" charset="0"/>
                <a:cs typeface="Times New Roman" pitchFamily="18" charset="0"/>
              </a:rPr>
              <a:t>)</a:t>
            </a:r>
            <a:r>
              <a:rPr lang="kk-KZ" altLang="ru-RU" sz="2400" smtClean="0">
                <a:latin typeface="Times New Roman" pitchFamily="18" charset="0"/>
                <a:cs typeface="Times New Roman" pitchFamily="18" charset="0"/>
              </a:rPr>
              <a:t> – орбитальдардың және электрондық бұлттардың энергиясы мен мөлшерін сипаттайды. </a:t>
            </a:r>
          </a:p>
          <a:p>
            <a:pPr marL="0" indent="361950" algn="just">
              <a:spcBef>
                <a:spcPct val="0"/>
              </a:spcBef>
              <a:buFont typeface="Arial" charset="0"/>
              <a:buNone/>
            </a:pPr>
            <a:r>
              <a:rPr lang="en-US" altLang="ru-RU" sz="2400" b="1" smtClean="0">
                <a:solidFill>
                  <a:srgbClr val="FF0000"/>
                </a:solidFill>
                <a:latin typeface="Times New Roman" pitchFamily="18" charset="0"/>
                <a:cs typeface="Times New Roman" pitchFamily="18" charset="0"/>
              </a:rPr>
              <a:t>n</a:t>
            </a:r>
            <a:r>
              <a:rPr lang="kk-KZ" altLang="ru-RU" sz="2400" smtClean="0">
                <a:latin typeface="Times New Roman" pitchFamily="18" charset="0"/>
                <a:cs typeface="Times New Roman" pitchFamily="18" charset="0"/>
              </a:rPr>
              <a:t> </a:t>
            </a:r>
            <a:r>
              <a:rPr lang="en-US" altLang="ru-RU" sz="2400" smtClean="0">
                <a:latin typeface="Times New Roman" pitchFamily="18" charset="0"/>
                <a:cs typeface="Times New Roman" pitchFamily="18" charset="0"/>
              </a:rPr>
              <a:t>=</a:t>
            </a:r>
            <a:r>
              <a:rPr lang="kk-KZ" altLang="ru-RU" sz="2400" smtClean="0">
                <a:latin typeface="Times New Roman" pitchFamily="18" charset="0"/>
                <a:cs typeface="Times New Roman" pitchFamily="18" charset="0"/>
              </a:rPr>
              <a:t> 1, 2, 3, 4, 5, 6, 7...</a:t>
            </a:r>
            <a:r>
              <a:rPr lang="kk-KZ" altLang="ru-RU" sz="2400" smtClean="0">
                <a:latin typeface="Times New Roman" pitchFamily="18" charset="0"/>
                <a:cs typeface="Times New Roman" pitchFamily="18" charset="0"/>
                <a:sym typeface="Symbol" pitchFamily="18" charset="2"/>
              </a:rPr>
              <a:t>.</a:t>
            </a:r>
          </a:p>
          <a:p>
            <a:pPr marL="0" indent="361950" algn="just">
              <a:spcBef>
                <a:spcPct val="0"/>
              </a:spcBef>
              <a:buFont typeface="Arial" charset="0"/>
              <a:buNone/>
            </a:pPr>
            <a:r>
              <a:rPr lang="kk-KZ" altLang="ru-RU" sz="2400" smtClean="0">
                <a:latin typeface="Times New Roman" pitchFamily="18" charset="0"/>
                <a:cs typeface="Times New Roman" pitchFamily="18" charset="0"/>
                <a:sym typeface="Symbol" pitchFamily="18" charset="2"/>
              </a:rPr>
              <a:t>Бас квант саны бірдей болатын орбитальдардың жиынтығы </a:t>
            </a:r>
            <a:r>
              <a:rPr lang="kk-KZ" altLang="ru-RU" sz="2400" b="1" smtClean="0">
                <a:solidFill>
                  <a:srgbClr val="FF0000"/>
                </a:solidFill>
                <a:latin typeface="Times New Roman" pitchFamily="18" charset="0"/>
                <a:cs typeface="Times New Roman" pitchFamily="18" charset="0"/>
                <a:sym typeface="Symbol" pitchFamily="18" charset="2"/>
              </a:rPr>
              <a:t>энергетикалық деңгей</a:t>
            </a:r>
            <a:r>
              <a:rPr lang="kk-KZ" altLang="ru-RU" sz="2400" smtClean="0">
                <a:latin typeface="Times New Roman" pitchFamily="18" charset="0"/>
                <a:cs typeface="Times New Roman" pitchFamily="18" charset="0"/>
                <a:sym typeface="Symbol" pitchFamily="18" charset="2"/>
              </a:rPr>
              <a:t> деп аталады. </a:t>
            </a: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endParaRPr lang="kk-KZ" altLang="ru-RU" sz="2400" smtClean="0">
              <a:latin typeface="Times New Roman" pitchFamily="18" charset="0"/>
              <a:cs typeface="Times New Roman" pitchFamily="18" charset="0"/>
              <a:sym typeface="Symbol" pitchFamily="18" charset="2"/>
            </a:endParaRPr>
          </a:p>
          <a:p>
            <a:pPr marL="0" indent="361950" algn="just">
              <a:spcBef>
                <a:spcPct val="0"/>
              </a:spcBef>
              <a:buFont typeface="Arial" charset="0"/>
              <a:buNone/>
            </a:pPr>
            <a:r>
              <a:rPr lang="kk-KZ" altLang="ru-RU" sz="2400" smtClean="0">
                <a:latin typeface="Times New Roman" pitchFamily="18" charset="0"/>
                <a:cs typeface="Times New Roman" pitchFamily="18" charset="0"/>
                <a:sym typeface="Symbol" pitchFamily="18" charset="2"/>
              </a:rPr>
              <a:t>Бір энергетикалық деңгейде болатын электрондардың жиынтығын </a:t>
            </a:r>
            <a:r>
              <a:rPr lang="kk-KZ" altLang="ru-RU" sz="2400" b="1" smtClean="0">
                <a:solidFill>
                  <a:srgbClr val="FF0000"/>
                </a:solidFill>
                <a:latin typeface="Times New Roman" pitchFamily="18" charset="0"/>
                <a:cs typeface="Times New Roman" pitchFamily="18" charset="0"/>
                <a:sym typeface="Symbol" pitchFamily="18" charset="2"/>
              </a:rPr>
              <a:t>электрондық қабат</a:t>
            </a:r>
            <a:r>
              <a:rPr lang="kk-KZ" altLang="ru-RU" sz="2400" smtClean="0">
                <a:latin typeface="Times New Roman" pitchFamily="18" charset="0"/>
                <a:cs typeface="Times New Roman" pitchFamily="18" charset="0"/>
                <a:sym typeface="Symbol" pitchFamily="18" charset="2"/>
              </a:rPr>
              <a:t> дейді.</a:t>
            </a:r>
          </a:p>
          <a:p>
            <a:pPr marL="0" indent="361950" algn="just">
              <a:spcBef>
                <a:spcPct val="0"/>
              </a:spcBef>
              <a:buFont typeface="Arial" charset="0"/>
              <a:buNone/>
            </a:pPr>
            <a:r>
              <a:rPr lang="kk-KZ" altLang="ru-RU" sz="2400" smtClean="0">
                <a:latin typeface="Times New Roman" pitchFamily="18" charset="0"/>
                <a:cs typeface="Times New Roman" pitchFamily="18" charset="0"/>
                <a:sym typeface="Symbol" pitchFamily="18" charset="2"/>
              </a:rPr>
              <a:t>Бір энергетикалық деңгейде геометриялық пішіндері әртүрлі орбитальдар болу мүмкін.</a:t>
            </a:r>
          </a:p>
        </p:txBody>
      </p:sp>
      <p:graphicFrame>
        <p:nvGraphicFramePr>
          <p:cNvPr id="3" name="Таблица 2"/>
          <p:cNvGraphicFramePr>
            <a:graphicFrameLocks noGrp="1"/>
          </p:cNvGraphicFramePr>
          <p:nvPr/>
        </p:nvGraphicFramePr>
        <p:xfrm>
          <a:off x="642938" y="3071813"/>
          <a:ext cx="7929562" cy="1000126"/>
        </p:xfrm>
        <a:graphic>
          <a:graphicData uri="http://schemas.openxmlformats.org/drawingml/2006/table">
            <a:tbl>
              <a:tblPr/>
              <a:tblGrid>
                <a:gridCol w="2786062">
                  <a:extLst>
                    <a:ext uri="{9D8B030D-6E8A-4147-A177-3AD203B41FA5}">
                      <a16:colId xmlns:a16="http://schemas.microsoft.com/office/drawing/2014/main" xmlns="" val="20000"/>
                    </a:ext>
                  </a:extLst>
                </a:gridCol>
                <a:gridCol w="714375">
                  <a:extLst>
                    <a:ext uri="{9D8B030D-6E8A-4147-A177-3AD203B41FA5}">
                      <a16:colId xmlns:a16="http://schemas.microsoft.com/office/drawing/2014/main" xmlns="" val="20001"/>
                    </a:ext>
                  </a:extLst>
                </a:gridCol>
                <a:gridCol w="714375">
                  <a:extLst>
                    <a:ext uri="{9D8B030D-6E8A-4147-A177-3AD203B41FA5}">
                      <a16:colId xmlns:a16="http://schemas.microsoft.com/office/drawing/2014/main" xmlns="" val="20002"/>
                    </a:ext>
                  </a:extLst>
                </a:gridCol>
                <a:gridCol w="714375">
                  <a:extLst>
                    <a:ext uri="{9D8B030D-6E8A-4147-A177-3AD203B41FA5}">
                      <a16:colId xmlns:a16="http://schemas.microsoft.com/office/drawing/2014/main" xmlns="" val="20003"/>
                    </a:ext>
                  </a:extLst>
                </a:gridCol>
                <a:gridCol w="785813">
                  <a:extLst>
                    <a:ext uri="{9D8B030D-6E8A-4147-A177-3AD203B41FA5}">
                      <a16:colId xmlns:a16="http://schemas.microsoft.com/office/drawing/2014/main" xmlns="" val="20004"/>
                    </a:ext>
                  </a:extLst>
                </a:gridCol>
                <a:gridCol w="785812">
                  <a:extLst>
                    <a:ext uri="{9D8B030D-6E8A-4147-A177-3AD203B41FA5}">
                      <a16:colId xmlns:a16="http://schemas.microsoft.com/office/drawing/2014/main" xmlns="" val="20005"/>
                    </a:ext>
                  </a:extLst>
                </a:gridCol>
                <a:gridCol w="785813">
                  <a:extLst>
                    <a:ext uri="{9D8B030D-6E8A-4147-A177-3AD203B41FA5}">
                      <a16:colId xmlns:a16="http://schemas.microsoft.com/office/drawing/2014/main" xmlns="" val="20006"/>
                    </a:ext>
                  </a:extLst>
                </a:gridCol>
                <a:gridCol w="642937">
                  <a:extLst>
                    <a:ext uri="{9D8B030D-6E8A-4147-A177-3AD203B41FA5}">
                      <a16:colId xmlns:a16="http://schemas.microsoft.com/office/drawing/2014/main" xmlns="" val="20007"/>
                    </a:ext>
                  </a:extLst>
                </a:gridCol>
              </a:tblGrid>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n</a:t>
                      </a:r>
                      <a:r>
                        <a:rPr kumimoji="0" lang="kk-KZ" sz="2400" b="1" i="0" u="none" strike="noStrike" cap="none" normalizeH="0" baseline="0" dirty="0" smtClean="0">
                          <a:ln>
                            <a:noFill/>
                          </a:ln>
                          <a:solidFill>
                            <a:srgbClr val="FFFFFF"/>
                          </a:solidFill>
                          <a:effectLst/>
                          <a:latin typeface="Times New Roman" pitchFamily="18" charset="0"/>
                          <a:cs typeface="Times New Roman" pitchFamily="18" charset="0"/>
                        </a:rPr>
                        <a:t>  мәні</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FFFF"/>
                          </a:solidFill>
                          <a:effectLst/>
                          <a:latin typeface="Times New Roman" pitchFamily="18" charset="0"/>
                          <a:cs typeface="Times New Roman" pitchFamily="18" charset="0"/>
                        </a:rPr>
                        <a:t>1</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FFFF"/>
                          </a:solidFill>
                          <a:effectLst/>
                          <a:latin typeface="Times New Roman" pitchFamily="18" charset="0"/>
                          <a:cs typeface="Times New Roman" pitchFamily="18" charset="0"/>
                        </a:rPr>
                        <a:t>2</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FFFF"/>
                          </a:solidFill>
                          <a:effectLst/>
                          <a:latin typeface="Times New Roman" pitchFamily="18" charset="0"/>
                          <a:cs typeface="Times New Roman" pitchFamily="18" charset="0"/>
                        </a:rPr>
                        <a:t>3</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FFFF"/>
                          </a:solidFill>
                          <a:effectLst/>
                          <a:latin typeface="Times New Roman" pitchFamily="18" charset="0"/>
                          <a:cs typeface="Times New Roman" pitchFamily="18" charset="0"/>
                        </a:rPr>
                        <a:t>4</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FFFF"/>
                          </a:solidFill>
                          <a:effectLst/>
                          <a:latin typeface="Times New Roman" pitchFamily="18" charset="0"/>
                          <a:cs typeface="Times New Roman" pitchFamily="18" charset="0"/>
                        </a:rPr>
                        <a:t>5</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FFFF"/>
                          </a:solidFill>
                          <a:effectLst/>
                          <a:latin typeface="Times New Roman" pitchFamily="18" charset="0"/>
                          <a:cs typeface="Times New Roman" pitchFamily="18" charset="0"/>
                        </a:rPr>
                        <a:t>6</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FFFF"/>
                          </a:solidFill>
                          <a:effectLst/>
                          <a:latin typeface="Times New Roman" pitchFamily="18" charset="0"/>
                          <a:cs typeface="Times New Roman" pitchFamily="18" charset="0"/>
                        </a:rPr>
                        <a:t>7</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smtClean="0">
                          <a:ln>
                            <a:noFill/>
                          </a:ln>
                          <a:solidFill>
                            <a:srgbClr val="000000"/>
                          </a:solidFill>
                          <a:effectLst/>
                          <a:latin typeface="Times New Roman" pitchFamily="18" charset="0"/>
                          <a:cs typeface="Times New Roman" pitchFamily="18" charset="0"/>
                        </a:rPr>
                        <a:t>Деңгейді белгілеу</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K</a:t>
                      </a:r>
                      <a:r>
                        <a:rPr kumimoji="0" lang="kk-KZ" sz="2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 </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L</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M</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N</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O</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P</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Q</a:t>
                      </a:r>
                      <a:endParaRPr kumimoji="0" lang="ru-RU"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688</TotalTime>
  <Words>1099</Words>
  <Application>Microsoft Office PowerPoint</Application>
  <PresentationFormat>Экран (4:3)</PresentationFormat>
  <Paragraphs>257</Paragraphs>
  <Slides>16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16</vt:i4>
      </vt:variant>
    </vt:vector>
  </HeadingPairs>
  <TitlesOfParts>
    <vt:vector size="19" baseType="lpstr">
      <vt:lpstr>Справедливость</vt:lpstr>
      <vt:lpstr>Точечный рисунок</vt:lpstr>
      <vt:lpstr>Формула</vt:lpstr>
      <vt:lpstr>Дәріс тақырыбы:  Атомдар құрылысы.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User</cp:lastModifiedBy>
  <cp:revision>118</cp:revision>
  <dcterms:created xsi:type="dcterms:W3CDTF">2008-08-25T05:22:23Z</dcterms:created>
  <dcterms:modified xsi:type="dcterms:W3CDTF">2022-11-09T15:19:31Z</dcterms:modified>
</cp:coreProperties>
</file>