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7" r:id="rId3"/>
    <p:sldId id="282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E03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25843" y="2236251"/>
            <a:ext cx="7766221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Практическое занятие № 2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«Электронные конфигурации атомов в основном и возбужденном состояниях»</a:t>
            </a:r>
            <a:br>
              <a:rPr lang="ru-RU" sz="3600" b="1" dirty="0">
                <a:solidFill>
                  <a:schemeClr val="bg1"/>
                </a:solidFill>
              </a:rPr>
            </a:br>
            <a:br>
              <a:rPr lang="ru-RU" sz="4000" dirty="0">
                <a:solidFill>
                  <a:schemeClr val="bg1"/>
                </a:solidFill>
              </a:rPr>
            </a:br>
            <a:br>
              <a:rPr 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br>
              <a:rPr lang="ru-RU" sz="4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8" y="1488131"/>
            <a:ext cx="7067550" cy="742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8991" y="2354648"/>
            <a:ext cx="27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Валентность равна 6.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198" y="2793995"/>
            <a:ext cx="326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Энергетическая диаграмма: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7" y="3422821"/>
            <a:ext cx="3276695" cy="2030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876" y="419958"/>
            <a:ext cx="30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4.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2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246" y="402280"/>
            <a:ext cx="30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4.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2" y="1179040"/>
            <a:ext cx="6549596" cy="5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5467" y="1094307"/>
            <a:ext cx="9033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1. Напишите электронную и электронно-графическую формулу атома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фосфора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. К какому электронному семейству относится фосфор? Укажите валентные электроны, распределите их по энергетическим ячейкам в нормальном и возбужденном состояниях. Укажите все возможные валентности атома фосфора и приведите примеры соответствующих соединений: оксидов, кислот, солей.</a:t>
            </a:r>
            <a:endParaRPr lang="ru-RU" sz="2000" b="1" dirty="0">
              <a:solidFill>
                <a:srgbClr val="003399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91633"/>
            <a:ext cx="8956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  <a:tabLst>
                <a:tab pos="1822450" algn="l"/>
              </a:tabLst>
            </a:pPr>
            <a:r>
              <a:rPr lang="ru-RU" sz="2000" b="1" i="1" u="sng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Ответ: </a:t>
            </a:r>
            <a:r>
              <a:rPr lang="kk-KZ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Фосфор расположен в 3 периоде 5А группе </a:t>
            </a:r>
          </a:p>
          <a:p>
            <a:pPr marL="228600" algn="just">
              <a:spcAft>
                <a:spcPts val="0"/>
              </a:spcAft>
              <a:tabLst>
                <a:tab pos="1822450" algn="l"/>
              </a:tabLst>
            </a:pPr>
            <a:r>
              <a:rPr lang="en-US" sz="2000" b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15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– 1s</a:t>
            </a:r>
            <a:r>
              <a:rPr lang="en-US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2s</a:t>
            </a:r>
            <a:r>
              <a:rPr lang="en-US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2p</a:t>
            </a:r>
            <a:r>
              <a:rPr lang="en-US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3s</a:t>
            </a:r>
            <a:r>
              <a:rPr lang="en-US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3p</a:t>
            </a:r>
            <a:r>
              <a:rPr lang="en-US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-элемент, 5 валентных электронов – 3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2000" b="1" baseline="30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228600" algn="just">
              <a:spcAft>
                <a:spcPts val="0"/>
              </a:spcAft>
              <a:tabLst>
                <a:tab pos="1822450" algn="l"/>
              </a:tabLst>
            </a:pPr>
            <a:r>
              <a:rPr lang="ru-RU" sz="20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Нормальное состояние: </a:t>
            </a:r>
            <a:endParaRPr lang="ru-RU" sz="20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84085" y="4741824"/>
            <a:ext cx="342900" cy="220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612685" y="474182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498385" y="474182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412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698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20710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963823" y="474182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"/>
          <p:cNvSpPr>
            <a:spLocks noChangeShapeType="1"/>
          </p:cNvSpPr>
          <p:nvPr/>
        </p:nvSpPr>
        <p:spPr bwMode="auto">
          <a:xfrm>
            <a:off x="3443416" y="512516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193710" y="4733887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447710" y="474182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7556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842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2128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4414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70085" y="4741824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62108" y="4280159"/>
            <a:ext cx="4110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3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983952" y="4672780"/>
            <a:ext cx="13482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822450" algn="l"/>
                <a:tab pos="2381250" algn="l"/>
                <a:tab pos="3714750" algn="l"/>
              </a:tabLst>
            </a:pPr>
            <a:r>
              <a:rPr kumimoji="0" lang="ru-RU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15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 - ...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4740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2588311" y="609017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12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598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3045511" y="609017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274111" y="609017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3884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9599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41885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4171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46457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502711" y="609017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874311" y="609017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4074211" y="610446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559279" y="5088279"/>
            <a:ext cx="6096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Возбужденное состояние: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3р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1184008" y="5778966"/>
            <a:ext cx="7803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</a:t>
            </a:r>
            <a:r>
              <a:rPr lang="ru-RU" sz="2000" b="1" baseline="-30000" dirty="0">
                <a:ea typeface="Times New Roman" panose="02020603050405020304" pitchFamily="18" charset="0"/>
              </a:rPr>
              <a:t>15</a:t>
            </a:r>
            <a:r>
              <a:rPr lang="ru-RU" sz="2000" b="1" dirty="0">
                <a:ea typeface="Times New Roman" panose="02020603050405020304" pitchFamily="18" charset="0"/>
              </a:rPr>
              <a:t>Р</a:t>
            </a:r>
            <a:r>
              <a:rPr lang="ru-RU" sz="2000" b="1" baseline="30000" dirty="0">
                <a:ea typeface="Times New Roman" panose="02020603050405020304" pitchFamily="18" charset="0"/>
              </a:rPr>
              <a:t>*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97917" y="6384331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2400" b="1" baseline="-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Р* - … 3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2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ru-RU" sz="2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ru-RU" sz="2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56201" y="5148901"/>
            <a:ext cx="3852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  <a:tabLst>
                <a:tab pos="285750" algn="l"/>
                <a:tab pos="800100" algn="l"/>
                <a:tab pos="1609725" algn="l"/>
                <a:tab pos="1822450" algn="l"/>
                <a:tab pos="2571750" algn="l"/>
                <a:tab pos="3876675" algn="l"/>
              </a:tabLst>
            </a:pP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Валентность фосфора</a:t>
            </a:r>
            <a:r>
              <a:rPr lang="ru-RU" sz="20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в возбужденном состоянии равна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О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5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,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H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Na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Ca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(Р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en-US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ru-RU" sz="2000" b="1" i="1" baseline="-25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3399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5351107" y="3976632"/>
            <a:ext cx="37928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Валентность фосфора в нормальном состоянии равна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Р</a:t>
            </a:r>
            <a:r>
              <a:rPr kumimoji="0" lang="ru-RU" sz="2000" b="1" i="1" u="none" strike="noStrike" cap="none" normalizeH="0" baseline="-3000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О</a:t>
            </a:r>
            <a:r>
              <a:rPr kumimoji="0" lang="ru-RU" sz="2000" b="1" i="1" u="none" strike="noStrike" cap="none" normalizeH="0" baseline="-3000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46" y="44017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Calibri Light"/>
              </a:rPr>
              <a:t>Задание </a:t>
            </a:r>
            <a:r>
              <a:rPr lang="ru-RU" sz="2400" b="1" dirty="0">
                <a:solidFill>
                  <a:schemeClr val="bg1"/>
                </a:solidFill>
                <a:latin typeface="Calibri Light"/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216"/>
            <a:ext cx="9167980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498" y="1279915"/>
            <a:ext cx="82790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Напишите электронную и электронно-графическую формулу атома серы. К какому электронному семейству относится сера? Укажите валентные электроны, распределите их по энергетическим ячейкам в нормальном и возбужденном состояниях. Укажите все возможные валентности атома серы и приведите примеры соответствующих соединений: оксидов, оснований, кислот, солей.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kk-KZ" sz="2000" b="1" i="1" u="sng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Решение:</a:t>
            </a:r>
            <a:endParaRPr lang="ru-RU" sz="2000" dirty="0">
              <a:solidFill>
                <a:srgbClr val="003399"/>
              </a:solidFill>
              <a:latin typeface="+mj-lt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Сера (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) расположена в 3 периоде, V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A-группе Периодической системы Д.И. Менделеева. Число электронов в атоме равно заряду ее ядра, следовательно, электронная оболочка 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 содержит 16 электронов. Номер периода равен числу энергетических уровней в атоме, а номер группы – числу электронов на внешнем уровне (валентных электронов). Координаты 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: (3, V</a:t>
            </a:r>
            <a:r>
              <a:rPr lang="en-US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A) то есть атом имеет три энергетических уровня; имеет шесть электронов на внешнем уровне;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р–элемент.</a:t>
            </a:r>
          </a:p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ru-RU" sz="2000" dirty="0">
                <a:solidFill>
                  <a:srgbClr val="003399"/>
                </a:solidFill>
                <a:latin typeface="+mj-lt"/>
                <a:ea typeface="Times New Roman" panose="02020603050405020304" pitchFamily="18" charset="0"/>
              </a:rPr>
              <a:t>Э</a:t>
            </a:r>
            <a:r>
              <a:rPr lang="ru-RU" sz="2000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лектронная конфигурация атома серы в </a:t>
            </a:r>
            <a:r>
              <a:rPr lang="ru-RU" sz="2000" b="1" i="1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нормальном состоянии:</a:t>
            </a:r>
            <a:endParaRPr lang="ru-RU" sz="2000" dirty="0">
              <a:solidFill>
                <a:srgbClr val="003399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ru-RU" sz="2000" b="1" baseline="-25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16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– 1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2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20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3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ru-RU" sz="20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20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		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46" y="44017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Calibri Light"/>
              </a:rPr>
              <a:t>Задание </a:t>
            </a:r>
            <a:r>
              <a:rPr lang="ru-RU" sz="2400" b="1" dirty="0">
                <a:solidFill>
                  <a:schemeClr val="bg1"/>
                </a:solidFill>
                <a:latin typeface="Calibri Light"/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0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827" y="1595437"/>
            <a:ext cx="6755027" cy="5079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827" y="1256883"/>
            <a:ext cx="3827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Нормальное состояние: </a:t>
            </a:r>
            <a:r>
              <a:rPr lang="ru-RU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… 3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6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216"/>
            <a:ext cx="9167980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4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1" y="2573468"/>
            <a:ext cx="7424928" cy="4081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920" y="1164757"/>
            <a:ext cx="8887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ru-RU" sz="1400" dirty="0">
                <a:solidFill>
                  <a:srgbClr val="003399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Напишите электронную и электронно-графическую формулу атома азота. К какому электронному семейству относится азот? Укажите валентные электроны, распределите их по энергетическим ячейкам в нормальном и возбужденном состояниях. Укажите все возможные валентности атома азота и приведите примеры соответствующих соединений: оксидов, оснований, кислот, солей.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b="1" i="1" u="sng" dirty="0" err="1">
                <a:solidFill>
                  <a:srgbClr val="003399"/>
                </a:solidFill>
                <a:ea typeface="Times New Roman" panose="02020603050405020304" pitchFamily="18" charset="0"/>
              </a:rPr>
              <a:t>Жауабы</a:t>
            </a:r>
            <a:r>
              <a:rPr lang="ru-RU" b="1" i="1" u="sng" dirty="0">
                <a:solidFill>
                  <a:srgbClr val="003399"/>
                </a:solidFill>
                <a:ea typeface="Times New Roman" panose="02020603050405020304" pitchFamily="18" charset="0"/>
              </a:rPr>
              <a:t>:</a:t>
            </a:r>
            <a:endParaRPr lang="ru-RU" b="1" i="1" u="sng" dirty="0">
              <a:solidFill>
                <a:srgbClr val="003399"/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304916" y="3772678"/>
                <a:ext cx="616644" cy="371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916" y="3772678"/>
                <a:ext cx="616644" cy="371448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98510" y="38872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18091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216"/>
            <a:ext cx="9167980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4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19" y="1040628"/>
            <a:ext cx="8427309" cy="1325563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kk-K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>
                <a:solidFill>
                  <a:srgbClr val="003399"/>
                </a:solidFill>
                <a:ea typeface="Times New Roman" panose="02020603050405020304" pitchFamily="18" charset="0"/>
              </a:rPr>
              <a:t>Напишите электронную и электронно-графическую формулу атома хрома. К какому электронному семейству относится хром? Укажите валентные электроны, распределите их по энергетическим ячейкам в нормальном и возбужденном состояниях. Укажите все возможные валентности атома хрома и приведите примеры соответствующих соединений: оксидов, оснований, кислот, солей.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919" y="2366191"/>
            <a:ext cx="8427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kk-KZ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Ответ:</a:t>
            </a: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Хром (Cr): 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период,  VIB-группа</a:t>
            </a: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24 электрона. </a:t>
            </a:r>
          </a:p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Координаты: Cr 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(4, VIB</a:t>
            </a: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т.е. 4 электронных уровня, на внешнем уровне шесть электронов; d-элемент.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конфигурация атома хрома: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1822450" algn="l"/>
              </a:tabLst>
            </a:pP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+24Cr)</a:t>
            </a: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kk-K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22450" algn="l"/>
              </a:tabLst>
            </a:pP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хрома 6 валентных электрона. У атома хрома атомының на 3</a:t>
            </a:r>
            <a:r>
              <a:rPr lang="kk-KZ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-подуровне должно было быть 4 электрона. Но, если на d-орбитали расположено 4 или 9 электронов с энергетической точки зрения, такое состояние является неравновесным, поэтому в атоме хрома 1 из 4</a:t>
            </a:r>
            <a:r>
              <a:rPr lang="kk-KZ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s-электронов жұптасқан проваливается на свободную </a:t>
            </a:r>
            <a:r>
              <a:rPr lang="kk-K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3d-орбиталь,   поэтому на 3d-орбитали располагается 5 электронов.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1822450" algn="l"/>
              </a:tabLst>
            </a:pP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 1s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2s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2p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3s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3p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4s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3d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1822450" algn="l"/>
              </a:tabLst>
            </a:pPr>
            <a:r>
              <a:rPr lang="kk-KZ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 [Ar] 4s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3d</a:t>
            </a:r>
            <a:r>
              <a:rPr lang="kk-KZ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46" y="40228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18711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80B588030CDDF45AF2CE51AC9B23212" ma:contentTypeVersion="2" ma:contentTypeDescription="Создание документа." ma:contentTypeScope="" ma:versionID="56c027113035a473b41b2ddfe6d0a8de">
  <xsd:schema xmlns:xsd="http://www.w3.org/2001/XMLSchema" xmlns:xs="http://www.w3.org/2001/XMLSchema" xmlns:p="http://schemas.microsoft.com/office/2006/metadata/properties" xmlns:ns2="420e22da-7b05-496f-995e-ad183e8a8dd8" targetNamespace="http://schemas.microsoft.com/office/2006/metadata/properties" ma:root="true" ma:fieldsID="14145e6ed8f7225d6b72bf62a694af39" ns2:_="">
    <xsd:import namespace="420e22da-7b05-496f-995e-ad183e8a8d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22da-7b05-496f-995e-ad183e8a8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07D8D1-A257-4A71-9557-E886E674F489}"/>
</file>

<file path=customXml/itemProps2.xml><?xml version="1.0" encoding="utf-8"?>
<ds:datastoreItem xmlns:ds="http://schemas.openxmlformats.org/officeDocument/2006/customXml" ds:itemID="{0C72E31A-B27F-4BF1-8A10-DD90B8D5FA37}"/>
</file>

<file path=customXml/itemProps3.xml><?xml version="1.0" encoding="utf-8"?>
<ds:datastoreItem xmlns:ds="http://schemas.openxmlformats.org/officeDocument/2006/customXml" ds:itemID="{983B9C51-3980-47B9-BF00-C87A7E3F1A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607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 Office</vt:lpstr>
      <vt:lpstr>Практическое занятие № 2 «Электронные конфигурации атомов в основном и возбужденном состояниях»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Напишите электронную и электронно-графическую формулу атома хрома. К какому электронному семейству относится хром? Укажите валентные электроны, распределите их по энергетическим ячейкам в нормальном и возбужденном состояниях. Укажите все возможные валентности атома хрома и приведите примеры соответствующих соединений: оксидов, оснований, кислот, солей.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Rashida Mukhamedova</cp:lastModifiedBy>
  <cp:revision>339</cp:revision>
  <cp:lastPrinted>2021-02-01T02:46:14Z</cp:lastPrinted>
  <dcterms:created xsi:type="dcterms:W3CDTF">2017-10-09T05:58:02Z</dcterms:created>
  <dcterms:modified xsi:type="dcterms:W3CDTF">2021-02-16T08:24:44Z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0x010100280B588030CDDF45AF2CE51AC9B23212</vt:lpwstr>
  </property>
</Properties>
</file>