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8" r:id="rId2"/>
    <p:sldId id="257" r:id="rId3"/>
    <p:sldId id="276" r:id="rId4"/>
    <p:sldId id="275" r:id="rId5"/>
    <p:sldId id="272" r:id="rId6"/>
    <p:sldId id="274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1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845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.abildina@satbayev.universi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545" y="654925"/>
            <a:ext cx="3134170" cy="947814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0" y="1621707"/>
            <a:ext cx="9144000" cy="390876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равновесие в технологических процессах. Закон действия масс. Способы определения константы скорости</a:t>
            </a:r>
          </a:p>
          <a:p>
            <a:pPr lvl="0" algn="ctr">
              <a:spcBef>
                <a:spcPct val="0"/>
              </a:spcBef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480" y="4574668"/>
            <a:ext cx="637467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Абильдина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Айназ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Кайратовна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ассоц.проф</a:t>
            </a:r>
            <a:r>
              <a:rPr lang="ru-RU" b="1" dirty="0">
                <a:solidFill>
                  <a:schemeClr val="bg1"/>
                </a:solidFill>
              </a:rPr>
              <a:t>. Кафедры </a:t>
            </a:r>
            <a:r>
              <a:rPr lang="ru-RU" b="1" dirty="0" smtClean="0">
                <a:solidFill>
                  <a:schemeClr val="bg1"/>
                </a:solidFill>
              </a:rPr>
              <a:t>«</a:t>
            </a:r>
            <a:r>
              <a:rPr lang="kk-KZ" b="1" dirty="0" smtClean="0">
                <a:solidFill>
                  <a:schemeClr val="bg1"/>
                </a:solidFill>
              </a:rPr>
              <a:t>Химические процессы и промышленная экология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solidFill>
                  <a:schemeClr val="bg1"/>
                </a:solidFill>
                <a:hlinkClick r:id="rId4"/>
              </a:rPr>
              <a:t>a.abildina@satbayev.university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3910" y="408908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77933" y="209006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Химическое равновесие и факторы, влияющие на равновесие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0832" y="1240396"/>
            <a:ext cx="5152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 Сдвиг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равновесия под влиянием температуры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9176" y="2140681"/>
            <a:ext cx="5462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latin typeface="Times New Roman" panose="02020603050405020304" pitchFamily="18" charset="0"/>
                <a:ea typeface="TimesNewRoman"/>
              </a:rPr>
              <a:t>Kp</a:t>
            </a:r>
            <a:r>
              <a:rPr lang="ru-RU" i="1" dirty="0">
                <a:latin typeface="Times New Roman" panose="02020603050405020304" pitchFamily="18" charset="0"/>
                <a:ea typeface="TimesNewRoman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= </a:t>
            </a:r>
            <a:r>
              <a:rPr lang="ru-RU" i="1" dirty="0">
                <a:latin typeface="Times New Roman" panose="02020603050405020304" pitchFamily="18" charset="0"/>
                <a:ea typeface="TimesNewRoman"/>
              </a:rPr>
              <a:t>f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NewRoman"/>
              </a:rPr>
              <a:t>T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)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, отражается уравнением изобары Вант-Гоффа</a:t>
            </a:r>
            <a:endParaRPr lang="ru-R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815289" y="2931310"/>
          <a:ext cx="1879600" cy="838200"/>
        </p:xfrm>
        <a:graphic>
          <a:graphicData uri="http://schemas.openxmlformats.org/presentationml/2006/ole">
            <p:oleObj spid="_x0000_s6146" name="Уравнение" r:id="rId3" imgW="927000" imgH="4190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42047" y="3919134"/>
          <a:ext cx="3009900" cy="1003300"/>
        </p:xfrm>
        <a:graphic>
          <a:graphicData uri="http://schemas.openxmlformats.org/presentationml/2006/ole">
            <p:oleObj spid="_x0000_s6147" name="Уравнение" r:id="rId4" imgW="1536700" imgH="5080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729360" y="3971750"/>
          <a:ext cx="1600200" cy="914400"/>
        </p:xfrm>
        <a:graphic>
          <a:graphicData uri="http://schemas.openxmlformats.org/presentationml/2006/ole">
            <p:oleObj spid="_x0000_s6148" name="Уравнение" r:id="rId5" imgW="1002865" imgH="583947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16961" y="5062727"/>
            <a:ext cx="53996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Зная зависимости равновесной степени превращения от константы равновесия, а константы равновесия от температуры устанавливают зависимость равновесной степени превращения Х* от температуры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35471" y="1500240"/>
            <a:ext cx="3307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Функциональная зависимость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Х* = Ф(Т) </a:t>
            </a:r>
            <a:endParaRPr lang="ru-RU" dirty="0"/>
          </a:p>
        </p:txBody>
      </p:sp>
      <p:pic>
        <p:nvPicPr>
          <p:cNvPr id="19" name="Рисунок 1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4705" y="2037468"/>
            <a:ext cx="3343352" cy="284810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5728447" y="4829483"/>
            <a:ext cx="34155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равновесной степени превращения от температуры для экзотермических (1) и эндотермических (2) реакций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3910" y="408908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581" y="1311031"/>
            <a:ext cx="463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NewRoman"/>
              </a:rPr>
              <a:t>2) Сдвиг равновесия под влиянием давления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7933" y="209006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Химическое равновесие и факторы, влияющие на равновесие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620" y="1902001"/>
            <a:ext cx="51816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"/>
              </a:rPr>
              <a:t>Поскольку реакция (</a:t>
            </a:r>
            <a:r>
              <a:rPr lang="ru-RU" i="1" dirty="0">
                <a:latin typeface="Times New Roman" panose="02020603050405020304" pitchFamily="18" charset="0"/>
                <a:ea typeface="TimesNewRoman,Italic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) протекает с уменьшением объема и, следовательно, с уменьшением давления, то, исходя из принципа </a:t>
            </a:r>
            <a:r>
              <a:rPr lang="ru-RU" dirty="0" err="1">
                <a:latin typeface="Times New Roman" panose="02020603050405020304" pitchFamily="18" charset="0"/>
                <a:ea typeface="TimesNewRoman"/>
              </a:rPr>
              <a:t>Ле-Шателье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, для смещения равновесия слева направо необходимо повышать давление. На практике так и поступают – процесс ведут под давлением 32,0 МПа (320 кгс/см</a:t>
            </a:r>
            <a:r>
              <a:rPr lang="ru-RU" baseline="30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New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"/>
              </a:rPr>
              <a:t>Для 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реакции (б), протекающей с увеличением объема, для смещения равновесия слева направо необходимо, наоборот, понижать давление.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New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NewRoman"/>
              </a:rPr>
              <a:t>На 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равновесие реакции (в) изменение давления не влияет, так как объем системы в процессе реакции не изменяется.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26741" y="2020677"/>
            <a:ext cx="36172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N</a:t>
            </a:r>
            <a:r>
              <a:rPr lang="pt-BR" sz="2000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  +  3H</a:t>
            </a:r>
            <a:r>
              <a:rPr lang="pt-BR" sz="2000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  =  2NH</a:t>
            </a:r>
            <a:r>
              <a:rPr lang="pt-BR" sz="2000" baseline="-25000" dirty="0">
                <a:latin typeface="Times New Roman" panose="02020603050405020304" pitchFamily="18" charset="0"/>
                <a:ea typeface="TimesNewRoman"/>
              </a:rPr>
              <a:t>3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  </a:t>
            </a:r>
            <a:r>
              <a:rPr lang="pt-BR" sz="2000" dirty="0" smtClean="0">
                <a:latin typeface="Times New Roman" panose="02020603050405020304" pitchFamily="18" charset="0"/>
                <a:ea typeface="TimesNewRoman"/>
              </a:rPr>
              <a:t>              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(a)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CH</a:t>
            </a:r>
            <a:r>
              <a:rPr lang="pt-BR" sz="2000" baseline="-25000" dirty="0">
                <a:latin typeface="Times New Roman" panose="02020603050405020304" pitchFamily="18" charset="0"/>
                <a:ea typeface="TimesNewRoman"/>
              </a:rPr>
              <a:t>4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  </a:t>
            </a:r>
            <a:r>
              <a:rPr lang="en-US" sz="2000" dirty="0">
                <a:latin typeface="Times New Roman" panose="02020603050405020304" pitchFamily="18" charset="0"/>
                <a:ea typeface="TimesNewRoman"/>
              </a:rPr>
              <a:t>=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  C  +  2H</a:t>
            </a:r>
            <a:r>
              <a:rPr lang="pt-BR" sz="2000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        </a:t>
            </a:r>
            <a:r>
              <a:rPr lang="kk-KZ" sz="2000" dirty="0" smtClean="0">
                <a:latin typeface="Times New Roman" panose="02020603050405020304" pitchFamily="18" charset="0"/>
                <a:ea typeface="TimesNewRoman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ea typeface="TimesNewRoman"/>
              </a:rPr>
              <a:t>           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NewRoman"/>
              </a:rPr>
              <a:t>б</a:t>
            </a:r>
            <a:r>
              <a:rPr lang="pt-BR" sz="2000" dirty="0">
                <a:latin typeface="Times New Roman" panose="02020603050405020304" pitchFamily="18" charset="0"/>
                <a:ea typeface="TimesNewRoman"/>
              </a:rPr>
              <a:t>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NewRoman"/>
              </a:rPr>
              <a:t>СО  +  Н</a:t>
            </a:r>
            <a:r>
              <a:rPr lang="ru-RU" sz="2000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NewRoman"/>
              </a:rPr>
              <a:t>О  =  Н</a:t>
            </a:r>
            <a:r>
              <a:rPr lang="ru-RU" sz="2000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NewRoman"/>
              </a:rPr>
              <a:t>  +  СО</a:t>
            </a:r>
            <a:r>
              <a:rPr lang="ru-RU" sz="2000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NewRoman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ea typeface="TimesNewRoman"/>
              </a:rPr>
              <a:t> (</a:t>
            </a:r>
            <a:r>
              <a:rPr lang="ru-RU" sz="2000" dirty="0">
                <a:latin typeface="Times New Roman" panose="02020603050405020304" pitchFamily="18" charset="0"/>
                <a:ea typeface="TimesNewRoman"/>
              </a:rPr>
              <a:t>в)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83931" y="3230579"/>
            <a:ext cx="3603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TimesNewRoman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первой – объем газов уменьшается, во второй – увеличивается, а в третьей – остается без изменения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423505" y="4476336"/>
            <a:ext cx="35376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TimesNewRoman"/>
              </a:rPr>
              <a:t>Таким образом, характер 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влияния давления на равновесие химических реакций определяется числом моль газообразных участников реакции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64270" y="1208989"/>
            <a:ext cx="7890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TimesNewRoman"/>
              </a:rPr>
              <a:t>3) Сдвиг </a:t>
            </a:r>
            <a:r>
              <a:rPr lang="ru-RU" b="1" i="1" dirty="0">
                <a:latin typeface="Times New Roman" panose="02020603050405020304" pitchFamily="18" charset="0"/>
                <a:ea typeface="TimesNewRoman"/>
              </a:rPr>
              <a:t>равновесия под влиянием концентрации реагирующих веществ</a:t>
            </a: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73430" y="261257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Химическое равновесие и факторы, влияющие на равновесие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4290" y="1813463"/>
            <a:ext cx="2638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"/>
              </a:rPr>
              <a:t>СО  +  Н</a:t>
            </a:r>
            <a:r>
              <a:rPr lang="ru-RU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О  =  Н</a:t>
            </a:r>
            <a:r>
              <a:rPr lang="ru-RU" baseline="-25000" dirty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NewRoman"/>
              </a:rPr>
              <a:t>  +  СО</a:t>
            </a:r>
            <a:r>
              <a:rPr lang="ru-RU" baseline="-25000" dirty="0">
                <a:latin typeface="Times New Roman" panose="02020603050405020304" pitchFamily="18" charset="0"/>
                <a:ea typeface="TimesNewRoman"/>
              </a:rPr>
              <a:t>2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5160" y="2008545"/>
            <a:ext cx="2153180" cy="1159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17374"/>
            <a:ext cx="2828925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2580398" y="3498557"/>
            <a:ext cx="22067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– реактор; 2 - конденсатор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Циркуляционная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ХТП </a:t>
            </a: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выводом продукта реакции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380672"/>
            <a:ext cx="42646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Газовая смесь поступает в конденсатор 2,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 реакции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конденсируется и выводится из системы, а исходные реагенты А и В возвращаются в процесс.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9577" y="1545018"/>
            <a:ext cx="4464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практике для сдвига равновесия в сторону получения целевого продукта,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т.е. увеличения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выхода используют два фактора: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продуктов из системы (вводят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негашенную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связывает </a:t>
            </a:r>
            <a:r>
              <a:rPr lang="ru-RU" dirty="0" smtClean="0">
                <a:latin typeface="Times New Roman" panose="02020603050405020304" pitchFamily="18" charset="0"/>
                <a:ea typeface="TimesNewRoman"/>
              </a:rPr>
              <a:t>СО</a:t>
            </a:r>
            <a:r>
              <a:rPr lang="ru-RU" baseline="-25000" dirty="0" smtClean="0">
                <a:latin typeface="Times New Roman" panose="02020603050405020304" pitchFamily="18" charset="0"/>
                <a:ea typeface="TimesNewRoman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образованием СаСО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концентрации исходных реагентов (обычно наиболее дешевого.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7865" y="4084868"/>
            <a:ext cx="2286000" cy="21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4235824" y="6117540"/>
            <a:ext cx="4908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равновесного давления водорода р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 парциального давления паров воды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3910" y="408908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261" y="1380874"/>
            <a:ext cx="82296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Сформулируйте основные задачи технологических расчетов на основании термодинамических закономерностей химических превращений.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Напишите формулы для расчета количества выделившейся (поглощенной) теплоты в результате химического превращения.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Как определить возможность протекания химической реакции и как используются эти данные в технологических расчетах?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Как рассчитать направленность химического превращения 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реакционной смеси при заданном составе, температуре и давлении.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Как рассчитывается равновесный состав реакционной смеси? Выведите уравнение для расчета равновесной степени превращения при протекании реакций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Представьте зависимость константы равновесия от температуры.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8116" y="300051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Контрольные вопросы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Химическое равновесие в технологических расчетах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Стехиометрия химических превращений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Термодинамика химических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превращений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Химическое равновесие и факторы, влияющие на равновесие</a:t>
            </a:r>
            <a:r>
              <a:rPr lang="ru-RU" sz="2000" dirty="0" smtClean="0"/>
              <a:t>.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Влияние основных технологических параметров на равновесие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Виды и источники энергетических ресурсов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Влияние различных факторов на смещение равновесия</a:t>
            </a:r>
            <a:endParaRPr lang="kk-KZ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19" y="320130"/>
            <a:ext cx="8556171" cy="5510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Введение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. Химическое равновесие в технологических процессах </a:t>
            </a:r>
            <a:r>
              <a:rPr lang="ru-RU" sz="3200" dirty="0" smtClean="0">
                <a:latin typeface="Times New Roman"/>
                <a:ea typeface="+mn-ea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+mn-ea"/>
                <a:cs typeface="Times New Roman"/>
              </a:rPr>
            </a:b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6991" y="1574175"/>
            <a:ext cx="5600341" cy="2140971"/>
          </a:xfrm>
          <a:prstGeom prst="rect">
            <a:avLst/>
          </a:prstGeom>
          <a:blipFill>
            <a:blip r:embed="rId2"/>
            <a:stretch>
              <a:fillRect l="-980" t="-1425" r="-98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4852" y="3473722"/>
            <a:ext cx="5892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Есть другие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реакции, которые никогда не доходят до конца, если продукты реакции не удаляются. Такие реакции сначала протекают энергично, но с течением времени замедляются, а потом и совсем как бы останавливаются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Например,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реакции: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2NH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4851" y="526278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Наряду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 образованием аммиака происходит разложение молекулы NH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 исходные азот и водород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←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04857" y="2236636"/>
            <a:ext cx="26778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609725" algn="l"/>
              </a:tabLst>
            </a:pP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разработке нового ХТП необходимо установить, какие реакции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будут протекать при переработке данного сырья, каков будет максимальный выход продукта и какие будут скорости протекания процесса.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80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437696"/>
            <a:ext cx="7886700" cy="55105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Химическое равновесие в технологических процессах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</a:rPr>
            </a:br>
            <a:endParaRPr lang="ru-RU" sz="2800" b="1" i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578" y="1146539"/>
            <a:ext cx="87132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Химическим равновесием называется такое состояние химической системы, при котором количества исходных веществ и продуктов не меняются со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временем, 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и обратной реакции равны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153" y="2095261"/>
            <a:ext cx="8629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возможности протекания химической реакции судят по изменению изобарно-изотермического потенциала (энергии Гиббса). 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/>
          </p:nvPr>
        </p:nvGraphicFramePr>
        <p:xfrm>
          <a:off x="404646" y="5166826"/>
          <a:ext cx="3889375" cy="496887"/>
        </p:xfrm>
        <a:graphic>
          <a:graphicData uri="http://schemas.openxmlformats.org/presentationml/2006/ole">
            <p:oleObj spid="_x0000_s2050" name="Уравнение" r:id="rId3" imgW="1993680" imgH="2538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5738727"/>
            <a:ext cx="46242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стандартная термодинамическая константа равновесия, которая зависит только от температуры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/>
          </p:nvPr>
        </p:nvGraphicFramePr>
        <p:xfrm>
          <a:off x="260955" y="2971137"/>
          <a:ext cx="2033587" cy="314325"/>
        </p:xfrm>
        <a:graphic>
          <a:graphicData uri="http://schemas.openxmlformats.org/presentationml/2006/ole">
            <p:oleObj spid="_x0000_s2051" name="Уравнение" r:id="rId4" imgW="1028520" imgH="17748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301289" y="2962515"/>
            <a:ext cx="2445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Вант-Гоффа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3076" y="4860812"/>
            <a:ext cx="24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существует равновесие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339162"/>
            <a:ext cx="46765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∆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&lt;0. 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Отрицательное значение энергии Гиббса </a:t>
            </a:r>
            <a:r>
              <a:rPr lang="ru-RU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говорит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реакция </a:t>
            </a:r>
            <a:r>
              <a:rPr lang="ru-RU" spc="-4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термодинамически</a:t>
            </a:r>
            <a:r>
              <a:rPr lang="ru-RU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возможна.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4187537"/>
            <a:ext cx="4624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∆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больше нуля наиболее вероятное течение реакции слева направо</a:t>
            </a:r>
            <a:endParaRPr lang="ru-RU" dirty="0"/>
          </a:p>
        </p:txBody>
      </p:sp>
      <p:sp>
        <p:nvSpPr>
          <p:cNvPr id="18" name="Rectangle 36"/>
          <p:cNvSpPr>
            <a:spLocks noChangeArrowheads="1"/>
          </p:cNvSpPr>
          <p:nvPr/>
        </p:nvSpPr>
        <p:spPr bwMode="auto">
          <a:xfrm>
            <a:off x="4702629" y="2830455"/>
            <a:ext cx="44413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уравнения Вант-Гоффа вытекают выводы: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химическая реакция протекает при небольшой температуре, множитель 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304280" y="4036786"/>
          <a:ext cx="1320800" cy="342900"/>
        </p:xfrm>
        <a:graphic>
          <a:graphicData uri="http://schemas.openxmlformats.org/presentationml/2006/ole">
            <p:oleObj spid="_x0000_s2052" name="Уравнение" r:id="rId5" imgW="533169" imgH="152334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728754" y="4334116"/>
            <a:ext cx="4415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 высоких температурах можно пренебречь ∆</a:t>
            </a:r>
            <a:r>
              <a:rPr lang="ru-RU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endParaRPr lang="ru-RU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954848" y="4964974"/>
          <a:ext cx="1816100" cy="381000"/>
        </p:xfrm>
        <a:graphic>
          <a:graphicData uri="http://schemas.openxmlformats.org/presentationml/2006/ole">
            <p:oleObj spid="_x0000_s2053" name="Уравнение" r:id="rId6" imgW="761760" imgH="17748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689566" y="5380672"/>
            <a:ext cx="44544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60972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низких температурах самопроизвольно протекают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экзотермические реакции, а при высоких – реакции, сопровождающиеся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ростом энтропии.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2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303910" y="408908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18641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основных технологических параметров на 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равновесие в гомогенных системах качественно определяется </a:t>
            </a:r>
            <a:r>
              <a:rPr lang="ru-RU" b="1" i="1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принципом </a:t>
            </a:r>
            <a:r>
              <a:rPr lang="ru-RU" b="1" i="1" spc="3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Шателье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7933" y="326176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Принцип Ле Шателье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19976" y="1849646"/>
            <a:ext cx="2511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pc="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</a:t>
            </a:r>
            <a:r>
              <a:rPr lang="ru-RU" b="1" i="1" spc="3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Шателье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262006"/>
            <a:ext cx="61395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на равновесную систему воздействовать извне, изменяя какой-нибудь из факторов, определяющих положение равновесия, то в системе усилится то направление процесса, которое ослабляет это воздействие.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61981" y="3719862"/>
            <a:ext cx="2299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+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bB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+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4123872"/>
          <a:ext cx="3187700" cy="1282700"/>
        </p:xfrm>
        <a:graphic>
          <a:graphicData uri="http://schemas.openxmlformats.org/presentationml/2006/ole">
            <p:oleObj spid="_x0000_s3074" r:id="rId4" imgW="1790700" imgH="711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96920" y="4163422"/>
          <a:ext cx="2857500" cy="1181100"/>
        </p:xfrm>
        <a:graphic>
          <a:graphicData uri="http://schemas.openxmlformats.org/presentationml/2006/ole">
            <p:oleObj spid="_x0000_s3075" r:id="rId5" imgW="1739900" imgH="71120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68365" y="5685799"/>
            <a:ext cx="5905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i="1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en-US" i="1" spc="2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относительные парциальные давления участников реакции в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момент установления равновесия (</a:t>
            </a:r>
            <a:r>
              <a:rPr lang="en-US" i="1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78731" y="2276455"/>
            <a:ext cx="29652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4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400" i="1" spc="1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различаются между собой и связаны соотношением:</a:t>
            </a:r>
            <a:r>
              <a:rPr lang="ru-RU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134100" y="3899263"/>
          <a:ext cx="3009900" cy="698500"/>
        </p:xfrm>
        <a:graphic>
          <a:graphicData uri="http://schemas.openxmlformats.org/presentationml/2006/ole">
            <p:oleObj spid="_x0000_s3076" r:id="rId6" imgW="1307532" imgH="304668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345646" y="4802051"/>
          <a:ext cx="2362200" cy="431800"/>
        </p:xfrm>
        <a:graphic>
          <a:graphicData uri="http://schemas.openxmlformats.org/presentationml/2006/ole">
            <p:oleObj spid="_x0000_s3077" name="Уравнение" r:id="rId7" imgW="1371600" imgH="253800" progId="Equation.3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239418" y="5326024"/>
            <a:ext cx="2904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8,314 Дж</a:t>
            </a:r>
            <a:r>
              <a:rPr lang="ru-RU" spc="1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моль</a:t>
            </a:r>
            <a:r>
              <a:rPr lang="ru-RU" spc="1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–1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pc="1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–1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pc="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абсолютная температура.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17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03910" y="408908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207012"/>
            <a:ext cx="2840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400" spc="1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3086" y="1684419"/>
            <a:ext cx="48117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реакции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сажи:</a:t>
            </a:r>
          </a:p>
          <a:p>
            <a:pPr algn="ctr"/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 + Н</a:t>
            </a:r>
            <a:r>
              <a:rPr lang="ru-RU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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1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Н</a:t>
            </a:r>
            <a:r>
              <a:rPr lang="ru-RU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 </a:t>
            </a:r>
            <a:endParaRPr lang="ru-RU" spc="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углерод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(сажа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– твердое состояние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624444"/>
            <a:ext cx="4219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константы равновесия от температуры </a:t>
            </a:r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36385" y="3387272"/>
          <a:ext cx="1879600" cy="838200"/>
        </p:xfrm>
        <a:graphic>
          <a:graphicData uri="http://schemas.openxmlformats.org/presentationml/2006/ole">
            <p:oleObj spid="_x0000_s4098" name="Уравнение" r:id="rId3" imgW="927000" imgH="41904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35131" y="4430160"/>
            <a:ext cx="4296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изобары Вант-Гоффа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285527"/>
            <a:ext cx="4558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будет</a:t>
            </a:r>
            <a:r>
              <a:rPr lang="ru-RU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увеличиваться с температурой для эндотермических реакций и уменьшаться для 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экзотермических реакций.</a:t>
            </a:r>
            <a:endParaRPr lang="ru-RU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346615" y="1416082"/>
          <a:ext cx="2921000" cy="1168400"/>
        </p:xfrm>
        <a:graphic>
          <a:graphicData uri="http://schemas.openxmlformats.org/presentationml/2006/ole">
            <p:oleObj spid="_x0000_s4099" name="Уравнение" r:id="rId4" imgW="1765300" imgH="6858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40959" y="2681941"/>
          <a:ext cx="3390900" cy="1193800"/>
        </p:xfrm>
        <a:graphic>
          <a:graphicData uri="http://schemas.openxmlformats.org/presentationml/2006/ole">
            <p:oleObj spid="_x0000_s4100" name="Уравнение" r:id="rId5" imgW="1549080" imgH="53316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598894" y="3886199"/>
            <a:ext cx="454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Зная </a:t>
            </a:r>
            <a:r>
              <a:rPr lang="en-US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одной температуре, легко рассчитать ее значение при другой температуре, или, зная константы равновесия при двух температурах, можно рассчитать тепловой эффект 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реакции.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44425" y="5348991"/>
            <a:ext cx="2262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Формула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Аррениуса 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9436" y="5389129"/>
            <a:ext cx="1633703" cy="56989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1999" y="5910133"/>
            <a:ext cx="2273932" cy="750826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377933" y="326176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Принцип Ле Шателье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3910" y="408908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7063" y="1317169"/>
            <a:ext cx="85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Кс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75490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Концентрации всех компонентов реагирующей смеси связаны между собой стехиометрическим уравнением, их можно определить 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исходный состав и 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ключевого компонента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7763" y="2665085"/>
            <a:ext cx="4583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простой обратимой реакции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12180"/>
            <a:ext cx="51467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Исходную концентрацию компонента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обозначим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для компонента </a:t>
            </a:r>
            <a:r>
              <a:rPr lang="en-US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исходная концентрация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0. </a:t>
            </a:r>
            <a:endParaRPr lang="ru-RU" sz="2000" spc="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000" spc="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равновесном состоянии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р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 – </a:t>
            </a:r>
            <a:r>
              <a:rPr lang="ru-RU" sz="2000" i="1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и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р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i="1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0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41620" y="3181168"/>
          <a:ext cx="3619500" cy="1168400"/>
        </p:xfrm>
        <a:graphic>
          <a:graphicData uri="http://schemas.openxmlformats.org/presentationml/2006/ole">
            <p:oleObj spid="_x0000_s1028" name="Уравнение" r:id="rId3" imgW="1943100" imgH="6223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29514" y="4579620"/>
          <a:ext cx="2540000" cy="1447800"/>
        </p:xfrm>
        <a:graphic>
          <a:graphicData uri="http://schemas.openxmlformats.org/presentationml/2006/ole">
            <p:oleObj spid="_x0000_s1029" name="Уравнение" r:id="rId4" imgW="1002865" imgH="583947" progId="Equation.3">
              <p:embed/>
            </p:oleObj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77933" y="326176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Принцип Ле Шателье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3910" y="226028"/>
            <a:ext cx="884009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4821" y="1207980"/>
            <a:ext cx="4242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Синтез аммиака протекает по уравнению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8626" y="1600591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</a:t>
            </a:r>
            <a:r>
              <a:rPr lang="ru-RU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96242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Экзотермическая 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реакция, идущая с уменьшением объема смеси и с использованием катализатора.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557867"/>
            <a:ext cx="52382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принципом </a:t>
            </a:r>
            <a:r>
              <a:rPr lang="ru-RU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Шателье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процесс целесообразно проводить при повышенном давлении.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емпература синтеза с одной стороны ог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раничена активностью катализатора, с другой – его термостойкостью. 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этой причине режим процесса не должен выходить за рамки темпе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ратурного интервала 700–830 К. Промышленный интерес представля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 процесс с выходом продукта более 20 %.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" y="5340767"/>
            <a:ext cx="5538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Оптимальное давление превышает 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20 МПа. </a:t>
            </a:r>
            <a:endParaRPr lang="ru-RU" spc="15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промышленности процесс ведут при 30 МПа</a:t>
            </a:r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295900" y="2297782"/>
          <a:ext cx="3848100" cy="2717800"/>
        </p:xfrm>
        <a:graphic>
          <a:graphicData uri="http://schemas.openxmlformats.org/presentationml/2006/ole">
            <p:oleObj spid="_x0000_s5122" name="Точечный рисунок" r:id="rId3" imgW="3543795" imgH="2715004" progId="PBrush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416175" y="5056494"/>
            <a:ext cx="37278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Выбор условий проведения обратимого процесса синтеза аммиака при давлении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58,8 (кривая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29,4 (кривая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19,6 (кривая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9,8 Мпа кривая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77933" y="326176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i="1" dirty="0" smtClean="0">
                <a:solidFill>
                  <a:schemeClr val="bg1"/>
                </a:solidFill>
                <a:latin typeface="+mn-lt"/>
              </a:rPr>
              <a:t>Принцип Ле Шателье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2780</TotalTime>
  <Words>1135</Words>
  <Application>Microsoft Office PowerPoint</Application>
  <PresentationFormat>Экран (4:3)</PresentationFormat>
  <Paragraphs>101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Уравнение</vt:lpstr>
      <vt:lpstr>Microsoft Equation 3.0</vt:lpstr>
      <vt:lpstr>Точечный рисунок</vt:lpstr>
      <vt:lpstr>Слайд 1</vt:lpstr>
      <vt:lpstr>Содержание</vt:lpstr>
      <vt:lpstr>По завершению урока Вы будете знать:</vt:lpstr>
      <vt:lpstr> Введение. Химическое равновесие в технологических процессах  </vt:lpstr>
      <vt:lpstr>Химическое равновесие в технологических процессах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305</cp:revision>
  <dcterms:created xsi:type="dcterms:W3CDTF">2017-10-09T05:58:02Z</dcterms:created>
  <dcterms:modified xsi:type="dcterms:W3CDTF">2022-10-25T17:14:17Z</dcterms:modified>
</cp:coreProperties>
</file>