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1" autoAdjust="0"/>
    <p:restoredTop sz="94660"/>
  </p:normalViewPr>
  <p:slideViewPr>
    <p:cSldViewPr snapToGrid="0">
      <p:cViewPr varScale="1">
        <p:scale>
          <a:sx n="65" d="100"/>
          <a:sy n="6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5812-4D72-494C-9277-23EAF9C3AE96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2D5F-6DCE-47F5-912E-371844D2B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.abildina@satbayev.universi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8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.jpe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4480" y="4574668"/>
            <a:ext cx="637467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Абильдина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Айназ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Кайратовна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ассоц.проф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Кафедры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Химические процессы и промышленная экология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a.abildina@satbayev.university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0" y="2330245"/>
            <a:ext cx="9144000" cy="12003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Реакторы. Типы реакторов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575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9303" y="1572183"/>
            <a:ext cx="85179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каскаде реакторов состав реакционной смеси изменяется при перехода из одного аппарата в другой. При этом в каждой ступени каскада, как это характерно для реакторов полного смешения, параметры процесса постоянны по всему объему.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1019" y="28030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определения числа теоретических ступеней каскада используют большей частью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алгебраический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методы.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02" y="4053278"/>
            <a:ext cx="83367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Алгебраический метод расчета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исходит из материального баланса, составляемого для каждой ступени каскада. При равенстве их реакционных объемов и постоянной температуре, получаем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5567766" y="3873554"/>
            <a:ext cx="15312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2272581"/>
              </p:ext>
            </p:extLst>
          </p:nvPr>
        </p:nvGraphicFramePr>
        <p:xfrm>
          <a:off x="916833" y="5054653"/>
          <a:ext cx="1638946" cy="957049"/>
        </p:xfrm>
        <a:graphic>
          <a:graphicData uri="http://schemas.openxmlformats.org/presentationml/2006/ole">
            <p:oleObj spid="_x0000_s7184" r:id="rId4" imgW="1308100" imgH="571500" progId="Equation.3">
              <p:embed/>
            </p:oleObj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 flipV="1">
            <a:off x="5881606" y="5036455"/>
            <a:ext cx="12494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7361801"/>
              </p:ext>
            </p:extLst>
          </p:nvPr>
        </p:nvGraphicFramePr>
        <p:xfrm>
          <a:off x="5860985" y="5209493"/>
          <a:ext cx="1533555" cy="773331"/>
        </p:xfrm>
        <a:graphic>
          <a:graphicData uri="http://schemas.openxmlformats.org/presentationml/2006/ole">
            <p:oleObj spid="_x0000_s7185" r:id="rId5" imgW="1485900" imgH="558800" progId="Equation.3">
              <p:embed/>
            </p:oleObj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 flipV="1">
            <a:off x="5881606" y="5598430"/>
            <a:ext cx="12494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72526" y="6187908"/>
            <a:ext cx="510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 последовательно соединенных реакторов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635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47175" y="315154"/>
            <a:ext cx="61530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Определение концентрации реагентов </a:t>
            </a:r>
            <a:endParaRPr lang="ru-RU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99641" y="2386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55445" y="1559463"/>
            <a:ext cx="46300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реакций высоких порядков весьма сложно. Поэтому в данном случае предпочтителен менее точный, но более простой графический метод.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8685" y="29658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 метод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 на преобразованном характеристическом уравнении реактора полного смешения 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72" y="4225617"/>
            <a:ext cx="1271588" cy="323850"/>
          </a:xfrm>
          <a:prstGeom prst="rect">
            <a:avLst/>
          </a:prstGeom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615699" y="4636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8086775"/>
              </p:ext>
            </p:extLst>
          </p:nvPr>
        </p:nvGraphicFramePr>
        <p:xfrm>
          <a:off x="2868578" y="4128133"/>
          <a:ext cx="1371600" cy="504825"/>
        </p:xfrm>
        <a:graphic>
          <a:graphicData uri="http://schemas.openxmlformats.org/presentationml/2006/ole">
            <p:oleObj spid="_x0000_s8258" r:id="rId5" imgW="1828800" imgH="50800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443811" y="4602955"/>
            <a:ext cx="4471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скорость реакции в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-ом реакторе</a:t>
            </a:r>
            <a:endParaRPr lang="ru-RU" dirty="0"/>
          </a:p>
        </p:txBody>
      </p:sp>
      <p:pic>
        <p:nvPicPr>
          <p:cNvPr id="8207" name="Picture 15" descr="Рис 4-4-д-cor-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8700" y="1185034"/>
            <a:ext cx="2635014" cy="256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305725" y="4999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уравнение представляет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собой уравнение прямой, описывающей зависимость концентрации на выходе из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-го реактора </a:t>
            </a:r>
            <a:endParaRPr lang="ru-RU" dirty="0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337093" y="52150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0057762"/>
              </p:ext>
            </p:extLst>
          </p:nvPr>
        </p:nvGraphicFramePr>
        <p:xfrm>
          <a:off x="3372370" y="6307568"/>
          <a:ext cx="278606" cy="295275"/>
        </p:xfrm>
        <a:graphic>
          <a:graphicData uri="http://schemas.openxmlformats.org/presentationml/2006/ole">
            <p:oleObj spid="_x0000_s8259" r:id="rId7" imgW="368140" imgH="291973" progId="Equation.3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01286" y="6218137"/>
            <a:ext cx="2855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скорости реакции в нем </a:t>
            </a:r>
            <a:endParaRPr lang="ru-RU" dirty="0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4165987" y="51852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43558184"/>
              </p:ext>
            </p:extLst>
          </p:nvPr>
        </p:nvGraphicFramePr>
        <p:xfrm>
          <a:off x="3987222" y="6212883"/>
          <a:ext cx="355745" cy="346062"/>
        </p:xfrm>
        <a:graphic>
          <a:graphicData uri="http://schemas.openxmlformats.org/presentationml/2006/ole">
            <p:oleObj spid="_x0000_s8260" r:id="rId8" imgW="330057" imgH="291973" progId="Equation.3">
              <p:embed/>
            </p:oleObj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5509102" y="4206998"/>
            <a:ext cx="3299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объем реакторов в каскаде одинаков, т. е. одинаково время пребывания в каждой ступени каскада, величина </a:t>
            </a:r>
            <a:endParaRPr lang="ru-RU" dirty="0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7600251" y="48326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2" name="Рисунок 81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92800" y="5459576"/>
            <a:ext cx="1293019" cy="352425"/>
          </a:xfrm>
          <a:prstGeom prst="rect">
            <a:avLst/>
          </a:prstGeom>
        </p:spPr>
      </p:pic>
      <p:sp>
        <p:nvSpPr>
          <p:cNvPr id="8193" name="Rectangle 26"/>
          <p:cNvSpPr>
            <a:spLocks noChangeArrowheads="1"/>
          </p:cNvSpPr>
          <p:nvPr/>
        </p:nvSpPr>
        <p:spPr bwMode="auto">
          <a:xfrm>
            <a:off x="5215820" y="5794364"/>
            <a:ext cx="37458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Следовательно, прямая пересекает ось абсцисс в точке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194" name="Объект 81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8352159"/>
              </p:ext>
            </p:extLst>
          </p:nvPr>
        </p:nvGraphicFramePr>
        <p:xfrm>
          <a:off x="6226832" y="5465430"/>
          <a:ext cx="278606" cy="295275"/>
        </p:xfrm>
        <a:graphic>
          <a:graphicData uri="http://schemas.openxmlformats.org/presentationml/2006/ole">
            <p:oleObj spid="_x0000_s8261" r:id="rId10" imgW="368140" imgH="291973" progId="Equation.3">
              <p:embed/>
            </p:oleObj>
          </a:graphicData>
        </a:graphic>
      </p:graphicFrame>
      <p:sp>
        <p:nvSpPr>
          <p:cNvPr id="8195" name="Rectangle 27"/>
          <p:cNvSpPr>
            <a:spLocks noChangeArrowheads="1"/>
          </p:cNvSpPr>
          <p:nvPr/>
        </p:nvSpPr>
        <p:spPr bwMode="auto">
          <a:xfrm>
            <a:off x="5666864" y="6321672"/>
            <a:ext cx="323646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имеет тангенс угла наклона (–1/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196" name="Прямоугольник 8195"/>
          <p:cNvSpPr/>
          <p:nvPr/>
        </p:nvSpPr>
        <p:spPr>
          <a:xfrm>
            <a:off x="5598274" y="3570599"/>
            <a:ext cx="3221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 расчет каскада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реакторов полного смешения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825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8616" y="1296330"/>
            <a:ext cx="8066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пересечение прямой линии, имеющей тангенс </a:t>
            </a:r>
            <a:r>
              <a:rPr lang="ru-RU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угла наклона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87969" y="1869669"/>
            <a:ext cx="1328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4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ru-RU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–1/</a:t>
            </a:r>
            <a:r>
              <a:rPr lang="en-US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8081" y="30919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кривой зависимости скорости реакции от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концентрации, дает значение концентрации 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82684" y="20861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7157" y="2229213"/>
            <a:ext cx="46382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найти значение концентрации в любой ступени, а также 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 реакторов в каскаде, из точек </a:t>
            </a:r>
            <a:endParaRPr lang="ru-RU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2068" y="343950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1905" y="40034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др. проводят прямую   до пересечения с кривой, опускают перпендикуляр на ось абсцисс 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получения определенной конечной концентрации. При этом, поскольку было задано одинаковое время пребывания во всех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ступенях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прямые, определяемые кинетическим уравнением, будут параллельны.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7127" y="1888122"/>
            <a:ext cx="26501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числу реакторов в каскаде определяется время пребывания реагентов и объем каскада.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числа реакторов в каскаде при достижении одной и той же степени превращения приводит к уменьшению времени пребывания в них реагентов и соответственно общего объема каскада.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33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2425" y="333752"/>
            <a:ext cx="54108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Реактор периодического действия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970" y="141550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реактор периодического действия единовременно загружают определенное количество реагентов, которые находятся в нем до тех пор, пока не будет достигнута желаемая степень превращения. После этого реактор разгружают. Распределение концентрации при любой степени смешения реагентов во времени аналогично реактору идеального вытеснения 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6416298" y="1999281"/>
            <a:ext cx="138715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8792687"/>
              </p:ext>
            </p:extLst>
          </p:nvPr>
        </p:nvGraphicFramePr>
        <p:xfrm>
          <a:off x="6263382" y="1648792"/>
          <a:ext cx="1449581" cy="944589"/>
        </p:xfrm>
        <a:graphic>
          <a:graphicData uri="http://schemas.openxmlformats.org/presentationml/2006/ole">
            <p:oleObj spid="_x0000_s10247" r:id="rId4" imgW="1269449" imgH="62203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75715" y="2888368"/>
            <a:ext cx="31773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Характеристическое уравнение реактора периодического действия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38989" y="398538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Опозволяет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определить время, необходимое для достижения в реакторе заданной степени но превращения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Уравнения, описывающие изменение степени превращения или концентрации основного исходного вещества во времени в периодически работающих реакторах, аналогичны соответствующим уравнениям в реакторах идеального вытеснения.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97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0682" y="334786"/>
            <a:ext cx="54330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Температурный режим реакторов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46226"/>
            <a:ext cx="47339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создания в реакторе оптимальных температурных условий, в частности, определенного профиля температур, необходимо учитывать тепловой эффект реакции, подвод или отвод теплоты, теплофизические свойства реагирующих веществ, температуры на входе и выходе из реактора, а также гидродинамическую обстановку.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температурного режима различают три основных типа реакторов: адиабатический, изотермический,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политермический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изучении и количественной оценке процессов, происходящих в реакторе, для вывода расчетных уравнений температурного режима используют тепловые балансы.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25139" y="1624658"/>
            <a:ext cx="2871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Адиабатические реакторы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7760" y="2098885"/>
            <a:ext cx="39076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Адиабатическими называют реакторы идеального вытеснения, работающие без подвода и отвода теплоты в окружающую среду через стенки реактора или при помощи теплообменных элементов. Вся теплота, выделяемая (поглощаемая) в реакторе, аккумулируется реакционной смесью.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46055" y="4733946"/>
            <a:ext cx="1599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10284" y="5410199"/>
            <a:ext cx="4150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теплового баланса для реакционного объема реактора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5253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1722" y="12910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Характеристическое уравнение адиабаты для реакции 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24926" y="12863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5556872"/>
              </p:ext>
            </p:extLst>
          </p:nvPr>
        </p:nvGraphicFramePr>
        <p:xfrm>
          <a:off x="1839674" y="2127019"/>
          <a:ext cx="1107281" cy="523875"/>
        </p:xfrm>
        <a:graphic>
          <a:graphicData uri="http://schemas.openxmlformats.org/presentationml/2006/ole">
            <p:oleObj spid="_x0000_s11288" r:id="rId4" imgW="1473200" imgH="520700" progId="Equation.3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97064" y="21852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3987864"/>
              </p:ext>
            </p:extLst>
          </p:nvPr>
        </p:nvGraphicFramePr>
        <p:xfrm>
          <a:off x="1726560" y="2863689"/>
          <a:ext cx="1371600" cy="295275"/>
        </p:xfrm>
        <a:graphic>
          <a:graphicData uri="http://schemas.openxmlformats.org/presentationml/2006/ole">
            <p:oleObj spid="_x0000_s11289" r:id="rId5" imgW="1828800" imgH="292100" progId="Equation.3">
              <p:embed/>
            </p:oleObj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787" y="3343318"/>
            <a:ext cx="4543425" cy="10001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542" y="4585965"/>
            <a:ext cx="4543425" cy="196215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545912" y="3083606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17690" y="1108328"/>
            <a:ext cx="40263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видно из уравнений адиабаты, изменение температуры на любом участке по оси потока в реакторе идеального вытеснения пропорционально степени превращения: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815865" y="3056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0101991"/>
              </p:ext>
            </p:extLst>
          </p:nvPr>
        </p:nvGraphicFramePr>
        <p:xfrm>
          <a:off x="5408160" y="2998616"/>
          <a:ext cx="685800" cy="523875"/>
        </p:xfrm>
        <a:graphic>
          <a:graphicData uri="http://schemas.openxmlformats.org/presentationml/2006/ole">
            <p:oleObj spid="_x0000_s11290" r:id="rId8" imgW="914400" imgH="52070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191432" y="3526665"/>
            <a:ext cx="375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адиабатического изменения температуры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176684" y="4187371"/>
            <a:ext cx="37712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модели адиабатического реактора вытеснения рассчитывают контактные аппараты с фильтрующим слоем катализатора, камерные реакторы, в которых протекают гомогенные реакции (например, печи синтеза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хлороводорода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360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5867" y="257540"/>
            <a:ext cx="398085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Изотермические реакторы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25689"/>
            <a:ext cx="46309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Изотермическими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называют реакторы, в которых процесс протекает при постоянной температуре во всем объеме реактора.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Изотермичность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достигается прежде всего весьма интенсивным перемешиванием реагентов, в результате которого температура во всех </a:t>
            </a:r>
            <a:r>
              <a:rPr lang="ru-RU" spc="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точках реактора становится одинаковой. Это происходит в реакторах 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сильным перемешиванием реагентов, близким к режиму идеального смешения. Необходимая температура в реакторе устанавливается или благодаря подводу или отводу теплоты реакции, или за счет регулирования температуры поступающей реакционной смеси. Изотермический режим приближенно достигается и в реакторах идеального вытеснения при протекании в них процессов с малыми тепловыми эффектами или при весьма низкой концентрации реагентов.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02187" y="300311"/>
            <a:ext cx="378461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Политермические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реакторы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38502" y="1209564"/>
            <a:ext cx="45054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Политермическими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называют реакторы, которые характеризуются частичным отводом теплоты реакции или  подводом теплоты извне в соответствии с заданной программой изменения температуры по высоте реактора вытеснения или неполного смешения. Реакторы такого типа называют также программно-регулируемыми.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Политермичны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 времени реакторы полного смешения периодического действия.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Политермический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режим наблюдается в реакторах, в которых основной тепловой эффект частично компенсируется за счет теплоты побочных реакций или физических процессов, по знаку противоположному основному.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377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87404" y="27122"/>
            <a:ext cx="34563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Сравнение реакторов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299"/>
            <a:ext cx="480797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движущей силы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обеспечивается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 повышением концентрации реагентов за счет использования более концентрированного сырья;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 увеличением давления для систем с участием газообразных веществ;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 уменьшением концентрации продуктов реакции отводом их из системы;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 изменением температуры и, как следствие, интенсификацией процессов сорбции и десорбции реагентов и продуктов реакции.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2731" y="1251892"/>
            <a:ext cx="1206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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84954" y="1239763"/>
            <a:ext cx="39230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 характеристических уравнений  (и соответствующих им графиков) показывает, что при прочих равных условиях для достижения заданной степени превращения потребовалось бы большее время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использовании проточного реактора смешения.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Вследствие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перемешивания увеличивается поверхность контакта фаз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гетерогенных системах.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10060" y="5049808"/>
            <a:ext cx="2060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kF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76684" y="4356594"/>
            <a:ext cx="3967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Единичный реактор и каскад реакторов полного смешения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380672"/>
            <a:ext cx="9144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Движущая сила процесса 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ru-RU" i="1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каскаде будет больше, чем </a:t>
            </a:r>
            <a:r>
              <a:rPr lang="ru-RU" spc="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единичном реакторе. Разница 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будет тем большей, чем большее число реакторов в каскаде. Если сохранить постоянство температуры, давления и степени перемешивания, то общий объем каскада при двух реакторах можно уменьшить примерно в два, а при трех реакторах – примерно в три раза по сравнению с объемом единичного реактора полного смешения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0650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2183" y="219146"/>
            <a:ext cx="80878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Реакторы периодического и непрерывного действия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4119" y="1346914"/>
            <a:ext cx="34664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Реакторы периодического действия работают при нестационарном технологическом режиме. При этом независимо от степени перемешивания реагирующих масс изменяются во времени не только концентрации реагентов, но и температура, давление, а соответственно и константа скорости процесса.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16594" y="1399426"/>
            <a:ext cx="54274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периодический реактор работает в режиме полного смешения, то время, необходимое для достижения заданной степени превращения, рассчитывается по характеристическому уравнению (4.9), которое совпадает с характеристическим уравнением реактора идеального вытеснения (4.2). Следовательно, если были бы возможны одинаковые условия проведения процесса в реакторах периодического действия и идеального вытеснения, то их объемы были бы равны между собой. Однако, условия протекания процессов в промышленных проточных реакторах, как правило, лучше, чем в периодических.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04075" y="33941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1097050"/>
              </p:ext>
            </p:extLst>
          </p:nvPr>
        </p:nvGraphicFramePr>
        <p:xfrm>
          <a:off x="674927" y="5163934"/>
          <a:ext cx="950119" cy="619125"/>
        </p:xfrm>
        <a:graphic>
          <a:graphicData uri="http://schemas.openxmlformats.org/presentationml/2006/ole">
            <p:oleObj spid="_x0000_s12301" r:id="rId4" imgW="1269449" imgH="622030" progId="Equation.3">
              <p:embed/>
            </p:oleObj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5937" y="48044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291877"/>
              </p:ext>
            </p:extLst>
          </p:nvPr>
        </p:nvGraphicFramePr>
        <p:xfrm>
          <a:off x="522041" y="5954850"/>
          <a:ext cx="1250156" cy="619125"/>
        </p:xfrm>
        <a:graphic>
          <a:graphicData uri="http://schemas.openxmlformats.org/presentationml/2006/ole">
            <p:oleObj spid="_x0000_s12302" r:id="rId5" imgW="1663700" imgH="6223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617876" y="605186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4.2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18680" y="523674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4.9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92129" y="5103674"/>
            <a:ext cx="57518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производительность реактора периодического действия ниже, чем реактора идеального вытеснения, работающего непрерывно, потому что при использовании периодически действующего реактора затрачивается некоторое время на загрузку – выгрузку реагентов.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941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5472" y="1310743"/>
            <a:ext cx="82842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Какой аппарат называют химическим реактором? Приведите примеры типичных реакторов.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Какие сведения необходимы для проектирования реакторов?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Что понимают под математической моделью реактора?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Какие идеализированные модели химических реакторов Вам известны?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Приведите характеристические уравнения реакторов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идеального вытеснения;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идеального смешения проточного;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 идеального смешения периодического.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В чем заключается подобие и различие процесса в реакторе идеального смешения периодическом и идеального вытеснения?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 Как меняется концентрация исходных компонентов и продуктов по длине реактора идеального вытеснения? Каковы их предельные значения?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 Как изменяется концентрация вещества по объему проточного реактора идеального смешения?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 Почему производительность реактора периодического действия ниже, чем реактора идеального вытеснения, работающего непрерывно?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6872" y="338902"/>
            <a:ext cx="35803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Контрольные вопросы</a:t>
            </a:r>
            <a:endParaRPr lang="ru-RU" sz="2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86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8296" y="315157"/>
            <a:ext cx="555904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Реакторы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реакторов</a:t>
            </a:r>
            <a:endParaRPr lang="ru-RU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463" y="1310222"/>
            <a:ext cx="7063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основных элементов любой химико-технологической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системы (ХТС) является химический реактор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944100"/>
            <a:ext cx="3952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Химическим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реактором (ХР)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 аппарат, в котором 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осуществляются химические процессы, сочетающие химические реакции 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массо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 теплопереносом.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441680"/>
            <a:ext cx="39083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Типичные реакторы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понятие обобщенное, относится к реакто­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рам, колоннам, башням, автоклавам, камерам, печам, контактным ап­паратам, </a:t>
            </a:r>
            <a:r>
              <a:rPr lang="ru-RU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полимеризаторам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дожигателям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гидрогенизаторам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окисли­телям и другим аппаратам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механическим, пневматическим и струйным перемешиванием. В н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азваниях реакторов отражено их наз</a:t>
            </a:r>
            <a:r>
              <a:rPr lang="ru-RU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начение или даже внешний вид.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Химический емкостной реактор с мешалкой и рубашк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3535" y="1091381"/>
            <a:ext cx="200025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53316" y="4789149"/>
            <a:ext cx="2890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Химический емкостной реактор с мешалкой периодического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полупериодического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роточный каталитический реактор крекинга риформинг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6187" y="2381249"/>
            <a:ext cx="2500313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379731" y="6211669"/>
            <a:ext cx="2764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Каталитический реактор (реактор проточного типа)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31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промышленности и в лаборатории к химическим реакторам предъявляют ряд требований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работы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всеми параметрами процесса в ходе эксплуатации;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стоимость ремонта или замена комплектующих элементов;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энергозатраты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время работы реактора и его элементов (например, мешалка), эффективное использование тепловых эффектов химических превращений (например, в случае экзотермических реакций), а так же минимальные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теплопотери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адиабатическом режиме для достижения тепловой устойчивости реактора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реакторах химической промышленности процесс должен протекать в наиболее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оптимальном режиме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котором достигается максимальная производительность по целевым продуктам. Для этого проводят моделирование и расчет реакторов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исследовательских систем необходимо исключить влияние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нежелательных побочных факторов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лабораторное испытание. Такими факторами могут быть крекинг,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коксообразование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побочные реакции и т.д.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45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39962" y="2368846"/>
            <a:ext cx="6144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Классифицировать химические реакторы  можно по многим критериям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(каталитические), периодического (автоклавы, системы с мешалкой)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полупериодического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 (каталитического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риформинга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адиабатические (отсутствие теплообмена с окружающей средой, все тепло создается реакционным объемом, например, промышленные реакторы дегидрирования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метилбутенов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изотермические (температура постоянна во всем объеме, например, реакторы кипящего слоя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конструкции могут быть выполнены в виде колонны, реакционной камеры, печи, теплообменника и т.д.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973" y="1156989"/>
            <a:ext cx="86128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проектировании реактора необходимы сведения о кинетике химической реакции и производительности реактора. Инженер-технолог, разрабатывая схему реактора, должен также решить, будет ли реактор работать непрерывно или периодически, определить модель реактора и указать способы подвода или отвода теплоты.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s://www.czl.ru/netcat_files/userfiles/flow_reac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240" y="3036574"/>
            <a:ext cx="2250980" cy="364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601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2813" y="345383"/>
            <a:ext cx="60210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Реактор идеального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вытеснения (РИВ)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14999"/>
            <a:ext cx="6238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таком реакторе, например трубчатом, все частицы движутся в заданном направлении, не перемешиваясь с движущимися впереди и сзади, и полностью вытесняя, подобно поршню, находящиеся впереди частицы потока (поршневое движение потока). Время пребывания всех частиц в аппаратах идеального вытеснения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одинаково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8724" y="2680819"/>
            <a:ext cx="2010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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 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722" y="3427512"/>
            <a:ext cx="55821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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пребывания в реакторе любого элементарного объема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(частицы); τ – среднее время пребывания; </a:t>
            </a:r>
            <a:r>
              <a:rPr lang="en-US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объем реактора; </a:t>
            </a:r>
            <a:r>
              <a:rPr lang="en-US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pc="-1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смеси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272677"/>
            <a:ext cx="61943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длине реактора плавно изменяются концентрации реагентов и в соответствии с этим изменяется скорость реакции. Так, для простейшей необратимой реакции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протекающей без изменения объема при постоянстве температуры по мере протекания реакции по длине (высоте)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реактора или по времени его пребывания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реакторе уменьшается концентрация вещества </a:t>
            </a:r>
            <a:r>
              <a:rPr lang="ru-RU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</a:t>
            </a:r>
            <a:r>
              <a:rPr lang="ru-RU" b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i="1" spc="2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b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i="1" spc="2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(рис. </a:t>
            </a:r>
            <a:r>
              <a:rPr lang="ru-RU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увеличивается степень превращения </a:t>
            </a:r>
            <a:r>
              <a:rPr lang="ru-RU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i="1" spc="2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(рис. </a:t>
            </a:r>
            <a:r>
              <a:rPr lang="ru-RU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   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снижается скорость реакции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ru-RU" dirty="0"/>
          </a:p>
        </p:txBody>
      </p:sp>
      <p:pic>
        <p:nvPicPr>
          <p:cNvPr id="3074" name="Picture 2" descr="Рис 4-1-д-cor-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3511" y="1179872"/>
            <a:ext cx="2175301" cy="419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009468" y="5422270"/>
            <a:ext cx="31345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концентрации реагентов (а),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степени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превращения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(б)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скорости реакции (в)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394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825285" y="1224365"/>
            <a:ext cx="133480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6577122"/>
              </p:ext>
            </p:extLst>
          </p:nvPr>
        </p:nvGraphicFramePr>
        <p:xfrm>
          <a:off x="538348" y="1732545"/>
          <a:ext cx="2439352" cy="1208060"/>
        </p:xfrm>
        <a:graphic>
          <a:graphicData uri="http://schemas.openxmlformats.org/presentationml/2006/ole">
            <p:oleObj spid="_x0000_s4103" r:id="rId4" imgW="1663700" imgH="6223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3304147"/>
            <a:ext cx="3882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известна кинетика процесса, определить время пребывания реагентов, а затем размеры реактора при заданных расходе реагентов и степени превращения или производительность 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реактора при заданных размере реактора и степени превращения  и т. д.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8120" y="1321297"/>
            <a:ext cx="48310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Реальные реакторы обычно работают при режимах неполного перемешивания, но в некоторых производственных реакторах степень перемешивания столь незначительна, что для  технологических расчетов можно применять модель идеального вытеснения.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3360" y="3148255"/>
            <a:ext cx="48726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таким реакторам относят, прежде всего, трубчатые контактные аппараты с катализаторами в трубах или в межтрубном пространстве, служащие для гетерогенных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газофазных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реакций. 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Трубчатые реакторы типа </a:t>
            </a:r>
            <a:r>
              <a:rPr lang="ru-RU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кожухотрубного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теплообменника применяются 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гомогенных газовых реакций.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833" y="5657671"/>
            <a:ext cx="8699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вытеснения можно применять для технических расчетов при проектировании жидкофазных трубчатых реакторов с большим отношением длины трубы к его диаметру. Такие реакторы широко применяются   в производствах органических веществ.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20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9482" y="308529"/>
            <a:ext cx="70166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Проточный реактор полного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смешения (РИС)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98942"/>
            <a:ext cx="58551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Проточный реактор смешения представляет собой аппарат,  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котором интенсивно перемешиваются реагенты, например, при 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помощи </a:t>
            </a:r>
            <a:r>
              <a:rPr lang="ru-RU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мешалки. 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него непрерывно подаются реагенты   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непрерывно выводятся продукты реакции. Поступающие в такой реактор частицы вещества мгновенно смешиваются с находящимися в нем частицами, т. е. равномерно распределяются в объеме аппарата. 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во всех точках реакционного объема (</a:t>
            </a:r>
            <a:r>
              <a:rPr lang="en-US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мгновенно выравниваются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параметры, характеризующие процесс: концентрации 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pc="3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рис.а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i="1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степени превращения (рис.</a:t>
            </a:r>
            <a:r>
              <a:rPr lang="en-US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pc="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скорости реакции (рис.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температуры и др.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906770"/>
            <a:ext cx="5840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время пребывания реакционной смеси в реакторе может быть рассчитано по уравнению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26" y="4417474"/>
            <a:ext cx="892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 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509479"/>
            <a:ext cx="5796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Характеристическое уравнение реактора полного смешения выведенное  на основании материального баланса, имеет вид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3926" y="6488668"/>
            <a:ext cx="2218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С</a:t>
            </a:r>
            <a:r>
              <a:rPr lang="ru-RU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</a:t>
            </a:r>
            <a:r>
              <a:rPr lang="ru-RU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127" y="2445256"/>
            <a:ext cx="1283873" cy="22164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2253" y="1194620"/>
            <a:ext cx="1673899" cy="42853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796367" y="5380672"/>
            <a:ext cx="3347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Концентрация реагентов (а), степень превращения (б), 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скорость реакции (в) в реакторе полного смешения;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 заданный объем.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850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7767" y="182145"/>
            <a:ext cx="38397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Для реакций, протекающих без изменения объема, степень превращения будет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1231" y="1349575"/>
            <a:ext cx="2128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/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2219" y="213287"/>
            <a:ext cx="4193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Подставив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 уравнение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мат баланса значение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Х</a:t>
            </a:r>
            <a:r>
              <a:rPr lang="ru-RU" b="1" i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А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получим характеристическое уравнение  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0614" y="1264422"/>
            <a:ext cx="2623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</a:t>
            </a:r>
            <a:r>
              <a:rPr lang="ru-RU" sz="24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400" b="1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6477" y="1817837"/>
            <a:ext cx="88391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ним относятся реакторы с пропеллерными, лопастными, 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якорными и другими типами мешалок, а также с пневматическим  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струйно-циркуляционным перемешиванием.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975" y="2708045"/>
            <a:ext cx="55601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Интенсивность любого процесса а жидкой фазе 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–10</a:t>
            </a:r>
            <a:r>
              <a:rPr lang="ru-RU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раз выше, чем в газовой, поэтому в ряде производств стремятся растворить (абсорбировать) реагенты из газовой фазы в жидкую, чтобы реакция протекала в жидкости.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17342" y="2699605"/>
            <a:ext cx="31266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то же время коэффициенты диффузии компонентов в жидкостях ориентировочно 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–10</a:t>
            </a:r>
            <a:r>
              <a:rPr lang="ru-RU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 меньше, чем в газах.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32039" y="4254683"/>
            <a:ext cx="72119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скорость процессов в жидкой фазе или в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системах 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жидкость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твердое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жидкость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без интенсивного перемешивания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определяется, как правило, скоростью диффузии и лишь при перемешивании, близком к полному, процесс переходит в кинетическую область.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7794" y="5657671"/>
            <a:ext cx="7256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реакторы с перемешивающими устройствами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применяются для гомогенно-жидкостных и гетерогенных процессов 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системе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жидкость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твердое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(суспензии),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жидкость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жидкость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(эмульсии) 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жидкость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4" name="Picture 2" descr="http://www.uvsprom.ru/media/k2/galleries/336/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52006"/>
            <a:ext cx="1519084" cy="270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97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C82D9EC-6F42-99AC-AB4D-AB38C76CD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6841" y="331403"/>
            <a:ext cx="57518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Каскад реакторов полного смешения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Рис 4-3-д-cor-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9096" y="2408559"/>
            <a:ext cx="4854904" cy="37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08857" y="6081991"/>
            <a:ext cx="5095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каскада реакторов 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полного смешения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5473" y="1834866"/>
            <a:ext cx="35838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единичном реакторе полного смешения, вследствие того, что концентрации реагентов мгновенно снижаются до конечной величины, скорость реакций при больших степенях превращения невелика и потому для достижения высоких степеней превращения требуются реакторы большого объема. Более целесообразна установка ряда последовательно соединенных реакторов полного смешения—каскада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реакторов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4688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2110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Sholpan Kubekova</dc:creator>
  <cp:lastModifiedBy>User</cp:lastModifiedBy>
  <cp:revision>23</cp:revision>
  <dcterms:created xsi:type="dcterms:W3CDTF">2022-03-24T05:35:22Z</dcterms:created>
  <dcterms:modified xsi:type="dcterms:W3CDTF">2022-11-07T17:49:08Z</dcterms:modified>
</cp:coreProperties>
</file>