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73" r:id="rId3"/>
    <p:sldId id="299" r:id="rId4"/>
    <p:sldId id="295" r:id="rId5"/>
    <p:sldId id="296" r:id="rId6"/>
    <p:sldId id="297" r:id="rId7"/>
    <p:sldId id="300" r:id="rId8"/>
    <p:sldId id="293" r:id="rId9"/>
    <p:sldId id="280" r:id="rId10"/>
    <p:sldId id="329" r:id="rId11"/>
    <p:sldId id="282" r:id="rId12"/>
    <p:sldId id="284" r:id="rId13"/>
    <p:sldId id="285" r:id="rId14"/>
    <p:sldId id="298" r:id="rId15"/>
    <p:sldId id="283" r:id="rId16"/>
    <p:sldId id="287" r:id="rId17"/>
    <p:sldId id="288" r:id="rId18"/>
    <p:sldId id="289" r:id="rId19"/>
    <p:sldId id="33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24" r:id="rId38"/>
    <p:sldId id="325" r:id="rId39"/>
    <p:sldId id="326" r:id="rId40"/>
    <p:sldId id="327" r:id="rId41"/>
    <p:sldId id="328" r:id="rId4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66"/>
    <a:srgbClr val="74221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p:cViewPr varScale="1">
        <p:scale>
          <a:sx n="61" d="100"/>
          <a:sy n="61"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72D1E87C-07DC-43C3-9403-D4F77EFFED1E}" type="datetimeFigureOut">
              <a:rPr lang="ru-RU"/>
              <a:pPr>
                <a:defRPr/>
              </a:pPr>
              <a:t>09.11.2022</a:t>
            </a:fld>
            <a:endParaRPr lang="ru-RU"/>
          </a:p>
        </p:txBody>
      </p:sp>
      <p:sp>
        <p:nvSpPr>
          <p:cNvPr id="12" name="Нижний колонтитул 16"/>
          <p:cNvSpPr>
            <a:spLocks noGrp="1"/>
          </p:cNvSpPr>
          <p:nvPr>
            <p:ph type="ftr" sz="quarter" idx="11"/>
          </p:nvPr>
        </p:nvSpPr>
        <p:spPr/>
        <p:txBody>
          <a:bodyPr/>
          <a:lstStyle>
            <a:lvl1pPr>
              <a:defRPr/>
            </a:lvl1pPr>
          </a:lstStyle>
          <a:p>
            <a:pPr>
              <a:defRPr/>
            </a:pPr>
            <a:endParaRPr lang="ru-RU"/>
          </a:p>
        </p:txBody>
      </p:sp>
      <p:sp>
        <p:nvSpPr>
          <p:cNvPr id="13" name="Номер слайда 28"/>
          <p:cNvSpPr>
            <a:spLocks noGrp="1"/>
          </p:cNvSpPr>
          <p:nvPr>
            <p:ph type="sldNum" sz="quarter" idx="12"/>
          </p:nvPr>
        </p:nvSpPr>
        <p:spPr/>
        <p:txBody>
          <a:bodyPr/>
          <a:lstStyle>
            <a:lvl1pPr>
              <a:defRPr smtClean="0"/>
            </a:lvl1pPr>
          </a:lstStyle>
          <a:p>
            <a:pPr>
              <a:defRPr/>
            </a:pPr>
            <a:fld id="{56766B9A-C23C-4A5C-AA0A-E1B5312F168D}" type="slidenum">
              <a:rPr lang="ru-RU" altLang="ru-RU"/>
              <a:pPr>
                <a:defRPr/>
              </a:pPr>
              <a:t>‹#›</a:t>
            </a:fld>
            <a:endParaRPr lang="ru-RU" altLang="ru-RU"/>
          </a:p>
        </p:txBody>
      </p:sp>
    </p:spTree>
    <p:extLst>
      <p:ext uri="{BB962C8B-B14F-4D97-AF65-F5344CB8AC3E}">
        <p14:creationId xmlns="" xmlns:p14="http://schemas.microsoft.com/office/powerpoint/2010/main" val="30500074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EE86A86-65B9-495C-99E3-C853E6B18D26}"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DE0EABA-32C4-4453-8345-D04D5F8D8F68}" type="slidenum">
              <a:rPr lang="ru-RU" altLang="ru-RU"/>
              <a:pPr>
                <a:defRPr/>
              </a:pPr>
              <a:t>‹#›</a:t>
            </a:fld>
            <a:endParaRPr lang="ru-RU" altLang="ru-RU"/>
          </a:p>
        </p:txBody>
      </p:sp>
    </p:spTree>
    <p:extLst>
      <p:ext uri="{BB962C8B-B14F-4D97-AF65-F5344CB8AC3E}">
        <p14:creationId xmlns="" xmlns:p14="http://schemas.microsoft.com/office/powerpoint/2010/main" val="179487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53EAE72-4179-4C5C-9FB8-48AA88DDBFCD}"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86B24A9-8230-4DEC-A4E5-DCDE3DC9C5E3}" type="slidenum">
              <a:rPr lang="ru-RU" altLang="ru-RU"/>
              <a:pPr>
                <a:defRPr/>
              </a:pPr>
              <a:t>‹#›</a:t>
            </a:fld>
            <a:endParaRPr lang="ru-RU" altLang="ru-RU"/>
          </a:p>
        </p:txBody>
      </p:sp>
    </p:spTree>
    <p:extLst>
      <p:ext uri="{BB962C8B-B14F-4D97-AF65-F5344CB8AC3E}">
        <p14:creationId xmlns="" xmlns:p14="http://schemas.microsoft.com/office/powerpoint/2010/main" val="246955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66738" y="1752600"/>
            <a:ext cx="8001000" cy="4267200"/>
          </a:xfrm>
        </p:spPr>
        <p:txBody>
          <a:bodyPr>
            <a:normAutofit/>
          </a:bodyPr>
          <a:lstStyle/>
          <a:p>
            <a:pPr lvl="0"/>
            <a:endParaRPr lang="ru-RU" noProof="0" smtClean="0"/>
          </a:p>
        </p:txBody>
      </p:sp>
      <p:sp>
        <p:nvSpPr>
          <p:cNvPr id="4" name="Дата 13"/>
          <p:cNvSpPr>
            <a:spLocks noGrp="1"/>
          </p:cNvSpPr>
          <p:nvPr>
            <p:ph type="dt" sz="half" idx="10"/>
          </p:nvPr>
        </p:nvSpPr>
        <p:spPr/>
        <p:txBody>
          <a:bodyPr/>
          <a:lstStyle>
            <a:lvl1pPr>
              <a:defRPr/>
            </a:lvl1pPr>
          </a:lstStyle>
          <a:p>
            <a:pPr>
              <a:defRPr/>
            </a:pPr>
            <a:fld id="{2CA87200-008C-428E-B7E7-AD696444DBA8}"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CADBA03-6398-4349-B261-F3E04537D524}" type="slidenum">
              <a:rPr lang="ru-RU" altLang="ru-RU"/>
              <a:pPr>
                <a:defRPr/>
              </a:pPr>
              <a:t>‹#›</a:t>
            </a:fld>
            <a:endParaRPr lang="ru-RU" altLang="ru-RU"/>
          </a:p>
        </p:txBody>
      </p:sp>
    </p:spTree>
    <p:extLst>
      <p:ext uri="{BB962C8B-B14F-4D97-AF65-F5344CB8AC3E}">
        <p14:creationId xmlns="" xmlns:p14="http://schemas.microsoft.com/office/powerpoint/2010/main" val="24111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F6DE9AB-A077-405B-B024-6959C99B850D}" type="datetimeFigureOut">
              <a:rPr lang="ru-RU"/>
              <a:pPr>
                <a:defRPr/>
              </a:pPr>
              <a:t>09.11.2022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435BE79-A0CA-4F67-A043-FCAA2DCB4768}" type="slidenum">
              <a:rPr lang="ru-RU" altLang="ru-RU"/>
              <a:pPr>
                <a:defRPr/>
              </a:pPr>
              <a:t>‹#›</a:t>
            </a:fld>
            <a:endParaRPr lang="ru-RU" altLang="ru-RU"/>
          </a:p>
        </p:txBody>
      </p:sp>
    </p:spTree>
    <p:extLst>
      <p:ext uri="{BB962C8B-B14F-4D97-AF65-F5344CB8AC3E}">
        <p14:creationId xmlns="" xmlns:p14="http://schemas.microsoft.com/office/powerpoint/2010/main" val="3922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4D3444AD-8E6A-4B7E-A816-E7A93F5B9601}" type="datetimeFigureOut">
              <a:rPr lang="ru-RU"/>
              <a:pPr>
                <a:defRPr/>
              </a:pPr>
              <a:t>09.11.2022</a:t>
            </a:fld>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smtClean="0"/>
            </a:lvl1pPr>
          </a:lstStyle>
          <a:p>
            <a:pPr>
              <a:defRPr/>
            </a:pPr>
            <a:fld id="{286C265F-C61E-4AA4-BD3A-F8B7F7580EBB}" type="slidenum">
              <a:rPr lang="ru-RU" altLang="ru-RU"/>
              <a:pPr>
                <a:defRPr/>
              </a:pPr>
              <a:t>‹#›</a:t>
            </a:fld>
            <a:endParaRPr lang="ru-RU" altLang="ru-RU"/>
          </a:p>
        </p:txBody>
      </p:sp>
    </p:spTree>
    <p:extLst>
      <p:ext uri="{BB962C8B-B14F-4D97-AF65-F5344CB8AC3E}">
        <p14:creationId xmlns="" xmlns:p14="http://schemas.microsoft.com/office/powerpoint/2010/main" val="2324076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E40889B-F19F-4ED5-9F1B-AB06AA96C5A1}" type="datetimeFigureOut">
              <a:rPr lang="ru-RU"/>
              <a:pPr>
                <a:defRPr/>
              </a:pPr>
              <a:t>09.11.2022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E3C39D6-85EC-4DF7-9F7C-0FE4C28BB6EA}" type="slidenum">
              <a:rPr lang="ru-RU" altLang="ru-RU"/>
              <a:pPr>
                <a:defRPr/>
              </a:pPr>
              <a:t>‹#›</a:t>
            </a:fld>
            <a:endParaRPr lang="ru-RU" altLang="ru-RU"/>
          </a:p>
        </p:txBody>
      </p:sp>
    </p:spTree>
    <p:extLst>
      <p:ext uri="{BB962C8B-B14F-4D97-AF65-F5344CB8AC3E}">
        <p14:creationId xmlns="" xmlns:p14="http://schemas.microsoft.com/office/powerpoint/2010/main" val="25701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791FD024-4449-4F0C-9FB0-0AD7F8AB1870}" type="datetimeFigureOut">
              <a:rPr lang="ru-RU"/>
              <a:pPr>
                <a:defRPr/>
              </a:pPr>
              <a:t>09.11.2022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EE4C77A9-F6BF-47C4-B4D6-7947CBB9EE13}" type="slidenum">
              <a:rPr lang="ru-RU" altLang="ru-RU"/>
              <a:pPr>
                <a:defRPr/>
              </a:pPr>
              <a:t>‹#›</a:t>
            </a:fld>
            <a:endParaRPr lang="ru-RU" altLang="ru-RU"/>
          </a:p>
        </p:txBody>
      </p:sp>
    </p:spTree>
    <p:extLst>
      <p:ext uri="{BB962C8B-B14F-4D97-AF65-F5344CB8AC3E}">
        <p14:creationId xmlns="" xmlns:p14="http://schemas.microsoft.com/office/powerpoint/2010/main" val="275061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BE430BB0-4950-4D61-9D77-9DE8E2C418E7}" type="datetimeFigureOut">
              <a:rPr lang="ru-RU"/>
              <a:pPr>
                <a:defRPr/>
              </a:pPr>
              <a:t>09.11.2022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73178545-79D5-4623-A834-B5C99848DE89}" type="slidenum">
              <a:rPr lang="ru-RU" altLang="ru-RU"/>
              <a:pPr>
                <a:defRPr/>
              </a:pPr>
              <a:t>‹#›</a:t>
            </a:fld>
            <a:endParaRPr lang="ru-RU" altLang="ru-RU"/>
          </a:p>
        </p:txBody>
      </p:sp>
    </p:spTree>
    <p:extLst>
      <p:ext uri="{BB962C8B-B14F-4D97-AF65-F5344CB8AC3E}">
        <p14:creationId xmlns="" xmlns:p14="http://schemas.microsoft.com/office/powerpoint/2010/main" val="200959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808E674-E3C2-47B7-966D-C865D47375B9}" type="datetimeFigureOut">
              <a:rPr lang="ru-RU"/>
              <a:pPr>
                <a:defRPr/>
              </a:pPr>
              <a:t>09.11.2022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0F74304-74A7-493A-AD7A-B159FA821B95}" type="slidenum">
              <a:rPr lang="ru-RU" altLang="ru-RU"/>
              <a:pPr>
                <a:defRPr/>
              </a:pPr>
              <a:t>‹#›</a:t>
            </a:fld>
            <a:endParaRPr lang="ru-RU" altLang="ru-RU"/>
          </a:p>
        </p:txBody>
      </p:sp>
    </p:spTree>
    <p:extLst>
      <p:ext uri="{BB962C8B-B14F-4D97-AF65-F5344CB8AC3E}">
        <p14:creationId xmlns="" xmlns:p14="http://schemas.microsoft.com/office/powerpoint/2010/main" val="234806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4BE22E78-1B1C-4EF3-BFE8-FEACDA33DEB2}" type="datetimeFigureOut">
              <a:rPr lang="ru-RU"/>
              <a:pPr>
                <a:defRPr/>
              </a:pPr>
              <a:t>09.11.2022</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smtClean="0"/>
            </a:lvl1pPr>
          </a:lstStyle>
          <a:p>
            <a:pPr>
              <a:defRPr/>
            </a:pPr>
            <a:fld id="{96EC63C2-20AB-4977-8FFB-EDB874314BBD}" type="slidenum">
              <a:rPr lang="ru-RU" altLang="ru-RU"/>
              <a:pPr>
                <a:defRPr/>
              </a:pPr>
              <a:t>‹#›</a:t>
            </a:fld>
            <a:endParaRPr lang="ru-RU" altLang="ru-RU"/>
          </a:p>
        </p:txBody>
      </p:sp>
    </p:spTree>
    <p:extLst>
      <p:ext uri="{BB962C8B-B14F-4D97-AF65-F5344CB8AC3E}">
        <p14:creationId xmlns="" xmlns:p14="http://schemas.microsoft.com/office/powerpoint/2010/main" val="146606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3AF9181C-A27A-45CE-9CA1-AFEF257CA1D5}" type="datetimeFigureOut">
              <a:rPr lang="ru-RU"/>
              <a:pPr>
                <a:defRPr/>
              </a:pPr>
              <a:t>09.11.2022</a:t>
            </a:fld>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smtClean="0"/>
            </a:lvl1pPr>
          </a:lstStyle>
          <a:p>
            <a:pPr>
              <a:defRPr/>
            </a:pPr>
            <a:fld id="{873FA270-1916-48C6-B784-55B6025339EE}" type="slidenum">
              <a:rPr lang="ru-RU" altLang="ru-RU"/>
              <a:pPr>
                <a:defRPr/>
              </a:pPr>
              <a:t>‹#›</a:t>
            </a:fld>
            <a:endParaRPr lang="ru-RU" altLang="ru-RU"/>
          </a:p>
        </p:txBody>
      </p:sp>
    </p:spTree>
    <p:extLst>
      <p:ext uri="{BB962C8B-B14F-4D97-AF65-F5344CB8AC3E}">
        <p14:creationId xmlns="" xmlns:p14="http://schemas.microsoft.com/office/powerpoint/2010/main" val="420674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Заголовок 21"/>
          <p:cNvSpPr>
            <a:spLocks noGrp="1"/>
          </p:cNvSpPr>
          <p:nvPr>
            <p:ph type="title"/>
          </p:nvPr>
        </p:nvSpPr>
        <p:spPr bwMode="auto">
          <a:xfrm>
            <a:off x="914400" y="274638"/>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fld id="{2F792146-DFF4-4694-9BB6-38E860069D04}" type="datetimeFigureOut">
              <a:rPr lang="ru-RU"/>
              <a:pPr>
                <a:defRPr/>
              </a:pPr>
              <a:t>09.11.2022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Calibri" panose="020F0502020204030204" pitchFamily="34" charset="0"/>
              </a:defRPr>
            </a:lvl1pPr>
          </a:lstStyle>
          <a:p>
            <a:pPr>
              <a:defRPr/>
            </a:pPr>
            <a:fld id="{C0D29B94-8DFA-4FBD-A4B9-5874D0376AC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70" r:id="rId1"/>
    <p:sldLayoutId id="2147483762" r:id="rId2"/>
    <p:sldLayoutId id="2147483771" r:id="rId3"/>
    <p:sldLayoutId id="2147483763" r:id="rId4"/>
    <p:sldLayoutId id="2147483764" r:id="rId5"/>
    <p:sldLayoutId id="2147483765" r:id="rId6"/>
    <p:sldLayoutId id="2147483766" r:id="rId7"/>
    <p:sldLayoutId id="2147483772" r:id="rId8"/>
    <p:sldLayoutId id="2147483773" r:id="rId9"/>
    <p:sldLayoutId id="2147483767" r:id="rId10"/>
    <p:sldLayoutId id="2147483768" r:id="rId11"/>
    <p:sldLayoutId id="2147483769"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 Id="rId1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1357313"/>
            <a:ext cx="7772400" cy="3071812"/>
          </a:xfrm>
        </p:spPr>
        <p:txBody>
          <a:bodyPr>
            <a:noAutofit/>
          </a:bodyPr>
          <a:lstStyle/>
          <a:p>
            <a:pPr eaLnBrk="1" hangingPunct="1">
              <a:defRPr/>
            </a:pPr>
            <a:r>
              <a:rPr lang="kk-KZ" sz="3200" b="1" i="1" dirty="0" smtClean="0">
                <a:solidFill>
                  <a:srgbClr val="002060"/>
                </a:solidFill>
                <a:effectLst>
                  <a:outerShdw blurRad="38100" dist="38100" dir="2700000" algn="tl">
                    <a:srgbClr val="C0C0C0"/>
                  </a:outerShdw>
                </a:effectLst>
                <a:latin typeface="Arial" charset="0"/>
                <a:cs typeface="Arial" charset="0"/>
              </a:rPr>
              <a:t>Дәріс тақырыбы:</a:t>
            </a:r>
            <a:r>
              <a:rPr lang="kk-KZ" sz="3200" b="1" i="1" dirty="0" smtClean="0">
                <a:solidFill>
                  <a:srgbClr val="C00000"/>
                </a:solidFill>
                <a:effectLst>
                  <a:outerShdw blurRad="38100" dist="38100" dir="2700000" algn="tl">
                    <a:srgbClr val="C0C0C0"/>
                  </a:outerShdw>
                </a:effectLst>
                <a:latin typeface="Arial" charset="0"/>
                <a:cs typeface="Arial" charset="0"/>
              </a:rPr>
              <a:t> </a:t>
            </a:r>
            <a:br>
              <a:rPr lang="kk-KZ" sz="3200" b="1" i="1" dirty="0" smtClean="0">
                <a:solidFill>
                  <a:srgbClr val="C00000"/>
                </a:solidFill>
                <a:effectLst>
                  <a:outerShdw blurRad="38100" dist="38100" dir="2700000" algn="tl">
                    <a:srgbClr val="C0C0C0"/>
                  </a:outerShdw>
                </a:effectLst>
                <a:latin typeface="Arial" charset="0"/>
                <a:cs typeface="Arial" charset="0"/>
              </a:rPr>
            </a:br>
            <a:r>
              <a:rPr lang="kk-KZ" sz="3200" b="1" i="1" dirty="0" smtClean="0">
                <a:solidFill>
                  <a:srgbClr val="C00000"/>
                </a:solidFill>
                <a:effectLst>
                  <a:outerShdw blurRad="38100" dist="38100" dir="2700000" algn="tl">
                    <a:srgbClr val="C0C0C0"/>
                  </a:outerShdw>
                </a:effectLst>
                <a:latin typeface="Arial" charset="0"/>
                <a:cs typeface="Arial" charset="0"/>
              </a:rPr>
              <a:t/>
            </a:r>
            <a:br>
              <a:rPr lang="kk-KZ" sz="3200" b="1" i="1" dirty="0" smtClean="0">
                <a:solidFill>
                  <a:srgbClr val="C00000"/>
                </a:solidFill>
                <a:effectLst>
                  <a:outerShdw blurRad="38100" dist="38100" dir="2700000" algn="tl">
                    <a:srgbClr val="C0C0C0"/>
                  </a:outerShdw>
                </a:effectLst>
                <a:latin typeface="Arial" charset="0"/>
                <a:cs typeface="Arial" charset="0"/>
              </a:rPr>
            </a:br>
            <a:r>
              <a:rPr lang="kk-KZ" sz="3200" b="1" i="1" dirty="0" smtClean="0">
                <a:solidFill>
                  <a:schemeClr val="tx1"/>
                </a:solidFill>
                <a:latin typeface="Arial" charset="0"/>
                <a:cs typeface="Arial" charset="0"/>
              </a:rPr>
              <a:t>Химиялық байланыс </a:t>
            </a:r>
            <a:endParaRPr lang="ru-RU" sz="3200" b="1" i="1" dirty="0" smtClean="0">
              <a:solidFill>
                <a:schemeClr val="tx1"/>
              </a:solidFill>
              <a:effectLst>
                <a:outerShdw blurRad="38100" dist="38100" dir="2700000" algn="tl">
                  <a:srgbClr val="C0C0C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357188"/>
            <a:ext cx="8208912" cy="6072187"/>
          </a:xfrm>
        </p:spPr>
        <p:txBody>
          <a:bodyPr>
            <a:noAutofit/>
          </a:bodyPr>
          <a:lstStyle/>
          <a:p>
            <a:pPr marL="0" indent="342900" algn="ctr" eaLnBrk="1" hangingPunct="1">
              <a:spcBef>
                <a:spcPct val="0"/>
              </a:spcBef>
              <a:buFont typeface="Arial" charset="0"/>
              <a:buNone/>
              <a:defRPr/>
            </a:pPr>
            <a:r>
              <a:rPr lang="kk-KZ" sz="2400" b="1" i="1" dirty="0" smtClean="0">
                <a:solidFill>
                  <a:srgbClr val="FF0000"/>
                </a:solidFill>
                <a:latin typeface="Arial" charset="0"/>
                <a:cs typeface="Arial" charset="0"/>
              </a:rPr>
              <a:t>ВБ әдістің қағидалары</a:t>
            </a:r>
            <a:r>
              <a:rPr lang="kk-KZ" sz="2400" b="1" dirty="0" smtClean="0">
                <a:solidFill>
                  <a:srgbClr val="FF0000"/>
                </a:solidFill>
                <a:latin typeface="Arial" charset="0"/>
                <a:cs typeface="Arial" charset="0"/>
              </a:rPr>
              <a:t>:</a:t>
            </a:r>
          </a:p>
          <a:p>
            <a:pPr marL="363538" indent="-363538" algn="just" eaLnBrk="1" hangingPunct="1">
              <a:spcBef>
                <a:spcPct val="0"/>
              </a:spcBef>
              <a:buFont typeface="Franklin Gothic Book" pitchFamily="34" charset="0"/>
              <a:buAutoNum type="arabicPeriod"/>
              <a:defRPr/>
            </a:pPr>
            <a:r>
              <a:rPr lang="kk-KZ" sz="2400" b="1" dirty="0" smtClean="0">
                <a:latin typeface="Arial" charset="0"/>
                <a:cs typeface="Arial" charset="0"/>
              </a:rPr>
              <a:t>Химиялық байланыс антипараллель спинді валенттік электрондар арқылы түзіледі. Электрондардың қабаттасуы нәтижесінде электрондық бұлттардың тығыздығы жоғарылайды.</a:t>
            </a:r>
          </a:p>
          <a:p>
            <a:pPr marL="363538" indent="-363538" algn="just" eaLnBrk="1" hangingPunct="1">
              <a:spcBef>
                <a:spcPct val="0"/>
              </a:spcBef>
              <a:buFont typeface="Franklin Gothic Book" pitchFamily="34" charset="0"/>
              <a:buAutoNum type="arabicPeriod"/>
              <a:defRPr/>
            </a:pPr>
            <a:r>
              <a:rPr lang="kk-KZ" sz="2400" b="1" dirty="0" smtClean="0">
                <a:latin typeface="Arial" charset="0"/>
                <a:cs typeface="Arial" charset="0"/>
              </a:rPr>
              <a:t>Атомдық орбитальдар көбірек қабаттасқан бағытта химиялық байланыс орнайды.</a:t>
            </a:r>
          </a:p>
          <a:p>
            <a:pPr marL="363538" indent="-363538" algn="just" eaLnBrk="1" hangingPunct="1">
              <a:spcBef>
                <a:spcPct val="0"/>
              </a:spcBef>
              <a:buFont typeface="Franklin Gothic Book" pitchFamily="34" charset="0"/>
              <a:buAutoNum type="arabicPeriod"/>
              <a:defRPr/>
            </a:pPr>
            <a:r>
              <a:rPr lang="kk-KZ" sz="2400" b="1" dirty="0" smtClean="0">
                <a:latin typeface="Arial" charset="0"/>
                <a:cs typeface="Arial" charset="0"/>
              </a:rPr>
              <a:t>Молекула түзілгенде әрбір атомның электрондық құрылысы сақталады.</a:t>
            </a:r>
          </a:p>
        </p:txBody>
      </p:sp>
    </p:spTree>
    <p:extLst>
      <p:ext uri="{BB962C8B-B14F-4D97-AF65-F5344CB8AC3E}">
        <p14:creationId xmlns="" xmlns:p14="http://schemas.microsoft.com/office/powerpoint/2010/main" val="3163083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sz="quarter" idx="1"/>
          </p:nvPr>
        </p:nvSpPr>
        <p:spPr>
          <a:xfrm>
            <a:off x="457200" y="428625"/>
            <a:ext cx="8229600" cy="5786438"/>
          </a:xfrm>
        </p:spPr>
        <p:txBody>
          <a:bodyPr/>
          <a:lstStyle/>
          <a:p>
            <a:pPr marL="0" indent="342900" algn="ctr"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Коваленттік байланыс түзілу </a:t>
            </a:r>
          </a:p>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 </a:t>
            </a:r>
            <a:endParaRPr lang="kk-KZ" altLang="ru-RU" sz="2400" b="1"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endParaRPr lang="kk-KZ" altLang="ru-RU" sz="2400" b="1"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i="1" u="sng" dirty="0" smtClean="0">
                <a:latin typeface="Arial" panose="020B0604020202020204" pitchFamily="34" charset="0"/>
                <a:cs typeface="Arial" panose="020B0604020202020204" pitchFamily="34" charset="0"/>
              </a:rPr>
              <a:t>алмасу механизмі</a:t>
            </a:r>
            <a:r>
              <a:rPr lang="kk-KZ" altLang="ru-RU" sz="2400" b="1" u="sng" dirty="0" smtClean="0">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               </a:t>
            </a:r>
            <a:r>
              <a:rPr lang="kk-KZ" altLang="ru-RU" sz="2400" b="1" i="1" u="sng" dirty="0" smtClean="0">
                <a:latin typeface="Arial" panose="020B0604020202020204" pitchFamily="34" charset="0"/>
                <a:cs typeface="Arial" panose="020B0604020202020204" pitchFamily="34" charset="0"/>
              </a:rPr>
              <a:t>донорлы-акцепторлы</a:t>
            </a:r>
            <a:r>
              <a:rPr lang="kk-KZ" altLang="ru-RU" sz="2400" b="1" i="1" dirty="0" smtClean="0">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b="1" i="1" dirty="0" smtClean="0">
                <a:latin typeface="Arial" panose="020B0604020202020204" pitchFamily="34" charset="0"/>
                <a:cs typeface="Arial" panose="020B0604020202020204" pitchFamily="34" charset="0"/>
              </a:rPr>
              <a:t>                                                 </a:t>
            </a:r>
            <a:r>
              <a:rPr lang="kk-KZ" altLang="ru-RU" sz="2400" b="1" i="1" u="sng" dirty="0" smtClean="0">
                <a:latin typeface="Arial" panose="020B0604020202020204" pitchFamily="34" charset="0"/>
                <a:cs typeface="Arial" panose="020B0604020202020204" pitchFamily="34" charset="0"/>
              </a:rPr>
              <a:t>механизмі</a:t>
            </a:r>
            <a:r>
              <a:rPr lang="kk-KZ" altLang="ru-RU" sz="2400" b="1" u="sng" dirty="0" smtClean="0">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бойынша іске асырылады.</a:t>
            </a:r>
            <a:endParaRPr lang="ru-RU" altLang="ru-RU" sz="2400" b="1" dirty="0" smtClean="0">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endParaRPr lang="kk-KZ" altLang="ru-RU" sz="2400" b="1" i="1"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Алмасу механизмі</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әр атом сыңарына бірден бір тақ электронын береді.</a:t>
            </a:r>
            <a:endParaRPr lang="ru-RU" altLang="ru-RU" sz="2400" b="1" dirty="0" smtClean="0">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i="1"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endParaRPr lang="kk-KZ" altLang="ru-RU" sz="2400" b="1" i="1"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endParaRPr lang="kk-KZ" altLang="ru-RU" sz="2400" b="1" i="1"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i="1" dirty="0" smtClean="0">
                <a:solidFill>
                  <a:srgbClr val="742217"/>
                </a:solidFill>
                <a:latin typeface="Arial" panose="020B0604020202020204" pitchFamily="34" charset="0"/>
                <a:cs typeface="Arial" panose="020B0604020202020204" pitchFamily="34" charset="0"/>
              </a:rPr>
              <a:t>                              +               </a:t>
            </a:r>
          </a:p>
        </p:txBody>
      </p:sp>
      <p:cxnSp>
        <p:nvCxnSpPr>
          <p:cNvPr id="4" name="Прямая со стрелкой 3"/>
          <p:cNvCxnSpPr/>
          <p:nvPr/>
        </p:nvCxnSpPr>
        <p:spPr>
          <a:xfrm rot="10800000" flipV="1">
            <a:off x="2714625" y="928688"/>
            <a:ext cx="1357313"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4857750" y="928688"/>
            <a:ext cx="1357313"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341" name="Object 3"/>
          <p:cNvGraphicFramePr>
            <a:graphicFrameLocks noChangeAspect="1"/>
          </p:cNvGraphicFramePr>
          <p:nvPr/>
        </p:nvGraphicFramePr>
        <p:xfrm>
          <a:off x="2643188" y="3929063"/>
          <a:ext cx="3786187" cy="557212"/>
        </p:xfrm>
        <a:graphic>
          <a:graphicData uri="http://schemas.openxmlformats.org/presentationml/2006/ole">
            <p:oleObj spid="_x0000_s14411" name="Формула" r:id="rId3" imgW="2600325" imgH="381000" progId="Equation.3">
              <p:embed/>
            </p:oleObj>
          </a:graphicData>
        </a:graphic>
      </p:graphicFrame>
      <p:sp>
        <p:nvSpPr>
          <p:cNvPr id="8" name="Блок-схема: узел 7"/>
          <p:cNvSpPr/>
          <p:nvPr/>
        </p:nvSpPr>
        <p:spPr>
          <a:xfrm>
            <a:off x="2500313" y="4714875"/>
            <a:ext cx="642937"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9" name="Блок-схема: узел 8"/>
          <p:cNvSpPr/>
          <p:nvPr/>
        </p:nvSpPr>
        <p:spPr>
          <a:xfrm>
            <a:off x="3929063" y="4714875"/>
            <a:ext cx="642937"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graphicFrame>
        <p:nvGraphicFramePr>
          <p:cNvPr id="14344" name="Object 4"/>
          <p:cNvGraphicFramePr>
            <a:graphicFrameLocks noChangeAspect="1"/>
          </p:cNvGraphicFramePr>
          <p:nvPr/>
        </p:nvGraphicFramePr>
        <p:xfrm>
          <a:off x="2786063" y="5000625"/>
          <a:ext cx="127000" cy="127000"/>
        </p:xfrm>
        <a:graphic>
          <a:graphicData uri="http://schemas.openxmlformats.org/presentationml/2006/ole">
            <p:oleObj spid="_x0000_s14412" name="Формула" r:id="rId4" imgW="126725" imgH="126725" progId="Equation.3">
              <p:embed/>
            </p:oleObj>
          </a:graphicData>
        </a:graphic>
      </p:graphicFrame>
      <p:graphicFrame>
        <p:nvGraphicFramePr>
          <p:cNvPr id="14345" name="Object 6"/>
          <p:cNvGraphicFramePr>
            <a:graphicFrameLocks noChangeAspect="1"/>
          </p:cNvGraphicFramePr>
          <p:nvPr/>
        </p:nvGraphicFramePr>
        <p:xfrm>
          <a:off x="4214813" y="5000625"/>
          <a:ext cx="127000" cy="127000"/>
        </p:xfrm>
        <a:graphic>
          <a:graphicData uri="http://schemas.openxmlformats.org/presentationml/2006/ole">
            <p:oleObj spid="_x0000_s14413" name="Формула" r:id="rId5" imgW="122548" imgH="131975" progId="Equation.3">
              <p:embed/>
            </p:oleObj>
          </a:graphicData>
        </a:graphic>
      </p:graphicFrame>
      <p:cxnSp>
        <p:nvCxnSpPr>
          <p:cNvPr id="14" name="Прямая со стрелкой 13"/>
          <p:cNvCxnSpPr/>
          <p:nvPr/>
        </p:nvCxnSpPr>
        <p:spPr>
          <a:xfrm>
            <a:off x="4714875" y="5143500"/>
            <a:ext cx="64293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Блок-схема: узел 15"/>
          <p:cNvSpPr/>
          <p:nvPr/>
        </p:nvSpPr>
        <p:spPr>
          <a:xfrm>
            <a:off x="5857875" y="4786313"/>
            <a:ext cx="642938" cy="6429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7" name="Блок-схема: узел 16"/>
          <p:cNvSpPr/>
          <p:nvPr/>
        </p:nvSpPr>
        <p:spPr>
          <a:xfrm>
            <a:off x="5429250" y="4786313"/>
            <a:ext cx="642938" cy="6429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graphicFrame>
        <p:nvGraphicFramePr>
          <p:cNvPr id="14349" name="Object 7"/>
          <p:cNvGraphicFramePr>
            <a:graphicFrameLocks noChangeAspect="1"/>
          </p:cNvGraphicFramePr>
          <p:nvPr/>
        </p:nvGraphicFramePr>
        <p:xfrm>
          <a:off x="6143625" y="5072063"/>
          <a:ext cx="127000" cy="127000"/>
        </p:xfrm>
        <a:graphic>
          <a:graphicData uri="http://schemas.openxmlformats.org/presentationml/2006/ole">
            <p:oleObj spid="_x0000_s14414" name="Формула" r:id="rId6" imgW="122548" imgH="131975" progId="Equation.3">
              <p:embed/>
            </p:oleObj>
          </a:graphicData>
        </a:graphic>
      </p:graphicFrame>
      <p:graphicFrame>
        <p:nvGraphicFramePr>
          <p:cNvPr id="14350" name="Object 8"/>
          <p:cNvGraphicFramePr>
            <a:graphicFrameLocks noChangeAspect="1"/>
          </p:cNvGraphicFramePr>
          <p:nvPr/>
        </p:nvGraphicFramePr>
        <p:xfrm>
          <a:off x="5715000" y="5072063"/>
          <a:ext cx="127000" cy="127000"/>
        </p:xfrm>
        <a:graphic>
          <a:graphicData uri="http://schemas.openxmlformats.org/presentationml/2006/ole">
            <p:oleObj spid="_x0000_s14415" name="Формула" r:id="rId7" imgW="122548" imgH="131975"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357188"/>
            <a:ext cx="8229600" cy="1571625"/>
          </a:xfrm>
        </p:spPr>
        <p:txBody>
          <a:bodyPr/>
          <a:lstStyle/>
          <a:p>
            <a:pPr indent="341313" algn="just" eaLnBrk="1" hangingPunct="1"/>
            <a:r>
              <a:rPr lang="kk-KZ" altLang="ru-RU" sz="2400" b="1" i="1" dirty="0" smtClean="0">
                <a:solidFill>
                  <a:srgbClr val="FF0000"/>
                </a:solidFill>
                <a:latin typeface="Arial" panose="020B0604020202020204" pitchFamily="34" charset="0"/>
                <a:cs typeface="Arial" panose="020B0604020202020204" pitchFamily="34" charset="0"/>
              </a:rPr>
              <a:t>Донорлы-акцепторлы механизмі</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chemeClr val="tx1"/>
                </a:solidFill>
                <a:latin typeface="Arial" panose="020B0604020202020204" pitchFamily="34" charset="0"/>
                <a:cs typeface="Arial" panose="020B0604020202020204" pitchFamily="34" charset="0"/>
              </a:rPr>
              <a:t>бір атом (</a:t>
            </a:r>
            <a:r>
              <a:rPr lang="kk-KZ" altLang="ru-RU" sz="2400" b="1" i="1" dirty="0" smtClean="0">
                <a:solidFill>
                  <a:srgbClr val="FF0000"/>
                </a:solidFill>
                <a:latin typeface="Arial" panose="020B0604020202020204" pitchFamily="34" charset="0"/>
                <a:cs typeface="Arial" panose="020B0604020202020204" pitchFamily="34" charset="0"/>
              </a:rPr>
              <a:t>донор</a:t>
            </a:r>
            <a:r>
              <a:rPr lang="kk-KZ" altLang="ru-RU" sz="2400" b="1" dirty="0" smtClean="0">
                <a:solidFill>
                  <a:schemeClr val="tx1"/>
                </a:solidFill>
                <a:latin typeface="Arial" panose="020B0604020202020204" pitchFamily="34" charset="0"/>
                <a:cs typeface="Arial" panose="020B0604020202020204" pitchFamily="34" charset="0"/>
              </a:rPr>
              <a:t>) жұп электрондарын береді, ал екіншісі (</a:t>
            </a:r>
            <a:r>
              <a:rPr lang="kk-KZ" altLang="ru-RU" sz="2400" b="1" i="1" dirty="0" smtClean="0">
                <a:solidFill>
                  <a:srgbClr val="FF0000"/>
                </a:solidFill>
                <a:latin typeface="Arial" panose="020B0604020202020204" pitchFamily="34" charset="0"/>
                <a:cs typeface="Arial" panose="020B0604020202020204" pitchFamily="34" charset="0"/>
              </a:rPr>
              <a:t>акцептор</a:t>
            </a:r>
            <a:r>
              <a:rPr lang="kk-KZ" altLang="ru-RU" sz="2400" b="1" dirty="0" smtClean="0">
                <a:solidFill>
                  <a:schemeClr val="tx1"/>
                </a:solidFill>
                <a:latin typeface="Arial" panose="020B0604020202020204" pitchFamily="34" charset="0"/>
                <a:cs typeface="Arial" panose="020B0604020202020204" pitchFamily="34" charset="0"/>
              </a:rPr>
              <a:t>) валенттік бос орбиталін ұсынады (мысалы, аммоний ионның түзілуі).</a:t>
            </a:r>
            <a:endParaRPr lang="ru-RU" altLang="ru-RU" b="1" dirty="0" smtClean="0">
              <a:solidFill>
                <a:schemeClr val="tx1"/>
              </a:solidFill>
              <a:latin typeface="Arial" panose="020B0604020202020204" pitchFamily="34" charset="0"/>
              <a:cs typeface="Arial" panose="020B0604020202020204" pitchFamily="34" charset="0"/>
            </a:endParaRPr>
          </a:p>
        </p:txBody>
      </p:sp>
      <p:pic>
        <p:nvPicPr>
          <p:cNvPr id="15363" name="Picture 2"/>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a:xfrm>
            <a:off x="357188" y="2286000"/>
            <a:ext cx="8539162" cy="288131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sz="quarter" idx="1"/>
          </p:nvPr>
        </p:nvSpPr>
        <p:spPr>
          <a:xfrm>
            <a:off x="457200" y="571500"/>
            <a:ext cx="8229600" cy="5554663"/>
          </a:xfrm>
        </p:spPr>
        <p:txBody>
          <a:bodyPr/>
          <a:lstStyle/>
          <a:p>
            <a:pPr marL="0" indent="342900" algn="ctr" eaLnBrk="1" hangingPunct="1">
              <a:spcBef>
                <a:spcPct val="0"/>
              </a:spcBef>
              <a:buFont typeface="Arial" charset="0"/>
              <a:buNone/>
              <a:defRPr/>
            </a:pPr>
            <a:r>
              <a:rPr lang="kk-KZ" sz="2400" b="1" dirty="0" smtClean="0">
                <a:solidFill>
                  <a:srgbClr val="FF0000"/>
                </a:solidFill>
                <a:latin typeface="Arial" charset="0"/>
                <a:cs typeface="Arial" charset="0"/>
              </a:rPr>
              <a:t>Коваленттік байланыстың </a:t>
            </a:r>
          </a:p>
          <a:p>
            <a:pPr marL="0" indent="342900" algn="ctr" eaLnBrk="1" hangingPunct="1">
              <a:spcBef>
                <a:spcPct val="0"/>
              </a:spcBef>
              <a:buFont typeface="Arial" charset="0"/>
              <a:buNone/>
              <a:defRPr/>
            </a:pPr>
            <a:r>
              <a:rPr lang="kk-KZ" sz="2400" b="1" dirty="0" smtClean="0">
                <a:solidFill>
                  <a:srgbClr val="FF0000"/>
                </a:solidFill>
                <a:latin typeface="Arial" charset="0"/>
                <a:cs typeface="Arial" charset="0"/>
              </a:rPr>
              <a:t>бөлінуі (классификациясы)</a:t>
            </a:r>
          </a:p>
          <a:p>
            <a:pPr marL="0" indent="342900" algn="just" eaLnBrk="1" hangingPunct="1">
              <a:spcBef>
                <a:spcPct val="0"/>
              </a:spcBef>
              <a:buFont typeface="Arial" charset="0"/>
              <a:buNone/>
              <a:defRPr/>
            </a:pPr>
            <a:endParaRPr lang="kk-KZ" sz="2400" dirty="0" smtClean="0">
              <a:solidFill>
                <a:srgbClr val="742217"/>
              </a:solidFill>
              <a:latin typeface="Arial" charset="0"/>
              <a:cs typeface="Arial" charset="0"/>
            </a:endParaRPr>
          </a:p>
          <a:p>
            <a:pPr marL="0" indent="342900" algn="just" eaLnBrk="1" hangingPunct="1">
              <a:spcBef>
                <a:spcPct val="0"/>
              </a:spcBef>
              <a:buFont typeface="Arial" charset="0"/>
              <a:buNone/>
              <a:defRPr/>
            </a:pPr>
            <a:endParaRPr lang="kk-KZ" sz="2400" dirty="0" smtClean="0">
              <a:solidFill>
                <a:srgbClr val="742217"/>
              </a:solidFill>
              <a:latin typeface="Arial" charset="0"/>
              <a:cs typeface="Arial" charset="0"/>
            </a:endParaRPr>
          </a:p>
          <a:p>
            <a:pPr marL="0" indent="342900" algn="just" eaLnBrk="1" hangingPunct="1">
              <a:spcBef>
                <a:spcPct val="0"/>
              </a:spcBef>
              <a:buFont typeface="Arial" charset="0"/>
              <a:buNone/>
              <a:defRPr/>
            </a:pPr>
            <a:endParaRPr lang="kk-KZ" sz="2400" u="sng" dirty="0" smtClean="0">
              <a:solidFill>
                <a:srgbClr val="742217"/>
              </a:solidFill>
              <a:latin typeface="Arial" charset="0"/>
              <a:cs typeface="Arial" charset="0"/>
            </a:endParaRPr>
          </a:p>
          <a:p>
            <a:pPr marL="0" indent="0" algn="just" eaLnBrk="1" hangingPunct="1">
              <a:spcBef>
                <a:spcPct val="0"/>
              </a:spcBef>
              <a:buFont typeface="Arial" charset="0"/>
              <a:buNone/>
              <a:defRPr/>
            </a:pPr>
            <a:r>
              <a:rPr lang="kk-KZ" sz="2200" b="1" u="sng" dirty="0" smtClean="0">
                <a:latin typeface="Arial" charset="0"/>
                <a:cs typeface="Arial" charset="0"/>
              </a:rPr>
              <a:t>жалпы жұп электрондардың</a:t>
            </a:r>
            <a:r>
              <a:rPr lang="kk-KZ" sz="2200" b="1" dirty="0" smtClean="0">
                <a:latin typeface="Arial" charset="0"/>
                <a:cs typeface="Arial" charset="0"/>
              </a:rPr>
              <a:t>     </a:t>
            </a:r>
            <a:r>
              <a:rPr lang="kk-KZ" sz="2200" b="1" u="sng" dirty="0" smtClean="0">
                <a:latin typeface="Arial" charset="0"/>
                <a:cs typeface="Arial" charset="0"/>
              </a:rPr>
              <a:t>электрондық бұлттардың</a:t>
            </a:r>
          </a:p>
          <a:p>
            <a:pPr marL="0" indent="342900" algn="just" eaLnBrk="1" hangingPunct="1">
              <a:spcBef>
                <a:spcPct val="0"/>
              </a:spcBef>
              <a:buFont typeface="Arial" charset="0"/>
              <a:buNone/>
              <a:defRPr/>
            </a:pPr>
            <a:r>
              <a:rPr lang="kk-KZ" sz="2200" b="1" u="sng" dirty="0" smtClean="0">
                <a:latin typeface="Arial" charset="0"/>
                <a:cs typeface="Arial" charset="0"/>
              </a:rPr>
              <a:t>орналасуы б-ша</a:t>
            </a:r>
            <a:r>
              <a:rPr lang="kk-KZ" sz="2200" b="1" dirty="0" smtClean="0">
                <a:latin typeface="Arial" charset="0"/>
                <a:cs typeface="Arial" charset="0"/>
              </a:rPr>
              <a:t>                         </a:t>
            </a:r>
            <a:r>
              <a:rPr lang="kk-KZ" sz="2200" b="1" u="sng" dirty="0" smtClean="0">
                <a:latin typeface="Arial" charset="0"/>
                <a:cs typeface="Arial" charset="0"/>
              </a:rPr>
              <a:t>қабаттасуы тәсілі б-ша</a:t>
            </a:r>
          </a:p>
          <a:p>
            <a:pPr marL="0" indent="342900" algn="just" eaLnBrk="1" hangingPunct="1">
              <a:spcBef>
                <a:spcPct val="0"/>
              </a:spcBef>
              <a:buFont typeface="Wingdings 2" panose="05020102010507070707" pitchFamily="18" charset="2"/>
              <a:buNone/>
              <a:defRPr/>
            </a:pPr>
            <a:r>
              <a:rPr lang="kk-KZ" sz="2200" b="1" dirty="0" smtClean="0">
                <a:latin typeface="Arial" charset="0"/>
                <a:cs typeface="Arial" charset="0"/>
              </a:rPr>
              <a:t>1. Полюсті.                                   1. </a:t>
            </a:r>
            <a:r>
              <a:rPr lang="kk-KZ" sz="2200" b="1" i="1" dirty="0" smtClean="0">
                <a:latin typeface="Arial" charset="0"/>
                <a:cs typeface="Arial" charset="0"/>
                <a:sym typeface="Symbol" pitchFamily="18" charset="2"/>
              </a:rPr>
              <a:t></a:t>
            </a:r>
            <a:r>
              <a:rPr lang="kk-KZ" sz="2200" b="1" dirty="0" smtClean="0">
                <a:latin typeface="Arial" charset="0"/>
                <a:cs typeface="Arial" charset="0"/>
                <a:sym typeface="Symbol" pitchFamily="18" charset="2"/>
              </a:rPr>
              <a:t> - байланыс</a:t>
            </a:r>
            <a:endParaRPr lang="kk-KZ" sz="2200" b="1" i="1" dirty="0" smtClean="0">
              <a:latin typeface="Arial" charset="0"/>
              <a:cs typeface="Arial" charset="0"/>
            </a:endParaRPr>
          </a:p>
          <a:p>
            <a:pPr marL="0" indent="342900" algn="just" eaLnBrk="1" hangingPunct="1">
              <a:spcBef>
                <a:spcPct val="0"/>
              </a:spcBef>
              <a:buFont typeface="Wingdings 2" panose="05020102010507070707" pitchFamily="18" charset="2"/>
              <a:buNone/>
              <a:defRPr/>
            </a:pPr>
            <a:r>
              <a:rPr lang="kk-KZ" sz="2200" b="1" dirty="0" smtClean="0">
                <a:latin typeface="Arial" charset="0"/>
                <a:cs typeface="Arial" charset="0"/>
              </a:rPr>
              <a:t>2. Полюссіз.                                 2. </a:t>
            </a:r>
            <a:r>
              <a:rPr lang="kk-KZ" sz="2200" b="1" dirty="0" smtClean="0">
                <a:latin typeface="Arial" charset="0"/>
                <a:cs typeface="Arial" charset="0"/>
                <a:sym typeface="Symbol" pitchFamily="18" charset="2"/>
              </a:rPr>
              <a:t> - байланыс</a:t>
            </a:r>
          </a:p>
          <a:p>
            <a:pPr marL="0" indent="342900" algn="just" eaLnBrk="1" hangingPunct="1">
              <a:spcBef>
                <a:spcPct val="0"/>
              </a:spcBef>
              <a:buFont typeface="Wingdings 2" panose="05020102010507070707" pitchFamily="18" charset="2"/>
              <a:buNone/>
              <a:defRPr/>
            </a:pPr>
            <a:r>
              <a:rPr lang="kk-KZ" sz="2200" b="1" dirty="0" smtClean="0">
                <a:latin typeface="Arial" charset="0"/>
                <a:cs typeface="Arial" charset="0"/>
                <a:sym typeface="Symbol" pitchFamily="18" charset="2"/>
              </a:rPr>
              <a:t>                                                       3.  -байланыс</a:t>
            </a:r>
            <a:endParaRPr lang="ru-RU" sz="2200" b="1" dirty="0" smtClean="0">
              <a:latin typeface="Arial" charset="0"/>
              <a:cs typeface="Arial" charset="0"/>
            </a:endParaRPr>
          </a:p>
        </p:txBody>
      </p:sp>
      <p:cxnSp>
        <p:nvCxnSpPr>
          <p:cNvPr id="19" name="Прямая со стрелкой 18"/>
          <p:cNvCxnSpPr/>
          <p:nvPr/>
        </p:nvCxnSpPr>
        <p:spPr>
          <a:xfrm rot="10800000" flipV="1">
            <a:off x="2143125" y="1357313"/>
            <a:ext cx="1571625"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572000" y="1357313"/>
            <a:ext cx="192881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81000"/>
            <a:ext cx="8001000" cy="650875"/>
          </a:xfrm>
        </p:spPr>
        <p:txBody>
          <a:bodyPr/>
          <a:lstStyle/>
          <a:p>
            <a:pPr algn="ctr" eaLnBrk="1" hangingPunct="1"/>
            <a:r>
              <a:rPr lang="kk-KZ" altLang="ru-RU" sz="2400" b="1" i="1" dirty="0" smtClean="0">
                <a:solidFill>
                  <a:srgbClr val="FF0000"/>
                </a:solidFill>
                <a:latin typeface="Times New Roman" panose="02020603050405020304" pitchFamily="18" charset="0"/>
              </a:rPr>
              <a:t>КОВАЛЕНТТІК БАЙЛАНЫС</a:t>
            </a:r>
            <a:endParaRPr lang="ru-RU" altLang="ru-RU" sz="2400" b="1" i="1" dirty="0" smtClean="0">
              <a:solidFill>
                <a:srgbClr val="FF0000"/>
              </a:solidFill>
              <a:latin typeface="Times New Roman" panose="02020603050405020304" pitchFamily="18" charset="0"/>
            </a:endParaRPr>
          </a:p>
        </p:txBody>
      </p:sp>
      <p:graphicFrame>
        <p:nvGraphicFramePr>
          <p:cNvPr id="53324" name="Group 76"/>
          <p:cNvGraphicFramePr>
            <a:graphicFrameLocks noGrp="1"/>
          </p:cNvGraphicFramePr>
          <p:nvPr>
            <p:ph type="tbl" idx="1"/>
            <p:extLst>
              <p:ext uri="{D42A27DB-BD31-4B8C-83A1-F6EECF244321}">
                <p14:modId xmlns="" xmlns:p14="http://schemas.microsoft.com/office/powerpoint/2010/main" val="3326429360"/>
              </p:ext>
            </p:extLst>
          </p:nvPr>
        </p:nvGraphicFramePr>
        <p:xfrm>
          <a:off x="457200" y="1295400"/>
          <a:ext cx="8458200" cy="4937760"/>
        </p:xfrm>
        <a:graphic>
          <a:graphicData uri="http://schemas.openxmlformats.org/drawingml/2006/table">
            <a:tbl>
              <a:tblPr/>
              <a:tblGrid>
                <a:gridCol w="4402832">
                  <a:extLst>
                    <a:ext uri="{9D8B030D-6E8A-4147-A177-3AD203B41FA5}">
                      <a16:colId xmlns:a16="http://schemas.microsoft.com/office/drawing/2014/main" xmlns="" val="20000"/>
                    </a:ext>
                  </a:extLst>
                </a:gridCol>
                <a:gridCol w="4055368">
                  <a:extLst>
                    <a:ext uri="{9D8B030D-6E8A-4147-A177-3AD203B41FA5}">
                      <a16:colId xmlns:a16="http://schemas.microsoft.com/office/drawing/2014/main" xmlns="" val="20001"/>
                    </a:ext>
                  </a:extLst>
                </a:gridCol>
              </a:tblGrid>
              <a:tr h="4016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rgbClr val="FF0000"/>
                          </a:solidFill>
                          <a:effectLst/>
                          <a:latin typeface="Times New Roman" pitchFamily="18" charset="0"/>
                          <a:cs typeface="Times New Roman" pitchFamily="18" charset="0"/>
                        </a:rPr>
                        <a:t>ПОЛЮСТІ</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rgbClr val="FF0000"/>
                          </a:solidFill>
                          <a:effectLst/>
                          <a:latin typeface="Times New Roman" pitchFamily="18" charset="0"/>
                          <a:cs typeface="Times New Roman" pitchFamily="18" charset="0"/>
                        </a:rPr>
                        <a:t>ПОЛЮССІЗ</a:t>
                      </a:r>
                      <a:endParaRPr kumimoji="0" lang="ru-RU" sz="2400" b="1" i="1"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0"/>
                  </a:ext>
                </a:extLst>
              </a:tr>
              <a:tr h="3733800">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Әр-түрлі атомдар арасында түзілетін, молекулалық электрон бұлты электртерістігі басым элементтің атомына қарай ығысқан байланыс.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Мысалы:</a:t>
                      </a:r>
                      <a:r>
                        <a:rPr kumimoji="0" lang="kk-KZ" sz="24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HF</a:t>
                      </a:r>
                      <a:endParaRPr kumimoji="0" lang="ru-RU"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Бірдей атомдардан тұратын, екі ядроның арасындағы молекулалық электрон бұлтына бірдей күшпен әсер ететін байланыс.</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kk-KZ" sz="2400" b="1" i="0" u="none" strike="noStrike" cap="none" normalizeH="0" baseline="0" dirty="0" smtClean="0">
                          <a:ln>
                            <a:noFill/>
                          </a:ln>
                          <a:solidFill>
                            <a:schemeClr val="tx1"/>
                          </a:solidFill>
                          <a:effectLst/>
                          <a:latin typeface="Times New Roman" pitchFamily="18" charset="0"/>
                          <a:cs typeface="Times New Roman" pitchFamily="18" charset="0"/>
                        </a:rPr>
                        <a:t>Мысалы:</a:t>
                      </a:r>
                      <a:r>
                        <a:rPr kumimoji="0" lang="kk-KZ" sz="24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kumimoji="0" lang="kk-KZ" sz="2400" b="1" i="0" u="none" strike="noStrike" cap="none" normalizeH="0" baseline="0" dirty="0" smtClean="0">
                          <a:ln>
                            <a:noFill/>
                          </a:ln>
                          <a:solidFill>
                            <a:srgbClr val="FF0000"/>
                          </a:solidFill>
                          <a:effectLst/>
                          <a:latin typeface="Times New Roman" pitchFamily="18" charset="0"/>
                          <a:cs typeface="Times New Roman" pitchFamily="18" charset="0"/>
                        </a:rPr>
                        <a:t>Н</a:t>
                      </a:r>
                      <a:r>
                        <a:rPr kumimoji="0" lang="kk-KZ" sz="2400" b="1" i="0" u="none" strike="noStrike" cap="none" normalizeH="0" baseline="-25000" dirty="0" smtClean="0">
                          <a:ln>
                            <a:noFill/>
                          </a:ln>
                          <a:solidFill>
                            <a:srgbClr val="FF0000"/>
                          </a:solidFill>
                          <a:effectLst/>
                          <a:latin typeface="Times New Roman" pitchFamily="18" charset="0"/>
                          <a:cs typeface="Times New Roman" pitchFamily="18" charset="0"/>
                        </a:rPr>
                        <a:t>2</a:t>
                      </a: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kk-KZ" sz="2400" b="1" i="0" u="none" strike="noStrike" cap="none" normalizeH="0" baseline="-2500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kk-KZ" sz="2400" b="1" i="0" u="none" strike="noStrike" cap="none" normalizeH="0" baseline="-2500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kk-KZ" sz="2400" b="1" i="0" u="none" strike="noStrike" cap="none" normalizeH="0" baseline="-2500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kk-KZ" sz="2400" b="1" i="0" u="none" strike="noStrike" cap="none" normalizeH="0" baseline="-2500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kk-KZ" sz="2400" b="1" i="0" u="none" strike="noStrike" cap="none" normalizeH="0" baseline="-2500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ru-RU" sz="2400" b="1" i="0" u="none" strike="noStrike" cap="none" normalizeH="0" baseline="-2500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17417" name="Object 2"/>
          <p:cNvGraphicFramePr>
            <a:graphicFrameLocks noChangeAspect="1"/>
          </p:cNvGraphicFramePr>
          <p:nvPr>
            <p:extLst>
              <p:ext uri="{D42A27DB-BD31-4B8C-83A1-F6EECF244321}">
                <p14:modId xmlns="" xmlns:p14="http://schemas.microsoft.com/office/powerpoint/2010/main" val="1906646654"/>
              </p:ext>
            </p:extLst>
          </p:nvPr>
        </p:nvGraphicFramePr>
        <p:xfrm>
          <a:off x="4953000" y="4664174"/>
          <a:ext cx="838200" cy="781050"/>
        </p:xfrm>
        <a:graphic>
          <a:graphicData uri="http://schemas.openxmlformats.org/presentationml/2006/ole">
            <p:oleObj spid="_x0000_s17573" name="CS ChemDraw Drawing" r:id="rId3" imgW="533400" imgH="533400" progId="">
              <p:embed/>
            </p:oleObj>
          </a:graphicData>
        </a:graphic>
      </p:graphicFrame>
      <p:graphicFrame>
        <p:nvGraphicFramePr>
          <p:cNvPr id="17418" name="Object 4"/>
          <p:cNvGraphicFramePr>
            <a:graphicFrameLocks noChangeAspect="1"/>
          </p:cNvGraphicFramePr>
          <p:nvPr>
            <p:extLst>
              <p:ext uri="{D42A27DB-BD31-4B8C-83A1-F6EECF244321}">
                <p14:modId xmlns="" xmlns:p14="http://schemas.microsoft.com/office/powerpoint/2010/main" val="1552959967"/>
              </p:ext>
            </p:extLst>
          </p:nvPr>
        </p:nvGraphicFramePr>
        <p:xfrm>
          <a:off x="6858000" y="4949229"/>
          <a:ext cx="457200" cy="207963"/>
        </p:xfrm>
        <a:graphic>
          <a:graphicData uri="http://schemas.openxmlformats.org/presentationml/2006/ole">
            <p:oleObj spid="_x0000_s17574" name="CS ChemDraw Drawing" r:id="rId4" imgW="970280" imgH="269240" progId="">
              <p:embed/>
            </p:oleObj>
          </a:graphicData>
        </a:graphic>
      </p:graphicFrame>
      <p:graphicFrame>
        <p:nvGraphicFramePr>
          <p:cNvPr id="17419" name="Object 8"/>
          <p:cNvGraphicFramePr>
            <a:graphicFrameLocks noChangeAspect="1"/>
          </p:cNvGraphicFramePr>
          <p:nvPr>
            <p:extLst>
              <p:ext uri="{D42A27DB-BD31-4B8C-83A1-F6EECF244321}">
                <p14:modId xmlns="" xmlns:p14="http://schemas.microsoft.com/office/powerpoint/2010/main" val="359831241"/>
              </p:ext>
            </p:extLst>
          </p:nvPr>
        </p:nvGraphicFramePr>
        <p:xfrm>
          <a:off x="5791200" y="4919067"/>
          <a:ext cx="238125" cy="238125"/>
        </p:xfrm>
        <a:graphic>
          <a:graphicData uri="http://schemas.openxmlformats.org/presentationml/2006/ole">
            <p:oleObj spid="_x0000_s17575" name="CS ChemDraw Drawing" r:id="rId5" imgW="464820" imgH="464820" progId="">
              <p:embed/>
            </p:oleObj>
          </a:graphicData>
        </a:graphic>
      </p:graphicFrame>
      <p:graphicFrame>
        <p:nvGraphicFramePr>
          <p:cNvPr id="17420" name="Object 5"/>
          <p:cNvGraphicFramePr>
            <a:graphicFrameLocks noChangeAspect="1"/>
          </p:cNvGraphicFramePr>
          <p:nvPr>
            <p:extLst>
              <p:ext uri="{D42A27DB-BD31-4B8C-83A1-F6EECF244321}">
                <p14:modId xmlns="" xmlns:p14="http://schemas.microsoft.com/office/powerpoint/2010/main" val="3210256794"/>
              </p:ext>
            </p:extLst>
          </p:nvPr>
        </p:nvGraphicFramePr>
        <p:xfrm>
          <a:off x="6019800" y="4664174"/>
          <a:ext cx="838200" cy="781050"/>
        </p:xfrm>
        <a:graphic>
          <a:graphicData uri="http://schemas.openxmlformats.org/presentationml/2006/ole">
            <p:oleObj spid="_x0000_s17576" name="CS ChemDraw Drawing" r:id="rId6" imgW="533400" imgH="533400" progId="">
              <p:embed/>
            </p:oleObj>
          </a:graphicData>
        </a:graphic>
      </p:graphicFrame>
      <p:graphicFrame>
        <p:nvGraphicFramePr>
          <p:cNvPr id="17421" name="Object 6"/>
          <p:cNvGraphicFramePr>
            <a:graphicFrameLocks noChangeAspect="1"/>
          </p:cNvGraphicFramePr>
          <p:nvPr>
            <p:extLst>
              <p:ext uri="{D42A27DB-BD31-4B8C-83A1-F6EECF244321}">
                <p14:modId xmlns="" xmlns:p14="http://schemas.microsoft.com/office/powerpoint/2010/main" val="3154978913"/>
              </p:ext>
            </p:extLst>
          </p:nvPr>
        </p:nvGraphicFramePr>
        <p:xfrm>
          <a:off x="7848600" y="4509120"/>
          <a:ext cx="838200" cy="781050"/>
        </p:xfrm>
        <a:graphic>
          <a:graphicData uri="http://schemas.openxmlformats.org/presentationml/2006/ole">
            <p:oleObj spid="_x0000_s17577" name="CS ChemDraw Drawing" r:id="rId7" imgW="533400" imgH="533400" progId="">
              <p:embed/>
            </p:oleObj>
          </a:graphicData>
        </a:graphic>
      </p:graphicFrame>
      <p:graphicFrame>
        <p:nvGraphicFramePr>
          <p:cNvPr id="17422" name="Object 7"/>
          <p:cNvGraphicFramePr>
            <a:graphicFrameLocks noChangeAspect="1"/>
          </p:cNvGraphicFramePr>
          <p:nvPr>
            <p:extLst>
              <p:ext uri="{D42A27DB-BD31-4B8C-83A1-F6EECF244321}">
                <p14:modId xmlns="" xmlns:p14="http://schemas.microsoft.com/office/powerpoint/2010/main" val="3840674905"/>
              </p:ext>
            </p:extLst>
          </p:nvPr>
        </p:nvGraphicFramePr>
        <p:xfrm>
          <a:off x="7315200" y="4520728"/>
          <a:ext cx="914400" cy="852488"/>
        </p:xfrm>
        <a:graphic>
          <a:graphicData uri="http://schemas.openxmlformats.org/presentationml/2006/ole">
            <p:oleObj spid="_x0000_s17578" name="CS ChemDraw Drawing" r:id="rId8" imgW="533400" imgH="533400" progId="">
              <p:embed/>
            </p:oleObj>
          </a:graphicData>
        </a:graphic>
      </p:graphicFrame>
      <p:graphicFrame>
        <p:nvGraphicFramePr>
          <p:cNvPr id="17423" name="Object 13"/>
          <p:cNvGraphicFramePr>
            <a:graphicFrameLocks noChangeAspect="1"/>
          </p:cNvGraphicFramePr>
          <p:nvPr>
            <p:extLst>
              <p:ext uri="{D42A27DB-BD31-4B8C-83A1-F6EECF244321}">
                <p14:modId xmlns="" xmlns:p14="http://schemas.microsoft.com/office/powerpoint/2010/main" val="3270677534"/>
              </p:ext>
            </p:extLst>
          </p:nvPr>
        </p:nvGraphicFramePr>
        <p:xfrm>
          <a:off x="457200" y="4839816"/>
          <a:ext cx="1600200" cy="533400"/>
        </p:xfrm>
        <a:graphic>
          <a:graphicData uri="http://schemas.openxmlformats.org/presentationml/2006/ole">
            <p:oleObj spid="_x0000_s17579" name="CS ChemDraw Drawing" r:id="rId9" imgW="2169160" imgH="736600" progId="">
              <p:embed/>
            </p:oleObj>
          </a:graphicData>
        </a:graphic>
      </p:graphicFrame>
      <p:graphicFrame>
        <p:nvGraphicFramePr>
          <p:cNvPr id="17424" name="Object 9"/>
          <p:cNvGraphicFramePr>
            <a:graphicFrameLocks noChangeAspect="1"/>
          </p:cNvGraphicFramePr>
          <p:nvPr>
            <p:extLst>
              <p:ext uri="{D42A27DB-BD31-4B8C-83A1-F6EECF244321}">
                <p14:modId xmlns="" xmlns:p14="http://schemas.microsoft.com/office/powerpoint/2010/main" val="3680399875"/>
              </p:ext>
            </p:extLst>
          </p:nvPr>
        </p:nvGraphicFramePr>
        <p:xfrm>
          <a:off x="2286000" y="4875758"/>
          <a:ext cx="457200" cy="425450"/>
        </p:xfrm>
        <a:graphic>
          <a:graphicData uri="http://schemas.openxmlformats.org/presentationml/2006/ole">
            <p:oleObj spid="_x0000_s17580" name="CS ChemDraw Drawing" r:id="rId10" imgW="533400" imgH="533400" progId="">
              <p:embed/>
            </p:oleObj>
          </a:graphicData>
        </a:graphic>
      </p:graphicFrame>
      <p:graphicFrame>
        <p:nvGraphicFramePr>
          <p:cNvPr id="17425" name="Object 10"/>
          <p:cNvGraphicFramePr>
            <a:graphicFrameLocks noChangeAspect="1"/>
          </p:cNvGraphicFramePr>
          <p:nvPr>
            <p:extLst>
              <p:ext uri="{D42A27DB-BD31-4B8C-83A1-F6EECF244321}">
                <p14:modId xmlns="" xmlns:p14="http://schemas.microsoft.com/office/powerpoint/2010/main" val="2827286522"/>
              </p:ext>
            </p:extLst>
          </p:nvPr>
        </p:nvGraphicFramePr>
        <p:xfrm>
          <a:off x="2057400" y="4991075"/>
          <a:ext cx="238125" cy="238125"/>
        </p:xfrm>
        <a:graphic>
          <a:graphicData uri="http://schemas.openxmlformats.org/presentationml/2006/ole">
            <p:oleObj spid="_x0000_s17581" name="CS ChemDraw Drawing" r:id="rId11" imgW="464820" imgH="464820" progId="">
              <p:embed/>
            </p:oleObj>
          </a:graphicData>
        </a:graphic>
      </p:graphicFrame>
      <p:graphicFrame>
        <p:nvGraphicFramePr>
          <p:cNvPr id="17426" name="Object 11"/>
          <p:cNvGraphicFramePr>
            <a:graphicFrameLocks noChangeAspect="1"/>
          </p:cNvGraphicFramePr>
          <p:nvPr>
            <p:extLst>
              <p:ext uri="{D42A27DB-BD31-4B8C-83A1-F6EECF244321}">
                <p14:modId xmlns="" xmlns:p14="http://schemas.microsoft.com/office/powerpoint/2010/main" val="2289647583"/>
              </p:ext>
            </p:extLst>
          </p:nvPr>
        </p:nvGraphicFramePr>
        <p:xfrm>
          <a:off x="2743200" y="4984154"/>
          <a:ext cx="381000" cy="173038"/>
        </p:xfrm>
        <a:graphic>
          <a:graphicData uri="http://schemas.openxmlformats.org/presentationml/2006/ole">
            <p:oleObj spid="_x0000_s17582" name="CS ChemDraw Drawing" r:id="rId12" imgW="970280" imgH="269240" progId="">
              <p:embed/>
            </p:oleObj>
          </a:graphicData>
        </a:graphic>
      </p:graphicFrame>
      <p:graphicFrame>
        <p:nvGraphicFramePr>
          <p:cNvPr id="17427" name="Object 12"/>
          <p:cNvGraphicFramePr>
            <a:graphicFrameLocks noChangeAspect="1"/>
          </p:cNvGraphicFramePr>
          <p:nvPr>
            <p:extLst>
              <p:ext uri="{D42A27DB-BD31-4B8C-83A1-F6EECF244321}">
                <p14:modId xmlns="" xmlns:p14="http://schemas.microsoft.com/office/powerpoint/2010/main" val="3927390106"/>
              </p:ext>
            </p:extLst>
          </p:nvPr>
        </p:nvGraphicFramePr>
        <p:xfrm>
          <a:off x="3048000" y="4812828"/>
          <a:ext cx="1524000" cy="560388"/>
        </p:xfrm>
        <a:graphic>
          <a:graphicData uri="http://schemas.openxmlformats.org/presentationml/2006/ole">
            <p:oleObj spid="_x0000_s17583" name="CS ChemDraw Drawing" r:id="rId13" imgW="2169160" imgH="736600" progId="">
              <p:embed/>
            </p:oleObj>
          </a:graphicData>
        </a:graphic>
      </p:graphicFrame>
      <p:graphicFrame>
        <p:nvGraphicFramePr>
          <p:cNvPr id="17428" name="Object 13"/>
          <p:cNvGraphicFramePr>
            <a:graphicFrameLocks noChangeAspect="1"/>
          </p:cNvGraphicFramePr>
          <p:nvPr>
            <p:extLst>
              <p:ext uri="{D42A27DB-BD31-4B8C-83A1-F6EECF244321}">
                <p14:modId xmlns="" xmlns:p14="http://schemas.microsoft.com/office/powerpoint/2010/main" val="2658355860"/>
              </p:ext>
            </p:extLst>
          </p:nvPr>
        </p:nvGraphicFramePr>
        <p:xfrm>
          <a:off x="4419600" y="4947766"/>
          <a:ext cx="457200" cy="425450"/>
        </p:xfrm>
        <a:graphic>
          <a:graphicData uri="http://schemas.openxmlformats.org/presentationml/2006/ole">
            <p:oleObj spid="_x0000_s17584" name="CS ChemDraw Drawing" r:id="rId14" imgW="533400" imgH="53340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Arial" charset="0"/>
              <a:buNone/>
              <a:defRPr/>
            </a:pPr>
            <a:endParaRPr lang="ru-RU" dirty="0"/>
          </a:p>
        </p:txBody>
      </p:sp>
      <p:graphicFrame>
        <p:nvGraphicFramePr>
          <p:cNvPr id="13" name="Таблица 12"/>
          <p:cNvGraphicFramePr>
            <a:graphicFrameLocks noGrp="1"/>
          </p:cNvGraphicFramePr>
          <p:nvPr>
            <p:extLst>
              <p:ext uri="{D42A27DB-BD31-4B8C-83A1-F6EECF244321}">
                <p14:modId xmlns="" xmlns:p14="http://schemas.microsoft.com/office/powerpoint/2010/main" val="1506263487"/>
              </p:ext>
            </p:extLst>
          </p:nvPr>
        </p:nvGraphicFramePr>
        <p:xfrm>
          <a:off x="571500" y="642938"/>
          <a:ext cx="7929563" cy="1214437"/>
        </p:xfrm>
        <a:graphic>
          <a:graphicData uri="http://schemas.openxmlformats.org/drawingml/2006/table">
            <a:tbl>
              <a:tblPr/>
              <a:tblGrid>
                <a:gridCol w="4429125">
                  <a:extLst>
                    <a:ext uri="{9D8B030D-6E8A-4147-A177-3AD203B41FA5}">
                      <a16:colId xmlns:a16="http://schemas.microsoft.com/office/drawing/2014/main" xmlns="" val="20000"/>
                    </a:ext>
                  </a:extLst>
                </a:gridCol>
                <a:gridCol w="3500438">
                  <a:extLst>
                    <a:ext uri="{9D8B030D-6E8A-4147-A177-3AD203B41FA5}">
                      <a16:colId xmlns:a16="http://schemas.microsoft.com/office/drawing/2014/main" xmlns="" val="20001"/>
                    </a:ext>
                  </a:extLst>
                </a:gridCol>
              </a:tblGrid>
              <a:tr h="12144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a:t>
                      </a: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rPr>
                        <a:t>байланыс</a:t>
                      </a:r>
                      <a:r>
                        <a:rPr kumimoji="0" lang="kk-KZ" sz="18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1800" b="1" i="1" u="none" strike="noStrike" cap="none" normalizeH="0" baseline="0" dirty="0" smtClean="0">
                          <a:ln>
                            <a:noFill/>
                          </a:ln>
                          <a:solidFill>
                            <a:schemeClr val="tx1"/>
                          </a:solidFill>
                          <a:effectLst/>
                          <a:latin typeface="Times New Roman" pitchFamily="18" charset="0"/>
                          <a:cs typeface="Times New Roman" pitchFamily="18" charset="0"/>
                        </a:rPr>
                        <a:t>х</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 өсі бойымен электрондық бұлттардың қабаттасуынан түзілген байланыс.</a:t>
                      </a:r>
                      <a:endParaRPr kumimoji="0" lang="ru-RU" sz="1800" b="1" i="0" u="none" strike="noStrike" cap="none" normalizeH="0" baseline="0" dirty="0" smtClean="0">
                        <a:ln>
                          <a:noFill/>
                        </a:ln>
                        <a:solidFill>
                          <a:schemeClr val="tx1"/>
                        </a:solidFill>
                        <a:effectLst/>
                        <a:latin typeface="Calibri" pitchFamily="34"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FFFFFF"/>
                          </a:solidFill>
                          <a:effectLst/>
                          <a:latin typeface="Calibri" pitchFamily="34" charset="0"/>
                        </a:rPr>
                        <a:t>                                                   </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х</a:t>
                      </a:r>
                      <a:endParaRPr kumimoji="0" lang="ru-RU" sz="1800" b="1" i="0" u="none" strike="noStrike" cap="none" normalizeH="0" baseline="0" dirty="0" smtClean="0">
                        <a:ln>
                          <a:noFill/>
                        </a:ln>
                        <a:solidFill>
                          <a:srgbClr val="FFFFFF"/>
                        </a:solidFill>
                        <a:effectLst/>
                        <a:latin typeface="Calibri" pitchFamily="34"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
        <p:nvSpPr>
          <p:cNvPr id="14" name="Блок-схема: узел 13"/>
          <p:cNvSpPr/>
          <p:nvPr/>
        </p:nvSpPr>
        <p:spPr>
          <a:xfrm>
            <a:off x="5857875" y="1000125"/>
            <a:ext cx="642938"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5" name="Блок-схема: узел 14"/>
          <p:cNvSpPr/>
          <p:nvPr/>
        </p:nvSpPr>
        <p:spPr>
          <a:xfrm>
            <a:off x="6357938" y="1000125"/>
            <a:ext cx="642937"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19" name="Прямая со стрелкой 18"/>
          <p:cNvCxnSpPr/>
          <p:nvPr/>
        </p:nvCxnSpPr>
        <p:spPr>
          <a:xfrm>
            <a:off x="5214938" y="1357313"/>
            <a:ext cx="2428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Таблица 19"/>
          <p:cNvGraphicFramePr>
            <a:graphicFrameLocks noGrp="1"/>
          </p:cNvGraphicFramePr>
          <p:nvPr/>
        </p:nvGraphicFramePr>
        <p:xfrm>
          <a:off x="571500" y="2786063"/>
          <a:ext cx="8001000" cy="2286000"/>
        </p:xfrm>
        <a:graphic>
          <a:graphicData uri="http://schemas.openxmlformats.org/drawingml/2006/table">
            <a:tbl>
              <a:tblPr/>
              <a:tblGrid>
                <a:gridCol w="8001000">
                  <a:extLst>
                    <a:ext uri="{9D8B030D-6E8A-4147-A177-3AD203B41FA5}">
                      <a16:colId xmlns:a16="http://schemas.microsoft.com/office/drawing/2014/main" xmlns="" val="20000"/>
                    </a:ext>
                  </a:extLst>
                </a:gridCol>
              </a:tblGrid>
              <a:tr h="2286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0"/>
                  </a:ext>
                </a:extLst>
              </a:tr>
            </a:tbl>
          </a:graphicData>
        </a:graphic>
      </p:graphicFrame>
      <p:pic>
        <p:nvPicPr>
          <p:cNvPr id="1845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50" y="3000375"/>
            <a:ext cx="7432675"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25"/>
            <a:ext cx="8229600" cy="5929313"/>
          </a:xfrm>
        </p:spPr>
        <p:txBody>
          <a:bodyPr>
            <a:normAutofit/>
          </a:bodyPr>
          <a:lstStyle/>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Arial" charset="0"/>
              <a:buNone/>
              <a:defRPr/>
            </a:pPr>
            <a:endParaRPr lang="ru-RU" dirty="0"/>
          </a:p>
        </p:txBody>
      </p:sp>
      <p:graphicFrame>
        <p:nvGraphicFramePr>
          <p:cNvPr id="13" name="Таблица 12"/>
          <p:cNvGraphicFramePr>
            <a:graphicFrameLocks noGrp="1"/>
          </p:cNvGraphicFramePr>
          <p:nvPr/>
        </p:nvGraphicFramePr>
        <p:xfrm>
          <a:off x="1071563" y="2714625"/>
          <a:ext cx="7143750" cy="2500313"/>
        </p:xfrm>
        <a:graphic>
          <a:graphicData uri="http://schemas.openxmlformats.org/drawingml/2006/table">
            <a:tbl>
              <a:tblPr/>
              <a:tblGrid>
                <a:gridCol w="7143750">
                  <a:extLst>
                    <a:ext uri="{9D8B030D-6E8A-4147-A177-3AD203B41FA5}">
                      <a16:colId xmlns:a16="http://schemas.microsoft.com/office/drawing/2014/main" xmlns="" val="20000"/>
                    </a:ext>
                  </a:extLst>
                </a:gridCol>
              </a:tblGrid>
              <a:tr h="250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FFFFFF"/>
                          </a:solidFill>
                          <a:effectLst/>
                          <a:latin typeface="Calibri" pitchFamily="34" charset="0"/>
                        </a:rPr>
                        <a:t>                                                      </a:t>
                      </a:r>
                      <a:endParaRPr kumimoji="0" lang="kk-KZ"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FFFFFF"/>
                        </a:solidFill>
                        <a:effectLst/>
                        <a:latin typeface="Calibri" pitchFamily="34"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0"/>
                  </a:ext>
                </a:extLst>
              </a:tr>
            </a:tbl>
          </a:graphicData>
        </a:graphic>
      </p:graphicFrame>
      <p:graphicFrame>
        <p:nvGraphicFramePr>
          <p:cNvPr id="20" name="Таблица 19"/>
          <p:cNvGraphicFramePr>
            <a:graphicFrameLocks noGrp="1"/>
          </p:cNvGraphicFramePr>
          <p:nvPr>
            <p:extLst>
              <p:ext uri="{D42A27DB-BD31-4B8C-83A1-F6EECF244321}">
                <p14:modId xmlns="" xmlns:p14="http://schemas.microsoft.com/office/powerpoint/2010/main" val="2658237330"/>
              </p:ext>
            </p:extLst>
          </p:nvPr>
        </p:nvGraphicFramePr>
        <p:xfrm>
          <a:off x="857250" y="857250"/>
          <a:ext cx="7453313" cy="1463675"/>
        </p:xfrm>
        <a:graphic>
          <a:graphicData uri="http://schemas.openxmlformats.org/drawingml/2006/table">
            <a:tbl>
              <a:tblPr/>
              <a:tblGrid>
                <a:gridCol w="4286251">
                  <a:extLst>
                    <a:ext uri="{9D8B030D-6E8A-4147-A177-3AD203B41FA5}">
                      <a16:colId xmlns:a16="http://schemas.microsoft.com/office/drawing/2014/main" xmlns="" val="20000"/>
                    </a:ext>
                  </a:extLst>
                </a:gridCol>
                <a:gridCol w="3167062">
                  <a:extLst>
                    <a:ext uri="{9D8B030D-6E8A-4147-A177-3AD203B41FA5}">
                      <a16:colId xmlns:a16="http://schemas.microsoft.com/office/drawing/2014/main" xmlns="" val="20001"/>
                    </a:ext>
                  </a:extLst>
                </a:gridCol>
              </a:tblGrid>
              <a:tr h="14636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a:t>
                      </a: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rPr>
                        <a:t>байланыс</a:t>
                      </a:r>
                      <a:r>
                        <a:rPr kumimoji="0" lang="kk-KZ" sz="18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х өсінің жоғарғы және төменгі жағындағы электрондық бұлттардың қабаттасуынан түзілген байланыс.</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Calibri" pitchFamily="34" charset="0"/>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FFFFFF"/>
                          </a:solidFill>
                          <a:effectLst/>
                          <a:latin typeface="Calibri" pitchFamily="34" charset="0"/>
                        </a:rPr>
                        <a:t>                                                  </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х</a:t>
                      </a:r>
                      <a:r>
                        <a:rPr kumimoji="0" lang="kk-KZ" sz="1800" b="1" i="0" u="none" strike="noStrike" cap="none" normalizeH="0" baseline="0" dirty="0" smtClean="0">
                          <a:ln>
                            <a:noFill/>
                          </a:ln>
                          <a:solidFill>
                            <a:srgbClr val="FFFFFF"/>
                          </a:solidFill>
                          <a:effectLst/>
                          <a:latin typeface="Calibri" pitchFamily="34" charset="0"/>
                        </a:rPr>
                        <a:t>     </a:t>
                      </a:r>
                      <a:endParaRPr kumimoji="0" lang="ru-RU" sz="1800" b="1" i="0" u="none" strike="noStrike" cap="none" normalizeH="0" baseline="0" dirty="0" smtClean="0">
                        <a:ln>
                          <a:noFill/>
                        </a:ln>
                        <a:solidFill>
                          <a:srgbClr val="FFFFFF"/>
                        </a:solidFill>
                        <a:effectLst/>
                        <a:latin typeface="Calibri" pitchFamily="34" charset="0"/>
                      </a:endParaRPr>
                    </a:p>
                  </a:txBody>
                  <a:tcPr marT="45740" marB="457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cxnSp>
        <p:nvCxnSpPr>
          <p:cNvPr id="21" name="Прямая со стрелкой 20"/>
          <p:cNvCxnSpPr/>
          <p:nvPr/>
        </p:nvCxnSpPr>
        <p:spPr>
          <a:xfrm>
            <a:off x="5357813" y="1643063"/>
            <a:ext cx="242887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Блок-схема: узел 21"/>
          <p:cNvSpPr/>
          <p:nvPr/>
        </p:nvSpPr>
        <p:spPr>
          <a:xfrm>
            <a:off x="6215063" y="1000125"/>
            <a:ext cx="214312"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4" name="Блок-схема: узел 23"/>
          <p:cNvSpPr/>
          <p:nvPr/>
        </p:nvSpPr>
        <p:spPr>
          <a:xfrm>
            <a:off x="6215063" y="1643063"/>
            <a:ext cx="214312" cy="6429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5" name="Блок-схема: узел 24"/>
          <p:cNvSpPr/>
          <p:nvPr/>
        </p:nvSpPr>
        <p:spPr>
          <a:xfrm>
            <a:off x="6357938" y="1643063"/>
            <a:ext cx="214312" cy="64293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6" name="Блок-схема: узел 25"/>
          <p:cNvSpPr/>
          <p:nvPr/>
        </p:nvSpPr>
        <p:spPr>
          <a:xfrm>
            <a:off x="6357938" y="1000125"/>
            <a:ext cx="214312" cy="642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1947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4438" y="2857500"/>
            <a:ext cx="6804025" cy="2109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25"/>
            <a:ext cx="8229600" cy="5929313"/>
          </a:xfrm>
        </p:spPr>
        <p:txBody>
          <a:bodyPr>
            <a:normAutofit/>
          </a:bodyPr>
          <a:lstStyle/>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kk-KZ" sz="2400" i="1" dirty="0" smtClean="0">
              <a:latin typeface="Times New Roman" pitchFamily="18" charset="0"/>
              <a:cs typeface="Times New Roman" pitchFamily="18" charset="0"/>
              <a:sym typeface="Symbol" pitchFamily="18" charset="2"/>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0" indent="360000" algn="just" eaLnBrk="1" fontAlgn="auto" hangingPunct="1">
              <a:spcBef>
                <a:spcPts val="0"/>
              </a:spcBef>
              <a:spcAft>
                <a:spcPts val="0"/>
              </a:spcAft>
              <a:buFont typeface="Arial" charset="0"/>
              <a:buNone/>
              <a:defRPr/>
            </a:pPr>
            <a:endParaRPr lang="ru-RU" sz="2400" dirty="0" smtClean="0">
              <a:latin typeface="Times New Roman" pitchFamily="18" charset="0"/>
              <a:cs typeface="Times New Roman" pitchFamily="18" charset="0"/>
            </a:endParaRPr>
          </a:p>
          <a:p>
            <a:pPr marL="274320" indent="-274320" eaLnBrk="1" fontAlgn="auto" hangingPunct="1">
              <a:spcBef>
                <a:spcPts val="580"/>
              </a:spcBef>
              <a:spcAft>
                <a:spcPts val="0"/>
              </a:spcAft>
              <a:buFont typeface="Arial" charset="0"/>
              <a:buNone/>
              <a:defRPr/>
            </a:pPr>
            <a:endParaRPr lang="ru-RU" dirty="0"/>
          </a:p>
        </p:txBody>
      </p:sp>
      <p:graphicFrame>
        <p:nvGraphicFramePr>
          <p:cNvPr id="20" name="Таблица 19"/>
          <p:cNvGraphicFramePr>
            <a:graphicFrameLocks noGrp="1"/>
          </p:cNvGraphicFramePr>
          <p:nvPr>
            <p:extLst>
              <p:ext uri="{D42A27DB-BD31-4B8C-83A1-F6EECF244321}">
                <p14:modId xmlns="" xmlns:p14="http://schemas.microsoft.com/office/powerpoint/2010/main" val="2768198253"/>
              </p:ext>
            </p:extLst>
          </p:nvPr>
        </p:nvGraphicFramePr>
        <p:xfrm>
          <a:off x="857250" y="857250"/>
          <a:ext cx="7453313" cy="4000500"/>
        </p:xfrm>
        <a:graphic>
          <a:graphicData uri="http://schemas.openxmlformats.org/drawingml/2006/table">
            <a:tbl>
              <a:tblPr/>
              <a:tblGrid>
                <a:gridCol w="2786082">
                  <a:extLst>
                    <a:ext uri="{9D8B030D-6E8A-4147-A177-3AD203B41FA5}">
                      <a16:colId xmlns:a16="http://schemas.microsoft.com/office/drawing/2014/main" xmlns="" val="20000"/>
                    </a:ext>
                  </a:extLst>
                </a:gridCol>
                <a:gridCol w="4667231">
                  <a:extLst>
                    <a:ext uri="{9D8B030D-6E8A-4147-A177-3AD203B41FA5}">
                      <a16:colId xmlns:a16="http://schemas.microsoft.com/office/drawing/2014/main" xmlns="" val="20001"/>
                    </a:ext>
                  </a:extLst>
                </a:gridCol>
              </a:tblGrid>
              <a:tr h="40005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800" b="1" i="1" u="none" strike="noStrike" cap="none" normalizeH="0" baseline="0" dirty="0" smtClean="0">
                        <a:ln>
                          <a:noFill/>
                        </a:ln>
                        <a:solidFill>
                          <a:schemeClr val="tx1"/>
                        </a:solidFill>
                        <a:effectLst/>
                        <a:latin typeface="Times New Roman" pitchFamily="18" charset="0"/>
                        <a:cs typeface="Times New Roman" pitchFamily="18" charset="0"/>
                        <a:sym typeface="Symbol"/>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800" b="1" i="1" u="none" strike="noStrike" cap="none" normalizeH="0" baseline="0" dirty="0" smtClean="0">
                        <a:ln>
                          <a:noFill/>
                        </a:ln>
                        <a:solidFill>
                          <a:schemeClr val="tx1"/>
                        </a:solidFill>
                        <a:effectLst/>
                        <a:latin typeface="Times New Roman" pitchFamily="18" charset="0"/>
                        <a:cs typeface="Times New Roman" pitchFamily="18" charset="0"/>
                        <a:sym typeface="Symbol"/>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sym typeface="Symbol"/>
                        </a:rPr>
                        <a:t></a:t>
                      </a: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a:t>
                      </a:r>
                      <a:r>
                        <a:rPr kumimoji="0" lang="kk-KZ" sz="1800" b="1" i="1" u="none" strike="noStrike" cap="none" normalizeH="0" baseline="0" dirty="0" smtClean="0">
                          <a:ln>
                            <a:noFill/>
                          </a:ln>
                          <a:solidFill>
                            <a:srgbClr val="FF0000"/>
                          </a:solidFill>
                          <a:effectLst/>
                          <a:latin typeface="Times New Roman" pitchFamily="18" charset="0"/>
                          <a:cs typeface="Times New Roman" pitchFamily="18" charset="0"/>
                        </a:rPr>
                        <a:t>байланыс</a:t>
                      </a:r>
                      <a:r>
                        <a:rPr kumimoji="0" lang="kk-KZ" sz="1800" b="1" i="0" u="none" strike="noStrike" cap="none" normalizeH="0" baseline="0" dirty="0" smtClean="0">
                          <a:ln>
                            <a:noFill/>
                          </a:ln>
                          <a:solidFill>
                            <a:schemeClr val="accent2">
                              <a:lumMod val="75000"/>
                            </a:schemeClr>
                          </a:solidFill>
                          <a:effectLst/>
                          <a:latin typeface="Times New Roman" pitchFamily="18" charset="0"/>
                          <a:cs typeface="Times New Roman" pitchFamily="18" charset="0"/>
                        </a:rPr>
                        <a:t> </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-орбиталь-дардың барлық төрт жапырақша бұлт-тарының қабат-тасуынан түзілген байланыс.</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1" i="0" u="none" strike="noStrike" cap="none" normalizeH="0" baseline="0" dirty="0" smtClean="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FFFFFF"/>
                          </a:solidFill>
                          <a:effectLst/>
                          <a:latin typeface="Calibri" pitchFamily="34" charset="0"/>
                        </a:rPr>
                        <a:t>                                                       </a:t>
                      </a:r>
                      <a:endParaRPr kumimoji="0" lang="ru-RU" sz="1800" b="1" i="0" u="none" strike="noStrike" cap="none" normalizeH="0" baseline="0" dirty="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pic>
        <p:nvPicPr>
          <p:cNvPr id="2049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86188" y="1285875"/>
            <a:ext cx="4411662" cy="310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sz="quarter" idx="1"/>
          </p:nvPr>
        </p:nvSpPr>
        <p:spPr>
          <a:xfrm>
            <a:off x="457200" y="428625"/>
            <a:ext cx="8229600" cy="5929313"/>
          </a:xfrm>
        </p:spPr>
        <p:txBody>
          <a:bodyPr/>
          <a:lstStyle/>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Осыдан, </a:t>
            </a:r>
            <a:r>
              <a:rPr lang="en-US" altLang="ru-RU" sz="2400" b="1" i="1" dirty="0" smtClean="0">
                <a:solidFill>
                  <a:srgbClr val="FF0000"/>
                </a:solidFill>
                <a:latin typeface="Arial" panose="020B0604020202020204" pitchFamily="34" charset="0"/>
                <a:cs typeface="Arial" panose="020B0604020202020204" pitchFamily="34" charset="0"/>
              </a:rPr>
              <a:t>s</a:t>
            </a:r>
            <a:r>
              <a:rPr lang="kk-KZ" altLang="ru-RU" sz="2400" b="1" i="1" dirty="0" smtClean="0">
                <a:solidFill>
                  <a:srgbClr val="FF0000"/>
                </a:solidFill>
                <a:latin typeface="Arial" panose="020B0604020202020204" pitchFamily="34" charset="0"/>
                <a:cs typeface="Arial" panose="020B0604020202020204" pitchFamily="34" charset="0"/>
              </a:rPr>
              <a:t>-элементтер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тек</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i="1" dirty="0" smtClean="0">
                <a:solidFill>
                  <a:srgbClr val="FF0000"/>
                </a:solidFill>
                <a:latin typeface="Arial" panose="020B0604020202020204" pitchFamily="34" charset="0"/>
                <a:cs typeface="Arial" panose="020B0604020202020204" pitchFamily="34" charset="0"/>
              </a:rPr>
              <a:t>байланыс</a:t>
            </a:r>
            <a:r>
              <a:rPr lang="kk-KZ" altLang="ru-RU" sz="2400" b="1"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р-элементтер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i="1" dirty="0" smtClean="0">
                <a:solidFill>
                  <a:srgbClr val="742217"/>
                </a:solidFill>
                <a:latin typeface="Arial" panose="020B0604020202020204" pitchFamily="34" charset="0"/>
                <a:cs typeface="Arial" panose="020B0604020202020204" pitchFamily="34" charset="0"/>
                <a:sym typeface="Symbol" panose="05050102010706020507" pitchFamily="18" charset="2"/>
              </a:rPr>
              <a:t> </a:t>
            </a:r>
            <a:r>
              <a:rPr lang="kk-KZ" altLang="ru-RU" sz="2400" b="1" dirty="0" smtClean="0">
                <a:latin typeface="Arial" panose="020B0604020202020204" pitchFamily="34" charset="0"/>
                <a:cs typeface="Arial" panose="020B0604020202020204" pitchFamily="34" charset="0"/>
              </a:rPr>
              <a:t>және </a:t>
            </a:r>
            <a:r>
              <a:rPr lang="kk-KZ" altLang="ru-RU" sz="24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i="1" dirty="0" smtClean="0">
                <a:latin typeface="Arial" panose="020B0604020202020204" pitchFamily="34" charset="0"/>
                <a:cs typeface="Arial" panose="020B0604020202020204" pitchFamily="34" charset="0"/>
              </a:rPr>
              <a:t>байланыстар</a:t>
            </a:r>
            <a:r>
              <a:rPr lang="kk-KZ" altLang="ru-RU" sz="2400" b="1" dirty="0" smtClean="0">
                <a:latin typeface="Arial" panose="020B0604020202020204" pitchFamily="34" charset="0"/>
                <a:cs typeface="Arial" panose="020B0604020202020204" pitchFamily="34" charset="0"/>
              </a:rPr>
              <a:t>,</a:t>
            </a:r>
            <a:r>
              <a:rPr lang="kk-KZ" altLang="ru-RU" sz="2400" b="1"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en-US" altLang="ru-RU" sz="2400" b="1" dirty="0" smtClean="0">
                <a:solidFill>
                  <a:srgbClr val="FF0000"/>
                </a:solidFill>
                <a:latin typeface="Arial" panose="020B0604020202020204" pitchFamily="34" charset="0"/>
                <a:cs typeface="Arial" panose="020B0604020202020204" pitchFamily="34" charset="0"/>
              </a:rPr>
              <a:t>d</a:t>
            </a:r>
            <a:r>
              <a:rPr lang="kk-KZ" altLang="ru-RU" sz="2400" b="1" dirty="0" smtClean="0">
                <a:solidFill>
                  <a:srgbClr val="FF0000"/>
                </a:solidFill>
                <a:latin typeface="Arial" panose="020B0604020202020204" pitchFamily="34" charset="0"/>
                <a:cs typeface="Arial" panose="020B0604020202020204" pitchFamily="34" charset="0"/>
              </a:rPr>
              <a:t>-элементтер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latin typeface="Arial" panose="020B0604020202020204" pitchFamily="34" charset="0"/>
                <a:cs typeface="Arial" panose="020B0604020202020204" pitchFamily="34" charset="0"/>
              </a:rPr>
              <a:t>,</a:t>
            </a:r>
            <a:r>
              <a:rPr lang="kk-KZ" altLang="ru-RU" sz="2400" b="1" dirty="0" smtClean="0">
                <a:solidFill>
                  <a:srgbClr val="FF0000"/>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latin typeface="Arial" panose="020B0604020202020204" pitchFamily="34" charset="0"/>
                <a:cs typeface="Arial" panose="020B0604020202020204" pitchFamily="34" charset="0"/>
              </a:rPr>
              <a:t>,</a:t>
            </a:r>
            <a:r>
              <a:rPr lang="kk-KZ" altLang="ru-RU" sz="2400" b="1" dirty="0" smtClean="0">
                <a:solidFill>
                  <a:srgbClr val="FF0000"/>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solidFill>
                  <a:srgbClr val="FF0000"/>
                </a:solidFill>
                <a:latin typeface="Arial" panose="020B0604020202020204" pitchFamily="34" charset="0"/>
                <a:cs typeface="Arial" panose="020B0604020202020204" pitchFamily="34" charset="0"/>
              </a:rPr>
              <a:t>-байланыстар</a:t>
            </a:r>
            <a:r>
              <a:rPr lang="kk-KZ" altLang="ru-RU" sz="2400" b="1" dirty="0" smtClean="0">
                <a:latin typeface="Arial" panose="020B0604020202020204" pitchFamily="34" charset="0"/>
                <a:cs typeface="Arial" panose="020B0604020202020204" pitchFamily="34" charset="0"/>
              </a:rPr>
              <a:t>,</a:t>
            </a:r>
          </a:p>
          <a:p>
            <a:pPr marL="0" indent="342900" algn="just" eaLnBrk="1" hangingPunct="1">
              <a:spcBef>
                <a:spcPct val="0"/>
              </a:spcBef>
              <a:buFont typeface="Arial" panose="020B0604020202020204" pitchFamily="34" charset="0"/>
              <a:buNone/>
            </a:pPr>
            <a:r>
              <a:rPr lang="kk-KZ" altLang="ru-RU" sz="2400" b="1" dirty="0" smtClean="0">
                <a:solidFill>
                  <a:srgbClr val="742217"/>
                </a:solidFill>
                <a:latin typeface="Arial" panose="020B0604020202020204" pitchFamily="34" charset="0"/>
                <a:cs typeface="Arial" panose="020B0604020202020204" pitchFamily="34" charset="0"/>
              </a:rPr>
              <a:t> </a:t>
            </a:r>
            <a:r>
              <a:rPr lang="en-US" altLang="ru-RU" sz="2400" b="1" dirty="0" smtClean="0">
                <a:solidFill>
                  <a:srgbClr val="FF0000"/>
                </a:solidFill>
                <a:latin typeface="Arial" panose="020B0604020202020204" pitchFamily="34" charset="0"/>
                <a:cs typeface="Arial" panose="020B0604020202020204" pitchFamily="34" charset="0"/>
              </a:rPr>
              <a:t>f</a:t>
            </a:r>
            <a:r>
              <a:rPr lang="kk-KZ" altLang="ru-RU" sz="2400" b="1" dirty="0" smtClean="0">
                <a:solidFill>
                  <a:srgbClr val="FF0000"/>
                </a:solidFill>
                <a:latin typeface="Arial" panose="020B0604020202020204" pitchFamily="34" charset="0"/>
                <a:cs typeface="Arial" panose="020B0604020202020204" pitchFamily="34" charset="0"/>
              </a:rPr>
              <a:t>-элементтер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latin typeface="Arial" panose="020B0604020202020204" pitchFamily="34" charset="0"/>
                <a:cs typeface="Arial" panose="020B0604020202020204" pitchFamily="34" charset="0"/>
              </a:rPr>
              <a:t>,</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latin typeface="Arial" panose="020B0604020202020204" pitchFamily="34" charset="0"/>
                <a:cs typeface="Arial" panose="020B0604020202020204" pitchFamily="34" charset="0"/>
              </a:rPr>
              <a:t>,</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sym typeface="Symbol" panose="05050102010706020507" pitchFamily="18" charset="2"/>
              </a:rPr>
              <a:t></a:t>
            </a:r>
            <a:r>
              <a:rPr lang="kk-KZ" altLang="ru-RU" sz="2400" b="1" dirty="0" smtClean="0">
                <a:solidFill>
                  <a:srgbClr val="FF0000"/>
                </a:solidFill>
                <a:latin typeface="Arial" panose="020B0604020202020204" pitchFamily="34" charset="0"/>
                <a:cs typeface="Arial" panose="020B0604020202020204" pitchFamily="34" charset="0"/>
              </a:rPr>
              <a:t>-байланыстар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және одан да күрделі байланыстар түзуге қабілетті.</a:t>
            </a:r>
          </a:p>
          <a:p>
            <a:pPr marL="0" indent="342900" algn="just" eaLnBrk="1" hangingPunct="1">
              <a:spcBef>
                <a:spcPct val="0"/>
              </a:spcBef>
              <a:buFont typeface="Arial" panose="020B0604020202020204" pitchFamily="34" charset="0"/>
              <a:buNone/>
            </a:pPr>
            <a:endParaRPr lang="kk-KZ" altLang="ru-RU" sz="2400" b="1" dirty="0">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Байланыстарды салыстырғанда </a:t>
            </a:r>
            <a:r>
              <a:rPr lang="kk-KZ" altLang="ru-RU" sz="2400" b="1" i="1" dirty="0" smtClean="0">
                <a:latin typeface="Arial" panose="020B0604020202020204" pitchFamily="34" charset="0"/>
                <a:cs typeface="Arial" panose="020B0604020202020204" pitchFamily="34" charset="0"/>
                <a:sym typeface="Symbol" panose="05050102010706020507" pitchFamily="18" charset="2"/>
              </a:rPr>
              <a:t>-</a:t>
            </a:r>
            <a:r>
              <a:rPr lang="kk-KZ" altLang="ru-RU" sz="2400" b="1" i="1" dirty="0" smtClean="0">
                <a:latin typeface="Arial" panose="020B0604020202020204" pitchFamily="34" charset="0"/>
                <a:cs typeface="Arial" panose="020B0604020202020204" pitchFamily="34" charset="0"/>
              </a:rPr>
              <a:t>байланыс</a:t>
            </a:r>
            <a:r>
              <a:rPr lang="kk-KZ" altLang="ru-RU" sz="2400" b="1" dirty="0" smtClean="0">
                <a:latin typeface="Arial" panose="020B0604020202020204" pitchFamily="34" charset="0"/>
                <a:cs typeface="Arial" panose="020B0604020202020204" pitchFamily="34" charset="0"/>
              </a:rPr>
              <a:t> берік болып келеді.  </a:t>
            </a:r>
          </a:p>
          <a:p>
            <a:pPr marL="0" indent="342900" algn="just" eaLnBrk="1" hangingPunct="1">
              <a:spcBef>
                <a:spcPct val="0"/>
              </a:spcBef>
              <a:buFont typeface="Arial" panose="020B0604020202020204" pitchFamily="34" charset="0"/>
              <a:buNone/>
            </a:pPr>
            <a:endParaRPr lang="kk-KZ" altLang="ru-RU" sz="2400" b="1" dirty="0">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Байланыстарды сызықша арқылы белгілейді:</a:t>
            </a:r>
          </a:p>
        </p:txBody>
      </p:sp>
      <p:graphicFrame>
        <p:nvGraphicFramePr>
          <p:cNvPr id="21507" name="Object 4"/>
          <p:cNvGraphicFramePr>
            <a:graphicFrameLocks noChangeAspect="1"/>
          </p:cNvGraphicFramePr>
          <p:nvPr>
            <p:extLst>
              <p:ext uri="{D42A27DB-BD31-4B8C-83A1-F6EECF244321}">
                <p14:modId xmlns="" xmlns:p14="http://schemas.microsoft.com/office/powerpoint/2010/main" val="483660544"/>
              </p:ext>
            </p:extLst>
          </p:nvPr>
        </p:nvGraphicFramePr>
        <p:xfrm>
          <a:off x="3347864" y="4221088"/>
          <a:ext cx="1600200" cy="381000"/>
        </p:xfrm>
        <a:graphic>
          <a:graphicData uri="http://schemas.openxmlformats.org/presentationml/2006/ole">
            <p:oleObj spid="_x0000_s21595" name="Формула" r:id="rId3" imgW="799753" imgH="190417"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Содержимое 2"/>
          <p:cNvSpPr>
            <a:spLocks noGrp="1"/>
          </p:cNvSpPr>
          <p:nvPr>
            <p:ph sz="quarter" idx="1"/>
          </p:nvPr>
        </p:nvSpPr>
        <p:spPr>
          <a:xfrm>
            <a:off x="457200" y="428625"/>
            <a:ext cx="8229600" cy="5929313"/>
          </a:xfrm>
        </p:spPr>
        <p:txBody>
          <a:bodyPr/>
          <a:lstStyle/>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Байланыстардың саны </a:t>
            </a:r>
            <a:r>
              <a:rPr lang="kk-KZ" altLang="ru-RU" sz="2400" b="1" i="1" dirty="0" smtClean="0">
                <a:latin typeface="Arial" panose="020B0604020202020204" pitchFamily="34" charset="0"/>
                <a:cs typeface="Arial" panose="020B0604020202020204" pitchFamily="34" charset="0"/>
              </a:rPr>
              <a:t>ВБ әдісінде</a:t>
            </a:r>
            <a:r>
              <a:rPr lang="kk-KZ" altLang="ru-RU" sz="2400" b="1" dirty="0" smtClean="0">
                <a:latin typeface="Arial" panose="020B0604020202020204" pitchFamily="34" charset="0"/>
                <a:cs typeface="Arial" panose="020B0604020202020204" pitchFamily="34" charset="0"/>
              </a:rPr>
              <a:t> </a:t>
            </a:r>
            <a:r>
              <a:rPr lang="kk-KZ" altLang="ru-RU" sz="2400" b="1" i="1" dirty="0" smtClean="0">
                <a:latin typeface="Arial" panose="020B0604020202020204" pitchFamily="34" charset="0"/>
                <a:cs typeface="Arial" panose="020B0604020202020204" pitchFamily="34" charset="0"/>
              </a:rPr>
              <a:t>байланыс еселігі</a:t>
            </a:r>
            <a:r>
              <a:rPr lang="kk-KZ" altLang="ru-RU" sz="2400" b="1" dirty="0" smtClean="0">
                <a:latin typeface="Arial" panose="020B0604020202020204" pitchFamily="34" charset="0"/>
                <a:cs typeface="Arial" panose="020B0604020202020204" pitchFamily="34" charset="0"/>
              </a:rPr>
              <a:t> деп аталады. Байланыс еселігі артқан сайын байланыс ұзындығы кемиді, байланыс энергиясы артады, демек беріктігі жоғарылайды.</a:t>
            </a:r>
          </a:p>
        </p:txBody>
      </p:sp>
      <p:graphicFrame>
        <p:nvGraphicFramePr>
          <p:cNvPr id="7" name="Таблица 6"/>
          <p:cNvGraphicFramePr>
            <a:graphicFrameLocks noGrp="1"/>
          </p:cNvGraphicFramePr>
          <p:nvPr>
            <p:extLst>
              <p:ext uri="{D42A27DB-BD31-4B8C-83A1-F6EECF244321}">
                <p14:modId xmlns="" xmlns:p14="http://schemas.microsoft.com/office/powerpoint/2010/main" val="3143931025"/>
              </p:ext>
            </p:extLst>
          </p:nvPr>
        </p:nvGraphicFramePr>
        <p:xfrm>
          <a:off x="539552" y="2708920"/>
          <a:ext cx="7929562" cy="1754196"/>
        </p:xfrm>
        <a:graphic>
          <a:graphicData uri="http://schemas.openxmlformats.org/drawingml/2006/table">
            <a:tbl>
              <a:tblPr/>
              <a:tblGrid>
                <a:gridCol w="1357312">
                  <a:extLst>
                    <a:ext uri="{9D8B030D-6E8A-4147-A177-3AD203B41FA5}">
                      <a16:colId xmlns:a16="http://schemas.microsoft.com/office/drawing/2014/main" xmlns="" val="20000"/>
                    </a:ext>
                  </a:extLst>
                </a:gridCol>
                <a:gridCol w="1428750">
                  <a:extLst>
                    <a:ext uri="{9D8B030D-6E8A-4147-A177-3AD203B41FA5}">
                      <a16:colId xmlns:a16="http://schemas.microsoft.com/office/drawing/2014/main" xmlns="" val="20001"/>
                    </a:ext>
                  </a:extLst>
                </a:gridCol>
                <a:gridCol w="2571750">
                  <a:extLst>
                    <a:ext uri="{9D8B030D-6E8A-4147-A177-3AD203B41FA5}">
                      <a16:colId xmlns:a16="http://schemas.microsoft.com/office/drawing/2014/main" xmlns="" val="20002"/>
                    </a:ext>
                  </a:extLst>
                </a:gridCol>
                <a:gridCol w="2571750">
                  <a:extLst>
                    <a:ext uri="{9D8B030D-6E8A-4147-A177-3AD203B41FA5}">
                      <a16:colId xmlns:a16="http://schemas.microsoft.com/office/drawing/2014/main" xmlns="" val="20003"/>
                    </a:ext>
                  </a:extLst>
                </a:gridCol>
              </a:tblGrid>
              <a:tr h="6400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Молекула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Байланыс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Байланыс ұзындығы, нм</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chemeClr val="tx1"/>
                          </a:solidFill>
                          <a:effectLst/>
                          <a:latin typeface="Times New Roman" pitchFamily="18" charset="0"/>
                          <a:cs typeface="Times New Roman" pitchFamily="18" charset="0"/>
                        </a:rPr>
                        <a:t>Байланыс энергиясы, кДж/моль</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0"/>
                  </a:ext>
                </a:extLst>
              </a:tr>
              <a:tr h="371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000000"/>
                          </a:solidFill>
                          <a:effectLst/>
                          <a:latin typeface="Times New Roman" pitchFamily="18" charset="0"/>
                          <a:cs typeface="Times New Roman" pitchFamily="18" charset="0"/>
                        </a:rPr>
                        <a:t>С-С </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rgbClr val="000000"/>
                          </a:solidFill>
                          <a:effectLst/>
                          <a:latin typeface="Times New Roman" pitchFamily="18" charset="0"/>
                          <a:cs typeface="Times New Roman" pitchFamily="18" charset="0"/>
                        </a:rPr>
                        <a:t>0,154</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rgbClr val="000000"/>
                          </a:solidFill>
                          <a:effectLst/>
                          <a:latin typeface="Times New Roman" pitchFamily="18" charset="0"/>
                          <a:cs typeface="Times New Roman" pitchFamily="18" charset="0"/>
                        </a:rPr>
                        <a:t>348</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371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000000"/>
                          </a:solidFill>
                          <a:effectLst/>
                          <a:latin typeface="Times New Roman" pitchFamily="18" charset="0"/>
                          <a:cs typeface="Times New Roman" pitchFamily="18" charset="0"/>
                        </a:rPr>
                        <a:t>С</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=C</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000000"/>
                          </a:solidFill>
                          <a:effectLst/>
                          <a:latin typeface="Times New Roman" pitchFamily="18" charset="0"/>
                          <a:cs typeface="Times New Roman" pitchFamily="18" charset="0"/>
                        </a:rPr>
                        <a:t>0,135</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000000"/>
                          </a:solidFill>
                          <a:effectLst/>
                          <a:latin typeface="Times New Roman" pitchFamily="18" charset="0"/>
                          <a:cs typeface="Times New Roman" pitchFamily="18" charset="0"/>
                        </a:rPr>
                        <a:t>635</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371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smtClean="0">
                          <a:ln>
                            <a:noFill/>
                          </a:ln>
                          <a:solidFill>
                            <a:srgbClr val="000000"/>
                          </a:solidFill>
                          <a:effectLst/>
                          <a:latin typeface="Times New Roman" pitchFamily="18" charset="0"/>
                          <a:cs typeface="Times New Roman" pitchFamily="18" charset="0"/>
                        </a:rPr>
                        <a:t>0,120</a:t>
                      </a:r>
                      <a:endParaRPr kumimoji="0" lang="ru-RU" sz="1800" b="1" i="0" u="none" strike="noStrike" cap="none" normalizeH="0" baseline="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rgbClr val="000000"/>
                          </a:solidFill>
                          <a:effectLst/>
                          <a:latin typeface="Times New Roman" pitchFamily="18" charset="0"/>
                          <a:cs typeface="Times New Roman" pitchFamily="18" charset="0"/>
                        </a:rPr>
                        <a:t>830</a:t>
                      </a:r>
                      <a:endParaRPr kumimoji="0" lang="ru-RU" sz="18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bl>
          </a:graphicData>
        </a:graphic>
      </p:graphicFrame>
      <p:graphicFrame>
        <p:nvGraphicFramePr>
          <p:cNvPr id="21535" name="Object 5"/>
          <p:cNvGraphicFramePr>
            <a:graphicFrameLocks noChangeAspect="1"/>
          </p:cNvGraphicFramePr>
          <p:nvPr>
            <p:extLst>
              <p:ext uri="{D42A27DB-BD31-4B8C-83A1-F6EECF244321}">
                <p14:modId xmlns="" xmlns:p14="http://schemas.microsoft.com/office/powerpoint/2010/main" val="2899902558"/>
              </p:ext>
            </p:extLst>
          </p:nvPr>
        </p:nvGraphicFramePr>
        <p:xfrm>
          <a:off x="899592" y="3356992"/>
          <a:ext cx="620713" cy="357187"/>
        </p:xfrm>
        <a:graphic>
          <a:graphicData uri="http://schemas.openxmlformats.org/presentationml/2006/ole">
            <p:oleObj spid="_x0000_s40967" name="Формула" r:id="rId3" imgW="418918" imgH="241195" progId="Equation.3">
              <p:embed/>
            </p:oleObj>
          </a:graphicData>
        </a:graphic>
      </p:graphicFrame>
      <p:graphicFrame>
        <p:nvGraphicFramePr>
          <p:cNvPr id="21536" name="Object 6"/>
          <p:cNvGraphicFramePr>
            <a:graphicFrameLocks noChangeAspect="1"/>
          </p:cNvGraphicFramePr>
          <p:nvPr>
            <p:extLst>
              <p:ext uri="{D42A27DB-BD31-4B8C-83A1-F6EECF244321}">
                <p14:modId xmlns="" xmlns:p14="http://schemas.microsoft.com/office/powerpoint/2010/main" val="328915025"/>
              </p:ext>
            </p:extLst>
          </p:nvPr>
        </p:nvGraphicFramePr>
        <p:xfrm>
          <a:off x="899592" y="3717032"/>
          <a:ext cx="620713" cy="357187"/>
        </p:xfrm>
        <a:graphic>
          <a:graphicData uri="http://schemas.openxmlformats.org/presentationml/2006/ole">
            <p:oleObj spid="_x0000_s40968" name="Формула" r:id="rId4" imgW="418918" imgH="241195" progId="Equation.3">
              <p:embed/>
            </p:oleObj>
          </a:graphicData>
        </a:graphic>
      </p:graphicFrame>
      <p:graphicFrame>
        <p:nvGraphicFramePr>
          <p:cNvPr id="21537" name="Object 7"/>
          <p:cNvGraphicFramePr>
            <a:graphicFrameLocks noChangeAspect="1"/>
          </p:cNvGraphicFramePr>
          <p:nvPr>
            <p:extLst>
              <p:ext uri="{D42A27DB-BD31-4B8C-83A1-F6EECF244321}">
                <p14:modId xmlns="" xmlns:p14="http://schemas.microsoft.com/office/powerpoint/2010/main" val="1917644096"/>
              </p:ext>
            </p:extLst>
          </p:nvPr>
        </p:nvGraphicFramePr>
        <p:xfrm>
          <a:off x="899592" y="4077072"/>
          <a:ext cx="620713" cy="357188"/>
        </p:xfrm>
        <a:graphic>
          <a:graphicData uri="http://schemas.openxmlformats.org/presentationml/2006/ole">
            <p:oleObj spid="_x0000_s40969" name="Формула" r:id="rId5" imgW="418918" imgH="241195" progId="Equation.3">
              <p:embed/>
            </p:oleObj>
          </a:graphicData>
        </a:graphic>
      </p:graphicFrame>
      <p:graphicFrame>
        <p:nvGraphicFramePr>
          <p:cNvPr id="21538" name="Object 8"/>
          <p:cNvGraphicFramePr>
            <a:graphicFrameLocks noChangeAspect="1"/>
          </p:cNvGraphicFramePr>
          <p:nvPr>
            <p:extLst>
              <p:ext uri="{D42A27DB-BD31-4B8C-83A1-F6EECF244321}">
                <p14:modId xmlns="" xmlns:p14="http://schemas.microsoft.com/office/powerpoint/2010/main" val="2216288012"/>
              </p:ext>
            </p:extLst>
          </p:nvPr>
        </p:nvGraphicFramePr>
        <p:xfrm>
          <a:off x="2267744" y="4149080"/>
          <a:ext cx="571500" cy="231775"/>
        </p:xfrm>
        <a:graphic>
          <a:graphicData uri="http://schemas.openxmlformats.org/presentationml/2006/ole">
            <p:oleObj spid="_x0000_s40970" name="Формула" r:id="rId6" imgW="469696" imgH="190417" progId="Equation.3">
              <p:embed/>
            </p:oleObj>
          </a:graphicData>
        </a:graphic>
      </p:graphicFrame>
    </p:spTree>
    <p:extLst>
      <p:ext uri="{BB962C8B-B14F-4D97-AF65-F5344CB8AC3E}">
        <p14:creationId xmlns="" xmlns:p14="http://schemas.microsoft.com/office/powerpoint/2010/main" val="287552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sz="quarter" idx="1"/>
          </p:nvPr>
        </p:nvSpPr>
        <p:spPr>
          <a:xfrm>
            <a:off x="500063" y="428625"/>
            <a:ext cx="8072437" cy="5643563"/>
          </a:xfrm>
        </p:spPr>
        <p:txBody>
          <a:bodyPr/>
          <a:lstStyle/>
          <a:p>
            <a:pPr marL="0" indent="0" algn="ctr" eaLnBrk="1" hangingPunct="1">
              <a:spcBef>
                <a:spcPct val="0"/>
              </a:spcBef>
              <a:buClrTx/>
              <a:buNone/>
            </a:pPr>
            <a:r>
              <a:rPr lang="kk-KZ" altLang="ru-RU" sz="2400" b="1" dirty="0" smtClean="0">
                <a:latin typeface="Arial" panose="020B0604020202020204" pitchFamily="34" charset="0"/>
                <a:cs typeface="Arial" panose="020B0604020202020204" pitchFamily="34" charset="0"/>
              </a:rPr>
              <a:t>Дәріс жоспары</a:t>
            </a:r>
            <a:endParaRPr lang="en-US" altLang="ru-RU" sz="2400" b="1" dirty="0" smtClean="0">
              <a:latin typeface="Arial" panose="020B0604020202020204" pitchFamily="34" charset="0"/>
              <a:cs typeface="Arial" panose="020B0604020202020204" pitchFamily="34" charset="0"/>
            </a:endParaRPr>
          </a:p>
          <a:p>
            <a:pPr marL="0" indent="0" algn="just" eaLnBrk="1" hangingPunct="1">
              <a:spcBef>
                <a:spcPct val="0"/>
              </a:spcBef>
              <a:buClrTx/>
              <a:buNone/>
            </a:pPr>
            <a:endParaRPr lang="en-US" altLang="ru-RU" sz="2400" b="1" dirty="0" smtClean="0">
              <a:latin typeface="Arial" panose="020B0604020202020204" pitchFamily="34" charset="0"/>
              <a:cs typeface="Arial" panose="020B0604020202020204" pitchFamily="34" charset="0"/>
            </a:endParaRP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Химиялық байланыс.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Валенттік байланыс теориясы.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Коваленттік байланыс.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Валенттілік.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Сигма және пи- байланыстар.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Донорлы-акцепторлы механизм.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Гибридтелу теориясы.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Полярлы молекулалар.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Сутектік байланыс. </a:t>
            </a:r>
          </a:p>
          <a:p>
            <a:pPr marL="457200" indent="-457200" algn="just" eaLnBrk="1" hangingPunct="1">
              <a:spcBef>
                <a:spcPct val="0"/>
              </a:spcBef>
              <a:buClrTx/>
              <a:buFont typeface="+mj-lt"/>
              <a:buAutoNum type="arabicPeriod"/>
            </a:pPr>
            <a:r>
              <a:rPr lang="kk-KZ" altLang="ru-RU" sz="2400" b="1" dirty="0" smtClean="0">
                <a:latin typeface="Arial" panose="020B0604020202020204" pitchFamily="34" charset="0"/>
                <a:cs typeface="Arial" panose="020B0604020202020204" pitchFamily="34" charset="0"/>
              </a:rPr>
              <a:t>Иондық және металдық байланыстар.</a:t>
            </a:r>
            <a:endParaRPr lang="ru-RU" altLang="ru-RU" sz="2400" b="1" dirty="0" smtClean="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p:cNvSpPr>
            <a:spLocks noGrp="1"/>
          </p:cNvSpPr>
          <p:nvPr>
            <p:ph idx="1"/>
          </p:nvPr>
        </p:nvSpPr>
        <p:spPr>
          <a:xfrm>
            <a:off x="457200" y="428625"/>
            <a:ext cx="8229600" cy="5857875"/>
          </a:xfrm>
        </p:spPr>
        <p:txBody>
          <a:bodyPr rtlCol="0">
            <a:normAutofit/>
          </a:bodyPr>
          <a:lstStyle/>
          <a:p>
            <a:pPr marL="0" indent="342900" algn="ctr" eaLnBrk="1" fontAlgn="auto" hangingPunct="1">
              <a:spcBef>
                <a:spcPct val="0"/>
              </a:spcBef>
              <a:spcAft>
                <a:spcPts val="0"/>
              </a:spcAft>
              <a:buFont typeface="Arial" charset="0"/>
              <a:buNone/>
              <a:defRPr/>
            </a:pP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Ковалентті байланыстың ерекше қасиеттері</a:t>
            </a:r>
          </a:p>
        </p:txBody>
      </p:sp>
      <p:graphicFrame>
        <p:nvGraphicFramePr>
          <p:cNvPr id="4" name="Таблица 3"/>
          <p:cNvGraphicFramePr>
            <a:graphicFrameLocks noGrp="1"/>
          </p:cNvGraphicFramePr>
          <p:nvPr>
            <p:extLst>
              <p:ext uri="{D42A27DB-BD31-4B8C-83A1-F6EECF244321}">
                <p14:modId xmlns="" xmlns:p14="http://schemas.microsoft.com/office/powerpoint/2010/main" val="2048251881"/>
              </p:ext>
            </p:extLst>
          </p:nvPr>
        </p:nvGraphicFramePr>
        <p:xfrm>
          <a:off x="5000625" y="2117725"/>
          <a:ext cx="3714750" cy="1311275"/>
        </p:xfrm>
        <a:graphic>
          <a:graphicData uri="http://schemas.openxmlformats.org/drawingml/2006/table">
            <a:tbl>
              <a:tblPr/>
              <a:tblGrid>
                <a:gridCol w="3714750"/>
              </a:tblGrid>
              <a:tr h="1311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байланыстың бағытталуы, яғни химиялық байланыс түзетін атомдардың кеңістікте өзара орналасуы</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2" marB="4574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5" name="Таблица 4"/>
          <p:cNvGraphicFramePr>
            <a:graphicFrameLocks noGrp="1"/>
          </p:cNvGraphicFramePr>
          <p:nvPr>
            <p:extLst>
              <p:ext uri="{D42A27DB-BD31-4B8C-83A1-F6EECF244321}">
                <p14:modId xmlns="" xmlns:p14="http://schemas.microsoft.com/office/powerpoint/2010/main" val="1784923333"/>
              </p:ext>
            </p:extLst>
          </p:nvPr>
        </p:nvGraphicFramePr>
        <p:xfrm>
          <a:off x="500063" y="2046288"/>
          <a:ext cx="3429000" cy="1311275"/>
        </p:xfrm>
        <a:graphic>
          <a:graphicData uri="http://schemas.openxmlformats.org/drawingml/2006/table">
            <a:tbl>
              <a:tblPr/>
              <a:tblGrid>
                <a:gridCol w="3429000"/>
              </a:tblGrid>
              <a:tr h="1311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байланыстың қанығуы – белгілі бір шекті химиялық байланыс саны түзілу қабылеттілігі</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2" marB="4574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graphicFrame>
        <p:nvGraphicFramePr>
          <p:cNvPr id="6" name="Таблица 5"/>
          <p:cNvGraphicFramePr>
            <a:graphicFrameLocks noGrp="1"/>
          </p:cNvGraphicFramePr>
          <p:nvPr>
            <p:extLst>
              <p:ext uri="{D42A27DB-BD31-4B8C-83A1-F6EECF244321}">
                <p14:modId xmlns="" xmlns:p14="http://schemas.microsoft.com/office/powerpoint/2010/main" val="318292812"/>
              </p:ext>
            </p:extLst>
          </p:nvPr>
        </p:nvGraphicFramePr>
        <p:xfrm>
          <a:off x="2286000" y="4065588"/>
          <a:ext cx="4286250" cy="1006475"/>
        </p:xfrm>
        <a:graphic>
          <a:graphicData uri="http://schemas.openxmlformats.org/drawingml/2006/table">
            <a:tbl>
              <a:tblPr/>
              <a:tblGrid>
                <a:gridCol w="4286250"/>
              </a:tblGrid>
              <a:tr h="1006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байланыстың полюстігі – электрон жұбының бір атомға ығысуына негізделген</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49" marB="457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cxnSp>
        <p:nvCxnSpPr>
          <p:cNvPr id="8" name="Прямая со стрелкой 7"/>
          <p:cNvCxnSpPr/>
          <p:nvPr/>
        </p:nvCxnSpPr>
        <p:spPr>
          <a:xfrm rot="10800000" flipV="1">
            <a:off x="2071688" y="857250"/>
            <a:ext cx="2071687"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2821782" y="2464594"/>
            <a:ext cx="30718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572000" y="857250"/>
            <a:ext cx="2357438" cy="1214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79427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1" name="Group 3"/>
          <p:cNvGraphicFramePr>
            <a:graphicFrameLocks noGrp="1"/>
          </p:cNvGraphicFramePr>
          <p:nvPr>
            <p:ph sz="quarter" idx="4294967295"/>
          </p:nvPr>
        </p:nvGraphicFramePr>
        <p:xfrm>
          <a:off x="1187450" y="1119188"/>
          <a:ext cx="576263" cy="581025"/>
        </p:xfrm>
        <a:graphic>
          <a:graphicData uri="http://schemas.openxmlformats.org/drawingml/2006/table">
            <a:tbl>
              <a:tblPr/>
              <a:tblGrid>
                <a:gridCol w="576263"/>
              </a:tblGrid>
              <a:tr h="581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Arial" pitchFamily="34"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72" marR="91472"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806" name="Group 38"/>
          <p:cNvGraphicFramePr>
            <a:graphicFrameLocks noGrp="1"/>
          </p:cNvGraphicFramePr>
          <p:nvPr>
            <p:ph sz="quarter" idx="4294967295"/>
          </p:nvPr>
        </p:nvGraphicFramePr>
        <p:xfrm>
          <a:off x="4859338" y="3213100"/>
          <a:ext cx="3890962" cy="566738"/>
        </p:xfrm>
        <a:graphic>
          <a:graphicData uri="http://schemas.openxmlformats.org/drawingml/2006/table">
            <a:tbl>
              <a:tblPr/>
              <a:tblGrid>
                <a:gridCol w="757980"/>
                <a:gridCol w="761042"/>
                <a:gridCol w="817699"/>
                <a:gridCol w="771761"/>
                <a:gridCol w="782480"/>
              </a:tblGrid>
              <a:tr h="566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67" marR="91467"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67" marR="91467"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67" marR="91467"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67" marR="91467" marT="45648" marB="456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67" marR="91467"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7363" name="Group 83"/>
          <p:cNvGraphicFramePr>
            <a:graphicFrameLocks noGrp="1"/>
          </p:cNvGraphicFramePr>
          <p:nvPr>
            <p:ph sz="quarter" idx="4294967295"/>
          </p:nvPr>
        </p:nvGraphicFramePr>
        <p:xfrm>
          <a:off x="2987675" y="1119188"/>
          <a:ext cx="647700" cy="581025"/>
        </p:xfrm>
        <a:graphic>
          <a:graphicData uri="http://schemas.openxmlformats.org/drawingml/2006/table">
            <a:tbl>
              <a:tblPr/>
              <a:tblGrid>
                <a:gridCol w="647700"/>
              </a:tblGrid>
              <a:tr h="581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Arial" pitchFamily="34" charset="0"/>
                          <a:cs typeface="Arial" pitchFamily="34" charset="0"/>
                        </a:rPr>
                        <a:t>↓</a:t>
                      </a:r>
                    </a:p>
                  </a:txBody>
                  <a:tcPr marL="91388" marR="91388" marT="45738" marB="457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7369" name="Group 89"/>
          <p:cNvGraphicFramePr>
            <a:graphicFrameLocks noGrp="1"/>
          </p:cNvGraphicFramePr>
          <p:nvPr>
            <p:ph sz="quarter" idx="4294967295"/>
          </p:nvPr>
        </p:nvGraphicFramePr>
        <p:xfrm>
          <a:off x="6443663" y="1052513"/>
          <a:ext cx="708025" cy="576262"/>
        </p:xfrm>
        <a:graphic>
          <a:graphicData uri="http://schemas.openxmlformats.org/drawingml/2006/table">
            <a:tbl>
              <a:tblPr/>
              <a:tblGrid>
                <a:gridCol w="708025"/>
              </a:tblGrid>
              <a:tr h="576262">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Arial" pitchFamily="34" charset="0"/>
                          <a:cs typeface="Arial" pitchFamily="34" charset="0"/>
                        </a:rPr>
                        <a:t>↑ ↓</a:t>
                      </a:r>
                    </a:p>
                  </a:txBody>
                  <a:tcPr marL="91530" marR="91530" marT="45752" marB="457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7368" name="Group 88"/>
          <p:cNvGraphicFramePr>
            <a:graphicFrameLocks noGrp="1"/>
          </p:cNvGraphicFramePr>
          <p:nvPr/>
        </p:nvGraphicFramePr>
        <p:xfrm>
          <a:off x="539750" y="3195638"/>
          <a:ext cx="3455988" cy="593725"/>
        </p:xfrm>
        <a:graphic>
          <a:graphicData uri="http://schemas.openxmlformats.org/drawingml/2006/table">
            <a:tbl>
              <a:tblPr/>
              <a:tblGrid>
                <a:gridCol w="807793"/>
                <a:gridCol w="637241"/>
                <a:gridCol w="631040"/>
                <a:gridCol w="683755"/>
                <a:gridCol w="696159"/>
              </a:tblGrid>
              <a:tr h="5937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5" marR="91435"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5" marR="91435"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5" marR="91435"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5" marR="91435"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5" marR="91435"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4" name="Text Box 35"/>
          <p:cNvSpPr txBox="1">
            <a:spLocks noChangeArrowheads="1"/>
          </p:cNvSpPr>
          <p:nvPr/>
        </p:nvSpPr>
        <p:spPr bwMode="auto">
          <a:xfrm>
            <a:off x="1116013" y="1766888"/>
            <a:ext cx="762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b="1">
                <a:cs typeface="Arial" charset="0"/>
              </a:rPr>
              <a:t>H•</a:t>
            </a:r>
          </a:p>
        </p:txBody>
      </p:sp>
      <p:sp>
        <p:nvSpPr>
          <p:cNvPr id="4145" name="Text Box 36"/>
          <p:cNvSpPr txBox="1">
            <a:spLocks noChangeArrowheads="1"/>
          </p:cNvSpPr>
          <p:nvPr/>
        </p:nvSpPr>
        <p:spPr bwMode="auto">
          <a:xfrm>
            <a:off x="3025775" y="1700213"/>
            <a:ext cx="609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b="1">
                <a:cs typeface="Arial" charset="0"/>
              </a:rPr>
              <a:t>H•</a:t>
            </a:r>
          </a:p>
        </p:txBody>
      </p:sp>
      <p:sp>
        <p:nvSpPr>
          <p:cNvPr id="4146" name="Text Box 37"/>
          <p:cNvSpPr txBox="1">
            <a:spLocks noChangeArrowheads="1"/>
          </p:cNvSpPr>
          <p:nvPr/>
        </p:nvSpPr>
        <p:spPr bwMode="auto">
          <a:xfrm>
            <a:off x="6227763" y="1693863"/>
            <a:ext cx="10668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b="1">
                <a:cs typeface="Arial" charset="0"/>
              </a:rPr>
              <a:t>H:H</a:t>
            </a:r>
          </a:p>
        </p:txBody>
      </p:sp>
      <p:graphicFrame>
        <p:nvGraphicFramePr>
          <p:cNvPr id="32820" name="Group 52"/>
          <p:cNvGraphicFramePr>
            <a:graphicFrameLocks noGrp="1"/>
          </p:cNvGraphicFramePr>
          <p:nvPr/>
        </p:nvGraphicFramePr>
        <p:xfrm>
          <a:off x="611188" y="5157788"/>
          <a:ext cx="6108698" cy="517766"/>
        </p:xfrm>
        <a:graphic>
          <a:graphicData uri="http://schemas.openxmlformats.org/drawingml/2006/table">
            <a:tbl>
              <a:tblPr/>
              <a:tblGrid>
                <a:gridCol w="763587"/>
                <a:gridCol w="762173"/>
                <a:gridCol w="765002"/>
                <a:gridCol w="762173"/>
                <a:gridCol w="763587"/>
                <a:gridCol w="763587"/>
                <a:gridCol w="765002"/>
                <a:gridCol w="763587"/>
              </a:tblGrid>
              <a:tr h="5175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53" marR="91453" marT="45523" marB="455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67" name="AutoShape 72"/>
          <p:cNvSpPr>
            <a:spLocks noChangeArrowheads="1"/>
          </p:cNvSpPr>
          <p:nvPr/>
        </p:nvSpPr>
        <p:spPr bwMode="auto">
          <a:xfrm>
            <a:off x="4427538" y="1255713"/>
            <a:ext cx="1512887" cy="228600"/>
          </a:xfrm>
          <a:prstGeom prst="rightArrow">
            <a:avLst>
              <a:gd name="adj1" fmla="val 50000"/>
              <a:gd name="adj2" fmla="val 100037"/>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68" name="AutoShape 75"/>
          <p:cNvSpPr>
            <a:spLocks noChangeArrowheads="1"/>
          </p:cNvSpPr>
          <p:nvPr/>
        </p:nvSpPr>
        <p:spPr bwMode="auto">
          <a:xfrm>
            <a:off x="4051300" y="4195763"/>
            <a:ext cx="304800" cy="601662"/>
          </a:xfrm>
          <a:prstGeom prst="downArrow">
            <a:avLst>
              <a:gd name="adj1" fmla="val 50000"/>
              <a:gd name="adj2" fmla="val 37523"/>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169" name="Rectangle 76"/>
          <p:cNvSpPr>
            <a:spLocks noChangeArrowheads="1"/>
          </p:cNvSpPr>
          <p:nvPr/>
        </p:nvSpPr>
        <p:spPr bwMode="auto">
          <a:xfrm>
            <a:off x="5508625" y="4005263"/>
            <a:ext cx="611188"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b="1">
                <a:latin typeface="Times New Roman" pitchFamily="18" charset="0"/>
              </a:rPr>
              <a:t>••</a:t>
            </a:r>
            <a:endParaRPr lang="ru-RU" altLang="ru-RU">
              <a:latin typeface="Times New Roman" pitchFamily="18" charset="0"/>
            </a:endParaRPr>
          </a:p>
          <a:p>
            <a:pPr algn="ctr" eaLnBrk="1" hangingPunct="1"/>
            <a:r>
              <a:rPr lang="en-US" altLang="ru-RU" b="1">
                <a:latin typeface="Times New Roman" pitchFamily="18" charset="0"/>
              </a:rPr>
              <a:t>•</a:t>
            </a:r>
            <a:r>
              <a:rPr lang="en-US" altLang="ru-RU" b="1">
                <a:latin typeface="Verdana" pitchFamily="34" charset="0"/>
              </a:rPr>
              <a:t>O</a:t>
            </a:r>
            <a:r>
              <a:rPr lang="en-US" altLang="ru-RU" b="1">
                <a:latin typeface="Times New Roman" pitchFamily="18" charset="0"/>
              </a:rPr>
              <a:t>•</a:t>
            </a:r>
          </a:p>
          <a:p>
            <a:pPr algn="ctr" eaLnBrk="1" hangingPunct="1"/>
            <a:r>
              <a:rPr lang="en-US" altLang="ru-RU" sz="1000" b="1">
                <a:latin typeface="Verdana" pitchFamily="34" charset="0"/>
              </a:rPr>
              <a:t>••</a:t>
            </a:r>
            <a:r>
              <a:rPr lang="ru-RU" altLang="ru-RU">
                <a:latin typeface="Verdana" pitchFamily="34" charset="0"/>
              </a:rPr>
              <a:t> </a:t>
            </a:r>
          </a:p>
        </p:txBody>
      </p:sp>
      <p:sp>
        <p:nvSpPr>
          <p:cNvPr id="4170" name="Rectangle 77"/>
          <p:cNvSpPr>
            <a:spLocks noChangeArrowheads="1"/>
          </p:cNvSpPr>
          <p:nvPr/>
        </p:nvSpPr>
        <p:spPr bwMode="auto">
          <a:xfrm>
            <a:off x="1908175" y="4005263"/>
            <a:ext cx="539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b="1">
                <a:latin typeface="Times New Roman" pitchFamily="18" charset="0"/>
              </a:rPr>
              <a:t>••</a:t>
            </a:r>
            <a:endParaRPr lang="ru-RU" altLang="ru-RU">
              <a:latin typeface="Times New Roman" pitchFamily="18" charset="0"/>
            </a:endParaRPr>
          </a:p>
          <a:p>
            <a:pPr algn="ctr" eaLnBrk="1" hangingPunct="1"/>
            <a:r>
              <a:rPr lang="en-US" altLang="ru-RU" b="1">
                <a:latin typeface="Times New Roman" pitchFamily="18" charset="0"/>
              </a:rPr>
              <a:t>•</a:t>
            </a:r>
            <a:r>
              <a:rPr lang="en-US" altLang="ru-RU" b="1">
                <a:latin typeface="Verdana" pitchFamily="34" charset="0"/>
              </a:rPr>
              <a:t>O</a:t>
            </a:r>
            <a:r>
              <a:rPr lang="en-US" altLang="ru-RU" b="1">
                <a:latin typeface="Times New Roman" pitchFamily="18" charset="0"/>
              </a:rPr>
              <a:t>•</a:t>
            </a:r>
          </a:p>
          <a:p>
            <a:pPr algn="ctr" eaLnBrk="1" hangingPunct="1"/>
            <a:r>
              <a:rPr lang="en-US" altLang="ru-RU" sz="1000" b="1">
                <a:latin typeface="Verdana" pitchFamily="34" charset="0"/>
              </a:rPr>
              <a:t>••</a:t>
            </a:r>
            <a:r>
              <a:rPr lang="ru-RU" altLang="ru-RU">
                <a:latin typeface="Verdana" pitchFamily="34" charset="0"/>
              </a:rPr>
              <a:t> </a:t>
            </a:r>
          </a:p>
        </p:txBody>
      </p:sp>
      <p:sp>
        <p:nvSpPr>
          <p:cNvPr id="4171" name="Rectangle 78"/>
          <p:cNvSpPr>
            <a:spLocks noChangeArrowheads="1"/>
          </p:cNvSpPr>
          <p:nvPr/>
        </p:nvSpPr>
        <p:spPr bwMode="auto">
          <a:xfrm>
            <a:off x="7164388" y="4941888"/>
            <a:ext cx="1439862"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a:latin typeface="Times New Roman" pitchFamily="18" charset="0"/>
              </a:rPr>
              <a:t>      </a:t>
            </a:r>
            <a:r>
              <a:rPr lang="ru-RU" altLang="ru-RU" b="1">
                <a:latin typeface="Times New Roman" pitchFamily="18" charset="0"/>
              </a:rPr>
              <a:t>   </a:t>
            </a:r>
            <a:r>
              <a:rPr lang="en-US" altLang="ru-RU" b="1">
                <a:latin typeface="Times New Roman" pitchFamily="18" charset="0"/>
              </a:rPr>
              <a:t> ••     ••</a:t>
            </a:r>
            <a:endParaRPr lang="ru-RU" altLang="ru-RU">
              <a:latin typeface="Times New Roman" pitchFamily="18" charset="0"/>
            </a:endParaRPr>
          </a:p>
          <a:p>
            <a:pPr eaLnBrk="1" hangingPunct="1"/>
            <a:r>
              <a:rPr lang="kk-KZ" altLang="ru-RU" b="1">
                <a:latin typeface="Times New Roman" pitchFamily="18" charset="0"/>
              </a:rPr>
              <a:t>О</a:t>
            </a:r>
            <a:r>
              <a:rPr lang="kk-KZ" altLang="ru-RU" b="1" baseline="-25000">
                <a:latin typeface="Times New Roman" pitchFamily="18" charset="0"/>
              </a:rPr>
              <a:t>2</a:t>
            </a:r>
            <a:r>
              <a:rPr lang="en-US" altLang="ru-RU" b="1">
                <a:latin typeface="Times New Roman" pitchFamily="18" charset="0"/>
              </a:rPr>
              <a:t> </a:t>
            </a:r>
            <a:r>
              <a:rPr lang="ru-RU" altLang="ru-RU" b="1">
                <a:latin typeface="Times New Roman" pitchFamily="18" charset="0"/>
              </a:rPr>
              <a:t>   </a:t>
            </a:r>
            <a:r>
              <a:rPr lang="en-US" altLang="ru-RU" b="1">
                <a:latin typeface="Times New Roman" pitchFamily="18" charset="0"/>
              </a:rPr>
              <a:t> O</a:t>
            </a:r>
            <a:r>
              <a:rPr lang="en-US" altLang="ru-RU" b="1">
                <a:latin typeface="Times New Roman" pitchFamily="18" charset="0"/>
                <a:cs typeface="Times New Roman" pitchFamily="18" charset="0"/>
              </a:rPr>
              <a:t>: : O</a:t>
            </a:r>
          </a:p>
          <a:p>
            <a:pPr eaLnBrk="1" hangingPunct="1"/>
            <a:r>
              <a:rPr lang="en-US" altLang="ru-RU" b="1">
                <a:latin typeface="Times New Roman" pitchFamily="18" charset="0"/>
                <a:cs typeface="Times New Roman" pitchFamily="18" charset="0"/>
              </a:rPr>
              <a:t>       </a:t>
            </a:r>
            <a:r>
              <a:rPr lang="ru-RU" altLang="ru-RU" b="1">
                <a:latin typeface="Times New Roman" pitchFamily="18" charset="0"/>
                <a:cs typeface="Times New Roman" pitchFamily="18" charset="0"/>
              </a:rPr>
              <a:t>   </a:t>
            </a:r>
            <a:r>
              <a:rPr lang="en-US" altLang="ru-RU" b="1">
                <a:latin typeface="Times New Roman" pitchFamily="18" charset="0"/>
              </a:rPr>
              <a:t>••</a:t>
            </a:r>
            <a:r>
              <a:rPr lang="ru-RU" altLang="ru-RU">
                <a:latin typeface="Times New Roman" pitchFamily="18" charset="0"/>
              </a:rPr>
              <a:t>  </a:t>
            </a:r>
            <a:r>
              <a:rPr lang="en-US" altLang="ru-RU">
                <a:latin typeface="Times New Roman" pitchFamily="18" charset="0"/>
              </a:rPr>
              <a:t>   </a:t>
            </a:r>
            <a:r>
              <a:rPr lang="en-US" altLang="ru-RU" b="1">
                <a:latin typeface="Times New Roman" pitchFamily="18" charset="0"/>
              </a:rPr>
              <a:t>••</a:t>
            </a:r>
            <a:endParaRPr lang="ru-RU" altLang="ru-RU">
              <a:latin typeface="Times New Roman" pitchFamily="18" charset="0"/>
            </a:endParaRPr>
          </a:p>
        </p:txBody>
      </p:sp>
      <p:sp>
        <p:nvSpPr>
          <p:cNvPr id="4172" name="Text Box 79"/>
          <p:cNvSpPr txBox="1">
            <a:spLocks noChangeArrowheads="1"/>
          </p:cNvSpPr>
          <p:nvPr/>
        </p:nvSpPr>
        <p:spPr bwMode="auto">
          <a:xfrm>
            <a:off x="681038" y="2565400"/>
            <a:ext cx="3098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latin typeface="Verdana" pitchFamily="34" charset="0"/>
              </a:rPr>
              <a:t>1s</a:t>
            </a:r>
            <a:r>
              <a:rPr lang="en-US" altLang="ru-RU" baseline="30000">
                <a:latin typeface="Verdana" pitchFamily="34" charset="0"/>
              </a:rPr>
              <a:t>2</a:t>
            </a:r>
            <a:r>
              <a:rPr lang="en-US" altLang="ru-RU">
                <a:latin typeface="Verdana" pitchFamily="34" charset="0"/>
              </a:rPr>
              <a:t>    </a:t>
            </a:r>
            <a:r>
              <a:rPr lang="ru-RU" altLang="ru-RU">
                <a:latin typeface="Verdana" pitchFamily="34" charset="0"/>
              </a:rPr>
              <a:t> </a:t>
            </a:r>
            <a:r>
              <a:rPr lang="en-US" altLang="ru-RU">
                <a:latin typeface="Verdana" pitchFamily="34" charset="0"/>
              </a:rPr>
              <a:t>2s</a:t>
            </a:r>
            <a:r>
              <a:rPr lang="en-US" altLang="ru-RU" baseline="30000">
                <a:latin typeface="Verdana" pitchFamily="34" charset="0"/>
              </a:rPr>
              <a:t>2</a:t>
            </a:r>
            <a:r>
              <a:rPr lang="en-US" altLang="ru-RU">
                <a:latin typeface="Verdana" pitchFamily="34" charset="0"/>
              </a:rPr>
              <a:t>        </a:t>
            </a:r>
            <a:r>
              <a:rPr lang="ru-RU" altLang="ru-RU">
                <a:latin typeface="Verdana" pitchFamily="34" charset="0"/>
              </a:rPr>
              <a:t> </a:t>
            </a:r>
            <a:r>
              <a:rPr lang="en-US" altLang="ru-RU">
                <a:latin typeface="Verdana" pitchFamily="34" charset="0"/>
              </a:rPr>
              <a:t> 2p</a:t>
            </a:r>
            <a:r>
              <a:rPr lang="kk-KZ" altLang="ru-RU" baseline="30000">
                <a:latin typeface="Verdana" pitchFamily="34" charset="0"/>
              </a:rPr>
              <a:t>4</a:t>
            </a:r>
            <a:endParaRPr lang="ru-RU" altLang="ru-RU">
              <a:latin typeface="Verdana" pitchFamily="34" charset="0"/>
            </a:endParaRPr>
          </a:p>
        </p:txBody>
      </p:sp>
      <p:sp>
        <p:nvSpPr>
          <p:cNvPr id="4173" name="Text Box 81"/>
          <p:cNvSpPr txBox="1">
            <a:spLocks noChangeArrowheads="1"/>
          </p:cNvSpPr>
          <p:nvPr/>
        </p:nvSpPr>
        <p:spPr bwMode="auto">
          <a:xfrm>
            <a:off x="5148263" y="2555875"/>
            <a:ext cx="35290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             </a:t>
            </a:r>
            <a:r>
              <a:rPr lang="en-US" altLang="ru-RU">
                <a:latin typeface="Verdana" pitchFamily="34" charset="0"/>
              </a:rPr>
              <a:t>2p</a:t>
            </a:r>
            <a:r>
              <a:rPr lang="en-US" altLang="ru-RU" baseline="30000">
                <a:latin typeface="Verdana" pitchFamily="34" charset="0"/>
              </a:rPr>
              <a:t>4</a:t>
            </a:r>
            <a:r>
              <a:rPr lang="en-US" altLang="ru-RU">
                <a:latin typeface="Verdana" pitchFamily="34" charset="0"/>
              </a:rPr>
              <a:t> </a:t>
            </a:r>
            <a:r>
              <a:rPr lang="en-US" altLang="ru-RU" baseline="30000">
                <a:latin typeface="Verdana" pitchFamily="34" charset="0"/>
              </a:rPr>
              <a:t>           </a:t>
            </a:r>
            <a:r>
              <a:rPr lang="ru-RU" altLang="ru-RU" baseline="30000">
                <a:latin typeface="Verdana" pitchFamily="34" charset="0"/>
              </a:rPr>
              <a:t>      </a:t>
            </a:r>
            <a:r>
              <a:rPr lang="en-US" altLang="ru-RU" baseline="30000">
                <a:latin typeface="Verdana" pitchFamily="34" charset="0"/>
              </a:rPr>
              <a:t> </a:t>
            </a:r>
            <a:r>
              <a:rPr lang="en-US" altLang="ru-RU">
                <a:latin typeface="Verdana" pitchFamily="34" charset="0"/>
              </a:rPr>
              <a:t>2s</a:t>
            </a:r>
            <a:r>
              <a:rPr lang="en-US" altLang="ru-RU" baseline="30000">
                <a:latin typeface="Verdana" pitchFamily="34" charset="0"/>
              </a:rPr>
              <a:t>2</a:t>
            </a:r>
            <a:r>
              <a:rPr lang="en-US" altLang="ru-RU">
                <a:latin typeface="Verdana" pitchFamily="34" charset="0"/>
              </a:rPr>
              <a:t> </a:t>
            </a:r>
            <a:r>
              <a:rPr lang="ru-RU" altLang="ru-RU">
                <a:latin typeface="Verdana" pitchFamily="34" charset="0"/>
              </a:rPr>
              <a:t>   </a:t>
            </a:r>
            <a:r>
              <a:rPr lang="en-US" altLang="ru-RU">
                <a:latin typeface="Verdana" pitchFamily="34" charset="0"/>
              </a:rPr>
              <a:t>1s</a:t>
            </a:r>
            <a:r>
              <a:rPr lang="en-US" altLang="ru-RU" baseline="30000">
                <a:latin typeface="Verdana" pitchFamily="34" charset="0"/>
              </a:rPr>
              <a:t>2</a:t>
            </a:r>
            <a:endParaRPr lang="ru-RU" altLang="ru-RU" baseline="30000"/>
          </a:p>
        </p:txBody>
      </p:sp>
      <p:sp>
        <p:nvSpPr>
          <p:cNvPr id="2" name="Плюс 1"/>
          <p:cNvSpPr/>
          <p:nvPr/>
        </p:nvSpPr>
        <p:spPr>
          <a:xfrm>
            <a:off x="2087563" y="1289050"/>
            <a:ext cx="396875" cy="33972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3" name="Плюс 22"/>
          <p:cNvSpPr/>
          <p:nvPr/>
        </p:nvSpPr>
        <p:spPr>
          <a:xfrm>
            <a:off x="4191000" y="3284538"/>
            <a:ext cx="433388" cy="46196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176" name="Text Box 79"/>
          <p:cNvSpPr txBox="1">
            <a:spLocks noChangeArrowheads="1"/>
          </p:cNvSpPr>
          <p:nvPr/>
        </p:nvSpPr>
        <p:spPr bwMode="auto">
          <a:xfrm>
            <a:off x="1193800" y="611188"/>
            <a:ext cx="5699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a:cs typeface="Arial" charset="0"/>
              </a:rPr>
              <a:t>1s</a:t>
            </a:r>
            <a:r>
              <a:rPr lang="ru-RU" altLang="ru-RU" b="1" baseline="30000">
                <a:cs typeface="Arial" charset="0"/>
              </a:rPr>
              <a:t>1</a:t>
            </a:r>
            <a:endParaRPr lang="ru-RU" altLang="ru-RU" b="1">
              <a:cs typeface="Arial" charset="0"/>
            </a:endParaRPr>
          </a:p>
        </p:txBody>
      </p:sp>
      <p:sp>
        <p:nvSpPr>
          <p:cNvPr id="4177" name="Text Box 79"/>
          <p:cNvSpPr txBox="1">
            <a:spLocks noChangeArrowheads="1"/>
          </p:cNvSpPr>
          <p:nvPr/>
        </p:nvSpPr>
        <p:spPr bwMode="auto">
          <a:xfrm>
            <a:off x="3065463" y="611188"/>
            <a:ext cx="5699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a:cs typeface="Arial" charset="0"/>
              </a:rPr>
              <a:t>1s</a:t>
            </a:r>
            <a:r>
              <a:rPr lang="ru-RU" altLang="ru-RU" b="1" baseline="30000">
                <a:cs typeface="Arial" charset="0"/>
              </a:rPr>
              <a:t>1</a:t>
            </a:r>
            <a:endParaRPr lang="ru-RU" altLang="ru-RU" b="1">
              <a:cs typeface="Arial" charset="0"/>
            </a:endParaRPr>
          </a:p>
        </p:txBody>
      </p:sp>
      <p:sp>
        <p:nvSpPr>
          <p:cNvPr id="22" name="Rectangle 2"/>
          <p:cNvSpPr txBox="1">
            <a:spLocks/>
          </p:cNvSpPr>
          <p:nvPr/>
        </p:nvSpPr>
        <p:spPr>
          <a:xfrm>
            <a:off x="755650" y="44450"/>
            <a:ext cx="7354888"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Ковалентті байланыстың қанығуы</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06172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446088" y="277813"/>
            <a:ext cx="8229600" cy="703262"/>
          </a:xfrm>
        </p:spPr>
        <p:txBody>
          <a:bodyPr rtlCol="0">
            <a:normAutofit/>
          </a:bodyPr>
          <a:lstStyle/>
          <a:p>
            <a:pPr eaLnBrk="1" fontAlgn="auto" hangingPunct="1">
              <a:spcAft>
                <a:spcPts val="0"/>
              </a:spcAft>
              <a:defRPr/>
            </a:pP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Атомның негізгі және қозған күйі</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88" y="981075"/>
            <a:ext cx="8299450" cy="51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4912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57200" y="500063"/>
            <a:ext cx="8229600" cy="5737225"/>
          </a:xfrm>
        </p:spPr>
        <p:txBody>
          <a:bodyPr rtlCol="0">
            <a:normAutofit/>
          </a:bodyPr>
          <a:lstStyle/>
          <a:p>
            <a:pPr marL="0" indent="346075" algn="ctr" eaLnBrk="1" fontAlgn="auto" hangingPunct="1">
              <a:lnSpc>
                <a:spcPct val="110000"/>
              </a:lnSpc>
              <a:spcBef>
                <a:spcPts val="0"/>
              </a:spcBef>
              <a:spcAft>
                <a:spcPts val="0"/>
              </a:spcAft>
              <a:buFont typeface="Wingdings 3" pitchFamily="18" charset="2"/>
              <a:buNone/>
              <a:defRPr/>
            </a:pPr>
            <a:r>
              <a:rPr lang="kk-KZ" sz="2200" b="1" dirty="0" smtClean="0">
                <a:solidFill>
                  <a:srgbClr val="FF0000"/>
                </a:solidFill>
                <a:latin typeface="Times New Roman" pitchFamily="18" charset="0"/>
                <a:cs typeface="Times New Roman" pitchFamily="18" charset="0"/>
              </a:rPr>
              <a:t>Ковалентті байланыстың бағытталуы</a:t>
            </a:r>
          </a:p>
          <a:p>
            <a:pPr marL="0" indent="346075" algn="just" eaLnBrk="1" fontAlgn="auto" hangingPunct="1">
              <a:lnSpc>
                <a:spcPct val="110000"/>
              </a:lnSpc>
              <a:spcBef>
                <a:spcPts val="0"/>
              </a:spcBef>
              <a:spcAft>
                <a:spcPts val="0"/>
              </a:spcAft>
              <a:buFont typeface="Arial" pitchFamily="34" charset="0"/>
              <a:buNone/>
              <a:defRPr/>
            </a:pPr>
            <a:endParaRPr lang="kk-KZ" sz="2200" b="1" dirty="0" smtClean="0">
              <a:latin typeface="Times New Roman" pitchFamily="18" charset="0"/>
              <a:cs typeface="Times New Roman" pitchFamily="18" charset="0"/>
            </a:endParaRPr>
          </a:p>
          <a:p>
            <a:pPr marL="0" indent="346075" algn="just" eaLnBrk="1" fontAlgn="auto" hangingPunct="1">
              <a:lnSpc>
                <a:spcPct val="110000"/>
              </a:lnSpc>
              <a:spcBef>
                <a:spcPts val="0"/>
              </a:spcBef>
              <a:spcAft>
                <a:spcPts val="0"/>
              </a:spcAft>
              <a:buFont typeface="Arial" pitchFamily="34" charset="0"/>
              <a:buNone/>
              <a:defRPr/>
            </a:pPr>
            <a:r>
              <a:rPr lang="kk-KZ" sz="2200" b="1" dirty="0" smtClean="0">
                <a:latin typeface="Times New Roman" pitchFamily="18" charset="0"/>
                <a:cs typeface="Times New Roman" pitchFamily="18" charset="0"/>
              </a:rPr>
              <a:t>Сандық сипаттамасы ретінде молекулалар және қатты заттарда химиялық байланыс арасындағы валентті бұрыш болып келеді.</a:t>
            </a:r>
          </a:p>
          <a:p>
            <a:pPr marL="0" indent="346075" algn="ctr" eaLnBrk="1" fontAlgn="auto" hangingPunct="1">
              <a:lnSpc>
                <a:spcPct val="110000"/>
              </a:lnSpc>
              <a:spcBef>
                <a:spcPts val="0"/>
              </a:spcBef>
              <a:spcAft>
                <a:spcPts val="0"/>
              </a:spcAft>
              <a:buFont typeface="Wingdings 3" pitchFamily="18" charset="2"/>
              <a:buNone/>
              <a:defRPr/>
            </a:pPr>
            <a:endParaRPr lang="kk-KZ" sz="2200" b="1" dirty="0" smtClean="0">
              <a:solidFill>
                <a:srgbClr val="742217"/>
              </a:solidFill>
              <a:latin typeface="Times New Roman" pitchFamily="18" charset="0"/>
              <a:cs typeface="Times New Roman" pitchFamily="18" charset="0"/>
            </a:endParaRPr>
          </a:p>
          <a:p>
            <a:pPr marL="0" indent="346075" algn="ctr" eaLnBrk="1" fontAlgn="auto" hangingPunct="1">
              <a:lnSpc>
                <a:spcPct val="110000"/>
              </a:lnSpc>
              <a:spcBef>
                <a:spcPts val="0"/>
              </a:spcBef>
              <a:spcAft>
                <a:spcPts val="0"/>
              </a:spcAft>
              <a:buFont typeface="Wingdings 3" pitchFamily="18" charset="2"/>
              <a:buNone/>
              <a:defRPr/>
            </a:pPr>
            <a:r>
              <a:rPr lang="kk-KZ" sz="2200" b="1" dirty="0" smtClean="0">
                <a:solidFill>
                  <a:srgbClr val="002060"/>
                </a:solidFill>
                <a:latin typeface="Times New Roman" pitchFamily="18" charset="0"/>
                <a:cs typeface="Times New Roman" pitchFamily="18" charset="0"/>
              </a:rPr>
              <a:t>Атомдар орбитальдардың (АО) </a:t>
            </a:r>
          </a:p>
          <a:p>
            <a:pPr marL="0" indent="346075" algn="ctr" eaLnBrk="1" fontAlgn="auto" hangingPunct="1">
              <a:lnSpc>
                <a:spcPct val="110000"/>
              </a:lnSpc>
              <a:spcBef>
                <a:spcPts val="0"/>
              </a:spcBef>
              <a:spcAft>
                <a:spcPts val="0"/>
              </a:spcAft>
              <a:buFont typeface="Arial" pitchFamily="34" charset="0"/>
              <a:buNone/>
              <a:defRPr/>
            </a:pPr>
            <a:r>
              <a:rPr lang="kk-KZ" sz="2200" b="1" dirty="0" smtClean="0">
                <a:solidFill>
                  <a:srgbClr val="002060"/>
                </a:solidFill>
                <a:latin typeface="Times New Roman" pitchFamily="18" charset="0"/>
                <a:cs typeface="Times New Roman" pitchFamily="18" charset="0"/>
              </a:rPr>
              <a:t>гибридтелу теориясы </a:t>
            </a:r>
            <a:r>
              <a:rPr lang="kk-KZ" sz="2200" b="1" dirty="0" smtClean="0">
                <a:latin typeface="Times New Roman" pitchFamily="18" charset="0"/>
                <a:cs typeface="Times New Roman" pitchFamily="18" charset="0"/>
              </a:rPr>
              <a:t>(</a:t>
            </a:r>
            <a:r>
              <a:rPr lang="kk-KZ" sz="2200" b="1" dirty="0" smtClean="0">
                <a:solidFill>
                  <a:srgbClr val="FF0000"/>
                </a:solidFill>
                <a:latin typeface="Times New Roman" pitchFamily="18" charset="0"/>
                <a:cs typeface="Times New Roman" pitchFamily="18" charset="0"/>
              </a:rPr>
              <a:t>Л. Полинг, </a:t>
            </a:r>
            <a:r>
              <a:rPr lang="ru-RU" sz="2200" b="1" dirty="0" smtClean="0">
                <a:solidFill>
                  <a:srgbClr val="FF0000"/>
                </a:solidFill>
                <a:latin typeface="Times New Roman" pitchFamily="18" charset="0"/>
                <a:cs typeface="Times New Roman" pitchFamily="18" charset="0"/>
              </a:rPr>
              <a:t>1931</a:t>
            </a:r>
            <a:r>
              <a:rPr lang="kk-KZ" sz="2200" b="1" dirty="0" smtClean="0">
                <a:latin typeface="Times New Roman" pitchFamily="18" charset="0"/>
                <a:cs typeface="Times New Roman" pitchFamily="18" charset="0"/>
              </a:rPr>
              <a:t>)</a:t>
            </a:r>
          </a:p>
          <a:p>
            <a:pPr marL="0" indent="346075" algn="just" eaLnBrk="1" fontAlgn="auto" hangingPunct="1">
              <a:lnSpc>
                <a:spcPct val="110000"/>
              </a:lnSpc>
              <a:spcBef>
                <a:spcPts val="0"/>
              </a:spcBef>
              <a:spcAft>
                <a:spcPts val="0"/>
              </a:spcAft>
              <a:buFont typeface="Wingdings 3" pitchFamily="18" charset="2"/>
              <a:buNone/>
              <a:defRPr/>
            </a:pPr>
            <a:endParaRPr lang="kk-KZ" sz="2200" b="1" dirty="0" smtClean="0">
              <a:latin typeface="Times New Roman" pitchFamily="18" charset="0"/>
              <a:cs typeface="Times New Roman" pitchFamily="18" charset="0"/>
            </a:endParaRPr>
          </a:p>
          <a:p>
            <a:pPr marL="0" indent="346075" algn="just" eaLnBrk="1" fontAlgn="auto" hangingPunct="1">
              <a:lnSpc>
                <a:spcPct val="110000"/>
              </a:lnSpc>
              <a:spcBef>
                <a:spcPts val="0"/>
              </a:spcBef>
              <a:spcAft>
                <a:spcPts val="0"/>
              </a:spcAft>
              <a:buFont typeface="Wingdings 3" pitchFamily="18" charset="2"/>
              <a:buNone/>
              <a:defRPr/>
            </a:pPr>
            <a:r>
              <a:rPr lang="kk-KZ" sz="2200" b="1" dirty="0" smtClean="0">
                <a:latin typeface="Times New Roman" pitchFamily="18" charset="0"/>
                <a:cs typeface="Times New Roman" pitchFamily="18" charset="0"/>
              </a:rPr>
              <a:t>Бұл теория бойынша химиялық байланыс түзердің алдында атомның әр түрлі орбитальдардың санына тең пішіндері және энергиялары өзгеріп, саны бастапқы орбитальдардың санына тең пішіндері мен энергиялары бірдей, кеңістікте симметриялы түрде орналасқан жаңа гибридті орбитальдар пайда болады және оны </a:t>
            </a:r>
            <a:r>
              <a:rPr lang="kk-KZ" sz="2200" b="1" dirty="0" smtClean="0">
                <a:solidFill>
                  <a:srgbClr val="FF0000"/>
                </a:solidFill>
                <a:latin typeface="Times New Roman" pitchFamily="18" charset="0"/>
                <a:cs typeface="Times New Roman" pitchFamily="18" charset="0"/>
              </a:rPr>
              <a:t>гибридтелу </a:t>
            </a:r>
            <a:r>
              <a:rPr lang="kk-KZ" sz="2200" b="1" dirty="0" smtClean="0">
                <a:latin typeface="Times New Roman" pitchFamily="18" charset="0"/>
                <a:cs typeface="Times New Roman" pitchFamily="18" charset="0"/>
              </a:rPr>
              <a:t>деп атайды.</a:t>
            </a:r>
          </a:p>
        </p:txBody>
      </p:sp>
    </p:spTree>
    <p:extLst>
      <p:ext uri="{BB962C8B-B14F-4D97-AF65-F5344CB8AC3E}">
        <p14:creationId xmlns="" xmlns:p14="http://schemas.microsoft.com/office/powerpoint/2010/main" val="4163661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11188" y="981075"/>
          <a:ext cx="7772400" cy="4571998"/>
        </p:xfrm>
        <a:graphic>
          <a:graphicData uri="http://schemas.openxmlformats.org/drawingml/2006/table">
            <a:tbl>
              <a:tblPr/>
              <a:tblGrid>
                <a:gridCol w="1800225"/>
                <a:gridCol w="3097212"/>
                <a:gridCol w="2874963"/>
              </a:tblGrid>
              <a:tr h="80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Гибридтелу</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Геометриялық пішіні</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Байланыс арасындағы бұрыш</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3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sp</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Сызықтық</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180°</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3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sp</a:t>
                      </a:r>
                      <a:r>
                        <a:rPr kumimoji="0" lang="ru-RU" sz="2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Үшбұрышты</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120°</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3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sp</a:t>
                      </a:r>
                      <a:r>
                        <a:rPr kumimoji="0" lang="ru-RU" sz="22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Тетраэдрлік</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109,5°</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sp</a:t>
                      </a:r>
                      <a:r>
                        <a:rPr kumimoji="0" lang="ru-RU" sz="2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d</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Тригоналды-бипирамидалды</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90°, 120°</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83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sp</a:t>
                      </a:r>
                      <a:r>
                        <a:rPr kumimoji="0" lang="ru-RU" sz="2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ru-RU" sz="2200" b="1" i="1" u="none" strike="noStrike" cap="none" normalizeH="0" baseline="0" smtClean="0">
                          <a:ln>
                            <a:noFill/>
                          </a:ln>
                          <a:solidFill>
                            <a:schemeClr val="tx1"/>
                          </a:solidFill>
                          <a:effectLst/>
                          <a:latin typeface="Times New Roman" pitchFamily="18" charset="0"/>
                          <a:cs typeface="Times New Roman" pitchFamily="18" charset="0"/>
                        </a:rPr>
                        <a:t>d</a:t>
                      </a:r>
                      <a:r>
                        <a:rPr kumimoji="0" lang="ru-RU" sz="2200" b="1"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Октаэдрлік</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200" b="1" i="0" u="none" strike="noStrike" cap="none" normalizeH="0" baseline="0" smtClean="0">
                          <a:ln>
                            <a:noFill/>
                          </a:ln>
                          <a:solidFill>
                            <a:schemeClr val="tx1"/>
                          </a:solidFill>
                          <a:effectLst/>
                          <a:latin typeface="Times New Roman" pitchFamily="18" charset="0"/>
                          <a:cs typeface="Times New Roman" pitchFamily="18" charset="0"/>
                        </a:rPr>
                        <a:t>90°</a:t>
                      </a:r>
                      <a:endParaRPr kumimoji="0" lang="ru-RU"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19050" marR="19050" marT="19049" marB="1904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2"/>
          <p:cNvSpPr>
            <a:spLocks noGrp="1" noChangeArrowheads="1"/>
          </p:cNvSpPr>
          <p:nvPr>
            <p:ph type="title"/>
          </p:nvPr>
        </p:nvSpPr>
        <p:spPr>
          <a:xfrm>
            <a:off x="2484438" y="350838"/>
            <a:ext cx="3816350" cy="414337"/>
          </a:xfrm>
        </p:spPr>
        <p:txBody>
          <a:bodyPr rtlCol="0">
            <a:noAutofit/>
          </a:bodyPr>
          <a:lstStyle/>
          <a:p>
            <a:pPr eaLnBrk="1" fontAlgn="auto" hangingPunct="1">
              <a:spcAft>
                <a:spcPts val="0"/>
              </a:spcAft>
              <a:defRPr/>
            </a:pPr>
            <a:r>
              <a:rPr lang="ru-RU" sz="24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Гибридтелудің</a:t>
            </a: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400" b="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түрлері</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433823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619250" y="274638"/>
            <a:ext cx="5699125" cy="993775"/>
          </a:xfrm>
        </p:spPr>
        <p:txBody>
          <a:bodyPr rtlCol="0">
            <a:normAutofit/>
          </a:bodyPr>
          <a:lstStyle/>
          <a:p>
            <a:pPr eaLnBrk="1" fontAlgn="auto" hangingPunct="1">
              <a:spcAft>
                <a:spcPts val="0"/>
              </a:spcAft>
              <a:defRPr/>
            </a:pPr>
            <a:r>
              <a:rPr lang="en-US" sz="2400" b="1" i="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sp</a:t>
            </a: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гибридтелу</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5"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457200" y="1524000"/>
            <a:ext cx="8220075" cy="3019425"/>
          </a:xfrm>
          <a:noFill/>
        </p:spPr>
      </p:pic>
    </p:spTree>
    <p:extLst>
      <p:ext uri="{BB962C8B-B14F-4D97-AF65-F5344CB8AC3E}">
        <p14:creationId xmlns="" xmlns:p14="http://schemas.microsoft.com/office/powerpoint/2010/main" val="93936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descr="http://physic.kemsu.ru/pub/library/learn_pos/Udin_ModelChemSoed/HTML/soder/2/beh2.jpg"/>
          <p:cNvSpPr>
            <a:spLocks noChangeAspect="1" noChangeArrowheads="1"/>
          </p:cNvSpPr>
          <p:nvPr/>
        </p:nvSpPr>
        <p:spPr bwMode="auto">
          <a:xfrm>
            <a:off x="0" y="0"/>
            <a:ext cx="4762500"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4" name="Объект 3"/>
          <p:cNvSpPr>
            <a:spLocks noGrp="1"/>
          </p:cNvSpPr>
          <p:nvPr>
            <p:ph idx="1"/>
          </p:nvPr>
        </p:nvSpPr>
        <p:spPr>
          <a:xfrm>
            <a:off x="457200" y="620713"/>
            <a:ext cx="8229600" cy="5688012"/>
          </a:xfrm>
        </p:spPr>
        <p:txBody>
          <a:bodyPr rtlCol="0">
            <a:normAutofit/>
          </a:bodyPr>
          <a:lstStyle/>
          <a:p>
            <a:pPr marL="0" indent="0" eaLnBrk="1" fontAlgn="auto" hangingPunct="1">
              <a:spcAft>
                <a:spcPts val="0"/>
              </a:spcAft>
              <a:buFont typeface="Arial" pitchFamily="34" charset="0"/>
              <a:buNone/>
              <a:defRPr/>
            </a:pPr>
            <a:endParaRPr lang="ru-RU" dirty="0" smtClean="0">
              <a:latin typeface="Arial" charset="0"/>
            </a:endParaRPr>
          </a:p>
          <a:p>
            <a:pPr marL="0" indent="0" eaLnBrk="1" fontAlgn="auto" hangingPunct="1">
              <a:spcAft>
                <a:spcPts val="0"/>
              </a:spcAft>
              <a:buFont typeface="Arial" pitchFamily="34" charset="0"/>
              <a:buNone/>
              <a:defRPr/>
            </a:pPr>
            <a:endParaRPr lang="ru-RU" dirty="0" smtClean="0">
              <a:latin typeface="Arial" charset="0"/>
            </a:endParaRPr>
          </a:p>
          <a:p>
            <a:pPr marL="0" indent="0" eaLnBrk="1" fontAlgn="auto" hangingPunct="1">
              <a:spcAft>
                <a:spcPts val="0"/>
              </a:spcAft>
              <a:buFont typeface="Arial" pitchFamily="34" charset="0"/>
              <a:buNone/>
              <a:defRPr/>
            </a:pPr>
            <a:endParaRPr lang="ru-RU" dirty="0" smtClean="0">
              <a:latin typeface="Arial" charset="0"/>
            </a:endParaRPr>
          </a:p>
          <a:p>
            <a:pPr marL="0" indent="0" eaLnBrk="1" fontAlgn="auto" hangingPunct="1">
              <a:spcAft>
                <a:spcPts val="0"/>
              </a:spcAft>
              <a:buFont typeface="Arial" pitchFamily="34" charset="0"/>
              <a:buNone/>
              <a:defRPr/>
            </a:pPr>
            <a:endParaRPr lang="ru-RU" dirty="0" smtClean="0">
              <a:latin typeface="Arial" charset="0"/>
            </a:endParaRPr>
          </a:p>
          <a:p>
            <a:pPr marL="0" indent="0" eaLnBrk="1" fontAlgn="auto" hangingPunct="1">
              <a:spcAft>
                <a:spcPts val="0"/>
              </a:spcAft>
              <a:buFont typeface="Arial" pitchFamily="34" charset="0"/>
              <a:buNone/>
              <a:defRPr/>
            </a:pPr>
            <a:endParaRPr lang="ru-RU" dirty="0" smtClean="0">
              <a:latin typeface="Arial" charset="0"/>
            </a:endParaRPr>
          </a:p>
          <a:p>
            <a:pPr marL="0" indent="0" eaLnBrk="1" fontAlgn="auto" hangingPunct="1">
              <a:spcAft>
                <a:spcPts val="0"/>
              </a:spcAft>
              <a:buFont typeface="Arial" pitchFamily="34" charset="0"/>
              <a:buNone/>
              <a:defRPr/>
            </a:pPr>
            <a:endParaRPr lang="ru-RU" dirty="0" smtClean="0">
              <a:latin typeface="Arial" charset="0"/>
            </a:endParaRPr>
          </a:p>
          <a:p>
            <a:pPr marL="0" indent="0" algn="ctr" eaLnBrk="1" fontAlgn="auto" hangingPunct="1">
              <a:spcAft>
                <a:spcPts val="0"/>
              </a:spcAft>
              <a:buFont typeface="Arial" pitchFamily="34" charset="0"/>
              <a:buNone/>
              <a:defRPr/>
            </a:pPr>
            <a:r>
              <a:rPr lang="kk-KZ" sz="2200" b="1" dirty="0" smtClean="0">
                <a:solidFill>
                  <a:srgbClr val="FF0000"/>
                </a:solidFill>
                <a:latin typeface="Times New Roman" pitchFamily="18" charset="0"/>
                <a:cs typeface="Times New Roman" pitchFamily="18" charset="0"/>
              </a:rPr>
              <a:t>BeH</a:t>
            </a:r>
            <a:r>
              <a:rPr lang="kk-KZ" sz="2200" b="1" baseline="-30000" dirty="0" smtClean="0">
                <a:solidFill>
                  <a:srgbClr val="FF0000"/>
                </a:solidFill>
                <a:latin typeface="Times New Roman" pitchFamily="18" charset="0"/>
                <a:cs typeface="Times New Roman" pitchFamily="18" charset="0"/>
              </a:rPr>
              <a:t>2</a:t>
            </a:r>
            <a:r>
              <a:rPr lang="kk-KZ" sz="2200" b="1" baseline="-30000" dirty="0" smtClean="0">
                <a:solidFill>
                  <a:srgbClr val="002060"/>
                </a:solidFill>
                <a:latin typeface="Times New Roman" pitchFamily="18" charset="0"/>
                <a:cs typeface="Times New Roman" pitchFamily="18" charset="0"/>
              </a:rPr>
              <a:t> </a:t>
            </a:r>
            <a:r>
              <a:rPr lang="kk-KZ" sz="2200" b="1" dirty="0" smtClean="0">
                <a:solidFill>
                  <a:srgbClr val="002060"/>
                </a:solidFill>
                <a:latin typeface="Times New Roman" pitchFamily="18" charset="0"/>
                <a:cs typeface="Times New Roman" pitchFamily="18" charset="0"/>
              </a:rPr>
              <a:t>молекула орбитальдарының моделі</a:t>
            </a:r>
          </a:p>
          <a:p>
            <a:pPr marL="0" indent="0" algn="just" eaLnBrk="1" fontAlgn="auto" hangingPunct="1">
              <a:spcAft>
                <a:spcPts val="0"/>
              </a:spcAft>
              <a:buFont typeface="Arial" pitchFamily="34" charset="0"/>
              <a:buNone/>
              <a:defRPr/>
            </a:pPr>
            <a:endParaRPr lang="kk-KZ" sz="2200" b="1" dirty="0" smtClean="0">
              <a:latin typeface="Times New Roman" pitchFamily="18" charset="0"/>
              <a:cs typeface="Times New Roman" pitchFamily="18" charset="0"/>
            </a:endParaRPr>
          </a:p>
          <a:p>
            <a:pPr marL="0" indent="444500" algn="just" eaLnBrk="1" fontAlgn="auto" hangingPunct="1">
              <a:spcAft>
                <a:spcPts val="0"/>
              </a:spcAft>
              <a:buFont typeface="Arial" pitchFamily="34" charset="0"/>
              <a:buNone/>
              <a:defRPr/>
            </a:pPr>
            <a:r>
              <a:rPr lang="kk-KZ" sz="2200" b="1" dirty="0" smtClean="0">
                <a:solidFill>
                  <a:srgbClr val="FF0000"/>
                </a:solidFill>
                <a:latin typeface="Times New Roman" pitchFamily="18" charset="0"/>
                <a:cs typeface="Times New Roman" pitchFamily="18" charset="0"/>
              </a:rPr>
              <a:t>Мысалдар</a:t>
            </a:r>
            <a:r>
              <a:rPr lang="kk-KZ" sz="2200" b="1" dirty="0" smtClean="0">
                <a:latin typeface="Times New Roman" pitchFamily="18" charset="0"/>
                <a:cs typeface="Times New Roman" pitchFamily="18" charset="0"/>
              </a:rPr>
              <a:t>: BeCl</a:t>
            </a:r>
            <a:r>
              <a:rPr lang="kk-KZ" sz="2200" b="1" baseline="-25000" dirty="0" smtClean="0">
                <a:latin typeface="Times New Roman" pitchFamily="18" charset="0"/>
                <a:cs typeface="Times New Roman" pitchFamily="18" charset="0"/>
              </a:rPr>
              <a:t>2</a:t>
            </a:r>
            <a:r>
              <a:rPr lang="kk-KZ" sz="2200" b="1" dirty="0" smtClean="0">
                <a:latin typeface="Times New Roman" pitchFamily="18" charset="0"/>
                <a:cs typeface="Times New Roman" pitchFamily="18" charset="0"/>
              </a:rPr>
              <a:t>, BeH</a:t>
            </a:r>
            <a:r>
              <a:rPr lang="kk-KZ" sz="2200" b="1" baseline="-25000" dirty="0" smtClean="0">
                <a:latin typeface="Times New Roman" pitchFamily="18" charset="0"/>
                <a:cs typeface="Times New Roman" pitchFamily="18" charset="0"/>
              </a:rPr>
              <a:t>2</a:t>
            </a:r>
            <a:r>
              <a:rPr lang="kk-KZ" sz="2200" b="1" dirty="0" smtClean="0">
                <a:latin typeface="Times New Roman" pitchFamily="18" charset="0"/>
                <a:cs typeface="Times New Roman" pitchFamily="18" charset="0"/>
              </a:rPr>
              <a:t>, CO, CO</a:t>
            </a:r>
            <a:r>
              <a:rPr lang="kk-KZ" sz="2200" b="1" baseline="-25000" dirty="0" smtClean="0">
                <a:latin typeface="Times New Roman" pitchFamily="18" charset="0"/>
                <a:cs typeface="Times New Roman" pitchFamily="18" charset="0"/>
              </a:rPr>
              <a:t>2</a:t>
            </a:r>
            <a:r>
              <a:rPr lang="kk-KZ" sz="2200" b="1" dirty="0" smtClean="0">
                <a:latin typeface="Times New Roman" pitchFamily="18" charset="0"/>
                <a:cs typeface="Times New Roman" pitchFamily="18" charset="0"/>
              </a:rPr>
              <a:t>, HCN. </a:t>
            </a:r>
          </a:p>
          <a:p>
            <a:pPr marL="0" indent="444500" algn="just" eaLnBrk="1" fontAlgn="auto" hangingPunct="1">
              <a:spcAft>
                <a:spcPts val="0"/>
              </a:spcAft>
              <a:buFont typeface="Arial" pitchFamily="34" charset="0"/>
              <a:buNone/>
              <a:defRPr/>
            </a:pPr>
            <a:r>
              <a:rPr lang="kk-KZ" sz="2200" b="1" dirty="0" smtClean="0">
                <a:latin typeface="Times New Roman" pitchFamily="18" charset="0"/>
                <a:cs typeface="Times New Roman" pitchFamily="18" charset="0"/>
              </a:rPr>
              <a:t>Барлық ацетилендік көмірсутектерде (алкиндарда): C</a:t>
            </a:r>
            <a:r>
              <a:rPr lang="kk-KZ" sz="2200" b="1" baseline="-25000" dirty="0" smtClean="0">
                <a:latin typeface="Times New Roman" pitchFamily="18" charset="0"/>
                <a:cs typeface="Times New Roman" pitchFamily="18" charset="0"/>
              </a:rPr>
              <a:t>2</a:t>
            </a:r>
            <a:r>
              <a:rPr lang="kk-KZ" sz="2200" b="1" dirty="0" smtClean="0">
                <a:latin typeface="Times New Roman" pitchFamily="18" charset="0"/>
                <a:cs typeface="Times New Roman" pitchFamily="18" charset="0"/>
              </a:rPr>
              <a:t>H</a:t>
            </a:r>
            <a:r>
              <a:rPr lang="kk-KZ" sz="2200" b="1" baseline="-25000" dirty="0" smtClean="0">
                <a:latin typeface="Times New Roman" pitchFamily="18" charset="0"/>
                <a:cs typeface="Times New Roman" pitchFamily="18" charset="0"/>
              </a:rPr>
              <a:t>2</a:t>
            </a:r>
            <a:r>
              <a:rPr lang="kk-KZ" sz="2200" b="1" dirty="0" smtClean="0">
                <a:latin typeface="Times New Roman" pitchFamily="18" charset="0"/>
                <a:cs typeface="Times New Roman" pitchFamily="18" charset="0"/>
              </a:rPr>
              <a:t> (ацетилен), C</a:t>
            </a:r>
            <a:r>
              <a:rPr lang="kk-KZ" sz="2200" b="1" baseline="-25000" dirty="0" smtClean="0">
                <a:latin typeface="Times New Roman" pitchFamily="18" charset="0"/>
                <a:cs typeface="Times New Roman" pitchFamily="18" charset="0"/>
              </a:rPr>
              <a:t>4</a:t>
            </a:r>
            <a:r>
              <a:rPr lang="kk-KZ" sz="2200" b="1" dirty="0" smtClean="0">
                <a:latin typeface="Times New Roman" pitchFamily="18" charset="0"/>
                <a:cs typeface="Times New Roman" pitchFamily="18" charset="0"/>
              </a:rPr>
              <a:t>H</a:t>
            </a:r>
            <a:r>
              <a:rPr lang="kk-KZ" sz="2200" b="1" baseline="-25000" dirty="0" smtClean="0">
                <a:latin typeface="Times New Roman" pitchFamily="18" charset="0"/>
                <a:cs typeface="Times New Roman" pitchFamily="18" charset="0"/>
              </a:rPr>
              <a:t>6</a:t>
            </a:r>
            <a:r>
              <a:rPr lang="kk-KZ" sz="2200" b="1" dirty="0" smtClean="0">
                <a:latin typeface="Times New Roman" pitchFamily="18" charset="0"/>
                <a:cs typeface="Times New Roman" pitchFamily="18" charset="0"/>
              </a:rPr>
              <a:t>, C</a:t>
            </a:r>
            <a:r>
              <a:rPr lang="kk-KZ" sz="2200" b="1" baseline="-25000" dirty="0" smtClean="0">
                <a:latin typeface="Times New Roman" pitchFamily="18" charset="0"/>
                <a:cs typeface="Times New Roman" pitchFamily="18" charset="0"/>
              </a:rPr>
              <a:t>6</a:t>
            </a:r>
            <a:r>
              <a:rPr lang="kk-KZ" sz="2200" b="1" dirty="0" smtClean="0">
                <a:latin typeface="Times New Roman" pitchFamily="18" charset="0"/>
                <a:cs typeface="Times New Roman" pitchFamily="18" charset="0"/>
              </a:rPr>
              <a:t>H</a:t>
            </a:r>
            <a:r>
              <a:rPr lang="kk-KZ" sz="2200" b="1" baseline="-25000" dirty="0" smtClean="0">
                <a:latin typeface="Times New Roman" pitchFamily="18" charset="0"/>
                <a:cs typeface="Times New Roman" pitchFamily="18" charset="0"/>
              </a:rPr>
              <a:t>10</a:t>
            </a:r>
            <a:r>
              <a:rPr lang="kk-KZ" sz="2200" b="1" dirty="0" smtClean="0">
                <a:latin typeface="Times New Roman" pitchFamily="18" charset="0"/>
                <a:cs typeface="Times New Roman" pitchFamily="18" charset="0"/>
              </a:rPr>
              <a:t> және т.б (алкиндердің жалпы формулалары C</a:t>
            </a:r>
            <a:r>
              <a:rPr lang="kk-KZ" sz="2200" b="1" baseline="-25000" dirty="0" smtClean="0">
                <a:latin typeface="Times New Roman" pitchFamily="18" charset="0"/>
                <a:cs typeface="Times New Roman" pitchFamily="18" charset="0"/>
              </a:rPr>
              <a:t>n</a:t>
            </a:r>
            <a:r>
              <a:rPr lang="kk-KZ" sz="2200" b="1" dirty="0" smtClean="0">
                <a:latin typeface="Times New Roman" pitchFamily="18" charset="0"/>
                <a:cs typeface="Times New Roman" pitchFamily="18" charset="0"/>
              </a:rPr>
              <a:t>H</a:t>
            </a:r>
            <a:r>
              <a:rPr lang="kk-KZ" sz="2200" b="1" baseline="-25000" dirty="0" smtClean="0">
                <a:latin typeface="Times New Roman" pitchFamily="18" charset="0"/>
                <a:cs typeface="Times New Roman" pitchFamily="18" charset="0"/>
              </a:rPr>
              <a:t>2n-2</a:t>
            </a:r>
            <a:r>
              <a:rPr lang="kk-KZ" sz="2200" b="1" dirty="0" smtClean="0">
                <a:latin typeface="Times New Roman" pitchFamily="18" charset="0"/>
                <a:cs typeface="Times New Roman" pitchFamily="18" charset="0"/>
              </a:rPr>
              <a:t>), тағы басқа органикалық қосылыстарда.</a:t>
            </a:r>
          </a:p>
        </p:txBody>
      </p:sp>
      <p:pic>
        <p:nvPicPr>
          <p:cNvPr id="9220" name="Picture 3" descr="C:\Documents and Settings\user\Рабочий стол\beh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2988" y="1639888"/>
            <a:ext cx="6883400" cy="150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55847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p:txBody>
          <a:bodyPr/>
          <a:lstStyle/>
          <a:p>
            <a:pPr eaLnBrk="1" hangingPunct="1"/>
            <a:endParaRPr lang="ru-RU" altLang="ru-RU" smtClean="0"/>
          </a:p>
        </p:txBody>
      </p:sp>
      <p:pic>
        <p:nvPicPr>
          <p:cNvPr id="1024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2413" y="214313"/>
            <a:ext cx="8748712" cy="624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9876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971600" y="346075"/>
            <a:ext cx="6635700" cy="779463"/>
          </a:xfrm>
        </p:spPr>
        <p:txBody>
          <a:bodyPr rtlCol="0">
            <a:normAutofit/>
          </a:bodyPr>
          <a:lstStyle/>
          <a:p>
            <a:pPr algn="ctr" eaLnBrk="1" fontAlgn="auto" hangingPunct="1">
              <a:spcAft>
                <a:spcPts val="0"/>
              </a:spcAft>
              <a:defRPr/>
            </a:pPr>
            <a:r>
              <a:rPr lang="en-US"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гибридтелу</a:t>
            </a:r>
            <a:endParaRPr lang="ru-RU" sz="2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1267" name="Содержимое 3"/>
          <p:cNvGraphicFramePr>
            <a:graphicFrameLocks noGrp="1" noChangeAspect="1"/>
          </p:cNvGraphicFramePr>
          <p:nvPr>
            <p:ph idx="1"/>
            <p:extLst>
              <p:ext uri="{D42A27DB-BD31-4B8C-83A1-F6EECF244321}">
                <p14:modId xmlns="" xmlns:p14="http://schemas.microsoft.com/office/powerpoint/2010/main" val="3988113270"/>
              </p:ext>
            </p:extLst>
          </p:nvPr>
        </p:nvGraphicFramePr>
        <p:xfrm>
          <a:off x="2978101" y="497111"/>
          <a:ext cx="585787" cy="555625"/>
        </p:xfrm>
        <a:graphic>
          <a:graphicData uri="http://schemas.openxmlformats.org/presentationml/2006/ole">
            <p:oleObj spid="_x0000_s35845" name="Формула" r:id="rId3" imgW="241300" imgH="228600" progId="Equation.3">
              <p:embed/>
            </p:oleObj>
          </a:graphicData>
        </a:graphic>
      </p:graphicFrame>
      <p:pic>
        <p:nvPicPr>
          <p:cNvPr id="1126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4363" y="1428750"/>
            <a:ext cx="79152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85064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8001000" cy="811213"/>
          </a:xfrm>
        </p:spPr>
        <p:txBody>
          <a:bodyPr rtlCol="0">
            <a:normAutofit/>
          </a:bodyPr>
          <a:lstStyle/>
          <a:p>
            <a:pPr eaLnBrk="1" fontAlgn="auto" hangingPunct="1">
              <a:spcAft>
                <a:spcPts val="0"/>
              </a:spcAft>
              <a:defRPr/>
            </a:pPr>
            <a:r>
              <a:rPr lang="en-US"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sp</a:t>
            </a:r>
            <a:r>
              <a:rPr lang="en-US" sz="2400" b="1" i="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гибридті орбитальдардың түзілу схемасы</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1" name="Рисунок 18" descr="http://www.hybridation.ru/bcl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3763" y="4076700"/>
            <a:ext cx="2459037" cy="216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Рисунок 15" descr="http://www.hybridation.ru/s%20+%202p.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7088" y="2133600"/>
            <a:ext cx="3643312" cy="158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3" name="Рисунок 16" descr="http://www.hybridation.ru/sp2.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54650" y="2133600"/>
            <a:ext cx="2278063" cy="205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4" name="Рисунок 5" descr="C:\Documents and Settings\user\Рабочий стол\image106.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124075" y="981075"/>
            <a:ext cx="4392613"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Прямоугольник 1"/>
          <p:cNvSpPr>
            <a:spLocks noChangeArrowheads="1"/>
          </p:cNvSpPr>
          <p:nvPr/>
        </p:nvSpPr>
        <p:spPr bwMode="auto">
          <a:xfrm>
            <a:off x="3635375" y="4481513"/>
            <a:ext cx="46577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kk-KZ" altLang="ru-RU" sz="2200" b="1">
                <a:solidFill>
                  <a:srgbClr val="FF0000"/>
                </a:solidFill>
                <a:latin typeface="Times New Roman" pitchFamily="18" charset="0"/>
                <a:cs typeface="Times New Roman" pitchFamily="18" charset="0"/>
              </a:rPr>
              <a:t>Мысалдар</a:t>
            </a:r>
            <a:r>
              <a:rPr lang="kk-KZ" altLang="ru-RU" sz="2200" b="1">
                <a:latin typeface="Times New Roman" pitchFamily="18" charset="0"/>
                <a:cs typeface="Times New Roman" pitchFamily="18" charset="0"/>
              </a:rPr>
              <a:t>: </a:t>
            </a:r>
            <a:r>
              <a:rPr lang="en-US" altLang="ru-RU" sz="2200" b="1">
                <a:latin typeface="Times New Roman" pitchFamily="18" charset="0"/>
                <a:cs typeface="Times New Roman" pitchFamily="18" charset="0"/>
              </a:rPr>
              <a:t>NO</a:t>
            </a:r>
            <a:r>
              <a:rPr lang="en-US" altLang="ru-RU" sz="2200" b="1" baseline="-25000">
                <a:latin typeface="Times New Roman" pitchFamily="18" charset="0"/>
                <a:cs typeface="Times New Roman" pitchFamily="18" charset="0"/>
              </a:rPr>
              <a:t>3</a:t>
            </a:r>
            <a:r>
              <a:rPr lang="en-US" altLang="ru-RU" sz="2200" b="1" baseline="30000">
                <a:latin typeface="Times New Roman" pitchFamily="18" charset="0"/>
                <a:cs typeface="Times New Roman" pitchFamily="18" charset="0"/>
              </a:rPr>
              <a:t>-</a:t>
            </a:r>
            <a:r>
              <a:rPr lang="en-US" altLang="ru-RU" sz="2200" b="1">
                <a:latin typeface="Times New Roman" pitchFamily="18" charset="0"/>
                <a:cs typeface="Times New Roman" pitchFamily="18" charset="0"/>
              </a:rPr>
              <a:t>, CO</a:t>
            </a:r>
            <a:r>
              <a:rPr lang="en-US" altLang="ru-RU" sz="2200" b="1" baseline="-25000">
                <a:latin typeface="Times New Roman" pitchFamily="18" charset="0"/>
                <a:cs typeface="Times New Roman" pitchFamily="18" charset="0"/>
              </a:rPr>
              <a:t>3</a:t>
            </a:r>
            <a:r>
              <a:rPr lang="en-US" altLang="ru-RU" sz="2200" b="1" baseline="30000">
                <a:latin typeface="Times New Roman" pitchFamily="18" charset="0"/>
                <a:cs typeface="Times New Roman" pitchFamily="18" charset="0"/>
              </a:rPr>
              <a:t>2-</a:t>
            </a:r>
            <a:r>
              <a:rPr lang="ru-RU" altLang="ru-RU" sz="2200" b="1">
                <a:latin typeface="Times New Roman" pitchFamily="18" charset="0"/>
                <a:cs typeface="Times New Roman" pitchFamily="18" charset="0"/>
              </a:rPr>
              <a:t> BГ</a:t>
            </a:r>
            <a:r>
              <a:rPr lang="ru-RU" altLang="ru-RU" sz="2200" b="1" baseline="-25000">
                <a:latin typeface="Times New Roman" pitchFamily="18" charset="0"/>
                <a:cs typeface="Times New Roman" pitchFamily="18" charset="0"/>
              </a:rPr>
              <a:t>3</a:t>
            </a:r>
            <a:r>
              <a:rPr lang="ru-RU" altLang="ru-RU" sz="2200" b="1">
                <a:latin typeface="Times New Roman" pitchFamily="18" charset="0"/>
                <a:cs typeface="Times New Roman" pitchFamily="18" charset="0"/>
              </a:rPr>
              <a:t> (Г-галоген), B(CH</a:t>
            </a:r>
            <a:r>
              <a:rPr lang="ru-RU" altLang="ru-RU" sz="2200" b="1" baseline="-25000">
                <a:latin typeface="Times New Roman" pitchFamily="18" charset="0"/>
                <a:cs typeface="Times New Roman" pitchFamily="18" charset="0"/>
              </a:rPr>
              <a:t>3</a:t>
            </a:r>
            <a:r>
              <a:rPr lang="ru-RU" altLang="ru-RU" sz="2200" b="1">
                <a:latin typeface="Times New Roman" pitchFamily="18" charset="0"/>
                <a:cs typeface="Times New Roman" pitchFamily="18" charset="0"/>
              </a:rPr>
              <a:t>)</a:t>
            </a:r>
            <a:r>
              <a:rPr lang="ru-RU" altLang="ru-RU" sz="2200" b="1" baseline="-25000">
                <a:latin typeface="Times New Roman" pitchFamily="18" charset="0"/>
                <a:cs typeface="Times New Roman" pitchFamily="18" charset="0"/>
              </a:rPr>
              <a:t>3</a:t>
            </a:r>
            <a:r>
              <a:rPr lang="ru-RU" altLang="ru-RU" sz="2200" b="1">
                <a:latin typeface="Times New Roman" pitchFamily="18" charset="0"/>
                <a:cs typeface="Times New Roman" pitchFamily="18" charset="0"/>
              </a:rPr>
              <a:t> – үшметилбор, B(OH)</a:t>
            </a:r>
            <a:r>
              <a:rPr lang="ru-RU" altLang="ru-RU" sz="2200" b="1" baseline="-25000">
                <a:latin typeface="Times New Roman" pitchFamily="18" charset="0"/>
                <a:cs typeface="Times New Roman" pitchFamily="18" charset="0"/>
              </a:rPr>
              <a:t>3</a:t>
            </a:r>
            <a:r>
              <a:rPr lang="ru-RU" altLang="ru-RU" sz="2200" b="1">
                <a:latin typeface="Times New Roman" pitchFamily="18" charset="0"/>
                <a:cs typeface="Times New Roman" pitchFamily="18" charset="0"/>
              </a:rPr>
              <a:t> – бор қышқылы және т.б.</a:t>
            </a:r>
          </a:p>
        </p:txBody>
      </p:sp>
    </p:spTree>
    <p:extLst>
      <p:ext uri="{BB962C8B-B14F-4D97-AF65-F5344CB8AC3E}">
        <p14:creationId xmlns="" xmlns:p14="http://schemas.microsoft.com/office/powerpoint/2010/main" val="143411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sz="quarter" idx="1"/>
          </p:nvPr>
        </p:nvSpPr>
        <p:spPr>
          <a:xfrm>
            <a:off x="500063" y="428625"/>
            <a:ext cx="8072437" cy="5643563"/>
          </a:xfrm>
        </p:spPr>
        <p:txBody>
          <a:bodyPr/>
          <a:lstStyle/>
          <a:p>
            <a:pPr marL="0" indent="342900" algn="just"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Химиялық байланыс</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дегеніміз екі немесе одан көп атомның, ионның, молекуланың әр түрлі комбинацияда бірін-бірі ұстап тұру күштерін айтамыз.</a:t>
            </a:r>
          </a:p>
          <a:p>
            <a:pPr marL="0" indent="342900"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42900" algn="ctr"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Химиялық байланыстың негізгі түрлері</a:t>
            </a:r>
          </a:p>
          <a:p>
            <a:pPr marL="0" indent="342900" algn="ctr" eaLnBrk="1" hangingPunct="1">
              <a:spcBef>
                <a:spcPct val="0"/>
              </a:spcBef>
              <a:buFont typeface="Arial" panose="020B0604020202020204" pitchFamily="34" charset="0"/>
              <a:buNone/>
            </a:pPr>
            <a:endParaRPr lang="kk-KZ" altLang="ru-RU" sz="2400" b="1" i="1" dirty="0" smtClean="0">
              <a:solidFill>
                <a:srgbClr val="FF0000"/>
              </a:solidFill>
              <a:latin typeface="Arial" panose="020B0604020202020204" pitchFamily="34" charset="0"/>
              <a:cs typeface="Arial" panose="020B0604020202020204" pitchFamily="34" charset="0"/>
            </a:endParaRPr>
          </a:p>
          <a:p>
            <a:pPr marL="0" indent="342900" algn="ctr" eaLnBrk="1" hangingPunct="1">
              <a:spcBef>
                <a:spcPct val="0"/>
              </a:spcBef>
              <a:buFont typeface="Arial" panose="020B0604020202020204" pitchFamily="34" charset="0"/>
              <a:buNone/>
            </a:pPr>
            <a:endParaRPr lang="kk-KZ" altLang="ru-RU" sz="2400" b="1" i="1" dirty="0" smtClean="0">
              <a:solidFill>
                <a:srgbClr val="FF0000"/>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endParaRPr lang="kk-KZ" altLang="ru-RU" sz="2400" b="1" i="1" dirty="0" smtClean="0">
              <a:solidFill>
                <a:srgbClr val="FF0000"/>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endParaRPr lang="ru-RU" altLang="ru-RU" sz="2400" dirty="0" smtClean="0">
              <a:solidFill>
                <a:srgbClr val="FF0000"/>
              </a:solidFill>
              <a:latin typeface="Arial" panose="020B0604020202020204" pitchFamily="34" charset="0"/>
              <a:cs typeface="Arial" panose="020B0604020202020204" pitchFamily="34" charset="0"/>
            </a:endParaRPr>
          </a:p>
        </p:txBody>
      </p:sp>
      <p:cxnSp>
        <p:nvCxnSpPr>
          <p:cNvPr id="4" name="Прямая со стрелкой 3"/>
          <p:cNvCxnSpPr/>
          <p:nvPr/>
        </p:nvCxnSpPr>
        <p:spPr>
          <a:xfrm rot="10800000" flipV="1">
            <a:off x="2786063" y="2715195"/>
            <a:ext cx="100012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5400000">
            <a:off x="3643313" y="3434705"/>
            <a:ext cx="1428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322095" y="2750914"/>
            <a:ext cx="785812"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8"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71750" y="4192885"/>
            <a:ext cx="34290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6313" y="3501008"/>
            <a:ext cx="34115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0"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6563" y="3546400"/>
            <a:ext cx="35639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403350" y="333375"/>
            <a:ext cx="6203950" cy="920750"/>
          </a:xfrm>
        </p:spPr>
        <p:txBody>
          <a:bodyPr rtlCol="0">
            <a:normAutofit/>
          </a:bodyPr>
          <a:lstStyle/>
          <a:p>
            <a:pPr algn="ctr" eaLnBrk="1" fontAlgn="auto" hangingPunct="1">
              <a:spcAft>
                <a:spcPts val="0"/>
              </a:spcAft>
              <a:defRPr/>
            </a:pP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гибридтелу</a:t>
            </a:r>
            <a:endParaRPr lang="ru-RU"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3315"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457200" y="1690688"/>
            <a:ext cx="8229600" cy="3994150"/>
          </a:xfrm>
          <a:noFill/>
        </p:spPr>
      </p:pic>
      <p:graphicFrame>
        <p:nvGraphicFramePr>
          <p:cNvPr id="13316" name="Object 3"/>
          <p:cNvGraphicFramePr>
            <a:graphicFrameLocks noChangeAspect="1"/>
          </p:cNvGraphicFramePr>
          <p:nvPr>
            <p:extLst>
              <p:ext uri="{D42A27DB-BD31-4B8C-83A1-F6EECF244321}">
                <p14:modId xmlns="" xmlns:p14="http://schemas.microsoft.com/office/powerpoint/2010/main" val="498116635"/>
              </p:ext>
            </p:extLst>
          </p:nvPr>
        </p:nvGraphicFramePr>
        <p:xfrm>
          <a:off x="3059113" y="620688"/>
          <a:ext cx="604837" cy="576263"/>
        </p:xfrm>
        <a:graphic>
          <a:graphicData uri="http://schemas.openxmlformats.org/presentationml/2006/ole">
            <p:oleObj spid="_x0000_s36869" name="Формула" r:id="rId4" imgW="266469" imgH="253780" progId="Equation.3">
              <p:embed/>
            </p:oleObj>
          </a:graphicData>
        </a:graphic>
      </p:graphicFrame>
    </p:spTree>
    <p:extLst>
      <p:ext uri="{BB962C8B-B14F-4D97-AF65-F5344CB8AC3E}">
        <p14:creationId xmlns="" xmlns:p14="http://schemas.microsoft.com/office/powerpoint/2010/main" val="3234323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42875"/>
            <a:ext cx="8229600" cy="923925"/>
          </a:xfrm>
        </p:spPr>
        <p:txBody>
          <a:bodyPr rtlCol="0">
            <a:normAutofit/>
          </a:bodyPr>
          <a:lstStyle/>
          <a:p>
            <a:pPr eaLnBrk="1" fontAlgn="auto" hangingPunct="1">
              <a:spcAft>
                <a:spcPts val="0"/>
              </a:spcAft>
              <a:defRPr/>
            </a:pPr>
            <a:r>
              <a:rPr lang="en-US"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sp</a:t>
            </a:r>
            <a:r>
              <a:rPr lang="en-US" sz="24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гибридті орбитальдардың түзілу схемасы</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39" name="Рисунок 31" descr="http://www.hybridation.ru/s%20+%203p.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825500" y="2276475"/>
            <a:ext cx="4251325" cy="2597150"/>
          </a:xfrm>
          <a:noFill/>
        </p:spPr>
      </p:pic>
      <p:pic>
        <p:nvPicPr>
          <p:cNvPr id="14340" name="Рисунок 3" descr="C:\Documents and Settings\user\Рабочий стол\image110.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14375" y="1052513"/>
            <a:ext cx="4433888"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1" name="Рисунок 34" descr="http://www.hybridation.ru/ch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7075" y="1014413"/>
            <a:ext cx="2509838" cy="2557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2"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957888" y="3860800"/>
            <a:ext cx="2214562"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3" name="Прямоугольник 1"/>
          <p:cNvSpPr>
            <a:spLocks noChangeArrowheads="1"/>
          </p:cNvSpPr>
          <p:nvPr/>
        </p:nvSpPr>
        <p:spPr bwMode="auto">
          <a:xfrm>
            <a:off x="684213" y="5229225"/>
            <a:ext cx="5091112"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kk-KZ" altLang="ru-RU" sz="2200" b="1">
                <a:solidFill>
                  <a:srgbClr val="FF0000"/>
                </a:solidFill>
                <a:latin typeface="Times New Roman" pitchFamily="18" charset="0"/>
                <a:cs typeface="Times New Roman" pitchFamily="18" charset="0"/>
              </a:rPr>
              <a:t>Мысалдар</a:t>
            </a:r>
            <a:r>
              <a:rPr lang="kk-KZ" altLang="ru-RU" sz="2200" b="1">
                <a:latin typeface="Times New Roman" pitchFamily="18" charset="0"/>
                <a:cs typeface="Times New Roman" pitchFamily="18" charset="0"/>
              </a:rPr>
              <a:t>: </a:t>
            </a:r>
            <a:r>
              <a:rPr lang="ru-RU" altLang="ru-RU" sz="2200" b="1">
                <a:latin typeface="Times New Roman" pitchFamily="18" charset="0"/>
                <a:cs typeface="Times New Roman" pitchFamily="18" charset="0"/>
              </a:rPr>
              <a:t>CCl</a:t>
            </a:r>
            <a:r>
              <a:rPr lang="ru-RU" altLang="ru-RU" sz="2200" b="1" baseline="-25000">
                <a:latin typeface="Times New Roman" pitchFamily="18" charset="0"/>
                <a:cs typeface="Times New Roman" pitchFamily="18" charset="0"/>
              </a:rPr>
              <a:t>4</a:t>
            </a:r>
            <a:r>
              <a:rPr lang="ru-RU" altLang="ru-RU" sz="2200" b="1">
                <a:latin typeface="Times New Roman" pitchFamily="18" charset="0"/>
                <a:cs typeface="Times New Roman" pitchFamily="18" charset="0"/>
              </a:rPr>
              <a:t>, SiH</a:t>
            </a:r>
            <a:r>
              <a:rPr lang="ru-RU" altLang="ru-RU" sz="2200" b="1" baseline="-25000">
                <a:latin typeface="Times New Roman" pitchFamily="18" charset="0"/>
                <a:cs typeface="Times New Roman" pitchFamily="18" charset="0"/>
              </a:rPr>
              <a:t>4</a:t>
            </a:r>
            <a:r>
              <a:rPr lang="ru-RU" altLang="ru-RU" sz="2200" b="1">
                <a:latin typeface="Times New Roman" pitchFamily="18" charset="0"/>
                <a:cs typeface="Times New Roman" pitchFamily="18" charset="0"/>
              </a:rPr>
              <a:t>, GeBr</a:t>
            </a:r>
            <a:r>
              <a:rPr lang="ru-RU" altLang="ru-RU" sz="2200" b="1" baseline="-25000">
                <a:latin typeface="Times New Roman" pitchFamily="18" charset="0"/>
                <a:cs typeface="Times New Roman" pitchFamily="18" charset="0"/>
              </a:rPr>
              <a:t>4</a:t>
            </a:r>
            <a:r>
              <a:rPr lang="ru-RU" altLang="ru-RU" sz="2200" b="1">
                <a:latin typeface="Times New Roman" pitchFamily="18" charset="0"/>
                <a:cs typeface="Times New Roman" pitchFamily="18" charset="0"/>
              </a:rPr>
              <a:t> және т.б.</a:t>
            </a:r>
          </a:p>
        </p:txBody>
      </p:sp>
    </p:spTree>
    <p:extLst>
      <p:ext uri="{BB962C8B-B14F-4D97-AF65-F5344CB8AC3E}">
        <p14:creationId xmlns="" xmlns:p14="http://schemas.microsoft.com/office/powerpoint/2010/main" val="29000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Содержимое 4"/>
          <p:cNvSpPr>
            <a:spLocks noGrp="1"/>
          </p:cNvSpPr>
          <p:nvPr>
            <p:ph idx="1"/>
          </p:nvPr>
        </p:nvSpPr>
        <p:spPr>
          <a:xfrm>
            <a:off x="457200" y="404813"/>
            <a:ext cx="8229600" cy="5832475"/>
          </a:xfrm>
        </p:spPr>
        <p:txBody>
          <a:bodyPr rtlCol="0">
            <a:normAutofit/>
          </a:bodyPr>
          <a:lstStyle/>
          <a:p>
            <a:pPr algn="ctr" eaLnBrk="1" fontAlgn="auto" hangingPunct="1">
              <a:spcBef>
                <a:spcPts val="0"/>
              </a:spcBef>
              <a:spcAft>
                <a:spcPts val="0"/>
              </a:spcAft>
              <a:buFont typeface="Arial" pitchFamily="34" charset="0"/>
              <a:buNone/>
              <a:defRPr/>
            </a:pPr>
            <a:r>
              <a:rPr lang="kk-KZ"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Атомдардың </a:t>
            </a:r>
            <a:r>
              <a:rPr lang="en-US"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a:t>
            </a:r>
            <a:r>
              <a:rPr lang="kk-KZ"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және </a:t>
            </a:r>
            <a:r>
              <a:rPr lang="en-US"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f</a:t>
            </a:r>
            <a:r>
              <a:rPr lang="kk-KZ" sz="2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-орбитальдардың қатысуымен гибридтелудің одан да күрделі түрлері болу мүмкін</a:t>
            </a:r>
            <a:endParaRPr lang="ru-RU" sz="22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ru-RU" sz="2200" b="1" i="1" dirty="0" smtClean="0">
              <a:solidFill>
                <a:srgbClr val="FF000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r>
              <a:rPr lang="en-US" sz="2200" b="1" i="1" dirty="0" smtClean="0">
                <a:solidFill>
                  <a:srgbClr val="FF0000"/>
                </a:solidFill>
                <a:latin typeface="Times New Roman" pitchFamily="18" charset="0"/>
                <a:cs typeface="Times New Roman" pitchFamily="18" charset="0"/>
              </a:rPr>
              <a:t>sp</a:t>
            </a:r>
            <a:r>
              <a:rPr lang="en-US" sz="2200" b="1" i="1" baseline="30000" dirty="0" smtClean="0">
                <a:solidFill>
                  <a:srgbClr val="FF0000"/>
                </a:solidFill>
                <a:latin typeface="Times New Roman" pitchFamily="18" charset="0"/>
                <a:cs typeface="Times New Roman" pitchFamily="18" charset="0"/>
              </a:rPr>
              <a:t>2</a:t>
            </a:r>
            <a:r>
              <a:rPr lang="en-US" sz="2200" b="1" i="1" dirty="0" smtClean="0">
                <a:solidFill>
                  <a:srgbClr val="FF0000"/>
                </a:solidFill>
                <a:latin typeface="Times New Roman" pitchFamily="18" charset="0"/>
                <a:cs typeface="Times New Roman" pitchFamily="18" charset="0"/>
              </a:rPr>
              <a:t>d</a:t>
            </a:r>
            <a:r>
              <a:rPr lang="kk-KZ" sz="2200" b="1" i="1" dirty="0" smtClean="0">
                <a:solidFill>
                  <a:srgbClr val="FF0000"/>
                </a:solidFill>
                <a:latin typeface="Times New Roman" pitchFamily="18" charset="0"/>
                <a:cs typeface="Times New Roman" pitchFamily="18" charset="0"/>
              </a:rPr>
              <a:t> </a:t>
            </a:r>
            <a:r>
              <a:rPr lang="kk-KZ" sz="2200" b="1" dirty="0" smtClean="0">
                <a:solidFill>
                  <a:srgbClr val="FF0000"/>
                </a:solidFill>
                <a:latin typeface="Times New Roman" pitchFamily="18" charset="0"/>
                <a:cs typeface="Times New Roman" pitchFamily="18" charset="0"/>
              </a:rPr>
              <a:t>– гибридтелу</a:t>
            </a: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endParaRPr lang="kk-KZ" sz="2200" b="1" i="1" dirty="0" smtClean="0">
              <a:solidFill>
                <a:srgbClr val="0070C0"/>
              </a:solidFill>
              <a:latin typeface="Times New Roman" pitchFamily="18" charset="0"/>
              <a:cs typeface="Times New Roman" pitchFamily="18" charset="0"/>
            </a:endParaRPr>
          </a:p>
          <a:p>
            <a:pPr algn="ctr" eaLnBrk="1" fontAlgn="auto" hangingPunct="1">
              <a:spcBef>
                <a:spcPts val="0"/>
              </a:spcBef>
              <a:spcAft>
                <a:spcPts val="0"/>
              </a:spcAft>
              <a:buFont typeface="Arial" pitchFamily="34" charset="0"/>
              <a:buNone/>
              <a:defRPr/>
            </a:pPr>
            <a:r>
              <a:rPr lang="kk-KZ" sz="2200" b="1" dirty="0" smtClean="0">
                <a:latin typeface="Times New Roman" pitchFamily="18" charset="0"/>
                <a:cs typeface="Times New Roman" pitchFamily="18" charset="0"/>
              </a:rPr>
              <a:t>Тетрагоналды, </a:t>
            </a:r>
            <a:r>
              <a:rPr lang="kk-KZ" sz="2200" b="1" dirty="0" smtClean="0">
                <a:solidFill>
                  <a:srgbClr val="FF0000"/>
                </a:solidFill>
                <a:latin typeface="Times New Roman" pitchFamily="18" charset="0"/>
                <a:cs typeface="Times New Roman" pitchFamily="18" charset="0"/>
              </a:rPr>
              <a:t>мысалдар</a:t>
            </a:r>
            <a:r>
              <a:rPr lang="kk-K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[PdCl</a:t>
            </a:r>
            <a:r>
              <a:rPr lang="en-US" sz="2200" b="1" baseline="-25000" dirty="0" smtClean="0">
                <a:latin typeface="Times New Roman" pitchFamily="18" charset="0"/>
                <a:cs typeface="Times New Roman" pitchFamily="18" charset="0"/>
              </a:rPr>
              <a:t>4</a:t>
            </a:r>
            <a:r>
              <a:rPr lang="en-US" sz="2200" b="1" dirty="0" smtClean="0">
                <a:latin typeface="Times New Roman" pitchFamily="18" charset="0"/>
                <a:cs typeface="Times New Roman" pitchFamily="18" charset="0"/>
              </a:rPr>
              <a:t>]</a:t>
            </a:r>
            <a:r>
              <a:rPr lang="en-US" sz="2200" b="1" baseline="30000" dirty="0" smtClean="0">
                <a:latin typeface="Times New Roman" pitchFamily="18" charset="0"/>
                <a:cs typeface="Times New Roman" pitchFamily="18" charset="0"/>
              </a:rPr>
              <a:t>2-</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Pt</a:t>
            </a:r>
            <a:r>
              <a:rPr lang="en-US" sz="2200" b="1" dirty="0" smtClean="0">
                <a:latin typeface="Times New Roman" pitchFamily="18" charset="0"/>
                <a:cs typeface="Times New Roman" pitchFamily="18" charset="0"/>
              </a:rPr>
              <a:t>(NH</a:t>
            </a:r>
            <a:r>
              <a:rPr lang="en-US" sz="2200" b="1" baseline="-25000" dirty="0" smtClean="0">
                <a:latin typeface="Times New Roman" pitchFamily="18" charset="0"/>
                <a:cs typeface="Times New Roman" pitchFamily="18" charset="0"/>
              </a:rPr>
              <a:t>3</a:t>
            </a:r>
            <a:r>
              <a:rPr lang="en-US" sz="2200" b="1" dirty="0" smtClean="0">
                <a:latin typeface="Times New Roman" pitchFamily="18" charset="0"/>
                <a:cs typeface="Times New Roman" pitchFamily="18" charset="0"/>
              </a:rPr>
              <a:t>)</a:t>
            </a:r>
            <a:r>
              <a:rPr lang="en-US" sz="2200" b="1" baseline="-25000" dirty="0" smtClean="0">
                <a:latin typeface="Times New Roman" pitchFamily="18" charset="0"/>
                <a:cs typeface="Times New Roman" pitchFamily="18" charset="0"/>
              </a:rPr>
              <a:t>4</a:t>
            </a:r>
            <a:r>
              <a:rPr lang="en-US" sz="2200" b="1" dirty="0" smtClean="0">
                <a:latin typeface="Times New Roman" pitchFamily="18" charset="0"/>
                <a:cs typeface="Times New Roman" pitchFamily="18" charset="0"/>
              </a:rPr>
              <a:t>]</a:t>
            </a:r>
            <a:r>
              <a:rPr lang="en-US" sz="2200" b="1" baseline="30000" dirty="0" smtClean="0">
                <a:latin typeface="Times New Roman" pitchFamily="18" charset="0"/>
                <a:cs typeface="Times New Roman" pitchFamily="18" charset="0"/>
              </a:rPr>
              <a:t>2+</a:t>
            </a:r>
            <a:endParaRPr lang="ru-RU" sz="2200" b="1" dirty="0" smtClean="0">
              <a:solidFill>
                <a:srgbClr val="0070C0"/>
              </a:solidFill>
              <a:latin typeface="Times New Roman" pitchFamily="18" charset="0"/>
              <a:cs typeface="Times New Roman" pitchFamily="18" charset="0"/>
            </a:endParaRPr>
          </a:p>
        </p:txBody>
      </p:sp>
      <p:pic>
        <p:nvPicPr>
          <p:cNvPr id="15363" name="Рисунок 47" descr="http://www.hybridation.ru/squar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3213" y="2205038"/>
            <a:ext cx="3105150"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9362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574675" y="457200"/>
            <a:ext cx="8001000" cy="533400"/>
          </a:xfrm>
        </p:spPr>
        <p:txBody>
          <a:bodyPr rtlCol="0">
            <a:normAutofit/>
          </a:bodyPr>
          <a:lstStyle/>
          <a:p>
            <a:pPr eaLnBrk="1" fontAlgn="auto" hangingPunct="1">
              <a:spcAft>
                <a:spcPts val="0"/>
              </a:spcAft>
              <a:defRPr/>
            </a:pPr>
            <a:r>
              <a:rPr lang="en-US"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sp</a:t>
            </a:r>
            <a:r>
              <a:rPr lang="en-US" sz="2400" b="1" i="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a:t>
            </a: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немесе </a:t>
            </a:r>
            <a:r>
              <a:rPr lang="en-US"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dsp</a:t>
            </a:r>
            <a:r>
              <a:rPr lang="en-US" sz="2400" b="1" i="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a:t>
            </a:r>
            <a:r>
              <a:rPr lang="kk-KZ" sz="2400" b="1" baseline="30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гибридтелу</a:t>
            </a:r>
            <a:endParaRPr lang="ru-RU"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387" name="Рисунок 56" descr="http://www.hybridation.ru/pyramid.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854075" y="1484313"/>
            <a:ext cx="3286125" cy="3349625"/>
          </a:xfrm>
          <a:noFill/>
        </p:spPr>
      </p:pic>
      <p:pic>
        <p:nvPicPr>
          <p:cNvPr id="16388" name="Рисунок 55" descr="http://www.hybridation.ru/triangle%20-%20bipyramid.jpg"/>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5076825" y="1447800"/>
            <a:ext cx="3038475" cy="3471863"/>
          </a:xfrm>
          <a:noFill/>
        </p:spPr>
      </p:pic>
      <p:sp>
        <p:nvSpPr>
          <p:cNvPr id="16389" name="Прямоугольник 1"/>
          <p:cNvSpPr>
            <a:spLocks noChangeArrowheads="1"/>
          </p:cNvSpPr>
          <p:nvPr/>
        </p:nvSpPr>
        <p:spPr bwMode="auto">
          <a:xfrm>
            <a:off x="1476375" y="5300663"/>
            <a:ext cx="202565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200" b="1">
                <a:latin typeface="Times New Roman" pitchFamily="18" charset="0"/>
                <a:cs typeface="Times New Roman" pitchFamily="18" charset="0"/>
              </a:rPr>
              <a:t>Пирамидалды</a:t>
            </a:r>
          </a:p>
          <a:p>
            <a:pPr algn="ctr" eaLnBrk="1" hangingPunct="1"/>
            <a:r>
              <a:rPr lang="en-US" altLang="ru-RU" sz="2200" b="1">
                <a:latin typeface="Times New Roman" pitchFamily="18" charset="0"/>
                <a:cs typeface="Times New Roman" pitchFamily="18" charset="0"/>
              </a:rPr>
              <a:t>Sb(C</a:t>
            </a:r>
            <a:r>
              <a:rPr lang="en-US" altLang="ru-RU" sz="2200" b="1" baseline="-25000">
                <a:latin typeface="Times New Roman" pitchFamily="18" charset="0"/>
                <a:cs typeface="Times New Roman" pitchFamily="18" charset="0"/>
              </a:rPr>
              <a:t>6</a:t>
            </a:r>
            <a:r>
              <a:rPr lang="en-US" altLang="ru-RU" sz="2200" b="1">
                <a:latin typeface="Times New Roman" pitchFamily="18" charset="0"/>
                <a:cs typeface="Times New Roman" pitchFamily="18" charset="0"/>
              </a:rPr>
              <a:t>HC</a:t>
            </a:r>
            <a:r>
              <a:rPr lang="en-US" altLang="ru-RU" sz="2200" b="1" baseline="-25000">
                <a:latin typeface="Times New Roman" pitchFamily="18" charset="0"/>
                <a:cs typeface="Times New Roman" pitchFamily="18" charset="0"/>
              </a:rPr>
              <a:t>5</a:t>
            </a:r>
            <a:r>
              <a:rPr lang="en-US" altLang="ru-RU" sz="2200" b="1">
                <a:latin typeface="Times New Roman" pitchFamily="18" charset="0"/>
                <a:cs typeface="Times New Roman" pitchFamily="18" charset="0"/>
              </a:rPr>
              <a:t>)</a:t>
            </a:r>
            <a:r>
              <a:rPr lang="en-US" altLang="ru-RU" sz="2200" b="1" baseline="-25000">
                <a:latin typeface="Times New Roman" pitchFamily="18" charset="0"/>
                <a:cs typeface="Times New Roman" pitchFamily="18" charset="0"/>
              </a:rPr>
              <a:t>5</a:t>
            </a:r>
            <a:endParaRPr lang="ru-RU" altLang="ru-RU" sz="2200" b="1">
              <a:latin typeface="Times New Roman" pitchFamily="18" charset="0"/>
              <a:cs typeface="Times New Roman" pitchFamily="18" charset="0"/>
            </a:endParaRPr>
          </a:p>
        </p:txBody>
      </p:sp>
      <p:sp>
        <p:nvSpPr>
          <p:cNvPr id="16390" name="Прямоугольник 2"/>
          <p:cNvSpPr>
            <a:spLocks noChangeArrowheads="1"/>
          </p:cNvSpPr>
          <p:nvPr/>
        </p:nvSpPr>
        <p:spPr bwMode="auto">
          <a:xfrm>
            <a:off x="4787900" y="5251450"/>
            <a:ext cx="3979863"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200" b="1">
                <a:latin typeface="Times New Roman" pitchFamily="18" charset="0"/>
                <a:cs typeface="Times New Roman" pitchFamily="18" charset="0"/>
              </a:rPr>
              <a:t>Тригоналды-бипирамидалды</a:t>
            </a:r>
          </a:p>
          <a:p>
            <a:pPr algn="ctr" eaLnBrk="1" hangingPunct="1"/>
            <a:r>
              <a:rPr lang="en-US" altLang="ru-RU" sz="2200" b="1">
                <a:latin typeface="Times New Roman" pitchFamily="18" charset="0"/>
                <a:cs typeface="Times New Roman" pitchFamily="18" charset="0"/>
              </a:rPr>
              <a:t>PF</a:t>
            </a:r>
            <a:r>
              <a:rPr lang="en-US" altLang="ru-RU" sz="2200" b="1" baseline="-25000">
                <a:latin typeface="Times New Roman" pitchFamily="18" charset="0"/>
                <a:cs typeface="Times New Roman" pitchFamily="18" charset="0"/>
              </a:rPr>
              <a:t>5</a:t>
            </a:r>
            <a:r>
              <a:rPr lang="en-US" altLang="ru-RU" sz="2200" b="1">
                <a:latin typeface="Times New Roman" pitchFamily="18" charset="0"/>
                <a:cs typeface="Times New Roman" pitchFamily="18" charset="0"/>
              </a:rPr>
              <a:t>, PCl</a:t>
            </a:r>
            <a:r>
              <a:rPr lang="en-US" altLang="ru-RU" sz="2200" b="1" baseline="-25000">
                <a:latin typeface="Times New Roman" pitchFamily="18" charset="0"/>
                <a:cs typeface="Times New Roman" pitchFamily="18" charset="0"/>
              </a:rPr>
              <a:t>5</a:t>
            </a:r>
            <a:r>
              <a:rPr lang="en-US" altLang="ru-RU" sz="2200" b="1">
                <a:latin typeface="Times New Roman" pitchFamily="18" charset="0"/>
                <a:cs typeface="Times New Roman" pitchFamily="18" charset="0"/>
              </a:rPr>
              <a:t>, SbCl</a:t>
            </a:r>
            <a:r>
              <a:rPr lang="en-US" altLang="ru-RU" sz="2200" b="1" baseline="-25000">
                <a:latin typeface="Times New Roman" pitchFamily="18" charset="0"/>
                <a:cs typeface="Times New Roman" pitchFamily="18" charset="0"/>
              </a:rPr>
              <a:t>5</a:t>
            </a:r>
            <a:endParaRPr lang="ru-RU" altLang="ru-RU" sz="2200" b="1">
              <a:latin typeface="Times New Roman" pitchFamily="18" charset="0"/>
              <a:cs typeface="Times New Roman" pitchFamily="18" charset="0"/>
            </a:endParaRPr>
          </a:p>
        </p:txBody>
      </p:sp>
    </p:spTree>
    <p:extLst>
      <p:ext uri="{BB962C8B-B14F-4D97-AF65-F5344CB8AC3E}">
        <p14:creationId xmlns="" xmlns:p14="http://schemas.microsoft.com/office/powerpoint/2010/main" val="1772547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611188" y="260350"/>
            <a:ext cx="8001000" cy="533400"/>
          </a:xfrm>
        </p:spPr>
        <p:txBody>
          <a:bodyPr/>
          <a:lstStyle/>
          <a:p>
            <a:pPr eaLnBrk="1" hangingPunct="1"/>
            <a:r>
              <a:rPr lang="en-US" altLang="ru-RU" sz="2200" b="1" i="1" smtClean="0">
                <a:solidFill>
                  <a:srgbClr val="002060"/>
                </a:solidFill>
                <a:latin typeface="Times New Roman" pitchFamily="18" charset="0"/>
                <a:cs typeface="Times New Roman" pitchFamily="18" charset="0"/>
              </a:rPr>
              <a:t>d</a:t>
            </a:r>
            <a:r>
              <a:rPr lang="en-US" altLang="ru-RU" sz="2200" b="1" i="1" baseline="30000" smtClean="0">
                <a:solidFill>
                  <a:srgbClr val="002060"/>
                </a:solidFill>
                <a:latin typeface="Times New Roman" pitchFamily="18" charset="0"/>
                <a:cs typeface="Times New Roman" pitchFamily="18" charset="0"/>
              </a:rPr>
              <a:t>2</a:t>
            </a:r>
            <a:r>
              <a:rPr lang="en-US" altLang="ru-RU" sz="2200" b="1" i="1" smtClean="0">
                <a:solidFill>
                  <a:srgbClr val="002060"/>
                </a:solidFill>
                <a:latin typeface="Times New Roman" pitchFamily="18" charset="0"/>
                <a:cs typeface="Times New Roman" pitchFamily="18" charset="0"/>
              </a:rPr>
              <a:t>sp</a:t>
            </a:r>
            <a:r>
              <a:rPr lang="en-US" altLang="ru-RU" sz="2200" b="1" i="1" baseline="30000" smtClean="0">
                <a:solidFill>
                  <a:srgbClr val="002060"/>
                </a:solidFill>
                <a:latin typeface="Times New Roman" pitchFamily="18" charset="0"/>
                <a:cs typeface="Times New Roman" pitchFamily="18" charset="0"/>
              </a:rPr>
              <a:t>3</a:t>
            </a:r>
            <a:r>
              <a:rPr lang="en-US" altLang="ru-RU" sz="2200" b="1" smtClean="0">
                <a:solidFill>
                  <a:srgbClr val="002060"/>
                </a:solidFill>
                <a:latin typeface="Times New Roman" pitchFamily="18" charset="0"/>
                <a:cs typeface="Times New Roman" pitchFamily="18" charset="0"/>
              </a:rPr>
              <a:t>  </a:t>
            </a:r>
            <a:r>
              <a:rPr lang="kk-KZ" altLang="ru-RU" sz="2200" b="1" smtClean="0">
                <a:solidFill>
                  <a:srgbClr val="002060"/>
                </a:solidFill>
                <a:latin typeface="Times New Roman" pitchFamily="18" charset="0"/>
                <a:cs typeface="Times New Roman" pitchFamily="18" charset="0"/>
              </a:rPr>
              <a:t>немесе</a:t>
            </a:r>
            <a:r>
              <a:rPr lang="en-US" altLang="ru-RU" sz="2200" b="1" smtClean="0">
                <a:solidFill>
                  <a:srgbClr val="002060"/>
                </a:solidFill>
                <a:latin typeface="Times New Roman" pitchFamily="18" charset="0"/>
                <a:cs typeface="Times New Roman" pitchFamily="18" charset="0"/>
              </a:rPr>
              <a:t>   </a:t>
            </a:r>
            <a:r>
              <a:rPr lang="en-US" altLang="ru-RU" sz="2200" b="1" i="1" smtClean="0">
                <a:solidFill>
                  <a:srgbClr val="002060"/>
                </a:solidFill>
                <a:latin typeface="Times New Roman" pitchFamily="18" charset="0"/>
                <a:cs typeface="Times New Roman" pitchFamily="18" charset="0"/>
              </a:rPr>
              <a:t>sp</a:t>
            </a:r>
            <a:r>
              <a:rPr lang="en-US" altLang="ru-RU" sz="2200" b="1" i="1" baseline="30000" smtClean="0">
                <a:solidFill>
                  <a:srgbClr val="002060"/>
                </a:solidFill>
                <a:latin typeface="Times New Roman" pitchFamily="18" charset="0"/>
                <a:cs typeface="Times New Roman" pitchFamily="18" charset="0"/>
              </a:rPr>
              <a:t>3</a:t>
            </a:r>
            <a:r>
              <a:rPr lang="en-US" altLang="ru-RU" sz="2200" b="1" i="1" smtClean="0">
                <a:solidFill>
                  <a:srgbClr val="002060"/>
                </a:solidFill>
                <a:latin typeface="Times New Roman" pitchFamily="18" charset="0"/>
                <a:cs typeface="Times New Roman" pitchFamily="18" charset="0"/>
              </a:rPr>
              <a:t>d</a:t>
            </a:r>
            <a:r>
              <a:rPr lang="en-US" altLang="ru-RU" sz="2200" b="1" i="1" baseline="30000" smtClean="0">
                <a:solidFill>
                  <a:srgbClr val="002060"/>
                </a:solidFill>
                <a:latin typeface="Times New Roman" pitchFamily="18" charset="0"/>
                <a:cs typeface="Times New Roman" pitchFamily="18" charset="0"/>
              </a:rPr>
              <a:t>2</a:t>
            </a:r>
            <a:r>
              <a:rPr lang="en-US" altLang="ru-RU" sz="2200" b="1" smtClean="0">
                <a:solidFill>
                  <a:srgbClr val="002060"/>
                </a:solidFill>
                <a:latin typeface="Times New Roman" pitchFamily="18" charset="0"/>
                <a:cs typeface="Times New Roman" pitchFamily="18" charset="0"/>
              </a:rPr>
              <a:t>  </a:t>
            </a:r>
            <a:r>
              <a:rPr lang="kk-KZ" altLang="ru-RU" sz="2200" b="1" smtClean="0">
                <a:solidFill>
                  <a:srgbClr val="002060"/>
                </a:solidFill>
                <a:latin typeface="Times New Roman" pitchFamily="18" charset="0"/>
                <a:cs typeface="Times New Roman" pitchFamily="18" charset="0"/>
              </a:rPr>
              <a:t>гибридтелу</a:t>
            </a:r>
            <a:endParaRPr lang="ru-RU" altLang="ru-RU" sz="2200" b="1" smtClean="0">
              <a:solidFill>
                <a:srgbClr val="002060"/>
              </a:solidFill>
              <a:latin typeface="Times New Roman" pitchFamily="18" charset="0"/>
              <a:cs typeface="Times New Roman" pitchFamily="18" charset="0"/>
            </a:endParaRPr>
          </a:p>
        </p:txBody>
      </p:sp>
      <p:pic>
        <p:nvPicPr>
          <p:cNvPr id="17411" name="Рисунок 69" descr="http://www.hybridation.ru/octaedr.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922338" y="1341438"/>
            <a:ext cx="3073400" cy="3270250"/>
          </a:xfrm>
          <a:noFill/>
        </p:spPr>
      </p:pic>
      <p:pic>
        <p:nvPicPr>
          <p:cNvPr id="17412" name="Рисунок 70" descr="http://www.hybridation.ru/prism.jpg"/>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5148263" y="1346200"/>
            <a:ext cx="3005137" cy="3235325"/>
          </a:xfrm>
          <a:noFill/>
        </p:spPr>
      </p:pic>
      <p:sp>
        <p:nvSpPr>
          <p:cNvPr id="17413" name="Прямоугольник 1"/>
          <p:cNvSpPr>
            <a:spLocks noChangeArrowheads="1"/>
          </p:cNvSpPr>
          <p:nvPr/>
        </p:nvSpPr>
        <p:spPr bwMode="auto">
          <a:xfrm>
            <a:off x="1851025" y="5013325"/>
            <a:ext cx="1647825"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200" b="1">
                <a:latin typeface="Times New Roman" pitchFamily="18" charset="0"/>
                <a:cs typeface="Times New Roman" pitchFamily="18" charset="0"/>
              </a:rPr>
              <a:t>Октаэдрлік</a:t>
            </a:r>
          </a:p>
        </p:txBody>
      </p:sp>
      <p:sp>
        <p:nvSpPr>
          <p:cNvPr id="17414" name="Прямоугольник 2"/>
          <p:cNvSpPr>
            <a:spLocks noChangeArrowheads="1"/>
          </p:cNvSpPr>
          <p:nvPr/>
        </p:nvSpPr>
        <p:spPr bwMode="auto">
          <a:xfrm>
            <a:off x="4967288" y="5013325"/>
            <a:ext cx="3328987"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200" b="1">
                <a:latin typeface="Times New Roman" pitchFamily="18" charset="0"/>
                <a:cs typeface="Times New Roman" pitchFamily="18" charset="0"/>
              </a:rPr>
              <a:t>Тригоналды-призмалық</a:t>
            </a:r>
          </a:p>
        </p:txBody>
      </p:sp>
      <p:sp>
        <p:nvSpPr>
          <p:cNvPr id="17415" name="Прямоугольник 6"/>
          <p:cNvSpPr>
            <a:spLocks noChangeArrowheads="1"/>
          </p:cNvSpPr>
          <p:nvPr/>
        </p:nvSpPr>
        <p:spPr bwMode="auto">
          <a:xfrm>
            <a:off x="3348038" y="5589588"/>
            <a:ext cx="2055812"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200" b="1">
                <a:latin typeface="Times New Roman" pitchFamily="18" charset="0"/>
                <a:cs typeface="Times New Roman" pitchFamily="18" charset="0"/>
              </a:rPr>
              <a:t>SF</a:t>
            </a:r>
            <a:r>
              <a:rPr lang="en-US" altLang="ru-RU" sz="2200" b="1" baseline="-25000">
                <a:latin typeface="Times New Roman" pitchFamily="18" charset="0"/>
                <a:cs typeface="Times New Roman" pitchFamily="18" charset="0"/>
              </a:rPr>
              <a:t>6</a:t>
            </a:r>
            <a:r>
              <a:rPr lang="en-US" altLang="ru-RU" sz="2200" b="1">
                <a:latin typeface="Times New Roman" pitchFamily="18" charset="0"/>
                <a:cs typeface="Times New Roman" pitchFamily="18" charset="0"/>
              </a:rPr>
              <a:t>, PF</a:t>
            </a:r>
            <a:r>
              <a:rPr lang="en-US" altLang="ru-RU" sz="2200" b="1" baseline="-25000">
                <a:latin typeface="Times New Roman" pitchFamily="18" charset="0"/>
                <a:cs typeface="Times New Roman" pitchFamily="18" charset="0"/>
              </a:rPr>
              <a:t>6</a:t>
            </a:r>
            <a:r>
              <a:rPr lang="en-US" altLang="ru-RU" sz="2200" b="1" baseline="30000">
                <a:latin typeface="Times New Roman" pitchFamily="18" charset="0"/>
                <a:cs typeface="Times New Roman" pitchFamily="18" charset="0"/>
              </a:rPr>
              <a:t>-</a:t>
            </a:r>
            <a:r>
              <a:rPr lang="en-US" altLang="ru-RU" sz="2200" b="1">
                <a:latin typeface="Times New Roman" pitchFamily="18" charset="0"/>
                <a:cs typeface="Times New Roman" pitchFamily="18" charset="0"/>
              </a:rPr>
              <a:t>, SiF</a:t>
            </a:r>
            <a:r>
              <a:rPr lang="en-US" altLang="ru-RU" sz="2200" b="1" baseline="-25000">
                <a:latin typeface="Times New Roman" pitchFamily="18" charset="0"/>
                <a:cs typeface="Times New Roman" pitchFamily="18" charset="0"/>
              </a:rPr>
              <a:t>6</a:t>
            </a:r>
            <a:r>
              <a:rPr lang="en-US" altLang="ru-RU" sz="2200" b="1" baseline="30000">
                <a:latin typeface="Times New Roman" pitchFamily="18" charset="0"/>
                <a:cs typeface="Times New Roman" pitchFamily="18" charset="0"/>
              </a:rPr>
              <a:t>2-</a:t>
            </a:r>
            <a:endParaRPr lang="ru-RU" altLang="ru-RU" sz="2200" b="1">
              <a:latin typeface="Times New Roman" pitchFamily="18" charset="0"/>
              <a:cs typeface="Times New Roman" pitchFamily="18" charset="0"/>
            </a:endParaRPr>
          </a:p>
        </p:txBody>
      </p:sp>
    </p:spTree>
    <p:extLst>
      <p:ext uri="{BB962C8B-B14F-4D97-AF65-F5344CB8AC3E}">
        <p14:creationId xmlns="" xmlns:p14="http://schemas.microsoft.com/office/powerpoint/2010/main" val="2778480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85750"/>
            <a:ext cx="8229600" cy="571500"/>
          </a:xfrm>
        </p:spPr>
        <p:txBody>
          <a:bodyPr/>
          <a:lstStyle/>
          <a:p>
            <a:pPr eaLnBrk="1" hangingPunct="1"/>
            <a:r>
              <a:rPr lang="kk-KZ" altLang="ru-RU" sz="2200" b="1" smtClean="0">
                <a:solidFill>
                  <a:srgbClr val="002060"/>
                </a:solidFill>
                <a:latin typeface="Times New Roman" pitchFamily="18" charset="0"/>
                <a:cs typeface="Times New Roman" pitchFamily="18" charset="0"/>
              </a:rPr>
              <a:t>Ковалентті байланыстың полюстігі</a:t>
            </a:r>
            <a:endParaRPr lang="ru-RU" altLang="ru-RU" sz="2200" b="1" smtClean="0">
              <a:solidFill>
                <a:srgbClr val="002060"/>
              </a:solidFill>
              <a:latin typeface="Times New Roman" pitchFamily="18" charset="0"/>
              <a:cs typeface="Times New Roman" pitchFamily="18" charset="0"/>
            </a:endParaRPr>
          </a:p>
        </p:txBody>
      </p:sp>
      <p:sp>
        <p:nvSpPr>
          <p:cNvPr id="20483" name="Rectangle 3"/>
          <p:cNvSpPr>
            <a:spLocks noGrp="1" noChangeArrowheads="1"/>
          </p:cNvSpPr>
          <p:nvPr>
            <p:ph idx="1"/>
          </p:nvPr>
        </p:nvSpPr>
        <p:spPr>
          <a:xfrm>
            <a:off x="457200" y="908050"/>
            <a:ext cx="8229600" cy="5184775"/>
          </a:xfrm>
        </p:spPr>
        <p:txBody>
          <a:bodyPr rtlCol="0">
            <a:normAutofit/>
          </a:bodyPr>
          <a:lstStyle/>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358775" algn="just" eaLnBrk="1" fontAlgn="auto" hangingPunct="1">
              <a:spcBef>
                <a:spcPct val="0"/>
              </a:spcBef>
              <a:spcAft>
                <a:spcPts val="0"/>
              </a:spcAft>
              <a:buFont typeface="Wingdings 3" pitchFamily="18" charset="2"/>
              <a:buNone/>
              <a:defRPr/>
            </a:pPr>
            <a:r>
              <a:rPr lang="en-US" sz="2200" b="1" dirty="0" smtClean="0">
                <a:latin typeface="Times New Roman" pitchFamily="18" charset="0"/>
                <a:cs typeface="Times New Roman" pitchFamily="18" charset="0"/>
                <a:sym typeface="Symbol" pitchFamily="18" charset="2"/>
              </a:rPr>
              <a:t> </a:t>
            </a:r>
            <a:r>
              <a:rPr lang="kk-KZ" sz="2200" b="1" dirty="0" smtClean="0">
                <a:latin typeface="Times New Roman" pitchFamily="18" charset="0"/>
                <a:cs typeface="Times New Roman" pitchFamily="18" charset="0"/>
                <a:sym typeface="Symbol" pitchFamily="18" charset="2"/>
              </a:rPr>
              <a:t>                             </a:t>
            </a:r>
          </a:p>
          <a:p>
            <a:pPr marL="0" indent="358775" algn="just" eaLnBrk="1" fontAlgn="auto" hangingPunct="1">
              <a:spcBef>
                <a:spcPct val="0"/>
              </a:spcBef>
              <a:spcAft>
                <a:spcPts val="0"/>
              </a:spcAft>
              <a:buFont typeface="Wingdings 3" pitchFamily="18" charset="2"/>
              <a:buNone/>
              <a:defRPr/>
            </a:pPr>
            <a:endParaRPr lang="kk-KZ" sz="2200" b="1" dirty="0" smtClean="0">
              <a:latin typeface="Times New Roman" pitchFamily="18" charset="0"/>
              <a:cs typeface="Times New Roman" pitchFamily="18" charset="0"/>
              <a:sym typeface="Symbol" pitchFamily="18" charset="2"/>
            </a:endParaRPr>
          </a:p>
          <a:p>
            <a:pPr marL="0" indent="444500" algn="ctr" eaLnBrk="1" fontAlgn="auto" hangingPunct="1">
              <a:spcBef>
                <a:spcPct val="0"/>
              </a:spcBef>
              <a:spcAft>
                <a:spcPts val="0"/>
              </a:spcAft>
              <a:buFont typeface="Arial" pitchFamily="34" charset="0"/>
              <a:buNone/>
              <a:defRPr/>
            </a:pPr>
            <a:endParaRPr lang="kk-KZ" sz="2200" b="1" dirty="0" smtClean="0">
              <a:latin typeface="Times New Roman" pitchFamily="18" charset="0"/>
              <a:cs typeface="Times New Roman" pitchFamily="18" charset="0"/>
              <a:sym typeface="Symbol" pitchFamily="18" charset="2"/>
            </a:endParaRPr>
          </a:p>
          <a:p>
            <a:pPr marL="0" indent="444500" algn="ctr" eaLnBrk="1" fontAlgn="auto" hangingPunct="1">
              <a:spcBef>
                <a:spcPct val="0"/>
              </a:spcBef>
              <a:spcAft>
                <a:spcPts val="0"/>
              </a:spcAft>
              <a:buFont typeface="Arial" pitchFamily="34" charset="0"/>
              <a:buNone/>
              <a:defRPr/>
            </a:pPr>
            <a:r>
              <a:rPr lang="kk-KZ" sz="2200" b="1" dirty="0" smtClean="0">
                <a:latin typeface="Times New Roman" pitchFamily="18" charset="0"/>
                <a:cs typeface="Times New Roman" pitchFamily="18" charset="0"/>
                <a:sym typeface="Symbol" pitchFamily="18" charset="2"/>
              </a:rPr>
              <a:t>Дипольдік момент </a:t>
            </a:r>
            <a:r>
              <a:rPr lang="ru-RU" sz="2200" b="1" dirty="0" smtClean="0">
                <a:latin typeface="Times New Roman" pitchFamily="18" charset="0"/>
                <a:cs typeface="Times New Roman" pitchFamily="18" charset="0"/>
              </a:rPr>
              <a:t>–</a:t>
            </a:r>
            <a:r>
              <a:rPr lang="kk-KZ" sz="2200" b="1" dirty="0" smtClean="0">
                <a:latin typeface="Times New Roman" pitchFamily="18" charset="0"/>
                <a:cs typeface="Times New Roman" pitchFamily="18" charset="0"/>
              </a:rPr>
              <a:t> сандық сиппатамасы </a:t>
            </a:r>
          </a:p>
          <a:p>
            <a:pPr marL="0" indent="444500" algn="ctr" eaLnBrk="1" fontAlgn="auto" hangingPunct="1">
              <a:spcBef>
                <a:spcPct val="0"/>
              </a:spcBef>
              <a:spcAft>
                <a:spcPts val="0"/>
              </a:spcAft>
              <a:buFont typeface="Arial" pitchFamily="34" charset="0"/>
              <a:buNone/>
              <a:defRPr/>
            </a:pPr>
            <a:r>
              <a:rPr lang="kk-KZ" sz="2200" b="1" dirty="0" smtClean="0">
                <a:latin typeface="Times New Roman" pitchFamily="18" charset="0"/>
                <a:cs typeface="Times New Roman" pitchFamily="18" charset="0"/>
                <a:sym typeface="Symbol" pitchFamily="18" charset="2"/>
              </a:rPr>
              <a:t>(</a:t>
            </a:r>
            <a:r>
              <a:rPr lang="kk-KZ" sz="2200" b="1" dirty="0" smtClean="0">
                <a:solidFill>
                  <a:srgbClr val="FF0000"/>
                </a:solidFill>
                <a:latin typeface="Times New Roman" pitchFamily="18" charset="0"/>
                <a:cs typeface="Times New Roman" pitchFamily="18" charset="0"/>
                <a:sym typeface="Symbol" pitchFamily="18" charset="2"/>
              </a:rPr>
              <a:t>Клм </a:t>
            </a:r>
            <a:r>
              <a:rPr lang="kk-KZ" sz="2200" b="1" dirty="0" smtClean="0">
                <a:latin typeface="Times New Roman" pitchFamily="18" charset="0"/>
                <a:cs typeface="Times New Roman" pitchFamily="18" charset="0"/>
                <a:sym typeface="Symbol" pitchFamily="18" charset="2"/>
              </a:rPr>
              <a:t>н/е</a:t>
            </a:r>
            <a:r>
              <a:rPr lang="kk-KZ" sz="2200" b="1" dirty="0" smtClean="0">
                <a:solidFill>
                  <a:srgbClr val="FF0000"/>
                </a:solidFill>
                <a:latin typeface="Times New Roman" pitchFamily="18" charset="0"/>
                <a:cs typeface="Times New Roman" pitchFamily="18" charset="0"/>
                <a:sym typeface="Symbol" pitchFamily="18" charset="2"/>
              </a:rPr>
              <a:t> </a:t>
            </a:r>
            <a:r>
              <a:rPr lang="en-US" sz="2200" b="1" dirty="0" smtClean="0">
                <a:solidFill>
                  <a:srgbClr val="FF0000"/>
                </a:solidFill>
                <a:latin typeface="Times New Roman" pitchFamily="18" charset="0"/>
                <a:cs typeface="Times New Roman" pitchFamily="18" charset="0"/>
                <a:sym typeface="Symbol" pitchFamily="18" charset="2"/>
              </a:rPr>
              <a:t>D </a:t>
            </a:r>
            <a:r>
              <a:rPr lang="kk-KZ" sz="2200" b="1" dirty="0" smtClean="0">
                <a:latin typeface="Times New Roman" pitchFamily="18" charset="0"/>
                <a:cs typeface="Times New Roman" pitchFamily="18" charset="0"/>
                <a:sym typeface="Symbol" pitchFamily="18" charset="2"/>
              </a:rPr>
              <a:t>(дебай) - </a:t>
            </a:r>
            <a:r>
              <a:rPr lang="en-US" sz="2200" b="1" dirty="0" smtClean="0">
                <a:latin typeface="Times New Roman" pitchFamily="18" charset="0"/>
                <a:cs typeface="Times New Roman" pitchFamily="18" charset="0"/>
              </a:rPr>
              <a:t>1D=3,33·10</a:t>
            </a:r>
            <a:r>
              <a:rPr lang="en-US" sz="2200" b="1" baseline="30000" dirty="0" smtClean="0">
                <a:latin typeface="Times New Roman" pitchFamily="18" charset="0"/>
                <a:cs typeface="Times New Roman" pitchFamily="18" charset="0"/>
              </a:rPr>
              <a:t>–30</a:t>
            </a:r>
            <a:r>
              <a:rPr lang="en-US"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Кл·м</a:t>
            </a:r>
            <a:r>
              <a:rPr lang="ru-RU" sz="2200" b="1" dirty="0" smtClean="0">
                <a:latin typeface="Times New Roman" pitchFamily="18" charset="0"/>
                <a:cs typeface="Times New Roman" pitchFamily="18" charset="0"/>
              </a:rPr>
              <a:t>)</a:t>
            </a:r>
            <a:r>
              <a:rPr lang="kk-KZ" sz="2200" b="1" dirty="0" smtClean="0">
                <a:latin typeface="Times New Roman" pitchFamily="18" charset="0"/>
                <a:cs typeface="Times New Roman" pitchFamily="18" charset="0"/>
              </a:rPr>
              <a:t>.</a:t>
            </a:r>
          </a:p>
        </p:txBody>
      </p:sp>
      <p:pic>
        <p:nvPicPr>
          <p:cNvPr id="18436" name="Picture 8" descr="C:\Documents and Settings\user\Рабочий стол\image001.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450" y="1439863"/>
            <a:ext cx="2736850" cy="177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9" descr="C:\Documents and Settings\user\Рабочий стол\image003.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08625" y="1935163"/>
            <a:ext cx="1511300"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40106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549275"/>
            <a:ext cx="8229600" cy="5759450"/>
          </a:xfrm>
        </p:spPr>
        <p:txBody>
          <a:bodyPr/>
          <a:lstStyle/>
          <a:p>
            <a:pPr marL="0" indent="444500" algn="just"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Көпатомды молекулалардың дипольдік моменті </a:t>
            </a:r>
            <a:r>
              <a:rPr lang="kk-KZ" altLang="ru-RU" sz="2200" b="1" smtClean="0">
                <a:latin typeface="Times New Roman" pitchFamily="18" charset="0"/>
                <a:cs typeface="Times New Roman" pitchFamily="18" charset="0"/>
              </a:rPr>
              <a:t>қосылыстағы барлық химиялық байланыстардың дипольдік моменттердің </a:t>
            </a:r>
            <a:r>
              <a:rPr lang="kk-KZ" altLang="ru-RU" sz="2200" b="1" smtClean="0">
                <a:solidFill>
                  <a:srgbClr val="FF0000"/>
                </a:solidFill>
                <a:latin typeface="Times New Roman" pitchFamily="18" charset="0"/>
                <a:cs typeface="Times New Roman" pitchFamily="18" charset="0"/>
              </a:rPr>
              <a:t>векторлық қосындысы</a:t>
            </a:r>
            <a:r>
              <a:rPr lang="kk-KZ" altLang="ru-RU" sz="2200" b="1" smtClean="0">
                <a:latin typeface="Times New Roman" pitchFamily="18" charset="0"/>
                <a:cs typeface="Times New Roman" pitchFamily="18" charset="0"/>
              </a:rPr>
              <a:t> болып келеді. Сол себептен, егер молекула симметриялық болса, онда ол оның әр бір байланысы дипольдік моменттке ие болса да, полюссіз болу мұмкін.</a:t>
            </a:r>
            <a:r>
              <a:rPr lang="ru-RU" altLang="ru-RU" sz="2200" b="1" smtClean="0">
                <a:latin typeface="Times New Roman" pitchFamily="18" charset="0"/>
                <a:cs typeface="Times New Roman" pitchFamily="18" charset="0"/>
              </a:rPr>
              <a:t> </a:t>
            </a:r>
          </a:p>
          <a:p>
            <a:pPr marL="0" indent="444500" algn="just" eaLnBrk="1" hangingPunct="1">
              <a:spcBef>
                <a:spcPct val="0"/>
              </a:spcBef>
              <a:buFont typeface="Arial" charset="0"/>
              <a:buNone/>
            </a:pPr>
            <a:r>
              <a:rPr lang="ru-RU" altLang="ru-RU" sz="2200" b="1" smtClean="0">
                <a:latin typeface="Times New Roman" pitchFamily="18" charset="0"/>
                <a:cs typeface="Times New Roman" pitchFamily="18" charset="0"/>
              </a:rPr>
              <a:t>Мысалы, </a:t>
            </a:r>
            <a:r>
              <a:rPr lang="ru-RU" altLang="ru-RU" sz="2200" b="1" smtClean="0">
                <a:solidFill>
                  <a:srgbClr val="FF0000"/>
                </a:solidFill>
                <a:latin typeface="Times New Roman" pitchFamily="18" charset="0"/>
                <a:cs typeface="Times New Roman" pitchFamily="18" charset="0"/>
              </a:rPr>
              <a:t>BF</a:t>
            </a:r>
            <a:r>
              <a:rPr lang="ru-RU" altLang="ru-RU" sz="2200" b="1" baseline="-25000" smtClean="0">
                <a:solidFill>
                  <a:srgbClr val="FF0000"/>
                </a:solidFill>
                <a:latin typeface="Times New Roman" pitchFamily="18" charset="0"/>
                <a:cs typeface="Times New Roman" pitchFamily="18" charset="0"/>
              </a:rPr>
              <a:t>3</a:t>
            </a:r>
            <a:r>
              <a:rPr lang="ru-RU" altLang="ru-RU" sz="2200" b="1" smtClean="0">
                <a:latin typeface="Times New Roman" pitchFamily="18" charset="0"/>
                <a:cs typeface="Times New Roman" pitchFamily="18" charset="0"/>
              </a:rPr>
              <a:t> немесе </a:t>
            </a:r>
            <a:r>
              <a:rPr lang="ru-RU" altLang="ru-RU" sz="2200" b="1" smtClean="0">
                <a:solidFill>
                  <a:srgbClr val="FF0000"/>
                </a:solidFill>
                <a:latin typeface="Times New Roman" pitchFamily="18" charset="0"/>
                <a:cs typeface="Times New Roman" pitchFamily="18" charset="0"/>
              </a:rPr>
              <a:t>BeCl</a:t>
            </a:r>
            <a:r>
              <a:rPr lang="ru-RU" altLang="ru-RU" sz="2200" b="1" baseline="-25000" smtClean="0">
                <a:solidFill>
                  <a:srgbClr val="FF0000"/>
                </a:solidFill>
                <a:latin typeface="Times New Roman" pitchFamily="18" charset="0"/>
                <a:cs typeface="Times New Roman" pitchFamily="18" charset="0"/>
              </a:rPr>
              <a:t>2</a:t>
            </a:r>
            <a:r>
              <a:rPr lang="ru-RU" altLang="ru-RU" sz="2200" b="1" smtClean="0">
                <a:latin typeface="Times New Roman" pitchFamily="18" charset="0"/>
                <a:cs typeface="Times New Roman" pitchFamily="18" charset="0"/>
              </a:rPr>
              <a:t> молекулаларда </a:t>
            </a:r>
            <a:r>
              <a:rPr lang="ru-RU" altLang="ru-RU" sz="2200" b="1" smtClean="0">
                <a:solidFill>
                  <a:srgbClr val="FF0000"/>
                </a:solidFill>
                <a:latin typeface="Times New Roman" pitchFamily="18" charset="0"/>
                <a:cs typeface="Times New Roman" pitchFamily="18" charset="0"/>
                <a:sym typeface="Symbol" pitchFamily="18" charset="2"/>
              </a:rPr>
              <a:t></a:t>
            </a:r>
            <a:r>
              <a:rPr lang="kk-KZ" altLang="ru-RU" sz="2200" b="1" smtClean="0">
                <a:solidFill>
                  <a:srgbClr val="FF0000"/>
                </a:solidFill>
                <a:latin typeface="Times New Roman" pitchFamily="18" charset="0"/>
                <a:cs typeface="Times New Roman" pitchFamily="18" charset="0"/>
                <a:sym typeface="Symbol" pitchFamily="18" charset="2"/>
              </a:rPr>
              <a:t> </a:t>
            </a:r>
            <a:r>
              <a:rPr lang="en-US" altLang="ru-RU" sz="2200" b="1" smtClean="0">
                <a:solidFill>
                  <a:srgbClr val="FF0000"/>
                </a:solidFill>
                <a:latin typeface="Times New Roman" pitchFamily="18" charset="0"/>
                <a:cs typeface="Times New Roman" pitchFamily="18" charset="0"/>
                <a:sym typeface="Symbol" pitchFamily="18" charset="2"/>
              </a:rPr>
              <a:t>=0</a:t>
            </a:r>
          </a:p>
        </p:txBody>
      </p:sp>
      <p:pic>
        <p:nvPicPr>
          <p:cNvPr id="19459" name="Picture 2" descr="C:\Documents and Settings\user\Рабочий стол\image004.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250" y="3429000"/>
            <a:ext cx="5695950" cy="194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05581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Содержимое 2"/>
          <p:cNvSpPr>
            <a:spLocks noGrp="1"/>
          </p:cNvSpPr>
          <p:nvPr>
            <p:ph idx="4294967295"/>
          </p:nvPr>
        </p:nvSpPr>
        <p:spPr>
          <a:xfrm>
            <a:off x="446088" y="260350"/>
            <a:ext cx="8229600" cy="6264275"/>
          </a:xfrm>
        </p:spPr>
        <p:txBody>
          <a:bodyPr rtlCol="0">
            <a:normAutofit/>
          </a:bodyPr>
          <a:lstStyle/>
          <a:p>
            <a:pPr marL="0" indent="342900" algn="just" eaLnBrk="1" fontAlgn="auto" hangingPunct="1">
              <a:spcBef>
                <a:spcPct val="0"/>
              </a:spcBef>
              <a:spcAft>
                <a:spcPts val="0"/>
              </a:spcAft>
              <a:buFont typeface="Arial" pitchFamily="34" charset="0"/>
              <a:buNone/>
              <a:defRPr/>
            </a:pPr>
            <a:r>
              <a:rPr lang="kk-KZ" sz="2200" b="1" dirty="0">
                <a:solidFill>
                  <a:srgbClr val="FF0000"/>
                </a:solidFill>
                <a:latin typeface="Times New Roman" pitchFamily="18" charset="0"/>
                <a:cs typeface="Times New Roman" pitchFamily="18" charset="0"/>
              </a:rPr>
              <a:t>Иондық байланыс</a:t>
            </a:r>
            <a:r>
              <a:rPr lang="kk-KZ" sz="2200" b="1" dirty="0">
                <a:latin typeface="Times New Roman" pitchFamily="18" charset="0"/>
                <a:cs typeface="Times New Roman" pitchFamily="18" charset="0"/>
              </a:rPr>
              <a:t> </a:t>
            </a:r>
            <a:r>
              <a:rPr lang="kk-KZ" sz="2200" b="1" dirty="0" smtClean="0">
                <a:latin typeface="Times New Roman" pitchFamily="18" charset="0"/>
                <a:cs typeface="Times New Roman" pitchFamily="18" charset="0"/>
              </a:rPr>
              <a:t>- иондар </a:t>
            </a:r>
            <a:r>
              <a:rPr lang="kk-KZ" sz="2200" b="1" dirty="0">
                <a:latin typeface="Times New Roman" pitchFamily="18" charset="0"/>
                <a:cs typeface="Times New Roman" pitchFamily="18" charset="0"/>
              </a:rPr>
              <a:t>арасындағы электростатикалық күштің әсерінен болатын байланыс</a:t>
            </a:r>
            <a:r>
              <a:rPr lang="kk-KZ" sz="2200" b="1" dirty="0" smtClean="0">
                <a:latin typeface="Times New Roman" pitchFamily="18" charset="0"/>
                <a:cs typeface="Times New Roman" pitchFamily="18" charset="0"/>
              </a:rPr>
              <a:t>.</a:t>
            </a:r>
            <a:endParaRPr lang="en-US" sz="2200" b="1" dirty="0" smtClean="0">
              <a:latin typeface="Times New Roman" pitchFamily="18" charset="0"/>
              <a:cs typeface="Times New Roman" pitchFamily="18" charset="0"/>
            </a:endParaRPr>
          </a:p>
          <a:p>
            <a:pPr marL="0" indent="342900" algn="just" eaLnBrk="1" fontAlgn="auto" hangingPunct="1">
              <a:spcBef>
                <a:spcPct val="0"/>
              </a:spcBef>
              <a:spcAft>
                <a:spcPts val="0"/>
              </a:spcAft>
              <a:buFont typeface="Arial" pitchFamily="34" charset="0"/>
              <a:buNone/>
              <a:defRPr/>
            </a:pPr>
            <a:endParaRPr lang="kk-KZ" sz="2200" b="1" dirty="0" smtClean="0">
              <a:latin typeface="Times New Roman" pitchFamily="18" charset="0"/>
              <a:cs typeface="Times New Roman" pitchFamily="18" charset="0"/>
            </a:endParaRPr>
          </a:p>
          <a:p>
            <a:pPr marL="0" indent="342900" algn="just" eaLnBrk="1" fontAlgn="auto" hangingPunct="1">
              <a:spcBef>
                <a:spcPct val="0"/>
              </a:spcBef>
              <a:spcAft>
                <a:spcPts val="0"/>
              </a:spcAft>
              <a:buFont typeface="Arial" pitchFamily="34" charset="0"/>
              <a:buNone/>
              <a:defRPr/>
            </a:pPr>
            <a:r>
              <a:rPr lang="kk-KZ" sz="2200" b="1" dirty="0" smtClean="0">
                <a:latin typeface="Times New Roman" pitchFamily="18" charset="0"/>
                <a:cs typeface="Times New Roman" pitchFamily="18" charset="0"/>
              </a:rPr>
              <a:t>Иондар </a:t>
            </a:r>
            <a:r>
              <a:rPr lang="kk-KZ" sz="2200" b="1" dirty="0">
                <a:latin typeface="Times New Roman" pitchFamily="18" charset="0"/>
                <a:cs typeface="Times New Roman" pitchFamily="18" charset="0"/>
              </a:rPr>
              <a:t>атом электронын бергенде немесе қосып алғанда түзіледі</a:t>
            </a:r>
            <a:r>
              <a:rPr lang="kk-KZ" sz="2200" b="1" dirty="0" smtClean="0">
                <a:latin typeface="Times New Roman" pitchFamily="18" charset="0"/>
                <a:cs typeface="Times New Roman" pitchFamily="18" charset="0"/>
              </a:rPr>
              <a:t> (</a:t>
            </a:r>
            <a:r>
              <a:rPr lang="kk-KZ" sz="2200" b="1" dirty="0" smtClean="0">
                <a:solidFill>
                  <a:srgbClr val="FF0000"/>
                </a:solidFill>
                <a:latin typeface="Times New Roman" pitchFamily="18" charset="0"/>
                <a:cs typeface="Times New Roman" pitchFamily="18" charset="0"/>
              </a:rPr>
              <a:t>мысалы</a:t>
            </a:r>
            <a:r>
              <a:rPr lang="kk-KZ" sz="2200" b="1" dirty="0" smtClean="0">
                <a:latin typeface="Times New Roman" pitchFamily="18" charset="0"/>
                <a:cs typeface="Times New Roman" pitchFamily="18" charset="0"/>
              </a:rPr>
              <a:t>, </a:t>
            </a:r>
            <a:r>
              <a:rPr lang="pt-BR" sz="2200" b="1" dirty="0" smtClean="0">
                <a:latin typeface="Times New Roman" pitchFamily="18" charset="0"/>
                <a:cs typeface="Times New Roman" pitchFamily="18" charset="0"/>
              </a:rPr>
              <a:t>CsF</a:t>
            </a:r>
            <a:r>
              <a:rPr lang="pt-BR" sz="2200" b="1" dirty="0">
                <a:latin typeface="Times New Roman" pitchFamily="18" charset="0"/>
                <a:cs typeface="Times New Roman" pitchFamily="18" charset="0"/>
              </a:rPr>
              <a:t>, NaBr, K</a:t>
            </a:r>
            <a:r>
              <a:rPr lang="pt-BR" sz="2200" b="1" baseline="-25000" dirty="0">
                <a:latin typeface="Times New Roman" pitchFamily="18" charset="0"/>
                <a:cs typeface="Times New Roman" pitchFamily="18" charset="0"/>
              </a:rPr>
              <a:t>2</a:t>
            </a:r>
            <a:r>
              <a:rPr lang="pt-BR" sz="2200" b="1" dirty="0">
                <a:latin typeface="Times New Roman" pitchFamily="18" charset="0"/>
                <a:cs typeface="Times New Roman" pitchFamily="18" charset="0"/>
              </a:rPr>
              <a:t>O, Rb</a:t>
            </a:r>
            <a:r>
              <a:rPr lang="pt-BR" sz="2200" b="1" baseline="-25000" dirty="0">
                <a:latin typeface="Times New Roman" pitchFamily="18" charset="0"/>
                <a:cs typeface="Times New Roman" pitchFamily="18" charset="0"/>
              </a:rPr>
              <a:t>2</a:t>
            </a:r>
            <a:r>
              <a:rPr lang="pt-BR" sz="2200" b="1" dirty="0">
                <a:latin typeface="Times New Roman" pitchFamily="18" charset="0"/>
                <a:cs typeface="Times New Roman" pitchFamily="18" charset="0"/>
              </a:rPr>
              <a:t>S, Li</a:t>
            </a:r>
            <a:r>
              <a:rPr lang="pt-BR" sz="2200" b="1" baseline="-25000" dirty="0">
                <a:latin typeface="Times New Roman" pitchFamily="18" charset="0"/>
                <a:cs typeface="Times New Roman" pitchFamily="18" charset="0"/>
              </a:rPr>
              <a:t>3</a:t>
            </a:r>
            <a:r>
              <a:rPr lang="pt-BR" sz="2200" b="1" dirty="0">
                <a:latin typeface="Times New Roman" pitchFamily="18" charset="0"/>
                <a:cs typeface="Times New Roman" pitchFamily="18" charset="0"/>
              </a:rPr>
              <a:t>N </a:t>
            </a:r>
            <a:r>
              <a:rPr lang="kk-KZ" sz="2200" b="1" dirty="0" smtClean="0">
                <a:latin typeface="Times New Roman" pitchFamily="18" charset="0"/>
                <a:cs typeface="Times New Roman" pitchFamily="18" charset="0"/>
              </a:rPr>
              <a:t>ж/е т.б.).</a:t>
            </a:r>
          </a:p>
          <a:p>
            <a:pPr marL="0" indent="342900" algn="just" eaLnBrk="1" fontAlgn="auto" hangingPunct="1">
              <a:spcBef>
                <a:spcPct val="0"/>
              </a:spcBef>
              <a:spcAft>
                <a:spcPts val="0"/>
              </a:spcAft>
              <a:buFont typeface="Arial" pitchFamily="34" charset="0"/>
              <a:buNone/>
              <a:defRPr/>
            </a:pPr>
            <a:endParaRPr lang="kk-KZ" sz="2200" b="1" dirty="0" smtClean="0">
              <a:latin typeface="Times New Roman" pitchFamily="18" charset="0"/>
              <a:cs typeface="Times New Roman" pitchFamily="18" charset="0"/>
            </a:endParaRPr>
          </a:p>
          <a:p>
            <a:pPr marL="0" indent="361950" eaLnBrk="1" fontAlgn="auto" hangingPunct="1">
              <a:spcAft>
                <a:spcPts val="0"/>
              </a:spcAft>
              <a:buFont typeface="Wingdings 2" pitchFamily="18" charset="2"/>
              <a:buNone/>
              <a:defRPr/>
            </a:pPr>
            <a:r>
              <a:rPr lang="en-US" sz="2200" b="1" dirty="0" smtClean="0">
                <a:solidFill>
                  <a:srgbClr val="FF0000"/>
                </a:solidFill>
                <a:latin typeface="Times New Roman" pitchFamily="18" charset="0"/>
                <a:cs typeface="Times New Roman" pitchFamily="18" charset="0"/>
              </a:rPr>
              <a:t>Na</a:t>
            </a:r>
            <a:r>
              <a:rPr lang="en-US" sz="2200" b="1" dirty="0">
                <a:solidFill>
                  <a:srgbClr val="FF0000"/>
                </a:solidFill>
                <a:latin typeface="Times New Roman" pitchFamily="18" charset="0"/>
                <a:cs typeface="Times New Roman" pitchFamily="18" charset="0"/>
              </a:rPr>
              <a:t>: 1s</a:t>
            </a:r>
            <a:r>
              <a:rPr lang="en-US" sz="2200" b="1" baseline="30000" dirty="0">
                <a:solidFill>
                  <a:srgbClr val="FF0000"/>
                </a:solidFill>
                <a:latin typeface="Times New Roman" pitchFamily="18" charset="0"/>
                <a:cs typeface="Times New Roman" pitchFamily="18" charset="0"/>
              </a:rPr>
              <a:t>2</a:t>
            </a:r>
            <a:r>
              <a:rPr lang="en-US" sz="2200" b="1" dirty="0">
                <a:solidFill>
                  <a:srgbClr val="FF0000"/>
                </a:solidFill>
                <a:latin typeface="Times New Roman" pitchFamily="18" charset="0"/>
                <a:cs typeface="Times New Roman" pitchFamily="18" charset="0"/>
              </a:rPr>
              <a:t> 2s</a:t>
            </a:r>
            <a:r>
              <a:rPr lang="en-US" sz="2200" b="1" baseline="30000" dirty="0">
                <a:solidFill>
                  <a:srgbClr val="FF0000"/>
                </a:solidFill>
                <a:latin typeface="Times New Roman" pitchFamily="18" charset="0"/>
                <a:cs typeface="Times New Roman" pitchFamily="18" charset="0"/>
              </a:rPr>
              <a:t>2</a:t>
            </a:r>
            <a:r>
              <a:rPr lang="en-US" sz="2200" b="1" dirty="0">
                <a:solidFill>
                  <a:srgbClr val="FF0000"/>
                </a:solidFill>
                <a:latin typeface="Times New Roman" pitchFamily="18" charset="0"/>
                <a:cs typeface="Times New Roman" pitchFamily="18" charset="0"/>
              </a:rPr>
              <a:t> 2p</a:t>
            </a:r>
            <a:r>
              <a:rPr lang="en-US" sz="2200" b="1" baseline="30000" dirty="0">
                <a:solidFill>
                  <a:srgbClr val="FF0000"/>
                </a:solidFill>
                <a:latin typeface="Times New Roman" pitchFamily="18" charset="0"/>
                <a:cs typeface="Times New Roman" pitchFamily="18" charset="0"/>
              </a:rPr>
              <a:t>6</a:t>
            </a:r>
            <a:r>
              <a:rPr lang="en-US" sz="2200" b="1" dirty="0">
                <a:solidFill>
                  <a:srgbClr val="FF0000"/>
                </a:solidFill>
                <a:latin typeface="Times New Roman" pitchFamily="18" charset="0"/>
                <a:cs typeface="Times New Roman" pitchFamily="18" charset="0"/>
              </a:rPr>
              <a:t> </a:t>
            </a:r>
            <a:r>
              <a:rPr lang="en-US" sz="2200" b="1" u="sng" dirty="0">
                <a:solidFill>
                  <a:srgbClr val="FF0000"/>
                </a:solidFill>
                <a:latin typeface="Times New Roman" pitchFamily="18" charset="0"/>
                <a:cs typeface="Times New Roman" pitchFamily="18" charset="0"/>
              </a:rPr>
              <a:t>3s</a:t>
            </a:r>
            <a:r>
              <a:rPr lang="en-US" sz="2200" b="1" u="sng" baseline="30000" dirty="0">
                <a:solidFill>
                  <a:srgbClr val="FF0000"/>
                </a:solidFill>
                <a:latin typeface="Times New Roman" pitchFamily="18" charset="0"/>
                <a:cs typeface="Times New Roman" pitchFamily="18" charset="0"/>
              </a:rPr>
              <a:t>1</a:t>
            </a:r>
            <a:endParaRPr lang="ru-RU" sz="2200" b="1" dirty="0">
              <a:solidFill>
                <a:srgbClr val="FF0000"/>
              </a:solidFill>
              <a:latin typeface="Times New Roman" pitchFamily="18" charset="0"/>
              <a:cs typeface="Times New Roman" pitchFamily="18" charset="0"/>
            </a:endParaRPr>
          </a:p>
          <a:p>
            <a:pPr marL="0" indent="361950" eaLnBrk="1" fontAlgn="auto" hangingPunct="1">
              <a:spcAft>
                <a:spcPts val="0"/>
              </a:spcAft>
              <a:buFont typeface="Wingdings 2" pitchFamily="18" charset="2"/>
              <a:buNone/>
              <a:defRPr/>
            </a:pPr>
            <a:r>
              <a:rPr lang="en-US" sz="2200" b="1" dirty="0">
                <a:solidFill>
                  <a:srgbClr val="FF0000"/>
                </a:solidFill>
                <a:latin typeface="Times New Roman" pitchFamily="18" charset="0"/>
                <a:cs typeface="Times New Roman" pitchFamily="18" charset="0"/>
              </a:rPr>
              <a:t>F: 1s</a:t>
            </a:r>
            <a:r>
              <a:rPr lang="en-US" sz="2200" b="1" baseline="30000" dirty="0">
                <a:solidFill>
                  <a:srgbClr val="FF0000"/>
                </a:solidFill>
                <a:latin typeface="Times New Roman" pitchFamily="18" charset="0"/>
                <a:cs typeface="Times New Roman" pitchFamily="18" charset="0"/>
              </a:rPr>
              <a:t>2</a:t>
            </a:r>
            <a:r>
              <a:rPr lang="en-US" sz="2200" b="1" dirty="0">
                <a:solidFill>
                  <a:srgbClr val="FF0000"/>
                </a:solidFill>
                <a:latin typeface="Times New Roman" pitchFamily="18" charset="0"/>
                <a:cs typeface="Times New Roman" pitchFamily="18" charset="0"/>
              </a:rPr>
              <a:t> </a:t>
            </a:r>
            <a:r>
              <a:rPr lang="en-US" sz="2200" b="1" u="sng" dirty="0">
                <a:solidFill>
                  <a:srgbClr val="FF0000"/>
                </a:solidFill>
                <a:latin typeface="Times New Roman" pitchFamily="18" charset="0"/>
                <a:cs typeface="Times New Roman" pitchFamily="18" charset="0"/>
              </a:rPr>
              <a:t>2s</a:t>
            </a:r>
            <a:r>
              <a:rPr lang="en-US" sz="2200" b="1" u="sng" baseline="30000" dirty="0">
                <a:solidFill>
                  <a:srgbClr val="FF0000"/>
                </a:solidFill>
                <a:latin typeface="Times New Roman" pitchFamily="18" charset="0"/>
                <a:cs typeface="Times New Roman" pitchFamily="18" charset="0"/>
              </a:rPr>
              <a:t>2</a:t>
            </a:r>
            <a:r>
              <a:rPr lang="en-US" sz="2200" b="1" u="sng" dirty="0">
                <a:solidFill>
                  <a:srgbClr val="FF0000"/>
                </a:solidFill>
                <a:latin typeface="Times New Roman" pitchFamily="18" charset="0"/>
                <a:cs typeface="Times New Roman" pitchFamily="18" charset="0"/>
              </a:rPr>
              <a:t> 2p</a:t>
            </a:r>
            <a:r>
              <a:rPr lang="en-US" sz="2200" b="1" u="sng" baseline="30000" dirty="0">
                <a:solidFill>
                  <a:srgbClr val="FF0000"/>
                </a:solidFill>
                <a:latin typeface="Times New Roman" pitchFamily="18" charset="0"/>
                <a:cs typeface="Times New Roman" pitchFamily="18" charset="0"/>
              </a:rPr>
              <a:t>5</a:t>
            </a:r>
            <a:endParaRPr lang="ru-RU" sz="2200" b="1" dirty="0">
              <a:solidFill>
                <a:srgbClr val="FF0000"/>
              </a:solidFill>
              <a:latin typeface="Times New Roman" pitchFamily="18" charset="0"/>
              <a:cs typeface="Times New Roman" pitchFamily="18" charset="0"/>
            </a:endParaRPr>
          </a:p>
          <a:p>
            <a:pPr marL="0" indent="361950" eaLnBrk="1" fontAlgn="auto" hangingPunct="1">
              <a:spcAft>
                <a:spcPts val="0"/>
              </a:spcAft>
              <a:buFont typeface="Wingdings 2" pitchFamily="18" charset="2"/>
              <a:buNone/>
              <a:defRPr/>
            </a:pPr>
            <a:r>
              <a:rPr lang="ru-RU" sz="2200" b="1" dirty="0" err="1">
                <a:solidFill>
                  <a:srgbClr val="FF0000"/>
                </a:solidFill>
                <a:latin typeface="Times New Roman" pitchFamily="18" charset="0"/>
                <a:cs typeface="Times New Roman" pitchFamily="18" charset="0"/>
              </a:rPr>
              <a:t>Ne</a:t>
            </a:r>
            <a:r>
              <a:rPr lang="ru-RU" sz="2200" b="1" dirty="0">
                <a:solidFill>
                  <a:srgbClr val="FF0000"/>
                </a:solidFill>
                <a:latin typeface="Times New Roman" pitchFamily="18" charset="0"/>
                <a:cs typeface="Times New Roman" pitchFamily="18" charset="0"/>
              </a:rPr>
              <a:t>: 1s</a:t>
            </a:r>
            <a:r>
              <a:rPr lang="ru-RU" sz="2200" b="1" baseline="30000" dirty="0">
                <a:solidFill>
                  <a:srgbClr val="FF0000"/>
                </a:solidFill>
                <a:latin typeface="Times New Roman" pitchFamily="18" charset="0"/>
                <a:cs typeface="Times New Roman" pitchFamily="18" charset="0"/>
              </a:rPr>
              <a:t>2</a:t>
            </a:r>
            <a:r>
              <a:rPr lang="ru-RU" sz="2200" b="1" dirty="0">
                <a:solidFill>
                  <a:srgbClr val="FF0000"/>
                </a:solidFill>
                <a:latin typeface="Times New Roman" pitchFamily="18" charset="0"/>
                <a:cs typeface="Times New Roman" pitchFamily="18" charset="0"/>
              </a:rPr>
              <a:t> </a:t>
            </a:r>
            <a:r>
              <a:rPr lang="ru-RU" sz="2200" b="1" u="sng" dirty="0">
                <a:solidFill>
                  <a:srgbClr val="FF0000"/>
                </a:solidFill>
                <a:latin typeface="Times New Roman" pitchFamily="18" charset="0"/>
                <a:cs typeface="Times New Roman" pitchFamily="18" charset="0"/>
              </a:rPr>
              <a:t>2s</a:t>
            </a:r>
            <a:r>
              <a:rPr lang="ru-RU" sz="2200" b="1" u="sng" baseline="30000" dirty="0">
                <a:solidFill>
                  <a:srgbClr val="FF0000"/>
                </a:solidFill>
                <a:latin typeface="Times New Roman" pitchFamily="18" charset="0"/>
                <a:cs typeface="Times New Roman" pitchFamily="18" charset="0"/>
              </a:rPr>
              <a:t>2</a:t>
            </a:r>
            <a:r>
              <a:rPr lang="ru-RU" sz="2200" b="1" u="sng" dirty="0">
                <a:solidFill>
                  <a:srgbClr val="FF0000"/>
                </a:solidFill>
                <a:latin typeface="Times New Roman" pitchFamily="18" charset="0"/>
                <a:cs typeface="Times New Roman" pitchFamily="18" charset="0"/>
              </a:rPr>
              <a:t> 2p</a:t>
            </a:r>
            <a:r>
              <a:rPr lang="ru-RU" sz="2200" b="1" u="sng" baseline="30000" dirty="0">
                <a:solidFill>
                  <a:srgbClr val="FF0000"/>
                </a:solidFill>
                <a:latin typeface="Times New Roman" pitchFamily="18" charset="0"/>
                <a:cs typeface="Times New Roman" pitchFamily="18" charset="0"/>
              </a:rPr>
              <a:t>6</a:t>
            </a:r>
            <a:endParaRPr lang="ru-RU" sz="2200" b="1" dirty="0">
              <a:solidFill>
                <a:srgbClr val="FF0000"/>
              </a:solidFill>
              <a:latin typeface="Times New Roman" pitchFamily="18" charset="0"/>
              <a:cs typeface="Times New Roman" pitchFamily="18" charset="0"/>
            </a:endParaRPr>
          </a:p>
          <a:p>
            <a:pPr marL="0" indent="342900" algn="just" eaLnBrk="1" fontAlgn="auto" hangingPunct="1">
              <a:spcBef>
                <a:spcPct val="0"/>
              </a:spcBef>
              <a:spcAft>
                <a:spcPts val="0"/>
              </a:spcAft>
              <a:buFont typeface="Arial" charset="0"/>
              <a:buNone/>
              <a:defRPr/>
            </a:pPr>
            <a:endParaRPr lang="ru-RU" sz="2200" b="1" dirty="0" smtClean="0">
              <a:latin typeface="Times New Roman" pitchFamily="18" charset="0"/>
              <a:cs typeface="Times New Roman" pitchFamily="18" charset="0"/>
            </a:endParaRPr>
          </a:p>
          <a:p>
            <a:pPr marL="0" indent="342900" algn="just" eaLnBrk="1" fontAlgn="auto" hangingPunct="1">
              <a:spcBef>
                <a:spcPct val="0"/>
              </a:spcBef>
              <a:spcAft>
                <a:spcPts val="0"/>
              </a:spcAft>
              <a:buFont typeface="Arial" charset="0"/>
              <a:buNone/>
              <a:defRPr/>
            </a:pPr>
            <a:r>
              <a:rPr lang="ru-RU" sz="2200" b="1" dirty="0" smtClean="0">
                <a:latin typeface="Times New Roman" pitchFamily="18" charset="0"/>
                <a:cs typeface="Times New Roman" pitchFamily="18" charset="0"/>
              </a:rPr>
              <a:t>Льюис </a:t>
            </a:r>
            <a:r>
              <a:rPr lang="ru-RU" sz="2200" b="1" dirty="0" err="1" smtClean="0">
                <a:latin typeface="Times New Roman" pitchFamily="18" charset="0"/>
                <a:cs typeface="Times New Roman" pitchFamily="18" charset="0"/>
              </a:rPr>
              <a:t>формулалары</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арқылы</a:t>
            </a:r>
            <a:r>
              <a:rPr lang="ru-RU" sz="2200" b="1" dirty="0" smtClean="0">
                <a:latin typeface="Times New Roman" pitchFamily="18" charset="0"/>
                <a:cs typeface="Times New Roman" pitchFamily="18" charset="0"/>
              </a:rPr>
              <a:t>:</a:t>
            </a:r>
          </a:p>
        </p:txBody>
      </p:sp>
      <p:pic>
        <p:nvPicPr>
          <p:cNvPr id="26627" name="Рисунок 4" descr="C:\Documents and Settings\user\Рабочий стол\image72.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3363" y="4364038"/>
            <a:ext cx="3743325"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88771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4294967295"/>
          </p:nvPr>
        </p:nvSpPr>
        <p:spPr>
          <a:xfrm>
            <a:off x="446088" y="333375"/>
            <a:ext cx="8229600" cy="6191250"/>
          </a:xfrm>
        </p:spPr>
        <p:txBody>
          <a:bodyPr/>
          <a:lstStyle/>
          <a:p>
            <a:pPr marL="0" indent="342900" algn="just"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Металдық байланыс</a:t>
            </a:r>
            <a:r>
              <a:rPr lang="kk-KZ" altLang="ru-RU" sz="2200" b="1" smtClean="0">
                <a:latin typeface="Times New Roman" pitchFamily="18" charset="0"/>
                <a:cs typeface="Times New Roman" pitchFamily="18" charset="0"/>
              </a:rPr>
              <a:t> - металдың кристалдық торындағы металл ионының катионы мен еркін электрондар арасындағы байланыс.</a:t>
            </a:r>
            <a:endParaRPr lang="en-US" altLang="ru-RU" sz="2200" b="1" smtClean="0">
              <a:latin typeface="Times New Roman" pitchFamily="18" charset="0"/>
              <a:cs typeface="Times New Roman" pitchFamily="18" charset="0"/>
            </a:endParaRPr>
          </a:p>
        </p:txBody>
      </p:sp>
      <p:pic>
        <p:nvPicPr>
          <p:cNvPr id="2765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288" y="1557338"/>
            <a:ext cx="4019550" cy="244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2"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00563" y="3190875"/>
            <a:ext cx="4019550" cy="319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1289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4294967295"/>
          </p:nvPr>
        </p:nvSpPr>
        <p:spPr>
          <a:xfrm>
            <a:off x="446088" y="260350"/>
            <a:ext cx="8229600" cy="6264275"/>
          </a:xfrm>
        </p:spPr>
        <p:txBody>
          <a:bodyPr/>
          <a:lstStyle/>
          <a:p>
            <a:pPr marL="0" indent="342900" algn="just"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Сутектік байланыс</a:t>
            </a:r>
            <a:r>
              <a:rPr lang="kk-KZ" altLang="ru-RU" sz="2200" b="1" smtClean="0">
                <a:latin typeface="Times New Roman" pitchFamily="18" charset="0"/>
                <a:cs typeface="Times New Roman" pitchFamily="18" charset="0"/>
              </a:rPr>
              <a:t> - сутегі мен электртерістігі жоғары элемент арасындағы байланыс. </a:t>
            </a:r>
          </a:p>
          <a:p>
            <a:pPr marL="0" indent="342900" algn="just" eaLnBrk="1" hangingPunct="1">
              <a:spcBef>
                <a:spcPct val="0"/>
              </a:spcBef>
              <a:buFont typeface="Arial" charset="0"/>
              <a:buNone/>
            </a:pPr>
            <a:endParaRPr lang="kk-KZ" altLang="ru-RU" sz="2200" b="1" smtClean="0">
              <a:latin typeface="Times New Roman" pitchFamily="18" charset="0"/>
              <a:cs typeface="Times New Roman" pitchFamily="18" charset="0"/>
            </a:endParaRPr>
          </a:p>
          <a:p>
            <a:pPr marL="0" indent="342900" algn="ctr"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Сутектік байланыс</a:t>
            </a:r>
            <a:r>
              <a:rPr lang="kk-KZ" altLang="ru-RU" sz="2200" b="1" smtClean="0">
                <a:latin typeface="Times New Roman" pitchFamily="18" charset="0"/>
                <a:cs typeface="Times New Roman" pitchFamily="18" charset="0"/>
              </a:rPr>
              <a:t> </a:t>
            </a: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a:p>
            <a:pPr marL="0" indent="342900" algn="just"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    </a:t>
            </a:r>
            <a:r>
              <a:rPr lang="kk-KZ" altLang="ru-RU" sz="2200" b="1" smtClean="0">
                <a:latin typeface="Times New Roman" pitchFamily="18" charset="0"/>
                <a:cs typeface="Times New Roman" pitchFamily="18" charset="0"/>
              </a:rPr>
              <a:t>молекула аралық                                 молекула ішілік </a:t>
            </a: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a:p>
            <a:pPr marL="0" indent="342900" algn="just" eaLnBrk="1" hangingPunct="1">
              <a:spcBef>
                <a:spcPct val="0"/>
              </a:spcBef>
              <a:buFont typeface="Arial" charset="0"/>
              <a:buNone/>
            </a:pPr>
            <a:endParaRPr lang="kk-KZ" altLang="ru-RU" sz="2200" b="1" smtClean="0">
              <a:solidFill>
                <a:srgbClr val="FF0000"/>
              </a:solidFill>
              <a:latin typeface="Times New Roman" pitchFamily="18" charset="0"/>
              <a:cs typeface="Times New Roman" pitchFamily="18" charset="0"/>
            </a:endParaRPr>
          </a:p>
        </p:txBody>
      </p:sp>
      <p:cxnSp>
        <p:nvCxnSpPr>
          <p:cNvPr id="6" name="Прямая со стрелкой 5"/>
          <p:cNvCxnSpPr/>
          <p:nvPr/>
        </p:nvCxnSpPr>
        <p:spPr>
          <a:xfrm flipH="1">
            <a:off x="2268538" y="1628775"/>
            <a:ext cx="1871662"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148263" y="1628775"/>
            <a:ext cx="1800225"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24438" y="2492375"/>
            <a:ext cx="3579812" cy="1728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67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963" y="2463800"/>
            <a:ext cx="4524375" cy="413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4068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sz="quarter" idx="1"/>
          </p:nvPr>
        </p:nvSpPr>
        <p:spPr>
          <a:xfrm>
            <a:off x="357188" y="285750"/>
            <a:ext cx="8429625" cy="5786438"/>
          </a:xfrm>
        </p:spPr>
        <p:txBody>
          <a:bodyPr/>
          <a:lstStyle/>
          <a:p>
            <a:pPr marL="0" indent="358775" algn="ctr" eaLnBrk="1" hangingPunct="1">
              <a:spcBef>
                <a:spcPct val="0"/>
              </a:spcBef>
              <a:buFont typeface="Arial" panose="020B0604020202020204" pitchFamily="34" charset="0"/>
              <a:buNone/>
            </a:pPr>
            <a:r>
              <a:rPr lang="kk-KZ" altLang="ru-RU" sz="2400" b="1" i="1" dirty="0" smtClean="0">
                <a:solidFill>
                  <a:srgbClr val="FF0000"/>
                </a:solidFill>
                <a:latin typeface="Arial" panose="020B0604020202020204" pitchFamily="34" charset="0"/>
                <a:cs typeface="Arial" panose="020B0604020202020204" pitchFamily="34" charset="0"/>
              </a:rPr>
              <a:t>Химиялық байланыс</a:t>
            </a:r>
            <a:r>
              <a:rPr lang="kk-KZ" altLang="ru-RU" sz="2400" dirty="0" smtClean="0">
                <a:solidFill>
                  <a:srgbClr val="742217"/>
                </a:solidFill>
                <a:latin typeface="Arial" panose="020B0604020202020204" pitchFamily="34" charset="0"/>
                <a:cs typeface="Arial" panose="020B0604020202020204" pitchFamily="34" charset="0"/>
              </a:rPr>
              <a:t> </a:t>
            </a: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ctr"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туралы көзқарас екі бағытта дамыған</a:t>
            </a:r>
            <a:endParaRPr lang="ru-RU" altLang="ru-RU" sz="2400" b="1" dirty="0" smtClean="0">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en-US" altLang="ru-RU" sz="2400" b="1" dirty="0" smtClean="0">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Кез келген молекуладағы химиялық байланысты сипаттау оңдағы </a:t>
            </a:r>
            <a:r>
              <a:rPr lang="kk-KZ" altLang="ru-RU" sz="2400" b="1" i="1" dirty="0" smtClean="0">
                <a:latin typeface="Arial" panose="020B0604020202020204" pitchFamily="34" charset="0"/>
                <a:cs typeface="Arial" panose="020B0604020202020204" pitchFamily="34" charset="0"/>
              </a:rPr>
              <a:t>электрондық тығыздықтың таралуын сипаттау</a:t>
            </a:r>
            <a:r>
              <a:rPr lang="kk-KZ" altLang="ru-RU" sz="2400" b="1" dirty="0" smtClean="0">
                <a:latin typeface="Arial" panose="020B0604020202020204" pitchFamily="34" charset="0"/>
                <a:cs typeface="Arial" panose="020B0604020202020204" pitchFamily="34" charset="0"/>
              </a:rPr>
              <a:t> деп есептеледі.</a:t>
            </a:r>
            <a:endParaRPr lang="ru-RU" altLang="ru-RU" sz="2400" b="1" dirty="0" smtClean="0">
              <a:latin typeface="Arial" panose="020B0604020202020204" pitchFamily="34" charset="0"/>
              <a:cs typeface="Arial" panose="020B0604020202020204" pitchFamily="34" charset="0"/>
            </a:endParaRPr>
          </a:p>
        </p:txBody>
      </p:sp>
      <p:cxnSp>
        <p:nvCxnSpPr>
          <p:cNvPr id="4" name="Прямая со стрелкой 3"/>
          <p:cNvCxnSpPr/>
          <p:nvPr/>
        </p:nvCxnSpPr>
        <p:spPr>
          <a:xfrm rot="10800000" flipV="1">
            <a:off x="2428875" y="1071563"/>
            <a:ext cx="1643063"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 name="Таблица 4"/>
          <p:cNvGraphicFramePr>
            <a:graphicFrameLocks noGrp="1"/>
          </p:cNvGraphicFramePr>
          <p:nvPr>
            <p:extLst>
              <p:ext uri="{D42A27DB-BD31-4B8C-83A1-F6EECF244321}">
                <p14:modId xmlns="" xmlns:p14="http://schemas.microsoft.com/office/powerpoint/2010/main" val="3941832436"/>
              </p:ext>
            </p:extLst>
          </p:nvPr>
        </p:nvGraphicFramePr>
        <p:xfrm>
          <a:off x="357188" y="2214563"/>
          <a:ext cx="4643437" cy="2214562"/>
        </p:xfrm>
        <a:graphic>
          <a:graphicData uri="http://schemas.openxmlformats.org/drawingml/2006/table">
            <a:tbl>
              <a:tblPr/>
              <a:tblGrid>
                <a:gridCol w="4643437">
                  <a:extLst>
                    <a:ext uri="{9D8B030D-6E8A-4147-A177-3AD203B41FA5}">
                      <a16:colId xmlns:a16="http://schemas.microsoft.com/office/drawing/2014/main" xmlns="" val="20000"/>
                    </a:ext>
                  </a:extLst>
                </a:gridCol>
              </a:tblGrid>
              <a:tr h="2214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sng" strike="noStrike" cap="none" normalizeH="0" baseline="0" dirty="0" smtClean="0">
                          <a:ln>
                            <a:noFill/>
                          </a:ln>
                          <a:solidFill>
                            <a:schemeClr val="tx1"/>
                          </a:solidFill>
                          <a:effectLst/>
                          <a:latin typeface="Arial" charset="0"/>
                          <a:cs typeface="Arial" charset="0"/>
                        </a:rPr>
                        <a:t>Коссельдің электростатикалық теориясы</a:t>
                      </a:r>
                      <a:endParaRPr kumimoji="0" lang="en-US" sz="2000" b="1" i="0" u="sng"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Arial" charset="0"/>
                          <a:cs typeface="Arial" charset="0"/>
                        </a:rPr>
                        <a:t>Бұл теория бойынша: химиялық байланыс әр аттас зарядталған иондардың тартылуы нәтижесінде түзіледі.</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cxnSp>
        <p:nvCxnSpPr>
          <p:cNvPr id="7" name="Прямая со стрелкой 6"/>
          <p:cNvCxnSpPr/>
          <p:nvPr/>
        </p:nvCxnSpPr>
        <p:spPr>
          <a:xfrm>
            <a:off x="4786313" y="1071563"/>
            <a:ext cx="2000250"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 xmlns:p14="http://schemas.microsoft.com/office/powerpoint/2010/main" val="2781126832"/>
              </p:ext>
            </p:extLst>
          </p:nvPr>
        </p:nvGraphicFramePr>
        <p:xfrm>
          <a:off x="5357813" y="2203450"/>
          <a:ext cx="3571875" cy="2225675"/>
        </p:xfrm>
        <a:graphic>
          <a:graphicData uri="http://schemas.openxmlformats.org/drawingml/2006/table">
            <a:tbl>
              <a:tblPr/>
              <a:tblGrid>
                <a:gridCol w="3571875">
                  <a:extLst>
                    <a:ext uri="{9D8B030D-6E8A-4147-A177-3AD203B41FA5}">
                      <a16:colId xmlns:a16="http://schemas.microsoft.com/office/drawing/2014/main" xmlns="" val="20000"/>
                    </a:ext>
                  </a:extLst>
                </a:gridCol>
              </a:tblGrid>
              <a:tr h="2225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sng" strike="noStrike" cap="none" normalizeH="0" baseline="0" dirty="0" smtClean="0">
                          <a:ln>
                            <a:noFill/>
                          </a:ln>
                          <a:solidFill>
                            <a:schemeClr val="tx1"/>
                          </a:solidFill>
                          <a:effectLst/>
                          <a:latin typeface="Arial" charset="0"/>
                          <a:cs typeface="Arial" charset="0"/>
                        </a:rPr>
                        <a:t>Льюистің теориясы</a:t>
                      </a:r>
                      <a:endParaRPr kumimoji="0" lang="en-US" sz="2000" b="1" i="0" u="sng"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Arial" charset="0"/>
                          <a:cs typeface="Arial" charset="0"/>
                        </a:rPr>
                        <a:t>Бұл теория бойынша: химиялық коваленттік байланыс атомдардың электрондарын жұптас-тыруы нәтижесінде түзіледі.</a:t>
                      </a:r>
                      <a:endParaRPr kumimoji="0" lang="ru-RU" sz="2000" b="1" i="0" u="none" strike="noStrike" cap="none" normalizeH="0" baseline="0" dirty="0" smtClean="0">
                        <a:ln>
                          <a:noFill/>
                        </a:ln>
                        <a:solidFill>
                          <a:schemeClr val="tx1"/>
                        </a:solidFill>
                        <a:effectLst/>
                        <a:latin typeface="Arial" charset="0"/>
                        <a:cs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4294967295"/>
          </p:nvPr>
        </p:nvSpPr>
        <p:spPr>
          <a:xfrm>
            <a:off x="446088" y="260350"/>
            <a:ext cx="8229600" cy="6264275"/>
          </a:xfrm>
        </p:spPr>
        <p:txBody>
          <a:bodyPr/>
          <a:lstStyle/>
          <a:p>
            <a:pPr marL="0" indent="342900" algn="just" eaLnBrk="1" hangingPunct="1">
              <a:spcBef>
                <a:spcPct val="0"/>
              </a:spcBef>
              <a:buFont typeface="Arial" charset="0"/>
              <a:buNone/>
            </a:pPr>
            <a:r>
              <a:rPr lang="kk-KZ" altLang="ru-RU" sz="2200" b="1" smtClean="0">
                <a:solidFill>
                  <a:srgbClr val="FF0000"/>
                </a:solidFill>
                <a:latin typeface="Times New Roman" pitchFamily="18" charset="0"/>
                <a:cs typeface="Times New Roman" pitchFamily="18" charset="0"/>
              </a:rPr>
              <a:t>Сутектік байланыс </a:t>
            </a:r>
            <a:r>
              <a:rPr lang="kk-KZ" altLang="ru-RU" sz="2200" b="1" smtClean="0">
                <a:latin typeface="Times New Roman" pitchFamily="18" charset="0"/>
                <a:cs typeface="Times New Roman" pitchFamily="18" charset="0"/>
              </a:rPr>
              <a:t>құрамында электротерісті элементтердің атомдары бар (</a:t>
            </a:r>
            <a:r>
              <a:rPr lang="kk-KZ" altLang="ru-RU" sz="2200" b="1" smtClean="0">
                <a:solidFill>
                  <a:srgbClr val="FF0000"/>
                </a:solidFill>
                <a:latin typeface="Times New Roman" pitchFamily="18" charset="0"/>
                <a:cs typeface="Times New Roman" pitchFamily="18" charset="0"/>
              </a:rPr>
              <a:t>F, O, N</a:t>
            </a:r>
            <a:r>
              <a:rPr lang="kk-KZ" altLang="ru-RU" sz="2200" b="1" smtClean="0">
                <a:latin typeface="Times New Roman" pitchFamily="18" charset="0"/>
                <a:cs typeface="Times New Roman" pitchFamily="18" charset="0"/>
              </a:rPr>
              <a:t>) сутекті полярлы молекулалар электрстатикалық тартылу күштері арқылы түзіледі.</a:t>
            </a:r>
          </a:p>
          <a:p>
            <a:pPr marL="0" indent="342900" algn="just" eaLnBrk="1" hangingPunct="1">
              <a:spcBef>
                <a:spcPct val="0"/>
              </a:spcBef>
              <a:buFont typeface="Arial" charset="0"/>
              <a:buNone/>
            </a:pPr>
            <a:r>
              <a:rPr lang="kk-KZ" altLang="ru-RU" sz="2200" b="1" smtClean="0">
                <a:latin typeface="Times New Roman" pitchFamily="18" charset="0"/>
                <a:cs typeface="Times New Roman" pitchFamily="18" charset="0"/>
              </a:rPr>
              <a:t>Мысалы, </a:t>
            </a:r>
            <a:r>
              <a:rPr lang="kk-KZ" altLang="ru-RU" sz="2200" b="1" smtClean="0">
                <a:solidFill>
                  <a:srgbClr val="FF0000"/>
                </a:solidFill>
                <a:latin typeface="Times New Roman" pitchFamily="18" charset="0"/>
                <a:cs typeface="Times New Roman" pitchFamily="18" charset="0"/>
              </a:rPr>
              <a:t>HF, Н</a:t>
            </a:r>
            <a:r>
              <a:rPr lang="kk-KZ" altLang="ru-RU" sz="2200" b="1" baseline="-25000" smtClean="0">
                <a:solidFill>
                  <a:srgbClr val="FF0000"/>
                </a:solidFill>
                <a:latin typeface="Times New Roman" pitchFamily="18" charset="0"/>
                <a:cs typeface="Times New Roman" pitchFamily="18" charset="0"/>
              </a:rPr>
              <a:t>2</a:t>
            </a:r>
            <a:r>
              <a:rPr lang="kk-KZ" altLang="ru-RU" sz="2200" b="1" smtClean="0">
                <a:solidFill>
                  <a:srgbClr val="FF0000"/>
                </a:solidFill>
                <a:latin typeface="Times New Roman" pitchFamily="18" charset="0"/>
                <a:cs typeface="Times New Roman" pitchFamily="18" charset="0"/>
              </a:rPr>
              <a:t>О, NH</a:t>
            </a:r>
            <a:r>
              <a:rPr lang="kk-KZ" altLang="ru-RU" sz="2200" b="1" baseline="-25000" smtClean="0">
                <a:solidFill>
                  <a:srgbClr val="FF0000"/>
                </a:solidFill>
                <a:latin typeface="Times New Roman" pitchFamily="18" charset="0"/>
                <a:cs typeface="Times New Roman" pitchFamily="18" charset="0"/>
              </a:rPr>
              <a:t>3</a:t>
            </a:r>
            <a:r>
              <a:rPr lang="kk-KZ" altLang="ru-RU" sz="2200" b="1" smtClean="0">
                <a:latin typeface="Times New Roman" pitchFamily="18" charset="0"/>
                <a:cs typeface="Times New Roman" pitchFamily="18" charset="0"/>
              </a:rPr>
              <a:t> молекулаларында сутектік байланыс бар, ал </a:t>
            </a:r>
            <a:r>
              <a:rPr lang="kk-KZ" altLang="ru-RU" sz="2200" b="1" smtClean="0">
                <a:solidFill>
                  <a:srgbClr val="FF0000"/>
                </a:solidFill>
                <a:latin typeface="Times New Roman" pitchFamily="18" charset="0"/>
                <a:cs typeface="Times New Roman" pitchFamily="18" charset="0"/>
              </a:rPr>
              <a:t>HCl, Н</a:t>
            </a:r>
            <a:r>
              <a:rPr lang="kk-KZ" altLang="ru-RU" sz="2200" b="1" baseline="-25000" smtClean="0">
                <a:solidFill>
                  <a:srgbClr val="FF0000"/>
                </a:solidFill>
                <a:latin typeface="Times New Roman" pitchFamily="18" charset="0"/>
                <a:cs typeface="Times New Roman" pitchFamily="18" charset="0"/>
              </a:rPr>
              <a:t>2</a:t>
            </a:r>
            <a:r>
              <a:rPr lang="kk-KZ" altLang="ru-RU" sz="2200" b="1" smtClean="0">
                <a:solidFill>
                  <a:srgbClr val="FF0000"/>
                </a:solidFill>
                <a:latin typeface="Times New Roman" pitchFamily="18" charset="0"/>
                <a:cs typeface="Times New Roman" pitchFamily="18" charset="0"/>
              </a:rPr>
              <a:t>S, PH</a:t>
            </a:r>
            <a:r>
              <a:rPr lang="kk-KZ" altLang="ru-RU" sz="2200" b="1" baseline="-25000" smtClean="0">
                <a:solidFill>
                  <a:srgbClr val="FF0000"/>
                </a:solidFill>
                <a:latin typeface="Times New Roman" pitchFamily="18" charset="0"/>
                <a:cs typeface="Times New Roman" pitchFamily="18" charset="0"/>
              </a:rPr>
              <a:t>3</a:t>
            </a:r>
            <a:r>
              <a:rPr lang="kk-KZ" altLang="ru-RU" sz="2200" b="1" smtClean="0">
                <a:latin typeface="Times New Roman" pitchFamily="18" charset="0"/>
                <a:cs typeface="Times New Roman" pitchFamily="18" charset="0"/>
              </a:rPr>
              <a:t> - жоқ</a:t>
            </a:r>
          </a:p>
        </p:txBody>
      </p:sp>
      <p:pic>
        <p:nvPicPr>
          <p:cNvPr id="29699" name="Рисунок 6" descr="C:\Documents and Settings\user\Рабочий стол\Водородная_связь.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050" y="2492375"/>
            <a:ext cx="4752975" cy="394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71089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1"/>
          </p:nvPr>
        </p:nvSpPr>
        <p:spPr>
          <a:xfrm>
            <a:off x="323850" y="404813"/>
            <a:ext cx="8496300" cy="5903912"/>
          </a:xfrm>
        </p:spPr>
        <p:txBody>
          <a:bodyPr rtlCol="0">
            <a:normAutofit/>
          </a:bodyPr>
          <a:lstStyle/>
          <a:p>
            <a:pPr marL="0" indent="358775" algn="ctr" eaLnBrk="1" fontAlgn="auto" hangingPunct="1">
              <a:spcBef>
                <a:spcPct val="0"/>
              </a:spcBef>
              <a:spcAft>
                <a:spcPts val="0"/>
              </a:spcAft>
              <a:buFont typeface="Wingdings 2" pitchFamily="18" charset="2"/>
              <a:buNone/>
              <a:defRPr/>
            </a:pPr>
            <a:r>
              <a:rPr lang="kk-KZ" sz="2200" b="1" dirty="0" smtClean="0">
                <a:solidFill>
                  <a:srgbClr val="002060"/>
                </a:solidFill>
                <a:latin typeface="Times New Roman" pitchFamily="18" charset="0"/>
                <a:cs typeface="Times New Roman" pitchFamily="18" charset="0"/>
              </a:rPr>
              <a:t>Молекула аралық әсерлесу</a:t>
            </a:r>
            <a:endParaRPr lang="en-US" sz="2200" b="1" dirty="0" smtClean="0">
              <a:solidFill>
                <a:srgbClr val="002060"/>
              </a:solidFill>
              <a:latin typeface="Times New Roman" pitchFamily="18" charset="0"/>
              <a:cs typeface="Times New Roman" pitchFamily="18" charset="0"/>
            </a:endParaRPr>
          </a:p>
          <a:p>
            <a:pPr marL="0" indent="358775" algn="just" eaLnBrk="1" fontAlgn="auto" hangingPunct="1">
              <a:spcBef>
                <a:spcPct val="0"/>
              </a:spcBef>
              <a:spcAft>
                <a:spcPts val="0"/>
              </a:spcAft>
              <a:buFont typeface="Wingdings 2" pitchFamily="18" charset="2"/>
              <a:buNone/>
              <a:defRPr/>
            </a:pPr>
            <a:endParaRPr lang="en-US" sz="2200" b="1" dirty="0" smtClean="0">
              <a:latin typeface="Times New Roman" pitchFamily="18" charset="0"/>
              <a:cs typeface="Times New Roman" pitchFamily="18" charset="0"/>
            </a:endParaRPr>
          </a:p>
          <a:p>
            <a:pPr marL="0" indent="358775" algn="just" eaLnBrk="1" fontAlgn="auto" hangingPunct="1">
              <a:spcBef>
                <a:spcPct val="0"/>
              </a:spcBef>
              <a:spcAft>
                <a:spcPts val="0"/>
              </a:spcAft>
              <a:buFont typeface="Wingdings 2" pitchFamily="18" charset="2"/>
              <a:buNone/>
              <a:defRPr/>
            </a:pPr>
            <a:r>
              <a:rPr lang="kk-KZ" sz="2200" b="1" dirty="0" smtClean="0">
                <a:solidFill>
                  <a:srgbClr val="FF0000"/>
                </a:solidFill>
                <a:latin typeface="Times New Roman" pitchFamily="18" charset="0"/>
                <a:cs typeface="Times New Roman" pitchFamily="18" charset="0"/>
              </a:rPr>
              <a:t>Молекула аралық күш</a:t>
            </a:r>
            <a:r>
              <a:rPr lang="kk-KZ" sz="2200" b="1" dirty="0" smtClean="0">
                <a:latin typeface="Times New Roman" pitchFamily="18" charset="0"/>
                <a:cs typeface="Times New Roman" pitchFamily="18" charset="0"/>
              </a:rPr>
              <a:t> туралы түсінікті ең алғаш </a:t>
            </a:r>
            <a:r>
              <a:rPr lang="kk-KZ" sz="2200" b="1" dirty="0" smtClean="0">
                <a:solidFill>
                  <a:srgbClr val="FF0000"/>
                </a:solidFill>
                <a:latin typeface="Times New Roman" pitchFamily="18" charset="0"/>
                <a:cs typeface="Times New Roman" pitchFamily="18" charset="0"/>
              </a:rPr>
              <a:t>1873 жылы Й.Д. Ван-дер-Ваальс </a:t>
            </a:r>
            <a:r>
              <a:rPr lang="kk-KZ" sz="2200" b="1" dirty="0" smtClean="0">
                <a:latin typeface="Times New Roman" pitchFamily="18" charset="0"/>
                <a:cs typeface="Times New Roman" pitchFamily="18" charset="0"/>
              </a:rPr>
              <a:t>енгізді. </a:t>
            </a:r>
            <a:endParaRPr lang="en-US" sz="2200" b="1" dirty="0" smtClean="0">
              <a:latin typeface="Times New Roman" pitchFamily="18" charset="0"/>
              <a:cs typeface="Times New Roman" pitchFamily="18" charset="0"/>
            </a:endParaRPr>
          </a:p>
          <a:p>
            <a:pPr marL="0" indent="358775" algn="just" eaLnBrk="1" fontAlgn="auto" hangingPunct="1">
              <a:spcBef>
                <a:spcPct val="0"/>
              </a:spcBef>
              <a:spcAft>
                <a:spcPts val="0"/>
              </a:spcAft>
              <a:buFont typeface="Wingdings 2" pitchFamily="18" charset="2"/>
              <a:buNone/>
              <a:defRPr/>
            </a:pPr>
            <a:r>
              <a:rPr lang="kk-KZ" sz="2200" b="1" dirty="0" smtClean="0">
                <a:solidFill>
                  <a:srgbClr val="FF0000"/>
                </a:solidFill>
                <a:latin typeface="Times New Roman" pitchFamily="18" charset="0"/>
                <a:cs typeface="Times New Roman" pitchFamily="18" charset="0"/>
              </a:rPr>
              <a:t>Молекула аралық күш</a:t>
            </a:r>
            <a:r>
              <a:rPr lang="kk-KZ" sz="2200" b="1" dirty="0" smtClean="0">
                <a:latin typeface="Times New Roman" pitchFamily="18" charset="0"/>
                <a:cs typeface="Times New Roman" pitchFamily="18" charset="0"/>
              </a:rPr>
              <a:t> - молекуланың  бір-бірімен әсерлесуін атайды. </a:t>
            </a:r>
          </a:p>
          <a:p>
            <a:pPr marL="0" indent="358775" algn="just" eaLnBrk="1" fontAlgn="auto" hangingPunct="1">
              <a:spcBef>
                <a:spcPct val="0"/>
              </a:spcBef>
              <a:spcAft>
                <a:spcPts val="0"/>
              </a:spcAft>
              <a:buFont typeface="Wingdings 2" pitchFamily="18" charset="2"/>
              <a:buNone/>
              <a:defRPr/>
            </a:pPr>
            <a:endParaRPr lang="kk-KZ" sz="2200" b="1" dirty="0" smtClean="0">
              <a:latin typeface="Times New Roman" pitchFamily="18" charset="0"/>
              <a:cs typeface="Times New Roman" pitchFamily="18" charset="0"/>
            </a:endParaRPr>
          </a:p>
          <a:p>
            <a:pPr marL="0" indent="358775" algn="just" eaLnBrk="1" fontAlgn="auto" hangingPunct="1">
              <a:spcBef>
                <a:spcPct val="0"/>
              </a:spcBef>
              <a:spcAft>
                <a:spcPts val="0"/>
              </a:spcAft>
              <a:buFont typeface="Wingdings 2" pitchFamily="18" charset="2"/>
              <a:buNone/>
              <a:defRPr/>
            </a:pPr>
            <a:r>
              <a:rPr lang="kk-KZ" sz="2200" b="1" dirty="0" smtClean="0">
                <a:latin typeface="Times New Roman" pitchFamily="18" charset="0"/>
                <a:cs typeface="Times New Roman" pitchFamily="18" charset="0"/>
              </a:rPr>
              <a:t>Молекула аралық байланыстың үш негізгі түрі болады:</a:t>
            </a:r>
          </a:p>
          <a:p>
            <a:pPr marL="0" indent="358775" algn="just" eaLnBrk="1" fontAlgn="auto" hangingPunct="1">
              <a:spcBef>
                <a:spcPct val="0"/>
              </a:spcBef>
              <a:spcAft>
                <a:spcPts val="0"/>
              </a:spcAft>
              <a:buFont typeface="Wingdings 2" pitchFamily="18" charset="2"/>
              <a:buNone/>
              <a:defRPr/>
            </a:pPr>
            <a:endParaRPr lang="kk-KZ" sz="2200" b="1" dirty="0" smtClean="0">
              <a:latin typeface="Times New Roman" pitchFamily="18" charset="0"/>
              <a:cs typeface="Times New Roman" pitchFamily="18" charset="0"/>
            </a:endParaRPr>
          </a:p>
          <a:p>
            <a:pPr marL="457200" indent="-282575" algn="just" eaLnBrk="1" fontAlgn="auto" hangingPunct="1">
              <a:spcBef>
                <a:spcPct val="0"/>
              </a:spcBef>
              <a:spcAft>
                <a:spcPts val="0"/>
              </a:spcAft>
              <a:buFont typeface="+mj-lt"/>
              <a:buAutoNum type="arabicPeriod"/>
              <a:defRPr/>
            </a:pPr>
            <a:r>
              <a:rPr lang="kk-KZ" sz="2200" b="1" dirty="0" smtClean="0">
                <a:latin typeface="Times New Roman" pitchFamily="18" charset="0"/>
                <a:cs typeface="Times New Roman" pitchFamily="18" charset="0"/>
              </a:rPr>
              <a:t>Ориентациондық әсерлесу.</a:t>
            </a:r>
          </a:p>
          <a:p>
            <a:pPr marL="457200" indent="-282575" algn="just" eaLnBrk="1" fontAlgn="auto" hangingPunct="1">
              <a:spcBef>
                <a:spcPct val="0"/>
              </a:spcBef>
              <a:spcAft>
                <a:spcPts val="0"/>
              </a:spcAft>
              <a:buFont typeface="+mj-lt"/>
              <a:buAutoNum type="arabicPeriod"/>
              <a:defRPr/>
            </a:pPr>
            <a:r>
              <a:rPr lang="kk-KZ" sz="2200" b="1" dirty="0" smtClean="0">
                <a:latin typeface="Times New Roman" pitchFamily="18" charset="0"/>
                <a:cs typeface="Times New Roman" pitchFamily="18" charset="0"/>
              </a:rPr>
              <a:t>Индукци</a:t>
            </a:r>
            <a:r>
              <a:rPr lang="kk-KZ" sz="2200" b="1" dirty="0">
                <a:latin typeface="Times New Roman" pitchFamily="18" charset="0"/>
                <a:cs typeface="Times New Roman" pitchFamily="18" charset="0"/>
              </a:rPr>
              <a:t>ондық</a:t>
            </a:r>
            <a:r>
              <a:rPr lang="kk-KZ" sz="2200" b="1" dirty="0" smtClean="0">
                <a:latin typeface="Times New Roman" pitchFamily="18" charset="0"/>
                <a:cs typeface="Times New Roman" pitchFamily="18" charset="0"/>
              </a:rPr>
              <a:t> әсерлесу.</a:t>
            </a:r>
          </a:p>
          <a:p>
            <a:pPr marL="457200" indent="-282575" algn="just" eaLnBrk="1" fontAlgn="auto" hangingPunct="1">
              <a:spcBef>
                <a:spcPct val="0"/>
              </a:spcBef>
              <a:spcAft>
                <a:spcPts val="0"/>
              </a:spcAft>
              <a:buFont typeface="+mj-lt"/>
              <a:buAutoNum type="arabicPeriod"/>
              <a:defRPr/>
            </a:pPr>
            <a:r>
              <a:rPr lang="kk-KZ" sz="2200" b="1" dirty="0" smtClean="0">
                <a:latin typeface="Times New Roman" pitchFamily="18" charset="0"/>
                <a:cs typeface="Times New Roman" pitchFamily="18" charset="0"/>
              </a:rPr>
              <a:t>Дисперстік әсерлесу.</a:t>
            </a:r>
          </a:p>
          <a:p>
            <a:pPr marL="457200" indent="-282575" algn="just" eaLnBrk="1" fontAlgn="auto" hangingPunct="1">
              <a:spcBef>
                <a:spcPct val="0"/>
              </a:spcBef>
              <a:spcAft>
                <a:spcPts val="0"/>
              </a:spcAft>
              <a:buFont typeface="+mj-lt"/>
              <a:buAutoNum type="arabicPeriod"/>
              <a:defRPr/>
            </a:pPr>
            <a:r>
              <a:rPr lang="kk-KZ" sz="2200" b="1" dirty="0" smtClean="0">
                <a:latin typeface="Times New Roman" pitchFamily="18" charset="0"/>
                <a:cs typeface="Times New Roman" pitchFamily="18" charset="0"/>
              </a:rPr>
              <a:t>Молекула аралық  итерілу.</a:t>
            </a:r>
            <a:endParaRPr lang="ru-RU" sz="22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18750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quarter" idx="1"/>
          </p:nvPr>
        </p:nvSpPr>
        <p:spPr>
          <a:xfrm>
            <a:off x="357188" y="285750"/>
            <a:ext cx="8429625" cy="6143625"/>
          </a:xfrm>
        </p:spPr>
        <p:txBody>
          <a:bodyPr/>
          <a:lstStyle/>
          <a:p>
            <a:pPr marL="0" indent="358775" algn="ctr" eaLnBrk="1" hangingPunct="1">
              <a:spcBef>
                <a:spcPct val="0"/>
              </a:spcBef>
              <a:buFont typeface="Arial" panose="020B0604020202020204" pitchFamily="34" charset="0"/>
              <a:buNone/>
            </a:pPr>
            <a:r>
              <a:rPr lang="kk-KZ" altLang="ru-RU" sz="2400" b="1" dirty="0" smtClean="0">
                <a:solidFill>
                  <a:srgbClr val="FF0000"/>
                </a:solidFill>
                <a:latin typeface="Arial" panose="020B0604020202020204" pitchFamily="34" charset="0"/>
                <a:cs typeface="Arial" panose="020B0604020202020204" pitchFamily="34" charset="0"/>
              </a:rPr>
              <a:t>Химиялық байланыстың </a:t>
            </a:r>
          </a:p>
          <a:p>
            <a:pPr marL="0" indent="358775" algn="ctr" eaLnBrk="1" hangingPunct="1">
              <a:spcBef>
                <a:spcPct val="0"/>
              </a:spcBef>
              <a:buFont typeface="Arial" panose="020B0604020202020204" pitchFamily="34" charset="0"/>
              <a:buNone/>
            </a:pPr>
            <a:r>
              <a:rPr lang="kk-KZ" altLang="ru-RU" sz="2400" b="1" dirty="0" smtClean="0">
                <a:solidFill>
                  <a:srgbClr val="FF0000"/>
                </a:solidFill>
                <a:latin typeface="Arial" panose="020B0604020202020204" pitchFamily="34" charset="0"/>
                <a:cs typeface="Arial" panose="020B0604020202020204" pitchFamily="34" charset="0"/>
              </a:rPr>
              <a:t>негізгі сандық сипаттамалары</a:t>
            </a:r>
            <a:r>
              <a:rPr lang="kk-KZ" altLang="ru-RU" sz="2400" dirty="0" smtClean="0">
                <a:solidFill>
                  <a:srgbClr val="FF0000"/>
                </a:solidFill>
                <a:latin typeface="Arial" panose="020B0604020202020204" pitchFamily="34" charset="0"/>
                <a:cs typeface="Arial" panose="020B0604020202020204" pitchFamily="34" charset="0"/>
              </a:rPr>
              <a:t>:</a:t>
            </a:r>
            <a:endParaRPr lang="ru-RU" altLang="ru-RU" sz="2400" dirty="0" smtClean="0">
              <a:solidFill>
                <a:srgbClr val="FF0000"/>
              </a:solidFill>
              <a:latin typeface="Arial" panose="020B0604020202020204" pitchFamily="34" charset="0"/>
              <a:cs typeface="Arial" panose="020B0604020202020204" pitchFamily="34" charset="0"/>
            </a:endParaRPr>
          </a:p>
          <a:p>
            <a:pPr marL="0" indent="358775" algn="just" eaLnBrk="1" hangingPunct="1">
              <a:spcBef>
                <a:spcPct val="0"/>
              </a:spcBef>
              <a:buFont typeface="Wingdings 2" panose="05020102010507070707" pitchFamily="18" charset="2"/>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Wingdings 2" panose="05020102010507070707" pitchFamily="18" charset="2"/>
              <a:buNone/>
            </a:pPr>
            <a:r>
              <a:rPr lang="kk-KZ" altLang="ru-RU" sz="2400" dirty="0" smtClean="0">
                <a:latin typeface="Arial" panose="020B0604020202020204" pitchFamily="34" charset="0"/>
                <a:cs typeface="Arial" panose="020B0604020202020204" pitchFamily="34" charset="0"/>
              </a:rPr>
              <a:t>1.</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rPr>
              <a:t>Байланыс энергиясы</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dirty="0" smtClean="0">
                <a:solidFill>
                  <a:srgbClr val="FF0000"/>
                </a:solidFill>
                <a:latin typeface="Arial" panose="020B0604020202020204" pitchFamily="34" charset="0"/>
                <a:cs typeface="Arial" panose="020B0604020202020204" pitchFamily="34" charset="0"/>
              </a:rPr>
              <a:t>           </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i="1" dirty="0" smtClean="0">
                <a:solidFill>
                  <a:srgbClr val="FF0000"/>
                </a:solidFill>
                <a:latin typeface="Arial" panose="020B0604020202020204" pitchFamily="34" charset="0"/>
                <a:cs typeface="Arial" panose="020B0604020202020204" pitchFamily="34" charset="0"/>
              </a:rPr>
              <a:t>кДж/моль</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i="1" dirty="0" smtClean="0">
                <a:solidFill>
                  <a:srgbClr val="FF0000"/>
                </a:solidFill>
                <a:latin typeface="Arial" panose="020B0604020202020204" pitchFamily="34" charset="0"/>
                <a:cs typeface="Arial" panose="020B0604020202020204" pitchFamily="34" charset="0"/>
              </a:rPr>
              <a:t>эВ/атом</a:t>
            </a:r>
            <a:r>
              <a:rPr lang="kk-KZ" altLang="ru-RU" sz="2400" dirty="0" smtClean="0">
                <a:solidFill>
                  <a:srgbClr val="742217"/>
                </a:solidFill>
                <a:latin typeface="Arial" panose="020B0604020202020204" pitchFamily="34" charset="0"/>
                <a:cs typeface="Arial" panose="020B0604020202020204" pitchFamily="34" charset="0"/>
              </a:rPr>
              <a:t>)</a:t>
            </a:r>
          </a:p>
          <a:p>
            <a:pPr marL="0" indent="358775" algn="just" eaLnBrk="1" hangingPunct="1">
              <a:spcBef>
                <a:spcPct val="0"/>
              </a:spcBef>
              <a:buFont typeface="Wingdings 2" panose="05020102010507070707" pitchFamily="18" charset="2"/>
              <a:buNone/>
            </a:pPr>
            <a:r>
              <a:rPr lang="kk-KZ" altLang="ru-RU" sz="2400" b="1" dirty="0" smtClean="0">
                <a:latin typeface="Arial" panose="020B0604020202020204" pitchFamily="34" charset="0"/>
                <a:cs typeface="Arial" panose="020B0604020202020204" pitchFamily="34" charset="0"/>
              </a:rPr>
              <a:t>- </a:t>
            </a:r>
            <a:r>
              <a:rPr lang="kk-KZ" altLang="ru-RU" sz="2400" b="1" u="sng" dirty="0" smtClean="0">
                <a:latin typeface="Arial" panose="020B0604020202020204" pitchFamily="34" charset="0"/>
                <a:cs typeface="Arial" panose="020B0604020202020204" pitchFamily="34" charset="0"/>
              </a:rPr>
              <a:t>заттың 1 молінде барлық байланыстарды үзу үшін қажет энергия мөлшері</a:t>
            </a:r>
            <a:r>
              <a:rPr lang="kk-KZ" altLang="ru-RU" sz="2400" b="1" dirty="0" smtClean="0">
                <a:latin typeface="Arial" panose="020B0604020202020204" pitchFamily="34" charset="0"/>
                <a:cs typeface="Arial" panose="020B0604020202020204" pitchFamily="34" charset="0"/>
              </a:rPr>
              <a:t>; </a:t>
            </a:r>
          </a:p>
          <a:p>
            <a:pPr marL="0" indent="358775" algn="just" eaLnBrk="1" hangingPunct="1">
              <a:spcBef>
                <a:spcPct val="0"/>
              </a:spcBef>
              <a:buFont typeface="Wingdings 2" panose="05020102010507070707" pitchFamily="18" charset="2"/>
              <a:buNone/>
            </a:pPr>
            <a:r>
              <a:rPr lang="kk-KZ" altLang="ru-RU" sz="2400" b="1" dirty="0" smtClean="0">
                <a:latin typeface="Arial" panose="020B0604020202020204" pitchFamily="34" charset="0"/>
                <a:cs typeface="Arial" panose="020B0604020202020204" pitchFamily="34" charset="0"/>
              </a:rPr>
              <a:t>- </a:t>
            </a:r>
            <a:r>
              <a:rPr lang="kk-KZ" altLang="ru-RU" sz="2400" b="1" u="sng" dirty="0" smtClean="0">
                <a:latin typeface="Arial" panose="020B0604020202020204" pitchFamily="34" charset="0"/>
                <a:cs typeface="Arial" panose="020B0604020202020204" pitchFamily="34" charset="0"/>
              </a:rPr>
              <a:t>молекуланың атомдардан түзілу кезінде бөлініп шығатын энергия мөлшері</a:t>
            </a:r>
            <a:r>
              <a:rPr lang="kk-KZ" altLang="ru-RU" sz="2400" b="1" dirty="0" smtClean="0">
                <a:latin typeface="Arial" panose="020B0604020202020204" pitchFamily="34" charset="0"/>
                <a:cs typeface="Arial" panose="020B0604020202020204" pitchFamily="34" charset="0"/>
              </a:rPr>
              <a:t>.</a:t>
            </a:r>
          </a:p>
          <a:p>
            <a:pPr marL="0" indent="358775" algn="just" eaLnBrk="1" hangingPunct="1">
              <a:spcBef>
                <a:spcPct val="0"/>
              </a:spcBef>
              <a:buFont typeface="Wingdings 2" panose="05020102010507070707" pitchFamily="18" charset="2"/>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ru-RU"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58775" algn="just" eaLnBrk="1" hangingPunct="1">
              <a:spcBef>
                <a:spcPct val="0"/>
              </a:spcBef>
              <a:buFont typeface="Arial" panose="020B0604020202020204" pitchFamily="34" charset="0"/>
              <a:buNone/>
            </a:pPr>
            <a:r>
              <a:rPr lang="kk-KZ" altLang="ru-RU" sz="2400" dirty="0" smtClean="0">
                <a:latin typeface="Arial" panose="020B0604020202020204" pitchFamily="34" charset="0"/>
                <a:cs typeface="Arial" panose="020B0604020202020204" pitchFamily="34" charset="0"/>
              </a:rPr>
              <a:t>2.</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b="1" i="1" dirty="0" smtClean="0">
                <a:solidFill>
                  <a:srgbClr val="FF0000"/>
                </a:solidFill>
                <a:latin typeface="Arial" panose="020B0604020202020204" pitchFamily="34" charset="0"/>
                <a:cs typeface="Arial" panose="020B0604020202020204" pitchFamily="34" charset="0"/>
              </a:rPr>
              <a:t>Байланыс ұзындығы</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a:t>
            </a:r>
            <a:r>
              <a:rPr lang="en-US" altLang="ru-RU" sz="2400" b="1" i="1" dirty="0" smtClean="0">
                <a:latin typeface="Times New Roman" panose="02020603050405020304" pitchFamily="18" charset="0"/>
                <a:cs typeface="Times New Roman" panose="02020603050405020304" pitchFamily="18" charset="0"/>
              </a:rPr>
              <a:t>l</a:t>
            </a:r>
            <a:r>
              <a:rPr lang="en-US" altLang="ru-RU" sz="2400" b="1" dirty="0" smtClean="0">
                <a:latin typeface="Times New Roman" panose="02020603050405020304" pitchFamily="18" charset="0"/>
                <a:cs typeface="Times New Roman" panose="02020603050405020304" pitchFamily="18" charset="0"/>
              </a:rPr>
              <a:t>, </a:t>
            </a:r>
            <a:r>
              <a:rPr lang="kk-KZ" altLang="ru-RU" sz="2400" b="1" dirty="0" smtClean="0">
                <a:latin typeface="Times New Roman" panose="02020603050405020304" pitchFamily="18" charset="0"/>
                <a:cs typeface="Times New Roman" panose="02020603050405020304" pitchFamily="18" charset="0"/>
              </a:rPr>
              <a:t>нм</a:t>
            </a:r>
            <a:r>
              <a:rPr lang="kk-KZ" altLang="ru-RU" sz="2400" b="1" dirty="0" smtClean="0">
                <a:latin typeface="Arial" panose="020B0604020202020204" pitchFamily="34" charset="0"/>
                <a:cs typeface="Arial" panose="020B0604020202020204" pitchFamily="34" charset="0"/>
              </a:rPr>
              <a:t>) – молекуладағы атом ядролары арасындағы арақашықтық. </a:t>
            </a:r>
          </a:p>
        </p:txBody>
      </p:sp>
      <p:graphicFrame>
        <p:nvGraphicFramePr>
          <p:cNvPr id="3" name="Таблица 2"/>
          <p:cNvGraphicFramePr>
            <a:graphicFrameLocks noGrp="1"/>
          </p:cNvGraphicFramePr>
          <p:nvPr/>
        </p:nvGraphicFramePr>
        <p:xfrm>
          <a:off x="642938" y="3525838"/>
          <a:ext cx="7929562" cy="1189038"/>
        </p:xfrm>
        <a:graphic>
          <a:graphicData uri="http://schemas.openxmlformats.org/drawingml/2006/table">
            <a:tbl>
              <a:tblPr/>
              <a:tblGrid>
                <a:gridCol w="2487706">
                  <a:extLst>
                    <a:ext uri="{9D8B030D-6E8A-4147-A177-3AD203B41FA5}">
                      <a16:colId xmlns:a16="http://schemas.microsoft.com/office/drawing/2014/main" xmlns="" val="20000"/>
                    </a:ext>
                  </a:extLst>
                </a:gridCol>
                <a:gridCol w="1477075">
                  <a:extLst>
                    <a:ext uri="{9D8B030D-6E8A-4147-A177-3AD203B41FA5}">
                      <a16:colId xmlns:a16="http://schemas.microsoft.com/office/drawing/2014/main" xmlns="" val="20001"/>
                    </a:ext>
                  </a:extLst>
                </a:gridCol>
                <a:gridCol w="1399335">
                  <a:extLst>
                    <a:ext uri="{9D8B030D-6E8A-4147-A177-3AD203B41FA5}">
                      <a16:colId xmlns:a16="http://schemas.microsoft.com/office/drawing/2014/main" xmlns="" val="20002"/>
                    </a:ext>
                  </a:extLst>
                </a:gridCol>
                <a:gridCol w="1321593">
                  <a:extLst>
                    <a:ext uri="{9D8B030D-6E8A-4147-A177-3AD203B41FA5}">
                      <a16:colId xmlns:a16="http://schemas.microsoft.com/office/drawing/2014/main" xmlns="" val="20003"/>
                    </a:ext>
                  </a:extLst>
                </a:gridCol>
                <a:gridCol w="1243853">
                  <a:extLst>
                    <a:ext uri="{9D8B030D-6E8A-4147-A177-3AD203B41FA5}">
                      <a16:colId xmlns:a16="http://schemas.microsoft.com/office/drawing/2014/main" xmlns="" val="20004"/>
                    </a:ext>
                  </a:extLst>
                </a:gridCol>
              </a:tblGrid>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HF</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HCl</a:t>
                      </a:r>
                      <a:endParaRPr kumimoji="0" lang="ru-RU"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HBr</a:t>
                      </a:r>
                      <a:endParaRPr kumimoji="0" lang="ru-RU"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HI</a:t>
                      </a:r>
                      <a:endParaRPr kumimoji="0" lang="ru-RU"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0"/>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кДж/моль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565</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431</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Times New Roman" pitchFamily="18" charset="0"/>
                          <a:cs typeface="Times New Roman" pitchFamily="18" charset="0"/>
                        </a:rPr>
                        <a:t>364</a:t>
                      </a:r>
                      <a:endParaRPr kumimoji="0" lang="ru-RU"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smtClean="0">
                          <a:ln>
                            <a:noFill/>
                          </a:ln>
                          <a:solidFill>
                            <a:schemeClr val="tx1"/>
                          </a:solidFill>
                          <a:effectLst/>
                          <a:latin typeface="Times New Roman" pitchFamily="18" charset="0"/>
                          <a:cs typeface="Times New Roman" pitchFamily="18" charset="0"/>
                        </a:rPr>
                        <a:t>297</a:t>
                      </a:r>
                      <a:endParaRPr kumimoji="0" lang="ru-RU" sz="2000" b="1" i="0" u="none" strike="noStrike" cap="none" normalizeH="0" baseline="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1"/>
                  </a:ext>
                </a:extLst>
              </a:tr>
              <a:tr h="396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l</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нм (1 нм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         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0,092</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0,128</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0,141</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cs typeface="Times New Roman" pitchFamily="18" charset="0"/>
                        </a:rPr>
                        <a:t>0,160</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9AB5E4"/>
                        </a:gs>
                        <a:gs pos="50000">
                          <a:srgbClr val="C2D1ED"/>
                        </a:gs>
                        <a:gs pos="100000">
                          <a:srgbClr val="E1E8F5"/>
                        </a:gs>
                      </a:gsLst>
                      <a:lin ang="5400000"/>
                    </a:gradFill>
                  </a:tcPr>
                </a:tc>
                <a:extLst>
                  <a:ext uri="{0D108BD9-81ED-4DB2-BD59-A6C34878D82A}">
                    <a16:rowId xmlns:a16="http://schemas.microsoft.com/office/drawing/2014/main" xmlns="" val="10002"/>
                  </a:ext>
                </a:extLst>
              </a:tr>
            </a:tbl>
          </a:graphicData>
        </a:graphic>
      </p:graphicFrame>
      <p:graphicFrame>
        <p:nvGraphicFramePr>
          <p:cNvPr id="10269" name="Object 3"/>
          <p:cNvGraphicFramePr>
            <a:graphicFrameLocks noChangeAspect="1"/>
          </p:cNvGraphicFramePr>
          <p:nvPr/>
        </p:nvGraphicFramePr>
        <p:xfrm>
          <a:off x="2209800" y="4286250"/>
          <a:ext cx="504825" cy="357188"/>
        </p:xfrm>
        <a:graphic>
          <a:graphicData uri="http://schemas.openxmlformats.org/presentationml/2006/ole">
            <p:oleObj spid="_x0000_s10295" name="Формула" r:id="rId3" imgW="304536" imgH="215713" progId="Equation.3">
              <p:embed/>
            </p:oleObj>
          </a:graphicData>
        </a:graphic>
      </p:graphicFrame>
      <p:graphicFrame>
        <p:nvGraphicFramePr>
          <p:cNvPr id="10270" name="Object 3"/>
          <p:cNvGraphicFramePr>
            <a:graphicFrameLocks noChangeAspect="1"/>
          </p:cNvGraphicFramePr>
          <p:nvPr/>
        </p:nvGraphicFramePr>
        <p:xfrm>
          <a:off x="4572000" y="1473200"/>
          <a:ext cx="928688" cy="384175"/>
        </p:xfrm>
        <a:graphic>
          <a:graphicData uri="http://schemas.openxmlformats.org/presentationml/2006/ole">
            <p:oleObj spid="_x0000_s10296" name="Формула" r:id="rId4" imgW="583947" imgH="241195"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sz="quarter" idx="1"/>
          </p:nvPr>
        </p:nvSpPr>
        <p:spPr>
          <a:xfrm>
            <a:off x="457200" y="500063"/>
            <a:ext cx="8229600" cy="5715000"/>
          </a:xfrm>
        </p:spPr>
        <p:txBody>
          <a:bodyPr/>
          <a:lstStyle/>
          <a:p>
            <a:pPr marL="0" indent="342900" algn="ctr" eaLnBrk="1" hangingPunct="1">
              <a:spcBef>
                <a:spcPct val="0"/>
              </a:spcBef>
              <a:buFont typeface="Arial" panose="020B0604020202020204" pitchFamily="34" charset="0"/>
              <a:buNone/>
            </a:pPr>
            <a:r>
              <a:rPr lang="kk-KZ" altLang="ru-RU" sz="2400" b="1" dirty="0" smtClean="0">
                <a:solidFill>
                  <a:srgbClr val="FF0000"/>
                </a:solidFill>
                <a:latin typeface="Arial" panose="020B0604020202020204" pitchFamily="34" charset="0"/>
                <a:cs typeface="Arial" panose="020B0604020202020204" pitchFamily="34" charset="0"/>
              </a:rPr>
              <a:t>Коваленттік байланыс</a:t>
            </a:r>
          </a:p>
          <a:p>
            <a:pPr marL="0" indent="342900" algn="just" eaLnBrk="1" hangingPunct="1">
              <a:spcBef>
                <a:spcPct val="0"/>
              </a:spcBef>
              <a:buFont typeface="Arial" panose="020B0604020202020204" pitchFamily="34" charset="0"/>
              <a:buNone/>
            </a:pPr>
            <a:endParaRPr lang="kk-KZ" altLang="ru-RU" sz="2400" b="1" dirty="0" smtClean="0">
              <a:solidFill>
                <a:srgbClr val="FF0000"/>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dirty="0" smtClean="0">
                <a:solidFill>
                  <a:srgbClr val="FF0000"/>
                </a:solidFill>
                <a:latin typeface="Arial" panose="020B0604020202020204" pitchFamily="34" charset="0"/>
                <a:cs typeface="Arial" panose="020B0604020202020204" pitchFamily="34" charset="0"/>
              </a:rPr>
              <a:t>Коваленттік байланыс</a:t>
            </a:r>
            <a:r>
              <a:rPr lang="kk-KZ" altLang="ru-RU" sz="2400"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дегеніміз атомдар арасындағы электрондардың жұптасуы арқылы болатын байланыс.</a:t>
            </a:r>
          </a:p>
          <a:p>
            <a:pPr marL="0" indent="342900" algn="just" eaLnBrk="1" hangingPunct="1">
              <a:spcBef>
                <a:spcPct val="0"/>
              </a:spcBef>
              <a:buFont typeface="Arial" panose="020B0604020202020204" pitchFamily="34" charset="0"/>
              <a:buNone/>
            </a:pPr>
            <a:endParaRPr lang="kk-KZ" altLang="ru-RU" sz="2400" dirty="0" smtClean="0">
              <a:solidFill>
                <a:srgbClr val="742217"/>
              </a:solidFill>
              <a:latin typeface="Arial" panose="020B0604020202020204" pitchFamily="34" charset="0"/>
              <a:cs typeface="Arial" panose="020B0604020202020204" pitchFamily="34" charset="0"/>
            </a:endParaRPr>
          </a:p>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Мысалы:</a:t>
            </a:r>
            <a:r>
              <a:rPr lang="kk-KZ" altLang="ru-RU" sz="2400"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dirty="0" smtClean="0">
                <a:solidFill>
                  <a:srgbClr val="742217"/>
                </a:solidFill>
                <a:latin typeface="Arial" panose="020B0604020202020204" pitchFamily="34" charset="0"/>
                <a:cs typeface="Arial" panose="020B0604020202020204" pitchFamily="34" charset="0"/>
              </a:rPr>
              <a:t>                                             </a:t>
            </a:r>
          </a:p>
          <a:p>
            <a:pPr marL="0" indent="342900" algn="just" eaLnBrk="1" hangingPunct="1">
              <a:spcBef>
                <a:spcPct val="0"/>
              </a:spcBef>
              <a:buFont typeface="Arial" panose="020B0604020202020204" pitchFamily="34" charset="0"/>
              <a:buNone/>
            </a:pPr>
            <a:r>
              <a:rPr lang="kk-KZ" altLang="ru-RU" sz="2400" b="1" dirty="0" smtClean="0">
                <a:solidFill>
                  <a:srgbClr val="FF0000"/>
                </a:solidFill>
                <a:latin typeface="Arial" panose="020B0604020202020204" pitchFamily="34" charset="0"/>
                <a:cs typeface="Arial" panose="020B0604020202020204" pitchFamily="34" charset="0"/>
              </a:rPr>
              <a:t>1927 ж.</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rPr>
              <a:t>В.Гейтлер</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latin typeface="Arial" panose="020B0604020202020204" pitchFamily="34" charset="0"/>
                <a:cs typeface="Arial" panose="020B0604020202020204" pitchFamily="34" charset="0"/>
              </a:rPr>
              <a:t>және</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rgbClr val="FF0000"/>
                </a:solidFill>
                <a:latin typeface="Arial" panose="020B0604020202020204" pitchFamily="34" charset="0"/>
                <a:cs typeface="Arial" panose="020B0604020202020204" pitchFamily="34" charset="0"/>
              </a:rPr>
              <a:t>Ф. Лондон</a:t>
            </a:r>
            <a:r>
              <a:rPr lang="kk-KZ" altLang="ru-RU" sz="2400" b="1" dirty="0" smtClean="0">
                <a:solidFill>
                  <a:srgbClr val="742217"/>
                </a:solidFill>
                <a:latin typeface="Arial" panose="020B0604020202020204" pitchFamily="34" charset="0"/>
                <a:cs typeface="Arial" panose="020B0604020202020204" pitchFamily="34" charset="0"/>
              </a:rPr>
              <a:t> </a:t>
            </a:r>
            <a:r>
              <a:rPr lang="kk-KZ" altLang="ru-RU" sz="2400" b="1" dirty="0" smtClean="0">
                <a:solidFill>
                  <a:srgbClr val="000000"/>
                </a:solidFill>
                <a:latin typeface="Arial" panose="020B0604020202020204" pitchFamily="34" charset="0"/>
                <a:cs typeface="Arial" panose="020B0604020202020204" pitchFamily="34" charset="0"/>
              </a:rPr>
              <a:t>деген ғалымдар сутек молекуласындағы коваленттік байланыстың түзілуін қарастырған.</a:t>
            </a:r>
          </a:p>
        </p:txBody>
      </p:sp>
      <p:graphicFrame>
        <p:nvGraphicFramePr>
          <p:cNvPr id="11267" name="Object 2"/>
          <p:cNvGraphicFramePr>
            <a:graphicFrameLocks noChangeAspect="1"/>
          </p:cNvGraphicFramePr>
          <p:nvPr/>
        </p:nvGraphicFramePr>
        <p:xfrm>
          <a:off x="2409825" y="2762250"/>
          <a:ext cx="2590800" cy="381000"/>
        </p:xfrm>
        <a:graphic>
          <a:graphicData uri="http://schemas.openxmlformats.org/presentationml/2006/ole">
            <p:oleObj spid="_x0000_s11293" name="Формула" r:id="rId3" imgW="1295400" imgH="190500" progId="Equation.3">
              <p:embed/>
            </p:oleObj>
          </a:graphicData>
        </a:graphic>
      </p:graphicFrame>
      <p:graphicFrame>
        <p:nvGraphicFramePr>
          <p:cNvPr id="11268" name="Object 3"/>
          <p:cNvGraphicFramePr>
            <a:graphicFrameLocks noChangeAspect="1"/>
          </p:cNvGraphicFramePr>
          <p:nvPr/>
        </p:nvGraphicFramePr>
        <p:xfrm>
          <a:off x="5357813" y="2522538"/>
          <a:ext cx="2857500" cy="763587"/>
        </p:xfrm>
        <a:graphic>
          <a:graphicData uri="http://schemas.openxmlformats.org/presentationml/2006/ole">
            <p:oleObj spid="_x0000_s11294" name="Формула" r:id="rId4" imgW="1473200" imgH="3937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1" name="Object 2"/>
          <p:cNvGraphicFramePr>
            <a:graphicFrameLocks noChangeAspect="1"/>
          </p:cNvGraphicFramePr>
          <p:nvPr>
            <p:extLst>
              <p:ext uri="{D42A27DB-BD31-4B8C-83A1-F6EECF244321}">
                <p14:modId xmlns="" xmlns:p14="http://schemas.microsoft.com/office/powerpoint/2010/main" val="1533856796"/>
              </p:ext>
            </p:extLst>
          </p:nvPr>
        </p:nvGraphicFramePr>
        <p:xfrm>
          <a:off x="3347864" y="5589240"/>
          <a:ext cx="1910696" cy="648072"/>
        </p:xfrm>
        <a:graphic>
          <a:graphicData uri="http://schemas.openxmlformats.org/presentationml/2006/ole">
            <p:oleObj spid="_x0000_s34830" name="Формула" r:id="rId3" imgW="787058" imgH="266584" progId="Equation.3">
              <p:embed/>
            </p:oleObj>
          </a:graphicData>
        </a:graphic>
      </p:graphicFrame>
      <p:pic>
        <p:nvPicPr>
          <p:cNvPr id="12292" name="Picture 6"/>
          <p:cNvPicPr>
            <a:picLocks noGrp="1" noChangeAspect="1" noChangeArrowheads="1"/>
          </p:cNvPicPr>
          <p:nvPr>
            <p:ph sz="quarter" idx="2"/>
          </p:nvPr>
        </p:nvPicPr>
        <p:blipFill>
          <a:blip r:embed="rId4">
            <a:extLst>
              <a:ext uri="{28A0092B-C50C-407E-A947-70E740481C1C}">
                <a14:useLocalDpi xmlns="" xmlns:a14="http://schemas.microsoft.com/office/drawing/2010/main" val="0"/>
              </a:ext>
            </a:extLst>
          </a:blip>
          <a:srcRect/>
          <a:stretch>
            <a:fillRect/>
          </a:stretch>
        </p:blipFill>
        <p:spPr>
          <a:xfrm>
            <a:off x="1907704" y="116632"/>
            <a:ext cx="5184576" cy="5192387"/>
          </a:xfrm>
        </p:spPr>
      </p:pic>
    </p:spTree>
    <p:extLst>
      <p:ext uri="{BB962C8B-B14F-4D97-AF65-F5344CB8AC3E}">
        <p14:creationId xmlns="" xmlns:p14="http://schemas.microsoft.com/office/powerpoint/2010/main" val="3637133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sz="quarter" idx="1"/>
          </p:nvPr>
        </p:nvSpPr>
        <p:spPr>
          <a:xfrm>
            <a:off x="428624" y="404665"/>
            <a:ext cx="8247831" cy="5904656"/>
          </a:xfrm>
        </p:spPr>
        <p:txBody>
          <a:bodyPr/>
          <a:lstStyle/>
          <a:p>
            <a:pPr marL="0" indent="34290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Атомдар бір-біріне жақындағанда олардың арасында тарту күші пайда болады. Ал өте жақындап кеткен жағдайда тебіліс күші пайда болады. Егер электронның спиндері  антипараллель болғанда,</a:t>
            </a:r>
          </a:p>
          <a:p>
            <a:pPr marL="0" indent="0" algn="just" eaLnBrk="1" hangingPunct="1">
              <a:spcBef>
                <a:spcPct val="0"/>
              </a:spcBef>
              <a:buFont typeface="Arial" panose="020B0604020202020204" pitchFamily="34" charset="0"/>
              <a:buNone/>
            </a:pPr>
            <a:r>
              <a:rPr lang="kk-KZ" altLang="ru-RU" sz="2400" b="1" dirty="0" smtClean="0">
                <a:latin typeface="Arial" panose="020B0604020202020204" pitchFamily="34" charset="0"/>
                <a:cs typeface="Arial" panose="020B0604020202020204" pitchFamily="34" charset="0"/>
              </a:rPr>
              <a:t>теңескенде оңтайлы жағдай орнап, осы кездегі потенциалдық энергия өте кіші шамаға ие болады. Сонда атомдық электрон бұлттары қабаттасып химиялық байланыс орнайды.</a:t>
            </a:r>
            <a:endParaRPr lang="ru-RU" altLang="ru-RU" sz="2400" b="1" dirty="0" smtClean="0">
              <a:latin typeface="Arial" panose="020B0604020202020204" pitchFamily="34" charset="0"/>
              <a:cs typeface="Arial" panose="020B0604020202020204" pitchFamily="34" charset="0"/>
            </a:endParaRPr>
          </a:p>
        </p:txBody>
      </p:sp>
      <p:graphicFrame>
        <p:nvGraphicFramePr>
          <p:cNvPr id="12291" name="Object 2"/>
          <p:cNvGraphicFramePr>
            <a:graphicFrameLocks noChangeAspect="1"/>
          </p:cNvGraphicFramePr>
          <p:nvPr>
            <p:extLst>
              <p:ext uri="{D42A27DB-BD31-4B8C-83A1-F6EECF244321}">
                <p14:modId xmlns="" xmlns:p14="http://schemas.microsoft.com/office/powerpoint/2010/main" val="892136428"/>
              </p:ext>
            </p:extLst>
          </p:nvPr>
        </p:nvGraphicFramePr>
        <p:xfrm>
          <a:off x="4860032" y="1916832"/>
          <a:ext cx="1357313" cy="460375"/>
        </p:xfrm>
        <a:graphic>
          <a:graphicData uri="http://schemas.openxmlformats.org/presentationml/2006/ole">
            <p:oleObj spid="_x0000_s12305" name="Формула" r:id="rId3" imgW="787058" imgH="266584"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357188"/>
            <a:ext cx="8712968" cy="6072187"/>
          </a:xfrm>
        </p:spPr>
        <p:txBody>
          <a:bodyPr>
            <a:noAutofit/>
          </a:bodyPr>
          <a:lstStyle/>
          <a:p>
            <a:pPr marL="0" indent="342900" algn="ctr" eaLnBrk="1" hangingPunct="1">
              <a:spcBef>
                <a:spcPct val="0"/>
              </a:spcBef>
              <a:buFont typeface="Arial" charset="0"/>
              <a:buNone/>
              <a:defRPr/>
            </a:pPr>
            <a:r>
              <a:rPr lang="kk-KZ" sz="2400" b="1" i="1" dirty="0" smtClean="0">
                <a:solidFill>
                  <a:srgbClr val="FF0000"/>
                </a:solidFill>
                <a:latin typeface="Arial" charset="0"/>
                <a:cs typeface="Arial" charset="0"/>
              </a:rPr>
              <a:t>Коваленттік байланысты</a:t>
            </a:r>
            <a:endParaRPr lang="kk-KZ" sz="2400" dirty="0" smtClean="0">
              <a:solidFill>
                <a:srgbClr val="FF0000"/>
              </a:solidFill>
              <a:latin typeface="Arial" charset="0"/>
              <a:cs typeface="Arial" charset="0"/>
            </a:endParaRPr>
          </a:p>
          <a:p>
            <a:pPr marL="0" indent="342900" algn="ctr" eaLnBrk="1" hangingPunct="1">
              <a:spcBef>
                <a:spcPct val="0"/>
              </a:spcBef>
              <a:buFont typeface="Arial" charset="0"/>
              <a:buNone/>
              <a:defRPr/>
            </a:pPr>
            <a:r>
              <a:rPr lang="kk-KZ" sz="2400" b="1" i="1" dirty="0" smtClean="0">
                <a:latin typeface="Arial" charset="0"/>
                <a:cs typeface="Arial" charset="0"/>
              </a:rPr>
              <a:t>кванттық-химиялық сипаттау үшін </a:t>
            </a:r>
          </a:p>
          <a:p>
            <a:pPr marL="0" indent="342900" algn="ctr" eaLnBrk="1" hangingPunct="1">
              <a:spcBef>
                <a:spcPct val="0"/>
              </a:spcBef>
              <a:buFont typeface="Arial" charset="0"/>
              <a:buNone/>
              <a:defRPr/>
            </a:pPr>
            <a:r>
              <a:rPr lang="kk-KZ" sz="2400" b="1" i="1" dirty="0" smtClean="0">
                <a:latin typeface="Arial" charset="0"/>
                <a:cs typeface="Arial" charset="0"/>
              </a:rPr>
              <a:t>екі әдістер қолданылады</a:t>
            </a:r>
          </a:p>
          <a:p>
            <a:pPr marL="0" indent="342900" algn="ctr" eaLnBrk="1" hangingPunct="1">
              <a:spcBef>
                <a:spcPct val="0"/>
              </a:spcBef>
              <a:buFont typeface="Arial" charset="0"/>
              <a:buNone/>
              <a:defRPr/>
            </a:pPr>
            <a:endParaRPr lang="kk-KZ" sz="2400" b="1" i="1" dirty="0">
              <a:latin typeface="Arial" charset="0"/>
              <a:cs typeface="Arial" charset="0"/>
            </a:endParaRPr>
          </a:p>
          <a:p>
            <a:pPr marL="0" indent="342900" algn="ctr" eaLnBrk="1" hangingPunct="1">
              <a:spcBef>
                <a:spcPct val="0"/>
              </a:spcBef>
              <a:buFont typeface="Arial" charset="0"/>
              <a:buNone/>
              <a:defRPr/>
            </a:pPr>
            <a:endParaRPr lang="kk-KZ" sz="2400" b="1" i="1" dirty="0" smtClean="0">
              <a:latin typeface="Arial" charset="0"/>
              <a:cs typeface="Arial" charset="0"/>
            </a:endParaRPr>
          </a:p>
          <a:p>
            <a:pPr marL="0" indent="342900" algn="just" eaLnBrk="1" hangingPunct="1">
              <a:spcBef>
                <a:spcPct val="0"/>
              </a:spcBef>
              <a:buFont typeface="Arial" charset="0"/>
              <a:buNone/>
              <a:defRPr/>
            </a:pPr>
            <a:endParaRPr lang="kk-KZ" sz="2400" dirty="0" smtClean="0">
              <a:solidFill>
                <a:srgbClr val="742217"/>
              </a:solidFill>
              <a:latin typeface="Arial" charset="0"/>
              <a:cs typeface="Arial" charset="0"/>
            </a:endParaRPr>
          </a:p>
          <a:p>
            <a:pPr marL="0" indent="0" algn="just" eaLnBrk="1" hangingPunct="1">
              <a:spcBef>
                <a:spcPct val="0"/>
              </a:spcBef>
              <a:buFont typeface="Arial" charset="0"/>
              <a:buNone/>
              <a:defRPr/>
            </a:pPr>
            <a:r>
              <a:rPr lang="kk-KZ" sz="2400" b="1" i="1" dirty="0" smtClean="0">
                <a:latin typeface="Arial" charset="0"/>
                <a:cs typeface="Arial" charset="0"/>
              </a:rPr>
              <a:t>валенттік байланыс әдісі</a:t>
            </a:r>
            <a:r>
              <a:rPr lang="kk-KZ" sz="2400" b="1" dirty="0" smtClean="0">
                <a:latin typeface="Arial" charset="0"/>
                <a:cs typeface="Arial" charset="0"/>
              </a:rPr>
              <a:t>  </a:t>
            </a:r>
            <a:r>
              <a:rPr lang="kk-KZ" sz="2400" b="1" i="1" dirty="0" smtClean="0">
                <a:latin typeface="Arial" charset="0"/>
                <a:cs typeface="Arial" charset="0"/>
              </a:rPr>
              <a:t>молекулалық орбитальдар</a:t>
            </a:r>
          </a:p>
          <a:p>
            <a:pPr marL="0" indent="342900" algn="just" eaLnBrk="1" hangingPunct="1">
              <a:spcBef>
                <a:spcPct val="0"/>
              </a:spcBef>
              <a:buFont typeface="Arial" charset="0"/>
              <a:buNone/>
              <a:defRPr/>
            </a:pPr>
            <a:r>
              <a:rPr lang="kk-KZ" sz="2400" b="1" i="1" dirty="0" smtClean="0">
                <a:latin typeface="Arial" charset="0"/>
                <a:cs typeface="Arial" charset="0"/>
              </a:rPr>
              <a:t>           (</a:t>
            </a:r>
            <a:r>
              <a:rPr lang="kk-KZ" sz="2400" b="1" i="1" dirty="0" smtClean="0">
                <a:solidFill>
                  <a:srgbClr val="FF0000"/>
                </a:solidFill>
                <a:latin typeface="Arial" charset="0"/>
                <a:cs typeface="Arial" charset="0"/>
              </a:rPr>
              <a:t>ВБ әдісі</a:t>
            </a:r>
            <a:r>
              <a:rPr lang="kk-KZ" sz="2400" b="1" i="1" dirty="0" smtClean="0">
                <a:latin typeface="Arial" charset="0"/>
                <a:cs typeface="Arial" charset="0"/>
              </a:rPr>
              <a:t>)                             әдісі (</a:t>
            </a:r>
            <a:r>
              <a:rPr lang="kk-KZ" sz="2400" b="1" i="1" dirty="0" smtClean="0">
                <a:solidFill>
                  <a:srgbClr val="FF0000"/>
                </a:solidFill>
                <a:latin typeface="Arial" charset="0"/>
                <a:cs typeface="Arial" charset="0"/>
              </a:rPr>
              <a:t>МО әдісі</a:t>
            </a:r>
            <a:r>
              <a:rPr lang="kk-KZ" sz="2400" b="1" i="1" dirty="0" smtClean="0">
                <a:latin typeface="Arial" charset="0"/>
                <a:cs typeface="Arial" charset="0"/>
              </a:rPr>
              <a:t>)</a:t>
            </a:r>
          </a:p>
          <a:p>
            <a:pPr marL="0" indent="342900" algn="just" eaLnBrk="1" hangingPunct="1">
              <a:spcBef>
                <a:spcPct val="0"/>
              </a:spcBef>
              <a:buFont typeface="Arial" charset="0"/>
              <a:buNone/>
              <a:defRPr/>
            </a:pPr>
            <a:r>
              <a:rPr lang="kk-KZ" sz="2400" b="1" dirty="0" smtClean="0">
                <a:solidFill>
                  <a:srgbClr val="742217"/>
                </a:solidFill>
                <a:latin typeface="Arial" charset="0"/>
                <a:cs typeface="Arial" charset="0"/>
              </a:rPr>
              <a:t>                                                   </a:t>
            </a:r>
            <a:endParaRPr lang="kk-KZ" sz="2400" b="1" i="1" dirty="0" smtClean="0">
              <a:solidFill>
                <a:srgbClr val="742217"/>
              </a:solidFill>
              <a:latin typeface="Arial" charset="0"/>
              <a:cs typeface="Arial" charset="0"/>
            </a:endParaRPr>
          </a:p>
        </p:txBody>
      </p:sp>
      <p:cxnSp>
        <p:nvCxnSpPr>
          <p:cNvPr id="5" name="Прямая со стрелкой 4"/>
          <p:cNvCxnSpPr/>
          <p:nvPr/>
        </p:nvCxnSpPr>
        <p:spPr>
          <a:xfrm flipH="1">
            <a:off x="2051720" y="1500188"/>
            <a:ext cx="2020220" cy="99270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786313" y="1500188"/>
            <a:ext cx="1801911" cy="99270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1617</TotalTime>
  <Words>1220</Words>
  <Application>Microsoft Office PowerPoint</Application>
  <PresentationFormat>Экран (4:3)</PresentationFormat>
  <Paragraphs>338</Paragraphs>
  <Slides>41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Справедливость</vt:lpstr>
      <vt:lpstr>Формула</vt:lpstr>
      <vt:lpstr>CS ChemDraw Drawing</vt:lpstr>
      <vt:lpstr>Дәріс тақырыбы:   Химиялық байланыс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Донорлы-акцепторлы механизмі: бір атом (донор) жұп электрондарын береді, ал екіншісі (акцептор) валенттік бос орбиталін ұсынады (мысалы, аммоний ионның түзілуі).</vt:lpstr>
      <vt:lpstr>Слайд 13</vt:lpstr>
      <vt:lpstr>КОВАЛЕНТТІК БАЙЛАНЫС</vt:lpstr>
      <vt:lpstr>Слайд 15</vt:lpstr>
      <vt:lpstr>Слайд 16</vt:lpstr>
      <vt:lpstr>Слайд 17</vt:lpstr>
      <vt:lpstr>Слайд 18</vt:lpstr>
      <vt:lpstr>Слайд 19</vt:lpstr>
      <vt:lpstr>Слайд 20</vt:lpstr>
      <vt:lpstr>Слайд 21</vt:lpstr>
      <vt:lpstr>Атомның негізгі және қозған күйі</vt:lpstr>
      <vt:lpstr>Слайд 23</vt:lpstr>
      <vt:lpstr>Гибридтелудің түрлері</vt:lpstr>
      <vt:lpstr>sp-гибридтелу</vt:lpstr>
      <vt:lpstr>Слайд 26</vt:lpstr>
      <vt:lpstr>Слайд 27</vt:lpstr>
      <vt:lpstr>- гибридтелу</vt:lpstr>
      <vt:lpstr>sp2 – гибридті орбитальдардың түзілу схемасы</vt:lpstr>
      <vt:lpstr>- гибридтелу</vt:lpstr>
      <vt:lpstr>sp3 –гибридті орбитальдардың түзілу схемасы</vt:lpstr>
      <vt:lpstr>Слайд 32</vt:lpstr>
      <vt:lpstr>sp3d немесе dsp3 гибридтелу</vt:lpstr>
      <vt:lpstr>d2sp3  немесе   sp3d2  гибридтелу</vt:lpstr>
      <vt:lpstr>Ковалентті байланыстың полюстігі</vt:lpstr>
      <vt:lpstr>Слайд 36</vt:lpstr>
      <vt:lpstr>Слайд 37</vt:lpstr>
      <vt:lpstr>Слайд 38</vt:lpstr>
      <vt:lpstr>Слайд 39</vt:lpstr>
      <vt:lpstr>Слайд 40</vt:lpstr>
      <vt:lpstr>Слайд 41</vt:lpstr>
    </vt:vector>
  </TitlesOfParts>
  <Company>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User</cp:lastModifiedBy>
  <cp:revision>272</cp:revision>
  <dcterms:created xsi:type="dcterms:W3CDTF">2008-08-25T05:22:23Z</dcterms:created>
  <dcterms:modified xsi:type="dcterms:W3CDTF">2022-11-09T15:20:28Z</dcterms:modified>
</cp:coreProperties>
</file>