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7" r:id="rId2"/>
    <p:sldId id="288" r:id="rId3"/>
    <p:sldId id="290" r:id="rId4"/>
    <p:sldId id="289" r:id="rId5"/>
    <p:sldId id="277" r:id="rId6"/>
    <p:sldId id="281" r:id="rId7"/>
    <p:sldId id="29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E03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adachi-po-khimii.ru/category/obshaya-himiya/ximicheskaya-svyaz-i-stroenie-molekul/ionnaya-ximicheskaya-svyaz" TargetMode="External"/><Relationship Id="rId2" Type="http://schemas.openxmlformats.org/officeDocument/2006/relationships/hyperlink" Target="http://zadachi-po-khimii.ru/category/obshaya-himiya/ximicheskaya-svyaz-i-stroenie-molekul/kovalentnaya-ximicheskaya-svya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dachi-po-khimii.ru/category/obshaya-himiya/ximicheskaya-svyaz-i-stroenie-molekul/donorno-akceptornaya-svya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dachi-po-khimii.ru/category/obshaya-himiya/ximicheskaya-svyaz-i-stroenie-molekul/vodorodnaya-ximicheskaya-svyaz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3651" y="1241931"/>
            <a:ext cx="8377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OpenSansRegular"/>
              </a:rPr>
              <a:t> 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Укажите виды химической связи в следующих молекулах: CH</a:t>
            </a:r>
            <a:r>
              <a:rPr lang="ru-RU" sz="2000" baseline="-25000" dirty="0">
                <a:solidFill>
                  <a:srgbClr val="003399"/>
                </a:solidFill>
                <a:latin typeface="+mj-lt"/>
              </a:rPr>
              <a:t>3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Br, </a:t>
            </a:r>
            <a:r>
              <a:rPr lang="ru-RU" sz="2000" dirty="0" err="1">
                <a:solidFill>
                  <a:srgbClr val="003399"/>
                </a:solidFill>
                <a:latin typeface="+mj-lt"/>
              </a:rPr>
              <a:t>СаО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, J</a:t>
            </a:r>
            <a:r>
              <a:rPr lang="ru-RU" sz="2000" baseline="-25000" dirty="0">
                <a:solidFill>
                  <a:srgbClr val="003399"/>
                </a:solidFill>
                <a:latin typeface="+mj-lt"/>
              </a:rPr>
              <a:t>2, 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NH</a:t>
            </a:r>
            <a:r>
              <a:rPr lang="ru-RU" sz="2000" baseline="-25000" dirty="0">
                <a:solidFill>
                  <a:srgbClr val="003399"/>
                </a:solidFill>
                <a:latin typeface="+mj-lt"/>
              </a:rPr>
              <a:t>4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Cl. Каковы основные свойства данных видов связи?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8430" y="487878"/>
            <a:ext cx="1334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</a:rPr>
              <a:t>Задание 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651" y="1949817"/>
            <a:ext cx="867444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solidFill>
                  <a:srgbClr val="003399"/>
                </a:solidFill>
                <a:latin typeface="+mj-lt"/>
              </a:rPr>
              <a:t>Решение. </a:t>
            </a:r>
          </a:p>
          <a:p>
            <a:pPr algn="just"/>
            <a:r>
              <a:rPr lang="ru-RU" sz="2000" b="1" dirty="0">
                <a:solidFill>
                  <a:srgbClr val="003399"/>
                </a:solidFill>
                <a:latin typeface="+mj-lt"/>
              </a:rPr>
              <a:t>CH</a:t>
            </a:r>
            <a:r>
              <a:rPr lang="ru-RU" sz="2000" b="1" baseline="-25000" dirty="0">
                <a:solidFill>
                  <a:srgbClr val="003399"/>
                </a:solidFill>
                <a:latin typeface="+mj-lt"/>
              </a:rPr>
              <a:t>3</a:t>
            </a:r>
            <a:r>
              <a:rPr lang="ru-RU" sz="2000" b="1" dirty="0">
                <a:solidFill>
                  <a:srgbClr val="003399"/>
                </a:solidFill>
                <a:latin typeface="+mj-lt"/>
              </a:rPr>
              <a:t>Br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 — </a:t>
            </a:r>
            <a:r>
              <a:rPr lang="ru-RU" sz="2000" i="1" dirty="0">
                <a:solidFill>
                  <a:srgbClr val="003399"/>
                </a:solidFill>
                <a:latin typeface="+mj-lt"/>
                <a:hlinkClick r:id="rId2"/>
              </a:rPr>
              <a:t>ковалентная связь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. </a:t>
            </a:r>
          </a:p>
          <a:p>
            <a:r>
              <a:rPr lang="ru-RU" sz="2000" b="1" dirty="0" err="1">
                <a:solidFill>
                  <a:srgbClr val="003399"/>
                </a:solidFill>
                <a:latin typeface="+mj-lt"/>
              </a:rPr>
              <a:t>СаО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 – </a:t>
            </a:r>
            <a:r>
              <a:rPr lang="ru-RU" sz="2000" i="1" dirty="0">
                <a:solidFill>
                  <a:srgbClr val="003399"/>
                </a:solidFill>
                <a:latin typeface="+mj-lt"/>
                <a:hlinkClick r:id="rId3"/>
              </a:rPr>
              <a:t>ионная связь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. </a:t>
            </a:r>
          </a:p>
          <a:p>
            <a:r>
              <a:rPr lang="ru-RU" sz="2000" b="1" dirty="0">
                <a:solidFill>
                  <a:srgbClr val="003399"/>
                </a:solidFill>
                <a:latin typeface="+mj-lt"/>
              </a:rPr>
              <a:t>J</a:t>
            </a:r>
            <a:r>
              <a:rPr lang="ru-RU" sz="2000" b="1" baseline="-25000" dirty="0">
                <a:solidFill>
                  <a:srgbClr val="003399"/>
                </a:solidFill>
                <a:latin typeface="+mj-lt"/>
              </a:rPr>
              <a:t>2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 – </a:t>
            </a:r>
            <a:r>
              <a:rPr lang="ru-RU" sz="2000" i="1" u="sng" dirty="0">
                <a:solidFill>
                  <a:srgbClr val="003399"/>
                </a:solidFill>
                <a:latin typeface="+mj-lt"/>
              </a:rPr>
              <a:t>Ковалентная неполярная связь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. </a:t>
            </a:r>
          </a:p>
          <a:p>
            <a:r>
              <a:rPr lang="ru-RU" sz="2000" b="1" dirty="0">
                <a:solidFill>
                  <a:srgbClr val="003399"/>
                </a:solidFill>
                <a:latin typeface="+mj-lt"/>
              </a:rPr>
              <a:t>NH</a:t>
            </a:r>
            <a:r>
              <a:rPr lang="ru-RU" sz="2000" b="1" baseline="-25000" dirty="0">
                <a:solidFill>
                  <a:srgbClr val="003399"/>
                </a:solidFill>
                <a:latin typeface="+mj-lt"/>
              </a:rPr>
              <a:t>4</a:t>
            </a:r>
            <a:r>
              <a:rPr lang="ru-RU" sz="2000" b="1" dirty="0">
                <a:solidFill>
                  <a:srgbClr val="003399"/>
                </a:solidFill>
                <a:latin typeface="+mj-lt"/>
              </a:rPr>
              <a:t>Cl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 —</a:t>
            </a:r>
            <a:r>
              <a:rPr lang="ru-RU" sz="2000" dirty="0">
                <a:solidFill>
                  <a:srgbClr val="003399"/>
                </a:solidFill>
                <a:latin typeface="+mj-lt"/>
                <a:hlinkClick r:id="rId4"/>
              </a:rPr>
              <a:t> </a:t>
            </a:r>
            <a:r>
              <a:rPr lang="ru-RU" sz="2000" i="1" dirty="0">
                <a:solidFill>
                  <a:srgbClr val="003399"/>
                </a:solidFill>
                <a:latin typeface="+mj-lt"/>
                <a:hlinkClick r:id="rId4"/>
              </a:rPr>
              <a:t>донорно-акцепторная связь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. Между NH</a:t>
            </a:r>
            <a:r>
              <a:rPr lang="ru-RU" sz="2000" baseline="-25000" dirty="0">
                <a:solidFill>
                  <a:srgbClr val="003399"/>
                </a:solidFill>
                <a:latin typeface="+mj-lt"/>
              </a:rPr>
              <a:t>4</a:t>
            </a:r>
            <a:r>
              <a:rPr lang="ru-RU" sz="2000" baseline="30000" dirty="0">
                <a:solidFill>
                  <a:srgbClr val="003399"/>
                </a:solidFill>
                <a:latin typeface="+mj-lt"/>
              </a:rPr>
              <a:t>+</a:t>
            </a:r>
            <a:r>
              <a:rPr lang="ru-RU" sz="2000" baseline="-25000" dirty="0">
                <a:solidFill>
                  <a:srgbClr val="003399"/>
                </a:solidFill>
                <a:latin typeface="+mj-lt"/>
              </a:rPr>
              <a:t>  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и </a:t>
            </a:r>
            <a:r>
              <a:rPr lang="ru-RU" sz="2000" dirty="0" err="1">
                <a:solidFill>
                  <a:srgbClr val="003399"/>
                </a:solidFill>
                <a:latin typeface="+mj-lt"/>
              </a:rPr>
              <a:t>Cl</a:t>
            </a:r>
            <a:r>
              <a:rPr lang="ru-RU" sz="2000" baseline="30000" dirty="0">
                <a:solidFill>
                  <a:srgbClr val="003399"/>
                </a:solidFill>
                <a:latin typeface="+mj-lt"/>
              </a:rPr>
              <a:t>—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 — </a:t>
            </a:r>
            <a:r>
              <a:rPr lang="ru-RU" sz="2000" b="1" dirty="0">
                <a:solidFill>
                  <a:srgbClr val="003399"/>
                </a:solidFill>
                <a:latin typeface="+mj-lt"/>
              </a:rPr>
              <a:t>ионная связь</a:t>
            </a:r>
            <a:r>
              <a:rPr lang="ru-RU" sz="2000" dirty="0">
                <a:solidFill>
                  <a:srgbClr val="003399"/>
                </a:solidFill>
                <a:latin typeface="+mj-lt"/>
              </a:rPr>
              <a:t>. Между азотом и водородом ковалентная полярная и одна донорно-акцепторная связи.</a:t>
            </a:r>
          </a:p>
          <a:p>
            <a:pPr algn="just"/>
            <a:endParaRPr lang="ru-RU" b="0" i="0" dirty="0">
              <a:solidFill>
                <a:srgbClr val="00339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85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524" y="1326572"/>
            <a:ext cx="76653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Ковалентная связь, возникающая при перекрывании атомных </a:t>
            </a:r>
            <a:r>
              <a:rPr lang="ru-RU" sz="2000" dirty="0" err="1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орбиталей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, вдоль оси, соединяющей ядра взаимодействующих атомов называется: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А) ковалентной неполярной			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В) 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-связью			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С) 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-связью				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D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) ковалентной полярной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Е) 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ru-RU" sz="2000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-связью </a:t>
            </a:r>
            <a:endParaRPr lang="ru-RU" sz="2000" dirty="0">
              <a:solidFill>
                <a:srgbClr val="003399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5807" y="469269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prstClr val="white"/>
                </a:solidFill>
                <a:latin typeface="Calibri Light"/>
              </a:rPr>
              <a:t>Задание 2.</a:t>
            </a:r>
          </a:p>
        </p:txBody>
      </p:sp>
    </p:spTree>
    <p:extLst>
      <p:ext uri="{BB962C8B-B14F-4D97-AF65-F5344CB8AC3E}">
        <p14:creationId xmlns:p14="http://schemas.microsoft.com/office/powerpoint/2010/main" val="11950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399" y="1299276"/>
            <a:ext cx="60621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5. Связь, образованная общей парой электронов называется: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А) ионной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В) металлической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С) </a:t>
            </a:r>
            <a:r>
              <a:rPr lang="ru-RU" b="1" dirty="0">
                <a:solidFill>
                  <a:srgbClr val="FF0000"/>
                </a:solidFill>
                <a:ea typeface="Times New Roman" panose="02020603050405020304" pitchFamily="18" charset="0"/>
              </a:rPr>
              <a:t>ковалентной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D) межмолекулярной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Е) водородной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6.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Ковалентная связь, расположенная симметрично относительно ядер взаимодействующих атомов, называется: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А) </a:t>
            </a:r>
            <a:r>
              <a:rPr lang="ru-RU" b="1" dirty="0" err="1">
                <a:solidFill>
                  <a:srgbClr val="003399"/>
                </a:solidFill>
                <a:ea typeface="Times New Roman" panose="02020603050405020304" pitchFamily="18" charset="0"/>
              </a:rPr>
              <a:t>сигма-связью</a:t>
            </a:r>
            <a:endParaRPr lang="ru-RU" b="1" dirty="0">
              <a:solidFill>
                <a:srgbClr val="003399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В) </a:t>
            </a:r>
            <a:r>
              <a:rPr lang="ru-RU" b="1" dirty="0">
                <a:solidFill>
                  <a:srgbClr val="FF0000"/>
                </a:solidFill>
                <a:ea typeface="Times New Roman" panose="02020603050405020304" pitchFamily="18" charset="0"/>
              </a:rPr>
              <a:t>пи-связью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С) </a:t>
            </a:r>
            <a:r>
              <a:rPr lang="ru-RU" b="1" dirty="0" err="1">
                <a:solidFill>
                  <a:srgbClr val="003399"/>
                </a:solidFill>
                <a:ea typeface="Times New Roman" panose="02020603050405020304" pitchFamily="18" charset="0"/>
              </a:rPr>
              <a:t>дельта-связью</a:t>
            </a:r>
            <a:endParaRPr lang="ru-RU" b="1" dirty="0">
              <a:solidFill>
                <a:srgbClr val="003399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D) неполярной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3399"/>
                </a:solidFill>
                <a:ea typeface="Times New Roman" panose="02020603050405020304" pitchFamily="18" charset="0"/>
              </a:rPr>
              <a:t>Е) полярной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13039" y="1214393"/>
            <a:ext cx="82790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Какой из указанных способов перекрывания электронных облаков соответствует образованию </a:t>
            </a:r>
            <a:r>
              <a:rPr lang="ru-RU" sz="2000" b="1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sz="2000" b="1" dirty="0">
                <a:solidFill>
                  <a:srgbClr val="003399"/>
                </a:solidFill>
                <a:latin typeface="+mj-lt"/>
                <a:ea typeface="Times New Roman" panose="02020603050405020304" pitchFamily="18" charset="0"/>
              </a:rPr>
              <a:t>-связи.</a:t>
            </a:r>
            <a:endParaRPr lang="ru-RU" sz="2000" b="1" dirty="0">
              <a:solidFill>
                <a:srgbClr val="003399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008" y="2260946"/>
            <a:ext cx="3536125" cy="271317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5939" y="1993786"/>
            <a:ext cx="3700336" cy="203634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561007" y="436318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prstClr val="white"/>
                </a:solidFill>
                <a:latin typeface="Calibri Light"/>
              </a:rPr>
              <a:t>Задание 3.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89065" y="5521867"/>
            <a:ext cx="3798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003399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Ответ:</a:t>
            </a:r>
            <a:r>
              <a:rPr lang="ru-RU" sz="2000" dirty="0">
                <a:solidFill>
                  <a:srgbClr val="003399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 </a:t>
            </a:r>
            <a:r>
              <a:rPr lang="ru-RU" sz="2000" dirty="0">
                <a:solidFill>
                  <a:srgbClr val="003399"/>
                </a:solidFill>
                <a:ea typeface="Times New Roman" panose="02020603050405020304" pitchFamily="18" charset="0"/>
              </a:rPr>
              <a:t>-связи соответствует </a:t>
            </a:r>
            <a:r>
              <a:rPr lang="en-US" sz="2000" dirty="0">
                <a:solidFill>
                  <a:srgbClr val="003399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D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0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003" y="1260042"/>
            <a:ext cx="8257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3399"/>
                </a:solidFill>
                <a:latin typeface="OpenSansRegular"/>
              </a:rPr>
              <a:t>Для гидросульфата натрия постройте графическую формулу и укажите виды химической связи в молекуле: ионная, ковалентная, полярная, ковалентная неполярная, координационная, металлическая, водородная.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8003" y="385804"/>
            <a:ext cx="13420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</a:rPr>
              <a:t>Задание 4</a:t>
            </a:r>
            <a:r>
              <a:rPr lang="ru-RU" sz="2000" b="1" dirty="0">
                <a:solidFill>
                  <a:schemeClr val="bg1"/>
                </a:solidFill>
                <a:latin typeface="OpenSansRegular"/>
              </a:rPr>
              <a:t> 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8003" y="2255331"/>
            <a:ext cx="4810932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000" b="1" i="0" u="sng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SansRegular"/>
              </a:rPr>
            </a:br>
            <a:r>
              <a:rPr kumimoji="0" lang="ru-RU" sz="2400" b="1" i="0" u="sng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Решение: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NaHSO</a:t>
            </a:r>
            <a:r>
              <a:rPr kumimoji="0" lang="ru-RU" sz="2400" b="0" i="0" u="none" strike="noStrike" cap="none" normalizeH="0" baseline="-30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4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— 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Связь 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O –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Na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 – ионная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Связь 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O – S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 – ковалентная полярная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Связь 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O – H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– ковалентная полярная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</p:txBody>
      </p:sp>
      <p:pic>
        <p:nvPicPr>
          <p:cNvPr id="1026" name="Picture 2" descr="гидросульфат натр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62" y="2377413"/>
            <a:ext cx="20193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830" y="1243048"/>
            <a:ext cx="76323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3399"/>
                </a:solidFill>
                <a:latin typeface="+mj-lt"/>
              </a:rPr>
              <a:t>Постройте графическую формулу нитрита аммония и укажите виды химической связи в этой молекуле. Покажите, какие (какая) связи «рвутся» при диссоциации. Объясните, что такое </a:t>
            </a:r>
            <a:r>
              <a:rPr lang="ru-RU" sz="2000" b="1" i="1" dirty="0">
                <a:solidFill>
                  <a:srgbClr val="003399"/>
                </a:solidFill>
                <a:latin typeface="+mj-lt"/>
              </a:rPr>
              <a:t>водородная связь</a:t>
            </a:r>
            <a:r>
              <a:rPr lang="ru-RU" sz="2000" b="1" dirty="0">
                <a:solidFill>
                  <a:srgbClr val="003399"/>
                </a:solidFill>
                <a:latin typeface="+mj-lt"/>
              </a:rPr>
              <a:t>? Приведите примеры ее влияния на свойства вещества.</a:t>
            </a:r>
            <a:endParaRPr lang="ru-RU" sz="2000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1363" y="2248811"/>
            <a:ext cx="8073082" cy="3477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Решение.</a:t>
            </a:r>
            <a:r>
              <a:rPr kumimoji="0" lang="ru-RU" sz="2000" b="1" i="0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  </a:t>
            </a:r>
            <a:r>
              <a:rPr kumimoji="0" lang="en-US" sz="2000" b="1" i="0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NH</a:t>
            </a:r>
            <a:r>
              <a:rPr kumimoji="0" lang="en-US" sz="2000" b="1" i="0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4</a:t>
            </a:r>
            <a:r>
              <a:rPr kumimoji="0" lang="en-US" sz="2000" b="1" i="0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NO</a:t>
            </a:r>
            <a:r>
              <a:rPr kumimoji="0" lang="en-US" sz="2000" b="1" i="0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2</a:t>
            </a:r>
            <a:r>
              <a:rPr kumimoji="0" lang="en-US" sz="2000" b="1" i="0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.</a:t>
            </a:r>
            <a:r>
              <a:rPr kumimoji="0" lang="en-US" sz="2000" b="1" i="0" strike="noStrike" cap="none" normalizeH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Нитрит аммония — ионная связь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3399"/>
              </a:solidFill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3399"/>
              </a:solidFill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3399"/>
              </a:solidFill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N – H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 –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ковалентно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-полярная связь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Между NH</a:t>
            </a:r>
            <a:r>
              <a:rPr kumimoji="0" lang="ru-RU" sz="2000" b="0" i="0" u="none" strike="noStrike" cap="none" normalizeH="0" baseline="-30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4</a:t>
            </a:r>
            <a:r>
              <a:rPr kumimoji="0" lang="ru-RU" sz="2000" b="0" i="0" u="none" strike="noStrike" cap="none" normalizeH="0" baseline="30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+ 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и NO</a:t>
            </a:r>
            <a:r>
              <a:rPr kumimoji="0" lang="ru-RU" sz="2000" b="0" i="0" u="none" strike="noStrike" cap="none" normalizeH="0" baseline="-30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2</a:t>
            </a:r>
            <a:r>
              <a:rPr kumimoji="0" lang="ru-RU" sz="2000" b="0" i="0" u="none" strike="noStrike" cap="none" normalizeH="0" baseline="3000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—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 — 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+mj-lt"/>
              </a:rPr>
              <a:t>ионная связь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+mj-lt"/>
            </a:endParaRPr>
          </a:p>
        </p:txBody>
      </p:sp>
      <p:pic>
        <p:nvPicPr>
          <p:cNvPr id="2050" name="Picture 2" descr="нитрит аммо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19" y="2642687"/>
            <a:ext cx="2470732" cy="237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диссоциация нитрита аммо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70" y="5634681"/>
            <a:ext cx="4170055" cy="122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3176" y="6061674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OpenSansRegular"/>
              </a:rPr>
              <a:t>NH</a:t>
            </a:r>
            <a:r>
              <a:rPr lang="en-US" b="1" baseline="-25000" dirty="0">
                <a:solidFill>
                  <a:srgbClr val="333333"/>
                </a:solidFill>
                <a:latin typeface="OpenSansRegular"/>
              </a:rPr>
              <a:t>4</a:t>
            </a:r>
            <a:r>
              <a:rPr lang="en-US" b="1" dirty="0">
                <a:solidFill>
                  <a:srgbClr val="333333"/>
                </a:solidFill>
                <a:latin typeface="OpenSansRegular"/>
              </a:rPr>
              <a:t>NO</a:t>
            </a:r>
            <a:r>
              <a:rPr lang="en-US" b="1" baseline="-25000" dirty="0">
                <a:solidFill>
                  <a:srgbClr val="333333"/>
                </a:solidFill>
                <a:latin typeface="OpenSansRegular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OpenSansRegular"/>
              </a:rPr>
              <a:t>= NH</a:t>
            </a:r>
            <a:r>
              <a:rPr lang="en-US" b="1" baseline="-25000" dirty="0">
                <a:solidFill>
                  <a:srgbClr val="333333"/>
                </a:solidFill>
                <a:latin typeface="OpenSansRegular"/>
              </a:rPr>
              <a:t>4</a:t>
            </a:r>
            <a:r>
              <a:rPr lang="en-US" b="1" baseline="30000" dirty="0">
                <a:solidFill>
                  <a:srgbClr val="333333"/>
                </a:solidFill>
                <a:latin typeface="OpenSansRegular"/>
              </a:rPr>
              <a:t>+</a:t>
            </a:r>
            <a:r>
              <a:rPr lang="en-US" b="1" dirty="0">
                <a:solidFill>
                  <a:srgbClr val="333333"/>
                </a:solidFill>
                <a:latin typeface="OpenSansRegular"/>
              </a:rPr>
              <a:t>+NO</a:t>
            </a:r>
            <a:r>
              <a:rPr lang="en-US" b="1" baseline="-25000" dirty="0">
                <a:solidFill>
                  <a:srgbClr val="333333"/>
                </a:solidFill>
                <a:latin typeface="OpenSansRegular"/>
              </a:rPr>
              <a:t>2</a:t>
            </a:r>
            <a:r>
              <a:rPr lang="en-US" b="1" baseline="30000" dirty="0">
                <a:solidFill>
                  <a:srgbClr val="333333"/>
                </a:solidFill>
                <a:latin typeface="OpenSansRegular"/>
              </a:rPr>
              <a:t>—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5096" y="409350"/>
            <a:ext cx="1326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prstClr val="white"/>
                </a:solidFill>
                <a:latin typeface="Calibri Light"/>
              </a:rPr>
              <a:t>Задание 5</a:t>
            </a:r>
            <a:r>
              <a:rPr lang="ru-RU" sz="2000" b="1" dirty="0">
                <a:solidFill>
                  <a:prstClr val="white"/>
                </a:solidFill>
                <a:latin typeface="OpenSansRegular"/>
              </a:rPr>
              <a:t> </a:t>
            </a:r>
            <a:endParaRPr lang="ru-RU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2155" y="3313666"/>
            <a:ext cx="8494798" cy="14183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cs typeface="Arial" panose="020B0604020202020204" pitchFamily="34" charset="0"/>
            </a:endParaRPr>
          </a:p>
          <a:p>
            <a:pPr lvl="0" algn="just" defTabSz="914400"/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Водородная связь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 может быть: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межмолекулярная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, например, в молекуле воды (H</a:t>
            </a:r>
            <a:r>
              <a:rPr kumimoji="0" lang="ru-RU" b="0" i="0" u="none" strike="noStrike" cap="none" normalizeH="0" baseline="-3000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O), аммиака (NH</a:t>
            </a:r>
            <a:r>
              <a:rPr kumimoji="0" lang="ru-RU" b="0" i="0" u="none" strike="noStrike" cap="none" normalizeH="0" baseline="-3000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), фтористоводородной (плавиковой) кислоты (HF)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026" name="Picture 2" descr="водородная связ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24" y="4524859"/>
            <a:ext cx="5946125" cy="103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-гидроксибензальде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8" y="5555742"/>
            <a:ext cx="1643470" cy="132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3862" y="5829983"/>
            <a:ext cx="5051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внутримолекулярная</a:t>
            </a:r>
            <a:r>
              <a:rPr lang="ru-RU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например, белки, </a:t>
            </a:r>
          </a:p>
          <a:p>
            <a:r>
              <a:rPr lang="ru-RU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2-гидроксибензальдегид: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8003" y="385804"/>
            <a:ext cx="2858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</a:rPr>
              <a:t>Продолжение задания 5</a:t>
            </a:r>
            <a:r>
              <a:rPr lang="ru-RU" sz="2000" b="1" dirty="0">
                <a:solidFill>
                  <a:schemeClr val="bg1"/>
                </a:solidFill>
                <a:latin typeface="OpenSansRegular"/>
              </a:rPr>
              <a:t> 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542" y="1147312"/>
            <a:ext cx="85640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337AB7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Водородные связи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Такой вид связи возникает с соединениях атома водорода с атомами, имеющими большую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электроотрицательность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(N, O, F). Образуемые соединения имеют большую полярность, возникает диполь, в котором атом водорода находится на положительном конце. Этот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диполь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может взаимодействовать с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неподеленной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электронной парой кислорода (и азота, и фтора), который принадлежит другой или этой же молекуле. Именно такое взаимодействие принято называть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водородной связью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1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843" y="1642575"/>
            <a:ext cx="80895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OpenSansRegular"/>
              </a:rPr>
              <a:t>Согласно изменению молекулярных масс в рядах:</a:t>
            </a:r>
          </a:p>
          <a:p>
            <a:pPr algn="just"/>
            <a:endParaRPr lang="ru-RU" dirty="0">
              <a:solidFill>
                <a:srgbClr val="333333"/>
              </a:solidFill>
              <a:latin typeface="OpenSansRegular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OpenSansRegular"/>
              </a:rPr>
              <a:t>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O – 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S – 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Se – 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Te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OpenSansRegular"/>
              </a:rPr>
              <a:t>HF – </a:t>
            </a:r>
            <a:r>
              <a:rPr lang="ru-RU" b="1" dirty="0" err="1">
                <a:solidFill>
                  <a:srgbClr val="0070C0"/>
                </a:solidFill>
                <a:latin typeface="OpenSansRegular"/>
              </a:rPr>
              <a:t>HCl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 – </a:t>
            </a:r>
            <a:r>
              <a:rPr lang="ru-RU" b="1" dirty="0" err="1">
                <a:solidFill>
                  <a:srgbClr val="0070C0"/>
                </a:solidFill>
                <a:latin typeface="OpenSansRegular"/>
              </a:rPr>
              <a:t>HBr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 – HJ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OpenSansRegular"/>
              </a:rPr>
              <a:t>NH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 – AsH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OpenSansRegular"/>
              </a:rPr>
              <a:t> – SbH</a:t>
            </a:r>
            <a:r>
              <a:rPr lang="ru-RU" b="1" baseline="-25000" dirty="0">
                <a:solidFill>
                  <a:srgbClr val="0070C0"/>
                </a:solidFill>
                <a:latin typeface="OpenSansRegular"/>
              </a:rPr>
              <a:t>3</a:t>
            </a:r>
            <a:endParaRPr lang="ru-RU" b="1" dirty="0">
              <a:solidFill>
                <a:srgbClr val="0070C0"/>
              </a:solidFill>
              <a:latin typeface="OpenSansRegular"/>
            </a:endParaRPr>
          </a:p>
          <a:p>
            <a:pPr algn="just"/>
            <a:endParaRPr lang="ru-RU" b="1" dirty="0">
              <a:solidFill>
                <a:srgbClr val="333333"/>
              </a:solidFill>
              <a:latin typeface="OpenSansRegular"/>
            </a:endParaRPr>
          </a:p>
          <a:p>
            <a:pPr algn="just"/>
            <a:r>
              <a:rPr lang="ru-RU" b="1" dirty="0">
                <a:solidFill>
                  <a:srgbClr val="333333"/>
                </a:solidFill>
                <a:latin typeface="OpenSansRegular"/>
              </a:rPr>
              <a:t>температура кипения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 должна постепенно увеличиваться, однако наблюдаются аномально высокие температуры кипения для воды (H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2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O), аммиака (NH</a:t>
            </a:r>
            <a:r>
              <a:rPr lang="ru-RU" baseline="-25000" dirty="0">
                <a:solidFill>
                  <a:srgbClr val="333333"/>
                </a:solidFill>
                <a:latin typeface="OpenSansRegular"/>
              </a:rPr>
              <a:t>3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), фтористоводородной (плавиковой) кислоты (HF), которые объясняются наличием </a:t>
            </a:r>
            <a:r>
              <a:rPr lang="ru-RU" i="1" dirty="0">
                <a:solidFill>
                  <a:srgbClr val="333333"/>
                </a:solidFill>
                <a:latin typeface="OpenSansRegular"/>
              </a:rPr>
              <a:t>водородных связей</a:t>
            </a:r>
            <a:r>
              <a:rPr lang="ru-RU" dirty="0">
                <a:solidFill>
                  <a:srgbClr val="333333"/>
                </a:solidFill>
                <a:latin typeface="OpenSansRegular"/>
              </a:rPr>
              <a:t>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OpenSansRegular"/>
              </a:rPr>
              <a:t>Наиболее прочная связь должна быть у фтористоводородной (плавиковой) кислоты (HF) (F наиболее электроотрицательный элемент), однако вода кипит при более высокой температуре, так как у воды две водородные связи.</a:t>
            </a:r>
            <a:endParaRPr lang="ru-RU" b="0" i="0" dirty="0">
              <a:solidFill>
                <a:srgbClr val="333333"/>
              </a:solidFill>
              <a:effectLst/>
              <a:latin typeface="Open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90729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B588030CDDF45AF2CE51AC9B23212" ma:contentTypeVersion="2" ma:contentTypeDescription="Создание документа." ma:contentTypeScope="" ma:versionID="56c027113035a473b41b2ddfe6d0a8d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14145e6ed8f7225d6b72bf62a694af39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DDB8CB-F9EC-4A2F-B9B9-DC352C5E64A2}"/>
</file>

<file path=customXml/itemProps2.xml><?xml version="1.0" encoding="utf-8"?>
<ds:datastoreItem xmlns:ds="http://schemas.openxmlformats.org/officeDocument/2006/customXml" ds:itemID="{0B7A6C3F-C345-4AD7-9E53-08F4DFD628BD}"/>
</file>

<file path=customXml/itemProps3.xml><?xml version="1.0" encoding="utf-8"?>
<ds:datastoreItem xmlns:ds="http://schemas.openxmlformats.org/officeDocument/2006/customXml" ds:itemID="{2A334E9B-6F62-47F5-8979-CFC9AB2766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2921</TotalTime>
  <Words>544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OpenSansRegular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Rashida Mukhamedova</cp:lastModifiedBy>
  <cp:revision>340</cp:revision>
  <dcterms:created xsi:type="dcterms:W3CDTF">2017-10-09T05:58:02Z</dcterms:created>
  <dcterms:modified xsi:type="dcterms:W3CDTF">2021-02-09T06:47:03Z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