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71" r:id="rId3"/>
    <p:sldId id="257" r:id="rId4"/>
    <p:sldId id="272" r:id="rId5"/>
    <p:sldId id="273" r:id="rId6"/>
    <p:sldId id="258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1E03BD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9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066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934310" y="1780921"/>
            <a:ext cx="776622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</a:rPr>
              <a:t>Практическое занятие № 5</a:t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3600" b="1" dirty="0">
                <a:solidFill>
                  <a:schemeClr val="bg1"/>
                </a:solidFill>
              </a:rPr>
              <a:t>«Классы неорганических соединений. Генетическая связь между классами неорганических соединений»</a:t>
            </a:r>
            <a:br>
              <a:rPr lang="ru-RU" sz="3600" b="1" dirty="0">
                <a:solidFill>
                  <a:schemeClr val="bg1"/>
                </a:solidFill>
              </a:rPr>
            </a:br>
            <a:br>
              <a:rPr lang="ru-RU" sz="4000" dirty="0">
                <a:solidFill>
                  <a:schemeClr val="bg1"/>
                </a:solidFill>
              </a:rPr>
            </a:br>
            <a:br>
              <a:rPr lang="ru-RU" sz="4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br>
              <a:rPr lang="ru-RU" sz="4400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endParaRPr lang="ru-RU" sz="28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460" y="785554"/>
            <a:ext cx="4178893" cy="947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840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7068" y="1946619"/>
            <a:ext cx="83312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u="sng" dirty="0"/>
              <a:t>Решение.  </a:t>
            </a:r>
            <a:endParaRPr lang="en-US" b="1" i="1" u="sng" dirty="0"/>
          </a:p>
          <a:p>
            <a:pPr algn="just"/>
            <a:r>
              <a:rPr lang="ru-RU" b="1" dirty="0"/>
              <a:t>Оксиды: </a:t>
            </a:r>
            <a:endParaRPr lang="en-US" b="1" dirty="0"/>
          </a:p>
          <a:p>
            <a:pPr algn="just"/>
            <a:r>
              <a:rPr lang="en-US" dirty="0">
                <a:solidFill>
                  <a:srgbClr val="003399"/>
                </a:solidFill>
              </a:rPr>
              <a:t>CO</a:t>
            </a:r>
            <a:r>
              <a:rPr lang="en-US" baseline="-25000" dirty="0">
                <a:solidFill>
                  <a:srgbClr val="003399"/>
                </a:solidFill>
              </a:rPr>
              <a:t>2</a:t>
            </a:r>
            <a:r>
              <a:rPr lang="en-US" dirty="0"/>
              <a:t> – </a:t>
            </a:r>
            <a:r>
              <a:rPr lang="ru-RU" dirty="0"/>
              <a:t>кислотный  оксид (</a:t>
            </a:r>
            <a:r>
              <a:rPr lang="ru-RU" dirty="0" err="1"/>
              <a:t>оксид</a:t>
            </a:r>
            <a:r>
              <a:rPr lang="ru-RU" dirty="0"/>
              <a:t>  углерода (</a:t>
            </a:r>
            <a:r>
              <a:rPr lang="en-US" dirty="0"/>
              <a:t>IV), </a:t>
            </a:r>
            <a:r>
              <a:rPr lang="ru-RU" dirty="0"/>
              <a:t>углекислый газ); </a:t>
            </a:r>
            <a:endParaRPr lang="en-US" dirty="0"/>
          </a:p>
          <a:p>
            <a:pPr algn="just"/>
            <a:r>
              <a:rPr lang="en-US" dirty="0">
                <a:solidFill>
                  <a:srgbClr val="003399"/>
                </a:solidFill>
              </a:rPr>
              <a:t>Cl</a:t>
            </a:r>
            <a:r>
              <a:rPr lang="en-US" baseline="-25000" dirty="0">
                <a:solidFill>
                  <a:srgbClr val="003399"/>
                </a:solidFill>
              </a:rPr>
              <a:t>2</a:t>
            </a:r>
            <a:r>
              <a:rPr lang="en-US" dirty="0">
                <a:solidFill>
                  <a:srgbClr val="003399"/>
                </a:solidFill>
              </a:rPr>
              <a:t>O</a:t>
            </a:r>
            <a:r>
              <a:rPr lang="en-US" baseline="-25000" dirty="0">
                <a:solidFill>
                  <a:srgbClr val="003399"/>
                </a:solidFill>
              </a:rPr>
              <a:t>7</a:t>
            </a:r>
            <a:r>
              <a:rPr lang="en-US" dirty="0"/>
              <a:t> – </a:t>
            </a:r>
            <a:r>
              <a:rPr lang="ru-RU" dirty="0"/>
              <a:t>кислотный оксид (</a:t>
            </a:r>
            <a:r>
              <a:rPr lang="ru-RU" dirty="0" err="1"/>
              <a:t>оксид</a:t>
            </a:r>
            <a:r>
              <a:rPr lang="ru-RU" dirty="0"/>
              <a:t> хлора (</a:t>
            </a:r>
            <a:r>
              <a:rPr lang="en-US" dirty="0"/>
              <a:t>VII), </a:t>
            </a:r>
            <a:r>
              <a:rPr lang="ru-RU" dirty="0"/>
              <a:t>хлорный ангидрид); </a:t>
            </a:r>
            <a:endParaRPr lang="en-US" dirty="0"/>
          </a:p>
          <a:p>
            <a:pPr algn="just"/>
            <a:r>
              <a:rPr lang="en-US" dirty="0" err="1">
                <a:solidFill>
                  <a:srgbClr val="003399"/>
                </a:solidFill>
              </a:rPr>
              <a:t>CuO</a:t>
            </a:r>
            <a:r>
              <a:rPr lang="en-US" dirty="0"/>
              <a:t> – </a:t>
            </a:r>
            <a:r>
              <a:rPr lang="ru-RU" dirty="0"/>
              <a:t>основный оксид (</a:t>
            </a:r>
            <a:r>
              <a:rPr lang="ru-RU" dirty="0" err="1"/>
              <a:t>оксид</a:t>
            </a:r>
            <a:r>
              <a:rPr lang="ru-RU" dirty="0"/>
              <a:t> меди (</a:t>
            </a:r>
            <a:r>
              <a:rPr lang="en-US" dirty="0"/>
              <a:t>II)); </a:t>
            </a:r>
          </a:p>
          <a:p>
            <a:pPr algn="just"/>
            <a:r>
              <a:rPr lang="en-US" dirty="0">
                <a:solidFill>
                  <a:srgbClr val="003399"/>
                </a:solidFill>
              </a:rPr>
              <a:t>Li</a:t>
            </a:r>
            <a:r>
              <a:rPr lang="en-US" baseline="-25000" dirty="0">
                <a:solidFill>
                  <a:srgbClr val="003399"/>
                </a:solidFill>
              </a:rPr>
              <a:t>2</a:t>
            </a:r>
            <a:r>
              <a:rPr lang="en-US" dirty="0">
                <a:solidFill>
                  <a:srgbClr val="003399"/>
                </a:solidFill>
              </a:rPr>
              <a:t>O</a:t>
            </a:r>
            <a:r>
              <a:rPr lang="en-US" dirty="0"/>
              <a:t> – </a:t>
            </a:r>
            <a:r>
              <a:rPr lang="ru-RU" dirty="0"/>
              <a:t>основный оксид (</a:t>
            </a:r>
            <a:r>
              <a:rPr lang="ru-RU" dirty="0" err="1"/>
              <a:t>оксид</a:t>
            </a:r>
            <a:r>
              <a:rPr lang="ru-RU" dirty="0"/>
              <a:t> лития). </a:t>
            </a:r>
            <a:endParaRPr lang="en-US" dirty="0"/>
          </a:p>
          <a:p>
            <a:pPr algn="just"/>
            <a:r>
              <a:rPr lang="ru-RU" b="1" dirty="0"/>
              <a:t>Основания: </a:t>
            </a:r>
            <a:endParaRPr lang="en-US" b="1" dirty="0"/>
          </a:p>
          <a:p>
            <a:pPr algn="just"/>
            <a:r>
              <a:rPr lang="en-US" dirty="0">
                <a:solidFill>
                  <a:srgbClr val="003399"/>
                </a:solidFill>
              </a:rPr>
              <a:t>Cu(OH)</a:t>
            </a:r>
            <a:r>
              <a:rPr lang="en-US" baseline="-25000" dirty="0">
                <a:solidFill>
                  <a:srgbClr val="003399"/>
                </a:solidFill>
              </a:rPr>
              <a:t>2</a:t>
            </a:r>
            <a:r>
              <a:rPr lang="en-US" dirty="0"/>
              <a:t> – </a:t>
            </a:r>
            <a:r>
              <a:rPr lang="ru-RU" dirty="0"/>
              <a:t>нерастворимое основание</a:t>
            </a:r>
            <a:r>
              <a:rPr lang="en-US" dirty="0"/>
              <a:t> </a:t>
            </a:r>
            <a:r>
              <a:rPr lang="ru-RU" dirty="0"/>
              <a:t>(</a:t>
            </a:r>
            <a:r>
              <a:rPr lang="ru-RU" dirty="0" err="1"/>
              <a:t>гидроксид</a:t>
            </a:r>
            <a:r>
              <a:rPr lang="ru-RU" dirty="0"/>
              <a:t> меди (</a:t>
            </a:r>
            <a:r>
              <a:rPr lang="en-US" dirty="0"/>
              <a:t>II)); </a:t>
            </a:r>
          </a:p>
          <a:p>
            <a:pPr algn="just"/>
            <a:r>
              <a:rPr lang="en-US" dirty="0" err="1"/>
              <a:t>LiOH</a:t>
            </a:r>
            <a:r>
              <a:rPr lang="en-US" dirty="0"/>
              <a:t> – </a:t>
            </a:r>
            <a:r>
              <a:rPr lang="ru-RU" dirty="0"/>
              <a:t>растворимое основание – щёлочь (</a:t>
            </a:r>
            <a:r>
              <a:rPr lang="ru-RU" dirty="0" err="1"/>
              <a:t>гидроксид</a:t>
            </a:r>
            <a:r>
              <a:rPr lang="ru-RU" dirty="0"/>
              <a:t> лития). </a:t>
            </a:r>
            <a:endParaRPr lang="en-US" dirty="0"/>
          </a:p>
          <a:p>
            <a:pPr algn="just"/>
            <a:r>
              <a:rPr lang="ru-RU" b="1" dirty="0"/>
              <a:t>Кислоты: </a:t>
            </a:r>
            <a:endParaRPr lang="en-US" b="1" dirty="0"/>
          </a:p>
          <a:p>
            <a:pPr algn="just"/>
            <a:r>
              <a:rPr lang="en-US" dirty="0">
                <a:solidFill>
                  <a:srgbClr val="003399"/>
                </a:solidFill>
              </a:rPr>
              <a:t>H</a:t>
            </a:r>
            <a:r>
              <a:rPr lang="en-US" baseline="-25000" dirty="0">
                <a:solidFill>
                  <a:srgbClr val="003399"/>
                </a:solidFill>
              </a:rPr>
              <a:t>3</a:t>
            </a:r>
            <a:r>
              <a:rPr lang="en-US" dirty="0">
                <a:solidFill>
                  <a:srgbClr val="003399"/>
                </a:solidFill>
              </a:rPr>
              <a:t>BO</a:t>
            </a:r>
            <a:r>
              <a:rPr lang="en-US" baseline="-25000" dirty="0">
                <a:solidFill>
                  <a:srgbClr val="003399"/>
                </a:solidFill>
              </a:rPr>
              <a:t>3</a:t>
            </a:r>
            <a:r>
              <a:rPr lang="en-US" dirty="0"/>
              <a:t> – </a:t>
            </a:r>
            <a:r>
              <a:rPr lang="ru-RU" dirty="0"/>
              <a:t>борная кислота; </a:t>
            </a:r>
            <a:endParaRPr lang="en-US" dirty="0"/>
          </a:p>
          <a:p>
            <a:pPr algn="just"/>
            <a:r>
              <a:rPr lang="en-US" dirty="0">
                <a:solidFill>
                  <a:srgbClr val="003399"/>
                </a:solidFill>
              </a:rPr>
              <a:t>HClO</a:t>
            </a:r>
            <a:r>
              <a:rPr lang="en-US" baseline="-25000" dirty="0">
                <a:solidFill>
                  <a:srgbClr val="003399"/>
                </a:solidFill>
              </a:rPr>
              <a:t>3</a:t>
            </a:r>
            <a:r>
              <a:rPr lang="en-US" dirty="0"/>
              <a:t> – </a:t>
            </a:r>
            <a:r>
              <a:rPr lang="ru-RU" dirty="0"/>
              <a:t>хлорноватая кислота; </a:t>
            </a:r>
            <a:endParaRPr lang="en-US" dirty="0"/>
          </a:p>
          <a:p>
            <a:pPr algn="just"/>
            <a:r>
              <a:rPr lang="en-US" dirty="0">
                <a:solidFill>
                  <a:srgbClr val="003399"/>
                </a:solidFill>
              </a:rPr>
              <a:t>H</a:t>
            </a:r>
            <a:r>
              <a:rPr lang="en-US" baseline="-25000" dirty="0">
                <a:solidFill>
                  <a:srgbClr val="003399"/>
                </a:solidFill>
              </a:rPr>
              <a:t>2</a:t>
            </a:r>
            <a:r>
              <a:rPr lang="en-US" dirty="0">
                <a:solidFill>
                  <a:srgbClr val="003399"/>
                </a:solidFill>
              </a:rPr>
              <a:t>CrO</a:t>
            </a:r>
            <a:r>
              <a:rPr lang="en-US" baseline="-25000" dirty="0">
                <a:solidFill>
                  <a:srgbClr val="003399"/>
                </a:solidFill>
              </a:rPr>
              <a:t>4</a:t>
            </a:r>
            <a:r>
              <a:rPr lang="en-US" dirty="0"/>
              <a:t>– </a:t>
            </a:r>
            <a:r>
              <a:rPr lang="ru-RU" dirty="0"/>
              <a:t>хромовая кислота. </a:t>
            </a:r>
            <a:endParaRPr lang="en-US" dirty="0"/>
          </a:p>
          <a:p>
            <a:pPr algn="just"/>
            <a:r>
              <a:rPr lang="ru-RU" b="1" dirty="0"/>
              <a:t>Соли:</a:t>
            </a:r>
            <a:r>
              <a:rPr lang="ru-RU" dirty="0"/>
              <a:t> </a:t>
            </a:r>
            <a:endParaRPr lang="en-US" dirty="0"/>
          </a:p>
          <a:p>
            <a:pPr algn="just"/>
            <a:r>
              <a:rPr lang="en-US" dirty="0">
                <a:solidFill>
                  <a:srgbClr val="003399"/>
                </a:solidFill>
              </a:rPr>
              <a:t>Na</a:t>
            </a:r>
            <a:r>
              <a:rPr lang="en-US" baseline="-25000" dirty="0">
                <a:solidFill>
                  <a:srgbClr val="003399"/>
                </a:solidFill>
              </a:rPr>
              <a:t>2</a:t>
            </a:r>
            <a:r>
              <a:rPr lang="en-US" dirty="0">
                <a:solidFill>
                  <a:srgbClr val="003399"/>
                </a:solidFill>
              </a:rPr>
              <a:t>CO</a:t>
            </a:r>
            <a:r>
              <a:rPr lang="en-US" baseline="-25000" dirty="0">
                <a:solidFill>
                  <a:srgbClr val="003399"/>
                </a:solidFill>
              </a:rPr>
              <a:t>3</a:t>
            </a:r>
            <a:r>
              <a:rPr lang="en-US" dirty="0"/>
              <a:t> – </a:t>
            </a:r>
            <a:r>
              <a:rPr lang="ru-RU" dirty="0"/>
              <a:t>средняя, или нормальная, соль (карбонат натрия). </a:t>
            </a:r>
          </a:p>
          <a:p>
            <a:pPr algn="just"/>
            <a:r>
              <a:rPr lang="ru-RU" dirty="0">
                <a:solidFill>
                  <a:srgbClr val="003399"/>
                </a:solidFill>
              </a:rPr>
              <a:t>К</a:t>
            </a:r>
            <a:r>
              <a:rPr lang="ru-RU" baseline="-25000" dirty="0">
                <a:solidFill>
                  <a:srgbClr val="003399"/>
                </a:solidFill>
              </a:rPr>
              <a:t>2</a:t>
            </a:r>
            <a:r>
              <a:rPr lang="en-US" dirty="0">
                <a:solidFill>
                  <a:srgbClr val="003399"/>
                </a:solidFill>
              </a:rPr>
              <a:t>HPO</a:t>
            </a:r>
            <a:r>
              <a:rPr lang="en-US" baseline="-25000" dirty="0">
                <a:solidFill>
                  <a:srgbClr val="003399"/>
                </a:solidFill>
              </a:rPr>
              <a:t>4</a:t>
            </a:r>
            <a:r>
              <a:rPr lang="en-US" dirty="0"/>
              <a:t>– </a:t>
            </a:r>
            <a:r>
              <a:rPr lang="ru-RU" dirty="0"/>
              <a:t>кислая соль (</a:t>
            </a:r>
            <a:r>
              <a:rPr lang="ru-RU" dirty="0" err="1"/>
              <a:t>гидрофосфат</a:t>
            </a:r>
            <a:r>
              <a:rPr lang="ru-RU" dirty="0"/>
              <a:t> калия); </a:t>
            </a:r>
            <a:endParaRPr lang="en-US" dirty="0"/>
          </a:p>
          <a:p>
            <a:pPr algn="just"/>
            <a:r>
              <a:rPr lang="en-US" dirty="0">
                <a:solidFill>
                  <a:srgbClr val="003399"/>
                </a:solidFill>
              </a:rPr>
              <a:t>Fe(OH)</a:t>
            </a:r>
            <a:r>
              <a:rPr lang="en-US" baseline="-25000" dirty="0">
                <a:solidFill>
                  <a:srgbClr val="003399"/>
                </a:solidFill>
              </a:rPr>
              <a:t>2</a:t>
            </a:r>
            <a:r>
              <a:rPr lang="en-US" dirty="0">
                <a:solidFill>
                  <a:srgbClr val="003399"/>
                </a:solidFill>
              </a:rPr>
              <a:t>NO</a:t>
            </a:r>
            <a:r>
              <a:rPr lang="en-US" baseline="-25000" dirty="0">
                <a:solidFill>
                  <a:srgbClr val="003399"/>
                </a:solidFill>
              </a:rPr>
              <a:t>3</a:t>
            </a:r>
            <a:r>
              <a:rPr lang="en-US" dirty="0"/>
              <a:t> – </a:t>
            </a:r>
            <a:r>
              <a:rPr lang="ru-RU" dirty="0"/>
              <a:t>основная соль (нитрат </a:t>
            </a:r>
            <a:r>
              <a:rPr lang="ru-RU" dirty="0" err="1"/>
              <a:t>дигидроксожелеза</a:t>
            </a:r>
            <a:r>
              <a:rPr lang="ru-RU" dirty="0"/>
              <a:t>); 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6385" y="365667"/>
            <a:ext cx="19127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Пример 1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601" y="1070171"/>
            <a:ext cx="84158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3399"/>
                </a:solidFill>
              </a:rPr>
              <a:t>Укажите, к каким классам относятся соединения и напишите  их  названия: </a:t>
            </a:r>
            <a:r>
              <a:rPr lang="en-US" sz="2000" dirty="0">
                <a:solidFill>
                  <a:srgbClr val="003399"/>
                </a:solidFill>
              </a:rPr>
              <a:t>Cu(OH)</a:t>
            </a:r>
            <a:r>
              <a:rPr lang="en-US" sz="2000" baseline="-25000" dirty="0">
                <a:solidFill>
                  <a:srgbClr val="003399"/>
                </a:solidFill>
              </a:rPr>
              <a:t>2</a:t>
            </a:r>
            <a:r>
              <a:rPr lang="en-US" sz="2000" dirty="0">
                <a:solidFill>
                  <a:srgbClr val="003399"/>
                </a:solidFill>
              </a:rPr>
              <a:t>, CO</a:t>
            </a:r>
            <a:r>
              <a:rPr lang="en-US" sz="2000" baseline="-25000" dirty="0">
                <a:solidFill>
                  <a:srgbClr val="003399"/>
                </a:solidFill>
              </a:rPr>
              <a:t>2</a:t>
            </a:r>
            <a:r>
              <a:rPr lang="en-US" sz="2000" dirty="0">
                <a:solidFill>
                  <a:srgbClr val="003399"/>
                </a:solidFill>
              </a:rPr>
              <a:t>, </a:t>
            </a:r>
            <a:r>
              <a:rPr lang="en-US" sz="2000" dirty="0" err="1">
                <a:solidFill>
                  <a:srgbClr val="003399"/>
                </a:solidFill>
              </a:rPr>
              <a:t>LiOH</a:t>
            </a:r>
            <a:r>
              <a:rPr lang="en-US" sz="2000" dirty="0">
                <a:solidFill>
                  <a:srgbClr val="003399"/>
                </a:solidFill>
              </a:rPr>
              <a:t>, </a:t>
            </a:r>
            <a:r>
              <a:rPr lang="en-US" sz="2000" dirty="0" err="1">
                <a:solidFill>
                  <a:srgbClr val="003399"/>
                </a:solidFill>
              </a:rPr>
              <a:t>CuO</a:t>
            </a:r>
            <a:r>
              <a:rPr lang="en-US" sz="2000" dirty="0">
                <a:solidFill>
                  <a:srgbClr val="003399"/>
                </a:solidFill>
              </a:rPr>
              <a:t>, H</a:t>
            </a:r>
            <a:r>
              <a:rPr lang="en-US" sz="2000" baseline="-25000" dirty="0">
                <a:solidFill>
                  <a:srgbClr val="003399"/>
                </a:solidFill>
              </a:rPr>
              <a:t>3</a:t>
            </a:r>
            <a:r>
              <a:rPr lang="en-US" sz="2000" dirty="0">
                <a:solidFill>
                  <a:srgbClr val="003399"/>
                </a:solidFill>
              </a:rPr>
              <a:t>BO</a:t>
            </a:r>
            <a:r>
              <a:rPr lang="en-US" sz="2000" baseline="-25000" dirty="0">
                <a:solidFill>
                  <a:srgbClr val="003399"/>
                </a:solidFill>
              </a:rPr>
              <a:t>3</a:t>
            </a:r>
            <a:r>
              <a:rPr lang="en-US" sz="2000" dirty="0">
                <a:solidFill>
                  <a:srgbClr val="003399"/>
                </a:solidFill>
              </a:rPr>
              <a:t>, Cl</a:t>
            </a:r>
            <a:r>
              <a:rPr lang="en-US" sz="2000" baseline="-25000" dirty="0">
                <a:solidFill>
                  <a:srgbClr val="003399"/>
                </a:solidFill>
              </a:rPr>
              <a:t>2</a:t>
            </a:r>
            <a:r>
              <a:rPr lang="en-US" sz="2000" dirty="0">
                <a:solidFill>
                  <a:srgbClr val="003399"/>
                </a:solidFill>
              </a:rPr>
              <a:t>O</a:t>
            </a:r>
            <a:r>
              <a:rPr lang="en-US" sz="2000" baseline="-25000" dirty="0">
                <a:solidFill>
                  <a:srgbClr val="003399"/>
                </a:solidFill>
              </a:rPr>
              <a:t>7</a:t>
            </a:r>
            <a:r>
              <a:rPr lang="en-US" sz="2000" dirty="0">
                <a:solidFill>
                  <a:srgbClr val="003399"/>
                </a:solidFill>
              </a:rPr>
              <a:t>, HClO</a:t>
            </a:r>
            <a:r>
              <a:rPr lang="en-US" sz="2000" baseline="-25000" dirty="0">
                <a:solidFill>
                  <a:srgbClr val="003399"/>
                </a:solidFill>
              </a:rPr>
              <a:t>3</a:t>
            </a:r>
            <a:r>
              <a:rPr lang="en-US" sz="2000" dirty="0">
                <a:solidFill>
                  <a:srgbClr val="003399"/>
                </a:solidFill>
              </a:rPr>
              <a:t>, </a:t>
            </a:r>
            <a:r>
              <a:rPr lang="ru-RU" sz="2000" dirty="0">
                <a:solidFill>
                  <a:srgbClr val="003399"/>
                </a:solidFill>
              </a:rPr>
              <a:t>К</a:t>
            </a:r>
            <a:r>
              <a:rPr lang="ru-RU" sz="2000" baseline="-25000" dirty="0">
                <a:solidFill>
                  <a:srgbClr val="003399"/>
                </a:solidFill>
              </a:rPr>
              <a:t>2</a:t>
            </a:r>
            <a:r>
              <a:rPr lang="en-US" sz="2000" dirty="0">
                <a:solidFill>
                  <a:srgbClr val="003399"/>
                </a:solidFill>
              </a:rPr>
              <a:t>HPO</a:t>
            </a:r>
            <a:r>
              <a:rPr lang="en-US" sz="2000" baseline="-25000" dirty="0">
                <a:solidFill>
                  <a:srgbClr val="003399"/>
                </a:solidFill>
              </a:rPr>
              <a:t>4</a:t>
            </a:r>
            <a:r>
              <a:rPr lang="en-US" sz="2000" dirty="0">
                <a:solidFill>
                  <a:srgbClr val="003399"/>
                </a:solidFill>
              </a:rPr>
              <a:t>, H</a:t>
            </a:r>
            <a:r>
              <a:rPr lang="en-US" sz="2000" baseline="-25000" dirty="0">
                <a:solidFill>
                  <a:srgbClr val="003399"/>
                </a:solidFill>
              </a:rPr>
              <a:t>2</a:t>
            </a:r>
            <a:r>
              <a:rPr lang="en-US" sz="2000" dirty="0">
                <a:solidFill>
                  <a:srgbClr val="003399"/>
                </a:solidFill>
              </a:rPr>
              <a:t>CrO</a:t>
            </a:r>
            <a:r>
              <a:rPr lang="en-US" sz="2000" baseline="-25000" dirty="0">
                <a:solidFill>
                  <a:srgbClr val="003399"/>
                </a:solidFill>
              </a:rPr>
              <a:t>4</a:t>
            </a:r>
            <a:r>
              <a:rPr lang="en-US" sz="2000" dirty="0">
                <a:solidFill>
                  <a:srgbClr val="003399"/>
                </a:solidFill>
              </a:rPr>
              <a:t>, Fe(OH)</a:t>
            </a:r>
            <a:r>
              <a:rPr lang="en-US" sz="2000" baseline="-25000" dirty="0">
                <a:solidFill>
                  <a:srgbClr val="003399"/>
                </a:solidFill>
              </a:rPr>
              <a:t>2</a:t>
            </a:r>
            <a:r>
              <a:rPr lang="en-US" sz="2000" dirty="0">
                <a:solidFill>
                  <a:srgbClr val="003399"/>
                </a:solidFill>
              </a:rPr>
              <a:t>NO</a:t>
            </a:r>
            <a:r>
              <a:rPr lang="en-US" sz="2000" baseline="-25000" dirty="0">
                <a:solidFill>
                  <a:srgbClr val="003399"/>
                </a:solidFill>
              </a:rPr>
              <a:t>3</a:t>
            </a:r>
            <a:r>
              <a:rPr lang="en-US" sz="2000" dirty="0">
                <a:solidFill>
                  <a:srgbClr val="003399"/>
                </a:solidFill>
              </a:rPr>
              <a:t>, Li</a:t>
            </a:r>
            <a:r>
              <a:rPr lang="en-US" sz="2000" baseline="-25000" dirty="0">
                <a:solidFill>
                  <a:srgbClr val="003399"/>
                </a:solidFill>
              </a:rPr>
              <a:t>2</a:t>
            </a:r>
            <a:r>
              <a:rPr lang="en-US" sz="2000" dirty="0">
                <a:solidFill>
                  <a:srgbClr val="003399"/>
                </a:solidFill>
              </a:rPr>
              <a:t>O, Na</a:t>
            </a:r>
            <a:r>
              <a:rPr lang="en-US" sz="2000" baseline="-25000" dirty="0">
                <a:solidFill>
                  <a:srgbClr val="003399"/>
                </a:solidFill>
              </a:rPr>
              <a:t>2</a:t>
            </a:r>
            <a:r>
              <a:rPr lang="en-US" sz="2000" dirty="0">
                <a:solidFill>
                  <a:srgbClr val="003399"/>
                </a:solidFill>
              </a:rPr>
              <a:t>CO</a:t>
            </a:r>
            <a:r>
              <a:rPr lang="en-US" sz="2000" baseline="-25000" dirty="0">
                <a:solidFill>
                  <a:srgbClr val="003399"/>
                </a:solidFill>
              </a:rPr>
              <a:t>3</a:t>
            </a:r>
            <a:r>
              <a:rPr lang="en-US" sz="2000" dirty="0">
                <a:solidFill>
                  <a:srgbClr val="003399"/>
                </a:solidFill>
              </a:rPr>
              <a:t>.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7801" y="1120971"/>
            <a:ext cx="89661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3399"/>
                </a:solidFill>
              </a:rPr>
              <a:t>Напишите  названия  следующих  соединений: </a:t>
            </a:r>
            <a:r>
              <a:rPr lang="en-US" dirty="0">
                <a:solidFill>
                  <a:srgbClr val="003399"/>
                </a:solidFill>
              </a:rPr>
              <a:t>Sb</a:t>
            </a:r>
            <a:r>
              <a:rPr lang="en-US" baseline="-25000" dirty="0">
                <a:solidFill>
                  <a:srgbClr val="003399"/>
                </a:solidFill>
              </a:rPr>
              <a:t>2</a:t>
            </a:r>
            <a:r>
              <a:rPr lang="en-US" dirty="0">
                <a:solidFill>
                  <a:srgbClr val="003399"/>
                </a:solidFill>
              </a:rPr>
              <a:t>O</a:t>
            </a:r>
            <a:r>
              <a:rPr lang="en-US" baseline="-25000" dirty="0">
                <a:solidFill>
                  <a:srgbClr val="003399"/>
                </a:solidFill>
              </a:rPr>
              <a:t>3</a:t>
            </a:r>
            <a:r>
              <a:rPr lang="en-US" dirty="0">
                <a:solidFill>
                  <a:srgbClr val="003399"/>
                </a:solidFill>
              </a:rPr>
              <a:t>, SeO</a:t>
            </a:r>
            <a:r>
              <a:rPr lang="en-US" baseline="-25000" dirty="0">
                <a:solidFill>
                  <a:srgbClr val="003399"/>
                </a:solidFill>
              </a:rPr>
              <a:t>2</a:t>
            </a:r>
            <a:r>
              <a:rPr lang="en-US" dirty="0">
                <a:solidFill>
                  <a:srgbClr val="003399"/>
                </a:solidFill>
              </a:rPr>
              <a:t>, P</a:t>
            </a:r>
            <a:r>
              <a:rPr lang="en-US" baseline="-25000" dirty="0">
                <a:solidFill>
                  <a:srgbClr val="003399"/>
                </a:solidFill>
              </a:rPr>
              <a:t>2</a:t>
            </a:r>
            <a:r>
              <a:rPr lang="en-US" dirty="0">
                <a:solidFill>
                  <a:srgbClr val="003399"/>
                </a:solidFill>
              </a:rPr>
              <a:t>O</a:t>
            </a:r>
            <a:r>
              <a:rPr lang="en-US" baseline="-25000" dirty="0">
                <a:solidFill>
                  <a:srgbClr val="003399"/>
                </a:solidFill>
              </a:rPr>
              <a:t>5</a:t>
            </a:r>
            <a:r>
              <a:rPr lang="en-US" dirty="0">
                <a:solidFill>
                  <a:srgbClr val="003399"/>
                </a:solidFill>
              </a:rPr>
              <a:t>, CrO</a:t>
            </a:r>
            <a:r>
              <a:rPr lang="en-US" baseline="-25000" dirty="0">
                <a:solidFill>
                  <a:srgbClr val="003399"/>
                </a:solidFill>
              </a:rPr>
              <a:t>3</a:t>
            </a:r>
            <a:r>
              <a:rPr lang="en-US" dirty="0">
                <a:solidFill>
                  <a:srgbClr val="003399"/>
                </a:solidFill>
              </a:rPr>
              <a:t>, Mn</a:t>
            </a:r>
            <a:r>
              <a:rPr lang="en-US" baseline="-25000" dirty="0">
                <a:solidFill>
                  <a:srgbClr val="003399"/>
                </a:solidFill>
              </a:rPr>
              <a:t>2</a:t>
            </a:r>
            <a:r>
              <a:rPr lang="en-US" dirty="0">
                <a:solidFill>
                  <a:srgbClr val="003399"/>
                </a:solidFill>
              </a:rPr>
              <a:t>O</a:t>
            </a:r>
            <a:r>
              <a:rPr lang="en-US" baseline="-25000" dirty="0">
                <a:solidFill>
                  <a:srgbClr val="003399"/>
                </a:solidFill>
              </a:rPr>
              <a:t>7</a:t>
            </a:r>
            <a:r>
              <a:rPr lang="en-US" dirty="0">
                <a:solidFill>
                  <a:srgbClr val="003399"/>
                </a:solidFill>
              </a:rPr>
              <a:t>, </a:t>
            </a:r>
            <a:r>
              <a:rPr lang="en-US" dirty="0" err="1">
                <a:solidFill>
                  <a:srgbClr val="003399"/>
                </a:solidFill>
              </a:rPr>
              <a:t>Cd</a:t>
            </a:r>
            <a:r>
              <a:rPr lang="en-US" dirty="0">
                <a:solidFill>
                  <a:srgbClr val="003399"/>
                </a:solidFill>
              </a:rPr>
              <a:t>(OH)</a:t>
            </a:r>
            <a:r>
              <a:rPr lang="en-US" baseline="-25000" dirty="0">
                <a:solidFill>
                  <a:srgbClr val="003399"/>
                </a:solidFill>
              </a:rPr>
              <a:t>2</a:t>
            </a:r>
            <a:r>
              <a:rPr lang="en-US" dirty="0">
                <a:solidFill>
                  <a:srgbClr val="003399"/>
                </a:solidFill>
              </a:rPr>
              <a:t>, </a:t>
            </a:r>
            <a:r>
              <a:rPr lang="en-US" dirty="0" err="1">
                <a:solidFill>
                  <a:srgbClr val="003399"/>
                </a:solidFill>
              </a:rPr>
              <a:t>Sn</a:t>
            </a:r>
            <a:r>
              <a:rPr lang="en-US" dirty="0">
                <a:solidFill>
                  <a:srgbClr val="003399"/>
                </a:solidFill>
              </a:rPr>
              <a:t>(OH)</a:t>
            </a:r>
            <a:r>
              <a:rPr lang="en-US" baseline="-25000" dirty="0">
                <a:solidFill>
                  <a:srgbClr val="003399"/>
                </a:solidFill>
              </a:rPr>
              <a:t>2</a:t>
            </a:r>
            <a:r>
              <a:rPr lang="en-US" dirty="0">
                <a:solidFill>
                  <a:srgbClr val="003399"/>
                </a:solidFill>
              </a:rPr>
              <a:t>, H</a:t>
            </a:r>
            <a:r>
              <a:rPr lang="en-US" baseline="-25000" dirty="0">
                <a:solidFill>
                  <a:srgbClr val="003399"/>
                </a:solidFill>
              </a:rPr>
              <a:t>3</a:t>
            </a:r>
            <a:r>
              <a:rPr lang="en-US" dirty="0">
                <a:solidFill>
                  <a:srgbClr val="003399"/>
                </a:solidFill>
              </a:rPr>
              <a:t>PO</a:t>
            </a:r>
            <a:r>
              <a:rPr lang="en-US" baseline="-25000" dirty="0">
                <a:solidFill>
                  <a:srgbClr val="003399"/>
                </a:solidFill>
              </a:rPr>
              <a:t>4</a:t>
            </a:r>
            <a:r>
              <a:rPr lang="en-US" dirty="0">
                <a:solidFill>
                  <a:srgbClr val="003399"/>
                </a:solidFill>
              </a:rPr>
              <a:t>, HPO</a:t>
            </a:r>
            <a:r>
              <a:rPr lang="en-US" baseline="-25000" dirty="0">
                <a:solidFill>
                  <a:srgbClr val="003399"/>
                </a:solidFill>
              </a:rPr>
              <a:t>3</a:t>
            </a:r>
            <a:r>
              <a:rPr lang="en-US" dirty="0">
                <a:solidFill>
                  <a:srgbClr val="003399"/>
                </a:solidFill>
              </a:rPr>
              <a:t>, K</a:t>
            </a:r>
            <a:r>
              <a:rPr lang="en-US" baseline="-25000" dirty="0">
                <a:solidFill>
                  <a:srgbClr val="003399"/>
                </a:solidFill>
              </a:rPr>
              <a:t>2</a:t>
            </a:r>
            <a:r>
              <a:rPr lang="en-US" dirty="0">
                <a:solidFill>
                  <a:srgbClr val="003399"/>
                </a:solidFill>
              </a:rPr>
              <a:t>S, NaHSO</a:t>
            </a:r>
            <a:r>
              <a:rPr lang="en-US" baseline="-25000" dirty="0">
                <a:solidFill>
                  <a:srgbClr val="003399"/>
                </a:solidFill>
              </a:rPr>
              <a:t>4</a:t>
            </a:r>
            <a:r>
              <a:rPr lang="en-US" dirty="0">
                <a:solidFill>
                  <a:srgbClr val="003399"/>
                </a:solidFill>
              </a:rPr>
              <a:t>, Na</a:t>
            </a:r>
            <a:r>
              <a:rPr lang="en-US" baseline="-25000" dirty="0">
                <a:solidFill>
                  <a:srgbClr val="003399"/>
                </a:solidFill>
              </a:rPr>
              <a:t>3</a:t>
            </a:r>
            <a:r>
              <a:rPr lang="en-US" dirty="0">
                <a:solidFill>
                  <a:srgbClr val="003399"/>
                </a:solidFill>
              </a:rPr>
              <a:t>PO</a:t>
            </a:r>
            <a:r>
              <a:rPr lang="en-US" baseline="-25000" dirty="0">
                <a:solidFill>
                  <a:srgbClr val="003399"/>
                </a:solidFill>
              </a:rPr>
              <a:t>4</a:t>
            </a:r>
            <a:r>
              <a:rPr lang="en-US" dirty="0">
                <a:solidFill>
                  <a:srgbClr val="003399"/>
                </a:solidFill>
              </a:rPr>
              <a:t>, </a:t>
            </a:r>
            <a:r>
              <a:rPr lang="ru-RU" dirty="0">
                <a:solidFill>
                  <a:srgbClr val="003399"/>
                </a:solidFill>
              </a:rPr>
              <a:t>К</a:t>
            </a:r>
            <a:r>
              <a:rPr lang="en-US" dirty="0">
                <a:solidFill>
                  <a:srgbClr val="003399"/>
                </a:solidFill>
              </a:rPr>
              <a:t>PO</a:t>
            </a:r>
            <a:r>
              <a:rPr lang="en-US" baseline="-25000" dirty="0">
                <a:solidFill>
                  <a:srgbClr val="003399"/>
                </a:solidFill>
              </a:rPr>
              <a:t>3</a:t>
            </a:r>
            <a:r>
              <a:rPr lang="en-US" dirty="0">
                <a:solidFill>
                  <a:srgbClr val="003399"/>
                </a:solidFill>
              </a:rPr>
              <a:t>, Na</a:t>
            </a:r>
            <a:r>
              <a:rPr lang="en-US" baseline="-25000" dirty="0">
                <a:solidFill>
                  <a:srgbClr val="003399"/>
                </a:solidFill>
              </a:rPr>
              <a:t>2</a:t>
            </a:r>
            <a:r>
              <a:rPr lang="en-US" dirty="0">
                <a:solidFill>
                  <a:srgbClr val="003399"/>
                </a:solidFill>
              </a:rPr>
              <a:t>HPO</a:t>
            </a:r>
            <a:r>
              <a:rPr lang="en-US" baseline="-25000" dirty="0">
                <a:solidFill>
                  <a:srgbClr val="003399"/>
                </a:solidFill>
              </a:rPr>
              <a:t>4</a:t>
            </a:r>
            <a:r>
              <a:rPr lang="en-US" dirty="0">
                <a:solidFill>
                  <a:srgbClr val="003399"/>
                </a:solidFill>
              </a:rPr>
              <a:t>, NaH</a:t>
            </a:r>
            <a:r>
              <a:rPr lang="en-US" baseline="-25000" dirty="0">
                <a:solidFill>
                  <a:srgbClr val="003399"/>
                </a:solidFill>
              </a:rPr>
              <a:t>2</a:t>
            </a:r>
            <a:r>
              <a:rPr lang="en-US" dirty="0">
                <a:solidFill>
                  <a:srgbClr val="003399"/>
                </a:solidFill>
              </a:rPr>
              <a:t>PO</a:t>
            </a:r>
            <a:r>
              <a:rPr lang="en-US" baseline="-25000" dirty="0">
                <a:solidFill>
                  <a:srgbClr val="003399"/>
                </a:solidFill>
              </a:rPr>
              <a:t>4</a:t>
            </a:r>
            <a:r>
              <a:rPr lang="en-US" dirty="0">
                <a:solidFill>
                  <a:srgbClr val="003399"/>
                </a:solidFill>
              </a:rPr>
              <a:t>, </a:t>
            </a:r>
            <a:r>
              <a:rPr lang="en-US" dirty="0" err="1">
                <a:solidFill>
                  <a:srgbClr val="003399"/>
                </a:solidFill>
              </a:rPr>
              <a:t>NaHS</a:t>
            </a:r>
            <a:r>
              <a:rPr lang="en-US" dirty="0">
                <a:solidFill>
                  <a:srgbClr val="003399"/>
                </a:solidFill>
              </a:rPr>
              <a:t>, Mg(H</a:t>
            </a:r>
            <a:r>
              <a:rPr lang="en-US" baseline="-25000" dirty="0">
                <a:solidFill>
                  <a:srgbClr val="003399"/>
                </a:solidFill>
              </a:rPr>
              <a:t>2</a:t>
            </a:r>
            <a:r>
              <a:rPr lang="en-US" dirty="0">
                <a:solidFill>
                  <a:srgbClr val="003399"/>
                </a:solidFill>
              </a:rPr>
              <a:t>PO</a:t>
            </a:r>
            <a:r>
              <a:rPr lang="en-US" baseline="-25000" dirty="0">
                <a:solidFill>
                  <a:srgbClr val="003399"/>
                </a:solidFill>
              </a:rPr>
              <a:t>4</a:t>
            </a:r>
            <a:r>
              <a:rPr lang="en-US" dirty="0">
                <a:solidFill>
                  <a:srgbClr val="003399"/>
                </a:solidFill>
              </a:rPr>
              <a:t>)</a:t>
            </a:r>
            <a:r>
              <a:rPr lang="en-US" baseline="-25000" dirty="0">
                <a:solidFill>
                  <a:srgbClr val="003399"/>
                </a:solidFill>
              </a:rPr>
              <a:t>2</a:t>
            </a:r>
            <a:r>
              <a:rPr lang="en-US" dirty="0">
                <a:solidFill>
                  <a:srgbClr val="003399"/>
                </a:solidFill>
              </a:rPr>
              <a:t>, </a:t>
            </a:r>
            <a:r>
              <a:rPr lang="en-US" dirty="0" err="1">
                <a:solidFill>
                  <a:srgbClr val="003399"/>
                </a:solidFill>
              </a:rPr>
              <a:t>AlOH</a:t>
            </a:r>
            <a:r>
              <a:rPr lang="en-US" dirty="0">
                <a:solidFill>
                  <a:srgbClr val="003399"/>
                </a:solidFill>
              </a:rPr>
              <a:t>(NO</a:t>
            </a:r>
            <a:r>
              <a:rPr lang="en-US" baseline="-25000" dirty="0">
                <a:solidFill>
                  <a:srgbClr val="003399"/>
                </a:solidFill>
              </a:rPr>
              <a:t>3</a:t>
            </a:r>
            <a:r>
              <a:rPr lang="en-US" dirty="0">
                <a:solidFill>
                  <a:srgbClr val="003399"/>
                </a:solidFill>
              </a:rPr>
              <a:t>)</a:t>
            </a:r>
            <a:r>
              <a:rPr lang="en-US" baseline="-25000" dirty="0">
                <a:solidFill>
                  <a:srgbClr val="003399"/>
                </a:solidFill>
              </a:rPr>
              <a:t>2</a:t>
            </a:r>
            <a:r>
              <a:rPr lang="en-US" dirty="0">
                <a:solidFill>
                  <a:srgbClr val="003399"/>
                </a:solidFill>
              </a:rPr>
              <a:t>. </a:t>
            </a:r>
            <a:endParaRPr lang="ru-RU" dirty="0">
              <a:solidFill>
                <a:srgbClr val="003399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7537" y="341327"/>
            <a:ext cx="18469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Пример 2.</a:t>
            </a:r>
            <a:r>
              <a:rPr lang="ru-RU" dirty="0">
                <a:solidFill>
                  <a:prstClr val="black"/>
                </a:solidFill>
              </a:rPr>
              <a:t>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159" y="2324456"/>
            <a:ext cx="8456974" cy="4297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2008073"/>
            <a:ext cx="828039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u="sng" dirty="0"/>
              <a:t>Решение.</a:t>
            </a:r>
            <a:r>
              <a:rPr lang="ru-RU" sz="2400" dirty="0"/>
              <a:t>  Оксид  магния  относится  к  основным  оксидам,  которые</a:t>
            </a:r>
            <a:r>
              <a:rPr lang="en-US" sz="2400" dirty="0"/>
              <a:t> </a:t>
            </a:r>
            <a:r>
              <a:rPr lang="ru-RU" sz="2400" dirty="0"/>
              <a:t>взаимодействуют с кислотами и кислотными оксидами, например: </a:t>
            </a:r>
          </a:p>
          <a:p>
            <a:pPr algn="ctr"/>
            <a:r>
              <a:rPr lang="ru-RU" sz="2400" b="1" dirty="0" err="1">
                <a:solidFill>
                  <a:srgbClr val="FF0000"/>
                </a:solidFill>
              </a:rPr>
              <a:t>MgO</a:t>
            </a:r>
            <a:r>
              <a:rPr lang="ru-RU" sz="2400" b="1" dirty="0">
                <a:solidFill>
                  <a:srgbClr val="FF0000"/>
                </a:solidFill>
              </a:rPr>
              <a:t> + 2HCl = MgCl</a:t>
            </a:r>
            <a:r>
              <a:rPr lang="ru-RU" sz="2400" b="1" baseline="-25000" dirty="0">
                <a:solidFill>
                  <a:srgbClr val="FF0000"/>
                </a:solidFill>
              </a:rPr>
              <a:t>2</a:t>
            </a:r>
            <a:r>
              <a:rPr lang="ru-RU" sz="2400" b="1" dirty="0">
                <a:solidFill>
                  <a:srgbClr val="FF0000"/>
                </a:solidFill>
              </a:rPr>
              <a:t> + H</a:t>
            </a:r>
            <a:r>
              <a:rPr lang="ru-RU" sz="2400" b="1" baseline="-25000" dirty="0">
                <a:solidFill>
                  <a:srgbClr val="FF0000"/>
                </a:solidFill>
              </a:rPr>
              <a:t>2</a:t>
            </a:r>
            <a:r>
              <a:rPr lang="ru-RU" sz="2400" b="1" dirty="0">
                <a:solidFill>
                  <a:srgbClr val="FF0000"/>
                </a:solidFill>
              </a:rPr>
              <a:t>O;     </a:t>
            </a:r>
            <a:r>
              <a:rPr lang="ru-RU" sz="2400" b="1" dirty="0" err="1">
                <a:solidFill>
                  <a:srgbClr val="FF0000"/>
                </a:solidFill>
              </a:rPr>
              <a:t>MgO</a:t>
            </a:r>
            <a:r>
              <a:rPr lang="ru-RU" sz="2400" b="1" dirty="0">
                <a:solidFill>
                  <a:srgbClr val="FF0000"/>
                </a:solidFill>
              </a:rPr>
              <a:t> +SO</a:t>
            </a:r>
            <a:r>
              <a:rPr lang="ru-RU" sz="2400" b="1" baseline="-25000" dirty="0">
                <a:solidFill>
                  <a:srgbClr val="FF0000"/>
                </a:solidFill>
              </a:rPr>
              <a:t>3</a:t>
            </a:r>
            <a:r>
              <a:rPr lang="ru-RU" sz="2400" b="1" dirty="0">
                <a:solidFill>
                  <a:srgbClr val="FF0000"/>
                </a:solidFill>
              </a:rPr>
              <a:t> = MgSO</a:t>
            </a:r>
            <a:r>
              <a:rPr lang="ru-RU" sz="2400" b="1" baseline="-25000" dirty="0">
                <a:solidFill>
                  <a:srgbClr val="FF0000"/>
                </a:solidFill>
              </a:rPr>
              <a:t>4</a:t>
            </a:r>
            <a:r>
              <a:rPr lang="ru-RU" sz="2400" b="1" dirty="0">
                <a:solidFill>
                  <a:srgbClr val="FF0000"/>
                </a:solidFill>
              </a:rPr>
              <a:t>. </a:t>
            </a:r>
          </a:p>
          <a:p>
            <a:pPr algn="just"/>
            <a:r>
              <a:rPr lang="ru-RU" sz="2400" dirty="0"/>
              <a:t>Оксид фосфора (V) относится к кислотным оксидам, которые взаимодействуют с основаниями и основными оксидами, например: 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</a:rPr>
              <a:t>P</a:t>
            </a:r>
            <a:r>
              <a:rPr lang="ru-RU" sz="2400" b="1" baseline="-25000" dirty="0">
                <a:solidFill>
                  <a:srgbClr val="FF0000"/>
                </a:solidFill>
              </a:rPr>
              <a:t>2</a:t>
            </a:r>
            <a:r>
              <a:rPr lang="ru-RU" sz="2400" b="1" dirty="0">
                <a:solidFill>
                  <a:srgbClr val="FF0000"/>
                </a:solidFill>
              </a:rPr>
              <a:t>O</a:t>
            </a:r>
            <a:r>
              <a:rPr lang="ru-RU" sz="2400" b="1" baseline="-25000" dirty="0">
                <a:solidFill>
                  <a:srgbClr val="FF0000"/>
                </a:solidFill>
              </a:rPr>
              <a:t>5</a:t>
            </a:r>
            <a:r>
              <a:rPr lang="ru-RU" sz="2400" b="1" dirty="0">
                <a:solidFill>
                  <a:srgbClr val="FF0000"/>
                </a:solidFill>
              </a:rPr>
              <a:t> + 3NaOH = Na</a:t>
            </a:r>
            <a:r>
              <a:rPr lang="ru-RU" sz="2400" b="1" baseline="-25000" dirty="0">
                <a:solidFill>
                  <a:srgbClr val="FF0000"/>
                </a:solidFill>
              </a:rPr>
              <a:t>3</a:t>
            </a:r>
            <a:r>
              <a:rPr lang="ru-RU" sz="2400" b="1" dirty="0">
                <a:solidFill>
                  <a:srgbClr val="FF0000"/>
                </a:solidFill>
              </a:rPr>
              <a:t>PO</a:t>
            </a:r>
            <a:r>
              <a:rPr lang="ru-RU" sz="2400" b="1" baseline="-25000" dirty="0">
                <a:solidFill>
                  <a:srgbClr val="FF0000"/>
                </a:solidFill>
              </a:rPr>
              <a:t>4</a:t>
            </a:r>
            <a:r>
              <a:rPr lang="ru-RU" sz="2400" b="1" dirty="0">
                <a:solidFill>
                  <a:srgbClr val="FF0000"/>
                </a:solidFill>
              </a:rPr>
              <a:t> + 3H</a:t>
            </a:r>
            <a:r>
              <a:rPr lang="ru-RU" sz="2400" b="1" baseline="-25000" dirty="0">
                <a:solidFill>
                  <a:srgbClr val="FF0000"/>
                </a:solidFill>
              </a:rPr>
              <a:t>2</a:t>
            </a:r>
            <a:r>
              <a:rPr lang="ru-RU" sz="2400" b="1" dirty="0">
                <a:solidFill>
                  <a:srgbClr val="FF0000"/>
                </a:solidFill>
              </a:rPr>
              <a:t>O;     P</a:t>
            </a:r>
            <a:r>
              <a:rPr lang="ru-RU" sz="2400" b="1" baseline="-25000" dirty="0">
                <a:solidFill>
                  <a:srgbClr val="FF0000"/>
                </a:solidFill>
              </a:rPr>
              <a:t>2</a:t>
            </a:r>
            <a:r>
              <a:rPr lang="ru-RU" sz="2400" b="1" dirty="0">
                <a:solidFill>
                  <a:srgbClr val="FF0000"/>
                </a:solidFill>
              </a:rPr>
              <a:t>O5 +3Li</a:t>
            </a:r>
            <a:r>
              <a:rPr lang="ru-RU" sz="2400" b="1" baseline="-25000" dirty="0">
                <a:solidFill>
                  <a:srgbClr val="FF0000"/>
                </a:solidFill>
              </a:rPr>
              <a:t>2</a:t>
            </a:r>
            <a:r>
              <a:rPr lang="ru-RU" sz="2400" b="1" dirty="0">
                <a:solidFill>
                  <a:srgbClr val="FF0000"/>
                </a:solidFill>
              </a:rPr>
              <a:t>O = 2Li</a:t>
            </a:r>
            <a:r>
              <a:rPr lang="ru-RU" sz="2400" b="1" baseline="-25000" dirty="0">
                <a:solidFill>
                  <a:srgbClr val="FF0000"/>
                </a:solidFill>
              </a:rPr>
              <a:t>3</a:t>
            </a:r>
            <a:r>
              <a:rPr lang="ru-RU" sz="2400" b="1" dirty="0">
                <a:solidFill>
                  <a:srgbClr val="FF0000"/>
                </a:solidFill>
              </a:rPr>
              <a:t>PO</a:t>
            </a:r>
            <a:r>
              <a:rPr lang="ru-RU" sz="2400" b="1" baseline="-25000" dirty="0">
                <a:solidFill>
                  <a:srgbClr val="FF0000"/>
                </a:solidFill>
              </a:rPr>
              <a:t>4</a:t>
            </a:r>
            <a:r>
              <a:rPr lang="ru-RU" sz="2400" b="1" dirty="0">
                <a:solidFill>
                  <a:srgbClr val="FF0000"/>
                </a:solidFill>
              </a:rPr>
              <a:t>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84594" y="366727"/>
            <a:ext cx="17940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Пример </a:t>
            </a:r>
            <a:r>
              <a:rPr lang="en-US" sz="2800" b="1" dirty="0">
                <a:solidFill>
                  <a:schemeClr val="bg1"/>
                </a:solidFill>
              </a:rPr>
              <a:t>3</a:t>
            </a:r>
            <a:r>
              <a:rPr lang="ru-RU" sz="28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5600" y="1214735"/>
            <a:ext cx="863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3399"/>
                </a:solidFill>
              </a:rPr>
              <a:t>Напишите уравнения реакций, характеризующие свойства </a:t>
            </a:r>
            <a:r>
              <a:rPr lang="ru-RU" sz="2000" dirty="0" err="1">
                <a:solidFill>
                  <a:srgbClr val="003399"/>
                </a:solidFill>
              </a:rPr>
              <a:t>MgO</a:t>
            </a:r>
            <a:r>
              <a:rPr lang="ru-RU" sz="2000" dirty="0">
                <a:solidFill>
                  <a:srgbClr val="003399"/>
                </a:solidFill>
              </a:rPr>
              <a:t>, P</a:t>
            </a:r>
            <a:r>
              <a:rPr lang="ru-RU" sz="2000" baseline="-25000" dirty="0">
                <a:solidFill>
                  <a:srgbClr val="003399"/>
                </a:solidFill>
              </a:rPr>
              <a:t>2</a:t>
            </a:r>
            <a:r>
              <a:rPr lang="ru-RU" sz="2000" dirty="0">
                <a:solidFill>
                  <a:srgbClr val="003399"/>
                </a:solidFill>
              </a:rPr>
              <a:t>O</a:t>
            </a:r>
            <a:r>
              <a:rPr lang="ru-RU" sz="2000" baseline="-25000" dirty="0">
                <a:solidFill>
                  <a:srgbClr val="003399"/>
                </a:solidFill>
              </a:rPr>
              <a:t>5</a:t>
            </a:r>
            <a:r>
              <a:rPr lang="ru-RU" sz="2000" dirty="0">
                <a:solidFill>
                  <a:srgbClr val="003399"/>
                </a:solidFill>
              </a:rPr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467" y="1867681"/>
            <a:ext cx="8669865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/>
              <a:t>Решение.</a:t>
            </a:r>
            <a:r>
              <a:rPr lang="ru-RU" sz="2400" dirty="0"/>
              <a:t>  </a:t>
            </a:r>
            <a:r>
              <a:rPr lang="ru-RU" sz="2400" dirty="0" err="1"/>
              <a:t>Амфотерные</a:t>
            </a:r>
            <a:r>
              <a:rPr lang="ru-RU" sz="2400" dirty="0"/>
              <a:t> оксиды и </a:t>
            </a:r>
            <a:r>
              <a:rPr lang="ru-RU" sz="2400" dirty="0" err="1"/>
              <a:t>гидроксиды</a:t>
            </a:r>
            <a:r>
              <a:rPr lang="ru-RU" sz="2400" dirty="0"/>
              <a:t> взаимодействуют и с  кислотами, и со щелочами: </a:t>
            </a:r>
          </a:p>
          <a:p>
            <a:r>
              <a:rPr lang="ru-RU" dirty="0"/>
              <a:t> </a:t>
            </a:r>
            <a:r>
              <a:rPr lang="ru-RU" sz="2400" b="1" dirty="0">
                <a:solidFill>
                  <a:srgbClr val="FF0000"/>
                </a:solidFill>
              </a:rPr>
              <a:t>1) </a:t>
            </a:r>
            <a:r>
              <a:rPr lang="en-US" sz="2400" b="1" dirty="0">
                <a:solidFill>
                  <a:srgbClr val="FF0000"/>
                </a:solidFill>
              </a:rPr>
              <a:t>Al</a:t>
            </a:r>
            <a:r>
              <a:rPr lang="en-US" sz="2400" b="1" baseline="-25000" dirty="0">
                <a:solidFill>
                  <a:srgbClr val="FF0000"/>
                </a:solidFill>
              </a:rPr>
              <a:t>2</a:t>
            </a:r>
            <a:r>
              <a:rPr lang="en-US" sz="2400" b="1" dirty="0">
                <a:solidFill>
                  <a:srgbClr val="FF0000"/>
                </a:solidFill>
              </a:rPr>
              <a:t>O</a:t>
            </a:r>
            <a:r>
              <a:rPr lang="en-US" sz="2400" b="1" baseline="-25000" dirty="0">
                <a:solidFill>
                  <a:srgbClr val="FF0000"/>
                </a:solidFill>
              </a:rPr>
              <a:t>3</a:t>
            </a:r>
            <a:r>
              <a:rPr lang="en-US" sz="2400" b="1" dirty="0">
                <a:solidFill>
                  <a:srgbClr val="FF0000"/>
                </a:solidFill>
              </a:rPr>
              <a:t> + 6HCl = 2AlCl</a:t>
            </a:r>
            <a:r>
              <a:rPr lang="en-US" sz="2400" b="1" baseline="-25000" dirty="0">
                <a:solidFill>
                  <a:srgbClr val="FF0000"/>
                </a:solidFill>
              </a:rPr>
              <a:t>3</a:t>
            </a:r>
            <a:r>
              <a:rPr lang="en-US" sz="2400" b="1" dirty="0">
                <a:solidFill>
                  <a:srgbClr val="FF0000"/>
                </a:solidFill>
              </a:rPr>
              <a:t> + 3H</a:t>
            </a:r>
            <a:r>
              <a:rPr lang="en-US" sz="2400" b="1" baseline="-25000" dirty="0">
                <a:solidFill>
                  <a:srgbClr val="FF0000"/>
                </a:solidFill>
              </a:rPr>
              <a:t>2</a:t>
            </a:r>
            <a:r>
              <a:rPr lang="en-US" sz="2400" b="1" dirty="0">
                <a:solidFill>
                  <a:srgbClr val="FF0000"/>
                </a:solidFill>
              </a:rPr>
              <a:t>O, 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 2) Al</a:t>
            </a:r>
            <a:r>
              <a:rPr lang="en-US" sz="2400" b="1" baseline="-25000" dirty="0">
                <a:solidFill>
                  <a:srgbClr val="FF0000"/>
                </a:solidFill>
              </a:rPr>
              <a:t>2</a:t>
            </a:r>
            <a:r>
              <a:rPr lang="en-US" sz="2400" b="1" dirty="0">
                <a:solidFill>
                  <a:srgbClr val="FF0000"/>
                </a:solidFill>
              </a:rPr>
              <a:t>O</a:t>
            </a:r>
            <a:r>
              <a:rPr lang="en-US" sz="2400" b="1" baseline="-25000" dirty="0">
                <a:solidFill>
                  <a:srgbClr val="FF0000"/>
                </a:solidFill>
              </a:rPr>
              <a:t>3</a:t>
            </a:r>
            <a:r>
              <a:rPr lang="en-US" sz="2400" b="1" dirty="0">
                <a:solidFill>
                  <a:srgbClr val="FF0000"/>
                </a:solidFill>
              </a:rPr>
              <a:t> + 2NaOH = 2NaAlO</a:t>
            </a:r>
            <a:r>
              <a:rPr lang="en-US" sz="2400" b="1" baseline="-25000" dirty="0">
                <a:solidFill>
                  <a:srgbClr val="FF0000"/>
                </a:solidFill>
              </a:rPr>
              <a:t>2</a:t>
            </a:r>
            <a:r>
              <a:rPr lang="en-US" sz="2400" b="1" dirty="0">
                <a:solidFill>
                  <a:srgbClr val="FF0000"/>
                </a:solidFill>
              </a:rPr>
              <a:t> + H</a:t>
            </a:r>
            <a:r>
              <a:rPr lang="en-US" sz="2400" b="1" baseline="-25000" dirty="0">
                <a:solidFill>
                  <a:srgbClr val="FF0000"/>
                </a:solidFill>
              </a:rPr>
              <a:t>2</a:t>
            </a:r>
            <a:r>
              <a:rPr lang="en-US" sz="2400" b="1" dirty="0">
                <a:solidFill>
                  <a:srgbClr val="FF0000"/>
                </a:solidFill>
              </a:rPr>
              <a:t>O, </a:t>
            </a:r>
            <a:endParaRPr lang="ru-RU" sz="2400" b="1" dirty="0">
              <a:solidFill>
                <a:srgbClr val="FF0000"/>
              </a:solidFill>
            </a:endParaRPr>
          </a:p>
          <a:p>
            <a:r>
              <a:rPr lang="ru-RU" sz="1400" b="1" dirty="0">
                <a:solidFill>
                  <a:srgbClr val="1E03BD"/>
                </a:solidFill>
              </a:rPr>
              <a:t>                                                          </a:t>
            </a:r>
            <a:r>
              <a:rPr lang="ru-RU" sz="1400" b="1" dirty="0" err="1">
                <a:solidFill>
                  <a:srgbClr val="1E03BD"/>
                </a:solidFill>
              </a:rPr>
              <a:t>метаалюминат</a:t>
            </a:r>
            <a:r>
              <a:rPr lang="ru-RU" sz="1400" b="1" dirty="0">
                <a:solidFill>
                  <a:srgbClr val="1E03BD"/>
                </a:solidFill>
              </a:rPr>
              <a:t> натрия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3) 2Cr(OH)</a:t>
            </a:r>
            <a:r>
              <a:rPr lang="en-US" sz="2400" b="1" baseline="-25000" dirty="0">
                <a:solidFill>
                  <a:srgbClr val="FF0000"/>
                </a:solidFill>
              </a:rPr>
              <a:t>3</a:t>
            </a:r>
            <a:r>
              <a:rPr lang="en-US" sz="2400" b="1" dirty="0">
                <a:solidFill>
                  <a:srgbClr val="FF0000"/>
                </a:solidFill>
              </a:rPr>
              <a:t> + 3H</a:t>
            </a:r>
            <a:r>
              <a:rPr lang="en-US" sz="2400" b="1" baseline="-25000" dirty="0">
                <a:solidFill>
                  <a:srgbClr val="FF0000"/>
                </a:solidFill>
              </a:rPr>
              <a:t>2</a:t>
            </a:r>
            <a:r>
              <a:rPr lang="en-US" sz="2400" b="1" dirty="0">
                <a:solidFill>
                  <a:srgbClr val="FF0000"/>
                </a:solidFill>
              </a:rPr>
              <a:t>SO</a:t>
            </a:r>
            <a:r>
              <a:rPr lang="en-US" sz="2400" b="1" baseline="-25000" dirty="0">
                <a:solidFill>
                  <a:srgbClr val="FF0000"/>
                </a:solidFill>
              </a:rPr>
              <a:t>4</a:t>
            </a:r>
            <a:r>
              <a:rPr lang="en-US" sz="2400" b="1" dirty="0">
                <a:solidFill>
                  <a:srgbClr val="FF0000"/>
                </a:solidFill>
              </a:rPr>
              <a:t> = Cr</a:t>
            </a:r>
            <a:r>
              <a:rPr lang="en-US" sz="2400" b="1" baseline="-25000" dirty="0">
                <a:solidFill>
                  <a:srgbClr val="FF0000"/>
                </a:solidFill>
              </a:rPr>
              <a:t>2</a:t>
            </a:r>
            <a:r>
              <a:rPr lang="en-US" sz="2400" b="1" dirty="0">
                <a:solidFill>
                  <a:srgbClr val="FF0000"/>
                </a:solidFill>
              </a:rPr>
              <a:t>(SO</a:t>
            </a:r>
            <a:r>
              <a:rPr lang="en-US" sz="2400" b="1" baseline="-25000" dirty="0">
                <a:solidFill>
                  <a:srgbClr val="FF0000"/>
                </a:solidFill>
              </a:rPr>
              <a:t>4</a:t>
            </a:r>
            <a:r>
              <a:rPr lang="en-US" sz="2400" b="1" dirty="0">
                <a:solidFill>
                  <a:srgbClr val="FF0000"/>
                </a:solidFill>
              </a:rPr>
              <a:t>)</a:t>
            </a:r>
            <a:r>
              <a:rPr lang="en-US" sz="2400" b="1" baseline="-25000" dirty="0">
                <a:solidFill>
                  <a:srgbClr val="FF0000"/>
                </a:solidFill>
              </a:rPr>
              <a:t>3</a:t>
            </a:r>
            <a:r>
              <a:rPr lang="en-US" sz="2400" b="1" dirty="0">
                <a:solidFill>
                  <a:srgbClr val="FF0000"/>
                </a:solidFill>
              </a:rPr>
              <a:t> + 6H</a:t>
            </a:r>
            <a:r>
              <a:rPr lang="en-US" sz="2400" b="1" baseline="-25000" dirty="0">
                <a:solidFill>
                  <a:srgbClr val="FF0000"/>
                </a:solidFill>
              </a:rPr>
              <a:t>2</a:t>
            </a:r>
            <a:r>
              <a:rPr lang="en-US" sz="2400" b="1" dirty="0">
                <a:solidFill>
                  <a:srgbClr val="FF0000"/>
                </a:solidFill>
              </a:rPr>
              <a:t>O, 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 4) Cr(OH)</a:t>
            </a:r>
            <a:r>
              <a:rPr lang="en-US" sz="2400" b="1" baseline="-25000" dirty="0">
                <a:solidFill>
                  <a:srgbClr val="FF0000"/>
                </a:solidFill>
              </a:rPr>
              <a:t>3</a:t>
            </a:r>
            <a:r>
              <a:rPr lang="en-US" sz="2400" b="1" dirty="0">
                <a:solidFill>
                  <a:srgbClr val="FF0000"/>
                </a:solidFill>
              </a:rPr>
              <a:t> + 3NaOH = Na</a:t>
            </a:r>
            <a:r>
              <a:rPr lang="en-US" sz="2400" b="1" baseline="-25000" dirty="0">
                <a:solidFill>
                  <a:srgbClr val="FF0000"/>
                </a:solidFill>
              </a:rPr>
              <a:t>3</a:t>
            </a:r>
            <a:r>
              <a:rPr lang="en-US" sz="2400" b="1" dirty="0">
                <a:solidFill>
                  <a:srgbClr val="FF0000"/>
                </a:solidFill>
              </a:rPr>
              <a:t>[Cr(OH)</a:t>
            </a:r>
            <a:r>
              <a:rPr lang="en-US" sz="2400" b="1" baseline="-25000" dirty="0">
                <a:solidFill>
                  <a:srgbClr val="FF0000"/>
                </a:solidFill>
              </a:rPr>
              <a:t>6</a:t>
            </a:r>
            <a:r>
              <a:rPr lang="en-US" sz="2400" b="1" dirty="0">
                <a:solidFill>
                  <a:srgbClr val="FF0000"/>
                </a:solidFill>
              </a:rPr>
              <a:t>]. </a:t>
            </a:r>
          </a:p>
          <a:p>
            <a:r>
              <a:rPr lang="en-US" dirty="0"/>
              <a:t> </a:t>
            </a:r>
            <a:r>
              <a:rPr lang="ru-RU" dirty="0"/>
              <a:t>                                           </a:t>
            </a:r>
            <a:r>
              <a:rPr lang="ru-RU" sz="1400" b="1" dirty="0" err="1">
                <a:solidFill>
                  <a:srgbClr val="1E03BD"/>
                </a:solidFill>
              </a:rPr>
              <a:t>гексагидроксохромат</a:t>
            </a:r>
            <a:r>
              <a:rPr lang="ru-RU" sz="1400" b="1" dirty="0">
                <a:solidFill>
                  <a:srgbClr val="1E03BD"/>
                </a:solidFill>
              </a:rPr>
              <a:t> (</a:t>
            </a:r>
            <a:r>
              <a:rPr lang="en-US" sz="1400" b="1" dirty="0">
                <a:solidFill>
                  <a:srgbClr val="1E03BD"/>
                </a:solidFill>
              </a:rPr>
              <a:t>III) </a:t>
            </a:r>
            <a:r>
              <a:rPr lang="ru-RU" sz="1400" b="1" dirty="0">
                <a:solidFill>
                  <a:srgbClr val="1E03BD"/>
                </a:solidFill>
              </a:rPr>
              <a:t>натрия</a:t>
            </a:r>
            <a:endParaRPr lang="en-US" sz="1400" b="1" dirty="0">
              <a:solidFill>
                <a:srgbClr val="1E03BD"/>
              </a:solidFill>
            </a:endParaRPr>
          </a:p>
          <a:p>
            <a:pPr algn="just"/>
            <a:r>
              <a:rPr lang="ru-RU" b="1" i="1" dirty="0"/>
              <a:t>Примечание.</a:t>
            </a:r>
            <a:r>
              <a:rPr lang="ru-RU" i="1" dirty="0"/>
              <a:t>  </a:t>
            </a:r>
            <a:r>
              <a:rPr lang="ru-RU" dirty="0"/>
              <a:t>Для </a:t>
            </a:r>
            <a:r>
              <a:rPr lang="en-US" dirty="0"/>
              <a:t>Al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ru-RU" dirty="0"/>
              <a:t>уравнение реакции (уравнение 2) написано для случая его взаимодействия </a:t>
            </a:r>
            <a:r>
              <a:rPr lang="ru-RU" dirty="0">
                <a:solidFill>
                  <a:srgbClr val="FF0000"/>
                </a:solidFill>
              </a:rPr>
              <a:t>с расплавом щёлочи</a:t>
            </a:r>
            <a:r>
              <a:rPr lang="ru-RU" dirty="0"/>
              <a:t>, продукт реакции </a:t>
            </a:r>
            <a:r>
              <a:rPr lang="en-US" dirty="0"/>
              <a:t>NaAlO</a:t>
            </a:r>
            <a:r>
              <a:rPr lang="en-US" baseline="-25000" dirty="0"/>
              <a:t>2</a:t>
            </a:r>
            <a:r>
              <a:rPr lang="en-US" dirty="0"/>
              <a:t> – </a:t>
            </a:r>
            <a:r>
              <a:rPr lang="ru-RU" dirty="0" err="1"/>
              <a:t>метаалюминат</a:t>
            </a:r>
            <a:r>
              <a:rPr lang="ru-RU" dirty="0"/>
              <a:t> натрия; а для </a:t>
            </a:r>
            <a:r>
              <a:rPr lang="en-US" dirty="0"/>
              <a:t>Cr(OH)</a:t>
            </a:r>
            <a:r>
              <a:rPr lang="en-US" baseline="-25000" dirty="0"/>
              <a:t>3</a:t>
            </a:r>
            <a:r>
              <a:rPr lang="en-US" dirty="0"/>
              <a:t> (</a:t>
            </a:r>
            <a:r>
              <a:rPr lang="ru-RU" dirty="0"/>
              <a:t>уравнение 3) – </a:t>
            </a:r>
            <a:r>
              <a:rPr lang="ru-RU" dirty="0">
                <a:solidFill>
                  <a:srgbClr val="FF0000"/>
                </a:solidFill>
              </a:rPr>
              <a:t>с раствором щёлочи</a:t>
            </a:r>
            <a:r>
              <a:rPr lang="ru-RU" dirty="0"/>
              <a:t>, продукт реакции </a:t>
            </a:r>
            <a:r>
              <a:rPr lang="en-US" dirty="0"/>
              <a:t>Na</a:t>
            </a:r>
            <a:r>
              <a:rPr lang="en-US" baseline="-25000" dirty="0"/>
              <a:t>3</a:t>
            </a:r>
            <a:r>
              <a:rPr lang="en-US" dirty="0"/>
              <a:t>[Cr(OH)</a:t>
            </a:r>
            <a:r>
              <a:rPr lang="en-US" baseline="-25000" dirty="0"/>
              <a:t>6</a:t>
            </a:r>
            <a:r>
              <a:rPr lang="en-US" dirty="0"/>
              <a:t>] – </a:t>
            </a:r>
            <a:r>
              <a:rPr lang="ru-RU" dirty="0" err="1"/>
              <a:t>гексагидроксохромат</a:t>
            </a:r>
            <a:r>
              <a:rPr lang="ru-RU" dirty="0"/>
              <a:t> (</a:t>
            </a:r>
            <a:r>
              <a:rPr lang="en-US" dirty="0"/>
              <a:t>III) </a:t>
            </a:r>
            <a:r>
              <a:rPr lang="ru-RU" dirty="0"/>
              <a:t>натрия.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48586" y="340797"/>
            <a:ext cx="16979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Пример 4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5599" y="1152436"/>
            <a:ext cx="84412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3399"/>
                </a:solidFill>
              </a:rPr>
              <a:t>Уравнениями  реакций  покажите  амфотерность  оксида алюминия </a:t>
            </a:r>
            <a:r>
              <a:rPr lang="en-US" sz="2000" dirty="0">
                <a:solidFill>
                  <a:srgbClr val="003399"/>
                </a:solidFill>
              </a:rPr>
              <a:t>Al</a:t>
            </a:r>
            <a:r>
              <a:rPr lang="en-US" sz="2000" baseline="-25000" dirty="0">
                <a:solidFill>
                  <a:srgbClr val="003399"/>
                </a:solidFill>
              </a:rPr>
              <a:t>2</a:t>
            </a:r>
            <a:r>
              <a:rPr lang="en-US" sz="2000" dirty="0">
                <a:solidFill>
                  <a:srgbClr val="003399"/>
                </a:solidFill>
              </a:rPr>
              <a:t>O</a:t>
            </a:r>
            <a:r>
              <a:rPr lang="en-US" sz="2000" baseline="-25000" dirty="0">
                <a:solidFill>
                  <a:srgbClr val="003399"/>
                </a:solidFill>
              </a:rPr>
              <a:t>3</a:t>
            </a:r>
            <a:r>
              <a:rPr lang="en-US" sz="2000" dirty="0">
                <a:solidFill>
                  <a:srgbClr val="003399"/>
                </a:solidFill>
              </a:rPr>
              <a:t> </a:t>
            </a:r>
            <a:r>
              <a:rPr lang="ru-RU" sz="2000" dirty="0">
                <a:solidFill>
                  <a:srgbClr val="003399"/>
                </a:solidFill>
              </a:rPr>
              <a:t>и </a:t>
            </a:r>
            <a:r>
              <a:rPr lang="ru-RU" sz="2000" dirty="0" err="1">
                <a:solidFill>
                  <a:srgbClr val="003399"/>
                </a:solidFill>
              </a:rPr>
              <a:t>гидроксида</a:t>
            </a:r>
            <a:r>
              <a:rPr lang="ru-RU" sz="2000" dirty="0">
                <a:solidFill>
                  <a:srgbClr val="003399"/>
                </a:solidFill>
              </a:rPr>
              <a:t> хрома </a:t>
            </a:r>
            <a:r>
              <a:rPr lang="en-US" sz="2000" dirty="0">
                <a:solidFill>
                  <a:srgbClr val="003399"/>
                </a:solidFill>
              </a:rPr>
              <a:t>Cr(OH)</a:t>
            </a:r>
            <a:r>
              <a:rPr lang="en-US" sz="2000" baseline="-25000" dirty="0">
                <a:solidFill>
                  <a:srgbClr val="003399"/>
                </a:solidFill>
              </a:rPr>
              <a:t>3</a:t>
            </a:r>
            <a:r>
              <a:rPr lang="en-US" sz="2000" dirty="0">
                <a:solidFill>
                  <a:srgbClr val="003399"/>
                </a:solidFill>
              </a:rPr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532" y="1132468"/>
            <a:ext cx="85767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Напишите уравнения реакций, характеризующих генетическую  взаимосвязь  между  веществами  в  следующей  цепочке  превращений:</a:t>
            </a:r>
            <a:r>
              <a:rPr lang="ru-RU" sz="2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75079" y="350323"/>
            <a:ext cx="17796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Пример 5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650" y="1955729"/>
            <a:ext cx="8640537" cy="372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600" y="2533573"/>
            <a:ext cx="8178800" cy="326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4866" y="1137904"/>
            <a:ext cx="83904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Напишите уравнения реакций получения средних, кислых и основных солей при взаимодействии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гидроксида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хрома (III) с соляной и серной кислотами. Приведите названия полученных солей.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9569" y="307460"/>
            <a:ext cx="17796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Пример 6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355" y="2344690"/>
            <a:ext cx="7262245" cy="439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80B588030CDDF45AF2CE51AC9B23212" ma:contentTypeVersion="2" ma:contentTypeDescription="Создание документа." ma:contentTypeScope="" ma:versionID="56c027113035a473b41b2ddfe6d0a8de">
  <xsd:schema xmlns:xsd="http://www.w3.org/2001/XMLSchema" xmlns:xs="http://www.w3.org/2001/XMLSchema" xmlns:p="http://schemas.microsoft.com/office/2006/metadata/properties" xmlns:ns2="420e22da-7b05-496f-995e-ad183e8a8dd8" targetNamespace="http://schemas.microsoft.com/office/2006/metadata/properties" ma:root="true" ma:fieldsID="14145e6ed8f7225d6b72bf62a694af39" ns2:_="">
    <xsd:import namespace="420e22da-7b05-496f-995e-ad183e8a8d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0e22da-7b05-496f-995e-ad183e8a8d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EC0C033-3A1C-420B-9538-05C79B7400DE}"/>
</file>

<file path=customXml/itemProps2.xml><?xml version="1.0" encoding="utf-8"?>
<ds:datastoreItem xmlns:ds="http://schemas.openxmlformats.org/officeDocument/2006/customXml" ds:itemID="{10291762-B6A3-4A31-99D9-FEDA67170551}"/>
</file>

<file path=customXml/itemProps3.xml><?xml version="1.0" encoding="utf-8"?>
<ds:datastoreItem xmlns:ds="http://schemas.openxmlformats.org/officeDocument/2006/customXml" ds:itemID="{C9A8C4D8-789D-490F-BCEA-1C6F2634E38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2874</TotalTime>
  <Words>536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Практическое занятие № 5 «Классы неорганических соединений. Генетическая связь между классами неорганических соединений»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Rashida Mukhamedova</cp:lastModifiedBy>
  <cp:revision>336</cp:revision>
  <dcterms:created xsi:type="dcterms:W3CDTF">2017-10-09T05:58:02Z</dcterms:created>
  <dcterms:modified xsi:type="dcterms:W3CDTF">2021-02-16T08:27:46Z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0x010100280B588030CDDF45AF2CE51AC9B23212</vt:lpwstr>
  </property>
</Properties>
</file>