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9" r:id="rId3"/>
    <p:sldId id="295" r:id="rId4"/>
    <p:sldId id="294" r:id="rId5"/>
    <p:sldId id="283" r:id="rId6"/>
    <p:sldId id="285" r:id="rId7"/>
    <p:sldId id="286" r:id="rId8"/>
    <p:sldId id="268" r:id="rId9"/>
    <p:sldId id="296" r:id="rId10"/>
    <p:sldId id="298" r:id="rId11"/>
    <p:sldId id="297" r:id="rId12"/>
    <p:sldId id="299" r:id="rId13"/>
    <p:sldId id="260" r:id="rId14"/>
    <p:sldId id="269" r:id="rId15"/>
    <p:sldId id="290" r:id="rId16"/>
    <p:sldId id="2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E91E-FC7A-42BA-84A2-08354C7A0895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DEBA-F063-4A4B-8F61-7CE7D7BEC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78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DCF7-B032-4ADE-8026-D008CC375B3D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0D0C-0A5A-454C-BE6A-AA326CC4E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5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AE67-08F6-491B-894D-11B9D34F0C7A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E627-AC61-4253-975E-AF328E8F1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73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0C25B98E-012B-48B5-A4B7-99ABD4C5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02E8-5074-4134-8D2C-DADC9539AED5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B2E78E6-76BB-49C0-BDD4-7CBE8CBF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D55979F2-9783-4631-B435-B32231CA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41CD-ED5C-45C5-8DC0-E710D7A2A5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657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083B-C6C5-476D-A895-0E11D27309FD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5A83-CF8D-4F45-B7B4-F7CFD4132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44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B29A-995C-4289-904F-DE861741CB15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63A2-5753-4D1D-861D-D1ED6E0F5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2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2D1B-451F-4CE9-98CC-B5C0FBE4C403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7FA8-86A4-4607-89A1-35364BB6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81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B54E-4708-44DF-8E4A-0947B2D2DEC6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7B45-60FE-4787-A81F-991683773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4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BD74-41F4-4B3F-A247-731766FF8171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77F3-58E4-4124-96EA-6A3CB11DD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3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5428-2FC0-47A5-A1F6-A3002D9C27A1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38F-1C2D-4656-BA37-4D20BCE1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1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94EF-AC1A-48CA-B9CB-569CA03612A6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506D-DFFE-404E-B917-3835595D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87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3AB1-99EB-423D-8CBF-4C6903DEB2C8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6C63-7BD1-447F-8EB0-F7B7DED4A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05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C720A8-573B-4108-BF8E-A93B75C76261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DCCFA9-7E4E-49CC-896A-5D4374025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147888"/>
            <a:ext cx="7772400" cy="11366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ТАҚЫРЫБЫ:</a:t>
            </a: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ЕРІТІНДІЛЕР ТУРАЛЫ ТҮСІНІК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761038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</a:pP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>
              <a:spcBef>
                <a:spcPct val="0"/>
              </a:spcBef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Ерітінділер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түзілу теориялары</a:t>
            </a:r>
            <a:endParaRPr lang="ru-RU" altLang="ru-RU" sz="2400" dirty="0" smtClean="0">
              <a:latin typeface="Arial Black" pitchFamily="34" charset="0"/>
            </a:endParaRPr>
          </a:p>
          <a:p>
            <a:pPr marL="0" indent="457200" algn="ctr">
              <a:spcBef>
                <a:spcPct val="0"/>
              </a:spcBef>
              <a:buFont typeface="Arial" charset="0"/>
              <a:buNone/>
            </a:pPr>
            <a:endParaRPr lang="ru-RU" altLang="ru-RU" sz="2400" dirty="0" smtClean="0">
              <a:latin typeface="Arial Black" pitchFamily="34" charset="0"/>
            </a:endParaRPr>
          </a:p>
          <a:p>
            <a:pPr marL="0" indent="457200" algn="just">
              <a:spcBef>
                <a:spcPct val="0"/>
              </a:spcBef>
              <a:buFont typeface="Arial" charset="0"/>
              <a:buNone/>
            </a:pPr>
            <a:endParaRPr lang="ru-RU" altLang="ru-RU" sz="2400" u="sng" dirty="0" smtClean="0">
              <a:latin typeface="Arial Black" pitchFamily="34" charset="0"/>
            </a:endParaRPr>
          </a:p>
          <a:p>
            <a:pPr marL="0" indent="457200">
              <a:spcBef>
                <a:spcPct val="0"/>
              </a:spcBef>
              <a:buFont typeface="Arial" charset="0"/>
              <a:buNone/>
            </a:pPr>
            <a:endParaRPr lang="ru-RU" altLang="ru-RU" sz="2400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457200">
              <a:spcBef>
                <a:spcPct val="0"/>
              </a:spcBef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ХІХ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ғасырда 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altLang="ru-RU" sz="2400" dirty="0" smtClean="0">
                <a:latin typeface="Arial Black" pitchFamily="34" charset="0"/>
              </a:rPr>
              <a:t> </a:t>
            </a:r>
          </a:p>
          <a:p>
            <a:pPr marL="0" indent="457200" algn="just">
              <a:spcBef>
                <a:spcPct val="0"/>
              </a:spcBef>
              <a:buFont typeface="Arial" charset="0"/>
              <a:buNone/>
            </a:pPr>
            <a:endParaRPr lang="ru-RU" altLang="ru-RU" sz="2400" u="sng" dirty="0" smtClean="0">
              <a:latin typeface="Arial Black" pitchFamily="34" charset="0"/>
            </a:endParaRPr>
          </a:p>
          <a:p>
            <a:pPr marL="0" indent="457200" algn="just">
              <a:spcBef>
                <a:spcPct val="0"/>
              </a:spcBef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</a:p>
          <a:p>
            <a:pPr marL="0" indent="457200" algn="r">
              <a:spcBef>
                <a:spcPct val="0"/>
              </a:spcBef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Д.И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Менделеев ашқан</a:t>
            </a:r>
            <a:endParaRPr lang="ru-RU" altLang="ru-RU" sz="2400" b="1" dirty="0" smtClean="0">
              <a:latin typeface="Arial Black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7E21746A-AEE2-4E48-83AA-052535E666E8}"/>
              </a:ext>
            </a:extLst>
          </p:cNvPr>
          <p:cNvCxnSpPr/>
          <p:nvPr/>
        </p:nvCxnSpPr>
        <p:spPr>
          <a:xfrm flipH="1">
            <a:off x="2051050" y="1268760"/>
            <a:ext cx="1152525" cy="1152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A2F9F74A-8F63-49DB-ADE2-8D8B27F01FF9}"/>
              </a:ext>
            </a:extLst>
          </p:cNvPr>
          <p:cNvCxnSpPr/>
          <p:nvPr/>
        </p:nvCxnSpPr>
        <p:spPr>
          <a:xfrm>
            <a:off x="4644008" y="1268760"/>
            <a:ext cx="2231455" cy="223167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87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xmlns="" id="{5886AC4D-74A3-49D2-B02A-303FEDEDB3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kk-K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Ерігіштік</a:t>
            </a:r>
          </a:p>
          <a:p>
            <a:pPr marL="0" indent="45720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kk-K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kk-K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Ерігіштік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  <a:r>
              <a:rPr lang="kk-KZ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заттың белгілі бір еріткіште </a:t>
            </a:r>
            <a:r>
              <a:rPr lang="kk-KZ" altLang="ru-RU" sz="2400" b="1" u="sng" dirty="0" smtClean="0">
                <a:latin typeface="Arial" charset="0"/>
                <a:cs typeface="Arial" charset="0"/>
              </a:rPr>
              <a:t>еру қабілеттілігі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.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Берілген шарттардағы заттың ерігіштігінің өлшемі – оның қаныққан ерітіндідегі мөлшері.</a:t>
            </a: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kk-KZ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kk-KZ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Ерітінді</a:t>
            </a: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kk-KZ" sz="2400" b="1" i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kk-KZ" sz="2400" b="1" i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қанныққан                қанықпаған          аса қанныққан</a:t>
            </a: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сұйылтылған          концентрленген</a:t>
            </a:r>
            <a:endParaRPr lang="kk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 flipH="1">
            <a:off x="1619250" y="3429000"/>
            <a:ext cx="2736850" cy="1152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4572000" y="3429000"/>
            <a:ext cx="0" cy="1223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>
            <a:off x="4787900" y="3429000"/>
            <a:ext cx="2663825" cy="1152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 flipH="1">
            <a:off x="2771775" y="4868863"/>
            <a:ext cx="1512888" cy="792162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>
            <a:off x="4427538" y="4868863"/>
            <a:ext cx="1800225" cy="792162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1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xmlns="" id="{B19DE2FE-45AD-4C02-A4E5-65CD8A037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04813"/>
            <a:ext cx="8424863" cy="6048375"/>
          </a:xfrm>
        </p:spPr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ru-RU" sz="2200" dirty="0">
              <a:latin typeface="Arial Black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kk-K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Еріткішке байланысты</a:t>
            </a: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kk-KZ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kk-KZ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kk-KZ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kk-KZ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kk-KZ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сулы (бейорганикалық)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43350" indent="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kk-KZ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indent="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kk-KZ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сулы емес (органикалық)</a:t>
            </a:r>
            <a:endParaRPr lang="kk-K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7873536A-9D2C-4469-8FB7-3D57B51DD76E}"/>
              </a:ext>
            </a:extLst>
          </p:cNvPr>
          <p:cNvCxnSpPr/>
          <p:nvPr/>
        </p:nvCxnSpPr>
        <p:spPr>
          <a:xfrm flipH="1">
            <a:off x="1547664" y="1340768"/>
            <a:ext cx="2592066" cy="11521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36B3C63-BD37-456D-9C76-13CCBE97073A}"/>
              </a:ext>
            </a:extLst>
          </p:cNvPr>
          <p:cNvCxnSpPr/>
          <p:nvPr/>
        </p:nvCxnSpPr>
        <p:spPr>
          <a:xfrm>
            <a:off x="4977903" y="1340768"/>
            <a:ext cx="242169" cy="18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35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Ерітіндідегі еріген заттың мөлшері өлшемсіз шамалармен (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үлеспен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 немесе 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пайызбен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) немесе өлшембірлікті шамалармен (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концентрациялармен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) анықталады.</a:t>
            </a: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1. 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Массалық үлес</a:t>
            </a:r>
            <a:r>
              <a:rPr lang="kk-KZ" altLang="ru-RU" sz="2400" b="1" i="1" dirty="0" smtClean="0">
                <a:latin typeface="Arial" charset="0"/>
                <a:cs typeface="Arial" charset="0"/>
              </a:rPr>
              <a:t> 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(</a:t>
            </a:r>
            <a:r>
              <a:rPr lang="en-US" alt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) – еріген зат массасының жалпы ерітінді массасына қатынасы.</a:t>
            </a: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3492500" y="4652963"/>
          <a:ext cx="1920875" cy="1368425"/>
        </p:xfrm>
        <a:graphic>
          <a:graphicData uri="http://schemas.openxmlformats.org/presentationml/2006/ole">
            <p:oleObj spid="_x0000_s10255" name="Формула" r:id="rId3" imgW="748975" imgH="53316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404813"/>
            <a:ext cx="8686800" cy="5976937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2. 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Молярлық концентрация</a:t>
            </a:r>
            <a:r>
              <a:rPr lang="kk-KZ" altLang="ru-RU" sz="2400" b="1" i="1" dirty="0" smtClean="0">
                <a:latin typeface="Arial" charset="0"/>
                <a:cs typeface="Arial" charset="0"/>
              </a:rPr>
              <a:t> 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(</a:t>
            </a:r>
            <a:r>
              <a:rPr lang="kk-KZ" altLang="ru-RU" sz="2400" b="1" i="1" dirty="0" smtClean="0">
                <a:latin typeface="Arial" charset="0"/>
                <a:cs typeface="Arial" charset="0"/>
              </a:rPr>
              <a:t>       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) – 1 л ерітіндідегі заттың мөлшері.                                            </a:t>
            </a: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                                                                      , (моль/л).</a:t>
            </a: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3. 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Эквиваленттік (нормальдық) концентрация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 (          ) – 1 л ерітіндідегі заттың эквивалентінің мөлшері.</a:t>
            </a:r>
          </a:p>
          <a:p>
            <a:pPr marL="0" indent="358775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                                                        </a:t>
            </a:r>
          </a:p>
          <a:p>
            <a:pPr marL="0" indent="358775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                                                                          , (моль/л).</a:t>
            </a:r>
          </a:p>
          <a:p>
            <a:pPr marL="0" indent="358775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1267" name="Объект 1"/>
          <p:cNvGraphicFramePr>
            <a:graphicFrameLocks noChangeAspect="1"/>
          </p:cNvGraphicFramePr>
          <p:nvPr/>
        </p:nvGraphicFramePr>
        <p:xfrm>
          <a:off x="5156200" y="549275"/>
          <a:ext cx="784225" cy="431800"/>
        </p:xfrm>
        <a:graphic>
          <a:graphicData uri="http://schemas.openxmlformats.org/presentationml/2006/ole">
            <p:oleObj spid="_x0000_s11315" r:id="rId3" imgW="576635" imgH="317986" progId="Equation.3">
              <p:embed/>
            </p:oleObj>
          </a:graphicData>
        </a:graphic>
      </p:graphicFrame>
      <p:graphicFrame>
        <p:nvGraphicFramePr>
          <p:cNvPr id="11268" name="Объект 2"/>
          <p:cNvGraphicFramePr>
            <a:graphicFrameLocks noChangeAspect="1"/>
          </p:cNvGraphicFramePr>
          <p:nvPr/>
        </p:nvGraphicFramePr>
        <p:xfrm>
          <a:off x="2555875" y="1914525"/>
          <a:ext cx="4037013" cy="1082675"/>
        </p:xfrm>
        <a:graphic>
          <a:graphicData uri="http://schemas.openxmlformats.org/presentationml/2006/ole">
            <p:oleObj spid="_x0000_s11316" r:id="rId4" imgW="4038600" imgH="1085088" progId="Equation.3">
              <p:embed/>
            </p:oleObj>
          </a:graphicData>
        </a:graphic>
      </p:graphicFrame>
      <p:graphicFrame>
        <p:nvGraphicFramePr>
          <p:cNvPr id="11269" name="Объект 3"/>
          <p:cNvGraphicFramePr>
            <a:graphicFrameLocks noChangeAspect="1"/>
          </p:cNvGraphicFramePr>
          <p:nvPr/>
        </p:nvGraphicFramePr>
        <p:xfrm>
          <a:off x="7885113" y="3068638"/>
          <a:ext cx="1008062" cy="827087"/>
        </p:xfrm>
        <a:graphic>
          <a:graphicData uri="http://schemas.openxmlformats.org/presentationml/2006/ole">
            <p:oleObj spid="_x0000_s11317" r:id="rId5" imgW="776177" imgH="636435" progId="Equation.3">
              <p:embed/>
            </p:oleObj>
          </a:graphicData>
        </a:graphic>
      </p:graphicFrame>
      <p:graphicFrame>
        <p:nvGraphicFramePr>
          <p:cNvPr id="11270" name="Объект 4"/>
          <p:cNvGraphicFramePr>
            <a:graphicFrameLocks noChangeAspect="1"/>
          </p:cNvGraphicFramePr>
          <p:nvPr/>
        </p:nvGraphicFramePr>
        <p:xfrm>
          <a:off x="2159000" y="4292600"/>
          <a:ext cx="4789488" cy="1857375"/>
        </p:xfrm>
        <a:graphic>
          <a:graphicData uri="http://schemas.openxmlformats.org/presentationml/2006/ole">
            <p:oleObj spid="_x0000_s11318" r:id="rId6" imgW="4791456" imgH="1859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404813"/>
            <a:ext cx="8686800" cy="5976937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4. 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Молялдық концентрация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 (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b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) – 1000 г (1 кг) еріткіштегі еріген заттың мөлшері.                    </a:t>
            </a:r>
          </a:p>
          <a:p>
            <a:pPr marL="0" indent="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      </a:t>
            </a: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                                                             , (моль/кг).</a:t>
            </a: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5. 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Ерітіндінің титрі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 (Т) – 1 мл ерітіндідегі еріген заттың массасы.             </a:t>
            </a:r>
          </a:p>
          <a:p>
            <a:pPr marL="0" indent="358775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altLang="ru-RU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2916238" y="1908175"/>
          <a:ext cx="2879725" cy="1089025"/>
        </p:xfrm>
        <a:graphic>
          <a:graphicData uri="http://schemas.openxmlformats.org/presentationml/2006/ole">
            <p:oleObj spid="_x0000_s12315" name="Формула" r:id="rId3" imgW="1307532" imgH="495085" progId="Equation.3">
              <p:embed/>
            </p:oleObj>
          </a:graphicData>
        </a:graphic>
      </p:graphicFrame>
      <p:graphicFrame>
        <p:nvGraphicFramePr>
          <p:cNvPr id="12292" name="Объект 5"/>
          <p:cNvGraphicFramePr>
            <a:graphicFrameLocks noChangeAspect="1"/>
          </p:cNvGraphicFramePr>
          <p:nvPr/>
        </p:nvGraphicFramePr>
        <p:xfrm>
          <a:off x="2411413" y="4652963"/>
          <a:ext cx="4135437" cy="1511300"/>
        </p:xfrm>
        <a:graphic>
          <a:graphicData uri="http://schemas.openxmlformats.org/presentationml/2006/ole">
            <p:oleObj spid="_x0000_s12316" r:id="rId4" imgW="4136136" imgH="151180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kk-KZ" altLang="ru-RU" sz="2400" b="1" dirty="0" smtClean="0">
                <a:latin typeface="Arial" charset="0"/>
                <a:cs typeface="Arial" charset="0"/>
              </a:rPr>
              <a:t>6. </a:t>
            </a:r>
            <a:r>
              <a:rPr lang="kk-KZ" alt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Мольдік үлес</a:t>
            </a:r>
            <a:r>
              <a:rPr lang="kk-KZ" altLang="ru-RU" sz="2400" b="1" dirty="0" smtClean="0">
                <a:latin typeface="Arial" charset="0"/>
                <a:cs typeface="Arial" charset="0"/>
              </a:rPr>
              <a:t> (  ) – берілген компонент молшерінің ерітіндідегі компоненттердің жалпы мөлшеріне қатынасы.</a:t>
            </a: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charset="0"/>
              <a:cs typeface="Arial" charset="0"/>
            </a:endParaRP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4143375" y="327025"/>
          <a:ext cx="428625" cy="581025"/>
        </p:xfrm>
        <a:graphic>
          <a:graphicData uri="http://schemas.openxmlformats.org/presentationml/2006/ole">
            <p:oleObj spid="_x0000_s13339" name="Формула" r:id="rId3" imgW="177646" imgH="241091" progId="Equation.3">
              <p:embed/>
            </p:oleObj>
          </a:graphicData>
        </a:graphic>
      </p:graphicFrame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3348038" y="2276475"/>
          <a:ext cx="2232025" cy="1312863"/>
        </p:xfrm>
        <a:graphic>
          <a:graphicData uri="http://schemas.openxmlformats.org/presentationml/2006/ole">
            <p:oleObj spid="_x0000_s13340" name="Формула" r:id="rId4" imgW="863225" imgH="5077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976516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Судағы қосылыстардың ерігіштігі және оған әсірететін факторлар. 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Сулы 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ерітінділер түзілуі. 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Ерітінділер 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түрлері: сұйылтылған және концентрленген, қанықпаған, қаныққан және аса қаныққан, сулы және сулы емес. 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Ерітінділердің 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сандық құрамын анықтау.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333375"/>
            <a:ext cx="8642350" cy="611981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судағы ерігіштігі бойынша (         )</a:t>
            </a:r>
            <a:endParaRPr lang="kk-KZ" altLang="ru-RU" sz="2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kk-KZ" altLang="ru-RU" sz="2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kk-KZ" altLang="ru-RU" sz="2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Жақсы еритіндер (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 л          10 г-нан артық ериді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kk-KZ" altLang="ru-RU" sz="2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                          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Аз еритіндер (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м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marL="0" indent="0" algn="just"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       1 л           0,01-10 г аралығында ериді</a:t>
            </a:r>
            <a:endParaRPr lang="kk-KZ" altLang="ru-RU" sz="2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                            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                                   Ерімейтіндер (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н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                          1 л            0,01 г-нан аз ериді </a:t>
            </a:r>
          </a:p>
        </p:txBody>
      </p:sp>
      <p:graphicFrame>
        <p:nvGraphicFramePr>
          <p:cNvPr id="34819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832324283"/>
              </p:ext>
            </p:extLst>
          </p:nvPr>
        </p:nvGraphicFramePr>
        <p:xfrm>
          <a:off x="6228184" y="765175"/>
          <a:ext cx="792163" cy="436563"/>
        </p:xfrm>
        <a:graphic>
          <a:graphicData uri="http://schemas.openxmlformats.org/presentationml/2006/ole">
            <p:oleObj spid="_x0000_s33838" name="Формула" r:id="rId3" imgW="368140" imgH="203112" progId="Equation.3">
              <p:embed/>
            </p:oleObj>
          </a:graphicData>
        </a:graphic>
      </p:graphicFrame>
      <p:graphicFrame>
        <p:nvGraphicFramePr>
          <p:cNvPr id="3482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567435064"/>
              </p:ext>
            </p:extLst>
          </p:nvPr>
        </p:nvGraphicFramePr>
        <p:xfrm>
          <a:off x="899592" y="2552898"/>
          <a:ext cx="720725" cy="454025"/>
        </p:xfrm>
        <a:graphic>
          <a:graphicData uri="http://schemas.openxmlformats.org/presentationml/2006/ole">
            <p:oleObj spid="_x0000_s33839" name="Формула" r:id="rId4" imgW="342603" imgH="215713" progId="Equation.3">
              <p:embed/>
            </p:oleObj>
          </a:graphicData>
        </a:graphic>
      </p:graphicFrame>
      <p:graphicFrame>
        <p:nvGraphicFramePr>
          <p:cNvPr id="348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2719708"/>
              </p:ext>
            </p:extLst>
          </p:nvPr>
        </p:nvGraphicFramePr>
        <p:xfrm>
          <a:off x="2123728" y="3865042"/>
          <a:ext cx="792163" cy="500062"/>
        </p:xfrm>
        <a:graphic>
          <a:graphicData uri="http://schemas.openxmlformats.org/presentationml/2006/ole">
            <p:oleObj spid="_x0000_s33840" name="Формула" r:id="rId5" imgW="342603" imgH="215713" progId="Equation.3">
              <p:embed/>
            </p:oleObj>
          </a:graphicData>
        </a:graphic>
      </p:graphicFrame>
      <p:graphicFrame>
        <p:nvGraphicFramePr>
          <p:cNvPr id="348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0129815"/>
              </p:ext>
            </p:extLst>
          </p:nvPr>
        </p:nvGraphicFramePr>
        <p:xfrm>
          <a:off x="3779837" y="5157192"/>
          <a:ext cx="792163" cy="498475"/>
        </p:xfrm>
        <a:graphic>
          <a:graphicData uri="http://schemas.openxmlformats.org/presentationml/2006/ole">
            <p:oleObj spid="_x0000_s33841" name="Формула" r:id="rId6" imgW="342603" imgH="215713" progId="Equation.3">
              <p:embed/>
            </p:oleObj>
          </a:graphicData>
        </a:graphic>
      </p:graphicFrame>
      <p:sp>
        <p:nvSpPr>
          <p:cNvPr id="34823" name="Line 12"/>
          <p:cNvSpPr>
            <a:spLocks noChangeShapeType="1"/>
          </p:cNvSpPr>
          <p:nvPr/>
        </p:nvSpPr>
        <p:spPr bwMode="auto">
          <a:xfrm flipH="1">
            <a:off x="1763713" y="1196975"/>
            <a:ext cx="1584325" cy="936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>
            <a:off x="4787900" y="1196975"/>
            <a:ext cx="0" cy="2305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>
            <a:off x="5435600" y="1196975"/>
            <a:ext cx="2952750" cy="2663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6" name="Line 16"/>
          <p:cNvSpPr>
            <a:spLocks noChangeShapeType="1"/>
          </p:cNvSpPr>
          <p:nvPr/>
        </p:nvSpPr>
        <p:spPr bwMode="auto">
          <a:xfrm flipH="1">
            <a:off x="5580111" y="3860800"/>
            <a:ext cx="2813545" cy="9363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2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024563"/>
          </a:xfrm>
        </p:spPr>
        <p:txBody>
          <a:bodyPr rtlCol="0">
            <a:noAutofit/>
          </a:bodyPr>
          <a:lstStyle/>
          <a:p>
            <a:pPr marL="266700" indent="-266700" algn="ctr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Ерітінділер</a:t>
            </a:r>
          </a:p>
          <a:p>
            <a:pPr marL="266700" indent="-2667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0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Ерітінді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деп екі немесе бірнеше компоненттен тұратын құрамы ауыспалы гомогенді жүйені атайды.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Ерітінді (агрегаттық күйі бойынша)</a:t>
            </a:r>
          </a:p>
          <a:p>
            <a:pPr marL="0" indent="3600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3600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0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3600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газды               сұйық                      қатты</a:t>
            </a:r>
          </a:p>
          <a:p>
            <a:pPr marL="0" indent="3600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00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Шартты түрінде ерітінді екі компоненттерден тұрады деп есептелінеді: 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еріткіш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еріген заттан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27784" y="3030241"/>
            <a:ext cx="1440160" cy="10608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693219" y="3030241"/>
            <a:ext cx="574525" cy="10608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3030241"/>
            <a:ext cx="3745110" cy="10608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0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3527425" cy="2655888"/>
          </a:xfr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3457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213100"/>
            <a:ext cx="45370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476250"/>
            <a:ext cx="2857500" cy="2085975"/>
          </a:xfr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284538"/>
            <a:ext cx="22177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0" y="3357563"/>
            <a:ext cx="35956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3043238" cy="2016125"/>
          </a:xfr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3071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19813"/>
          </a:xfrm>
        </p:spPr>
        <p:txBody>
          <a:bodyPr/>
          <a:lstStyle/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Еріткіш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жүйеде көп мөлшерде болады және ерігенге дейін де, ерігеннен кейін де агрегаттық күйін өзгертпейді.</a:t>
            </a: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Еру  кезінде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сольваттану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деп аталатын еріткіш пен еріген заттың арасында әрекеттесу процесі өтеді. </a:t>
            </a: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Сулы ерітінділерде –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гидраттану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деп аталады.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2609850" cy="3140075"/>
          </a:xfr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708275"/>
            <a:ext cx="23637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2735262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82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349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Формула</vt:lpstr>
      <vt:lpstr>Microsoft Equation 3.0</vt:lpstr>
      <vt:lpstr>ДӘРІС ТАҚЫРЫБЫ:  ЕРІТІНДІЛЕР ТУРАЛЫ ТҮСІНІК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314</cp:revision>
  <dcterms:created xsi:type="dcterms:W3CDTF">2008-08-25T05:22:23Z</dcterms:created>
  <dcterms:modified xsi:type="dcterms:W3CDTF">2022-03-11T13:28:55Z</dcterms:modified>
</cp:coreProperties>
</file>