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82" r:id="rId3"/>
    <p:sldId id="288" r:id="rId4"/>
    <p:sldId id="289" r:id="rId5"/>
    <p:sldId id="290" r:id="rId6"/>
    <p:sldId id="283" r:id="rId7"/>
    <p:sldId id="291" r:id="rId8"/>
    <p:sldId id="277" r:id="rId9"/>
    <p:sldId id="28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1E03BD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993576" y="2282654"/>
            <a:ext cx="7766221" cy="4468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Практическое занятие №6</a:t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b="1" dirty="0">
                <a:solidFill>
                  <a:schemeClr val="bg1"/>
                </a:solidFill>
              </a:rPr>
              <a:t>Электролитическая диссоциация кислот, оснований, солей. Сильные и слабые электролиты</a:t>
            </a:r>
            <a:br>
              <a:rPr lang="ru-RU" sz="4000" b="1" dirty="0">
                <a:solidFill>
                  <a:schemeClr val="bg1"/>
                </a:solidFill>
              </a:rPr>
            </a:br>
            <a:br>
              <a:rPr lang="ru-RU" sz="4000" dirty="0">
                <a:solidFill>
                  <a:schemeClr val="bg1"/>
                </a:solidFill>
              </a:rPr>
            </a:br>
            <a:br>
              <a:rPr lang="ru-RU" sz="4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br>
              <a:rPr lang="ru-RU" sz="44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03867" y="4888230"/>
            <a:ext cx="6527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69967" y="450334"/>
            <a:ext cx="17940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Пример 1.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8601" y="1087103"/>
            <a:ext cx="8610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Напишите схемы диссоциации: 1) кислот HNO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H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2)  щелочей KOH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3) нормальных (средних)  солей K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и CaCl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4) кислой соли NaHCO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основной соли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ZnOHCl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037" y="2238285"/>
            <a:ext cx="8957963" cy="4153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629" y="1560878"/>
            <a:ext cx="8748304" cy="29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26034" y="340267"/>
            <a:ext cx="40749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Пример 1.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bg1"/>
                </a:solidFill>
              </a:rPr>
              <a:t>Продолжение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267" y="1196540"/>
            <a:ext cx="860213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Написать молекулярные и ионные уравнения следующих реакций: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1) нитрата свинца (II) с сульфидом калия; 2) серной кислоты с гипохлоритом натрия; 3) гидросульфида натрия с соляной кислотой ; 4)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гидроксида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хрома (III) с азотной кислотой; 5)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гидроксида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хрома (III) 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гидроксидом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калия.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34727"/>
            <a:ext cx="8662724" cy="1921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26033" y="306400"/>
            <a:ext cx="1875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Пример </a:t>
            </a:r>
            <a:r>
              <a:rPr lang="en-US" sz="2800" b="1" dirty="0">
                <a:solidFill>
                  <a:schemeClr val="bg1"/>
                </a:solidFill>
              </a:rPr>
              <a:t>2</a:t>
            </a:r>
            <a:r>
              <a:rPr lang="ru-RU" sz="2800" b="1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09067" y="3532200"/>
            <a:ext cx="467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 уравнение реакции в молекулярном виде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95999" y="40371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 уравнение реакции в полной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ионной форме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00400" y="4545168"/>
            <a:ext cx="65447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 уравнение реакции в сокращенной ионной форме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501" y="306400"/>
            <a:ext cx="41567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Пример </a:t>
            </a:r>
            <a:r>
              <a:rPr lang="en-US" sz="2800" b="1" dirty="0">
                <a:solidFill>
                  <a:schemeClr val="bg1"/>
                </a:solidFill>
              </a:rPr>
              <a:t>2</a:t>
            </a:r>
            <a:r>
              <a:rPr lang="ru-RU" sz="2800" b="1" dirty="0">
                <a:solidFill>
                  <a:schemeClr val="bg1"/>
                </a:solidFill>
              </a:rPr>
              <a:t>. Продолжение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2533" y="1327835"/>
            <a:ext cx="8585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2) </a:t>
            </a:r>
            <a:r>
              <a:rPr lang="pt-BR" dirty="0"/>
              <a:t>H</a:t>
            </a:r>
            <a:r>
              <a:rPr lang="pt-BR" baseline="-25000" dirty="0"/>
              <a:t>2</a:t>
            </a:r>
            <a:r>
              <a:rPr lang="pt-BR" dirty="0"/>
              <a:t>SO</a:t>
            </a:r>
            <a:r>
              <a:rPr lang="pt-BR" baseline="-25000" dirty="0"/>
              <a:t>4</a:t>
            </a:r>
            <a:r>
              <a:rPr lang="pt-BR" dirty="0"/>
              <a:t> + 2NaClO = 2HClO + Na</a:t>
            </a:r>
            <a:r>
              <a:rPr lang="pt-BR" baseline="-25000" dirty="0"/>
              <a:t>2</a:t>
            </a:r>
            <a:r>
              <a:rPr lang="pt-BR" dirty="0"/>
              <a:t>SO</a:t>
            </a:r>
            <a:r>
              <a:rPr lang="pt-BR" baseline="-25000" dirty="0"/>
              <a:t>4</a:t>
            </a:r>
            <a:r>
              <a:rPr lang="ru-RU" baseline="-25000" dirty="0"/>
              <a:t>  </a:t>
            </a:r>
            <a:r>
              <a:rPr lang="ru-RU" dirty="0"/>
              <a:t>– </a:t>
            </a:r>
            <a:r>
              <a:rPr lang="ru-RU" dirty="0">
                <a:solidFill>
                  <a:srgbClr val="FF0000"/>
                </a:solidFill>
              </a:rPr>
              <a:t>уравнение реакции в молекулярном виде</a:t>
            </a:r>
          </a:p>
          <a:p>
            <a:r>
              <a:rPr lang="ru-RU" dirty="0"/>
              <a:t> т.к. </a:t>
            </a:r>
            <a:r>
              <a:rPr lang="pt-BR" dirty="0"/>
              <a:t>HClO</a:t>
            </a:r>
            <a:r>
              <a:rPr lang="ru-RU" dirty="0"/>
              <a:t> – </a:t>
            </a:r>
            <a:r>
              <a:rPr lang="ru-RU" dirty="0" err="1"/>
              <a:t>малодиссоциирующее</a:t>
            </a:r>
            <a:r>
              <a:rPr lang="ru-RU" dirty="0"/>
              <a:t>  соединение,</a:t>
            </a:r>
            <a:r>
              <a:rPr lang="pt-BR" dirty="0"/>
              <a:t> </a:t>
            </a:r>
            <a:r>
              <a:rPr lang="ru-RU" dirty="0"/>
              <a:t>реакция идет до конца.</a:t>
            </a:r>
          </a:p>
          <a:p>
            <a:r>
              <a:rPr lang="pt-BR" dirty="0"/>
              <a:t>2H</a:t>
            </a:r>
            <a:r>
              <a:rPr lang="ru-RU" baseline="30000" dirty="0"/>
              <a:t>+</a:t>
            </a:r>
            <a:r>
              <a:rPr lang="ru-RU" dirty="0"/>
              <a:t> + </a:t>
            </a:r>
            <a:r>
              <a:rPr lang="pt-BR" dirty="0"/>
              <a:t>SO</a:t>
            </a:r>
            <a:r>
              <a:rPr lang="pt-BR" baseline="-25000" dirty="0"/>
              <a:t>4</a:t>
            </a:r>
            <a:r>
              <a:rPr lang="ru-RU" baseline="30000" dirty="0"/>
              <a:t>2</a:t>
            </a:r>
            <a:r>
              <a:rPr lang="pt-BR" baseline="30000" dirty="0"/>
              <a:t>– </a:t>
            </a:r>
            <a:r>
              <a:rPr lang="ru-RU" baseline="30000" dirty="0"/>
              <a:t> </a:t>
            </a:r>
            <a:r>
              <a:rPr lang="ru-RU" dirty="0"/>
              <a:t>+ </a:t>
            </a:r>
            <a:r>
              <a:rPr lang="pt-BR" dirty="0"/>
              <a:t>2Na</a:t>
            </a:r>
            <a:r>
              <a:rPr lang="pt-BR" baseline="30000" dirty="0"/>
              <a:t>+</a:t>
            </a:r>
            <a:r>
              <a:rPr lang="ru-RU" dirty="0"/>
              <a:t> + 2</a:t>
            </a:r>
            <a:r>
              <a:rPr lang="pt-BR" dirty="0"/>
              <a:t>ClO</a:t>
            </a:r>
            <a:r>
              <a:rPr lang="pt-BR" baseline="30000" dirty="0"/>
              <a:t>–</a:t>
            </a:r>
            <a:r>
              <a:rPr lang="pt-BR" dirty="0"/>
              <a:t> = 2HClO + 2Na</a:t>
            </a:r>
            <a:r>
              <a:rPr lang="ru-RU" baseline="30000" dirty="0"/>
              <a:t>+</a:t>
            </a:r>
            <a:r>
              <a:rPr lang="ru-RU" dirty="0"/>
              <a:t> + </a:t>
            </a:r>
            <a:r>
              <a:rPr lang="pt-BR" dirty="0"/>
              <a:t>SO</a:t>
            </a:r>
            <a:r>
              <a:rPr lang="pt-BR" baseline="-25000" dirty="0"/>
              <a:t>4</a:t>
            </a:r>
            <a:r>
              <a:rPr lang="ru-RU" baseline="30000" dirty="0"/>
              <a:t>2</a:t>
            </a:r>
            <a:r>
              <a:rPr lang="pt-BR" baseline="30000" dirty="0"/>
              <a:t>–</a:t>
            </a:r>
            <a:r>
              <a:rPr lang="ru-RU" dirty="0"/>
              <a:t>– </a:t>
            </a:r>
            <a:r>
              <a:rPr lang="ru-RU" dirty="0">
                <a:solidFill>
                  <a:srgbClr val="FF0000"/>
                </a:solidFill>
              </a:rPr>
              <a:t>уравнение реакции в полной ионной форме </a:t>
            </a:r>
            <a:endParaRPr lang="ru-RU" baseline="30000" dirty="0">
              <a:solidFill>
                <a:srgbClr val="FF0000"/>
              </a:solidFill>
            </a:endParaRPr>
          </a:p>
          <a:p>
            <a:r>
              <a:rPr lang="pt-BR" dirty="0"/>
              <a:t>H</a:t>
            </a:r>
            <a:r>
              <a:rPr lang="pt-BR" baseline="30000" dirty="0"/>
              <a:t>+</a:t>
            </a:r>
            <a:r>
              <a:rPr lang="pt-BR" dirty="0"/>
              <a:t> + ClO</a:t>
            </a:r>
            <a:r>
              <a:rPr lang="pt-BR" baseline="30000" dirty="0"/>
              <a:t>–</a:t>
            </a:r>
            <a:r>
              <a:rPr lang="pt-BR" dirty="0"/>
              <a:t> = HClO </a:t>
            </a:r>
            <a:r>
              <a:rPr lang="ru-RU" dirty="0"/>
              <a:t> – </a:t>
            </a:r>
            <a:r>
              <a:rPr lang="ru-RU" dirty="0">
                <a:solidFill>
                  <a:srgbClr val="FF0000"/>
                </a:solidFill>
              </a:rPr>
              <a:t>уравнение реакции в сокращенной ионной форме</a:t>
            </a:r>
            <a:r>
              <a:rPr lang="ru-RU" dirty="0"/>
              <a:t>. </a:t>
            </a:r>
            <a:endParaRPr lang="pt-BR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769534" y="1972733"/>
            <a:ext cx="423333" cy="2455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953933" y="1972734"/>
            <a:ext cx="423333" cy="2455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999066" y="1930399"/>
            <a:ext cx="423333" cy="2455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614335" y="1972733"/>
            <a:ext cx="423333" cy="2455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435516" y="2778663"/>
            <a:ext cx="99700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3) </a:t>
            </a:r>
            <a:r>
              <a:rPr lang="pt-BR" dirty="0"/>
              <a:t>NaHS + HCl = H</a:t>
            </a:r>
            <a:r>
              <a:rPr lang="pt-BR" baseline="-25000" dirty="0"/>
              <a:t>2</a:t>
            </a:r>
            <a:r>
              <a:rPr lang="pt-BR" dirty="0"/>
              <a:t>S↑ + NaCl</a:t>
            </a:r>
            <a:r>
              <a:rPr lang="ru-RU" dirty="0"/>
              <a:t> – </a:t>
            </a:r>
            <a:r>
              <a:rPr lang="ru-RU" dirty="0">
                <a:solidFill>
                  <a:srgbClr val="FF0000"/>
                </a:solidFill>
              </a:rPr>
              <a:t>уравнение реакции в молекулярном виде</a:t>
            </a:r>
          </a:p>
          <a:p>
            <a:r>
              <a:rPr lang="ru-RU" dirty="0"/>
              <a:t> т.к. </a:t>
            </a:r>
            <a:r>
              <a:rPr lang="pt-BR" dirty="0"/>
              <a:t>H</a:t>
            </a:r>
            <a:r>
              <a:rPr lang="pt-BR" baseline="-25000" dirty="0"/>
              <a:t>2</a:t>
            </a:r>
            <a:r>
              <a:rPr lang="pt-BR" dirty="0"/>
              <a:t>S</a:t>
            </a:r>
            <a:r>
              <a:rPr lang="ru-RU" dirty="0"/>
              <a:t> – </a:t>
            </a:r>
            <a:r>
              <a:rPr lang="ru-RU" dirty="0" err="1"/>
              <a:t>малодиссоциирующее</a:t>
            </a:r>
            <a:r>
              <a:rPr lang="ru-RU" dirty="0"/>
              <a:t>  (летучее) соединение,</a:t>
            </a:r>
            <a:r>
              <a:rPr lang="pt-BR" dirty="0"/>
              <a:t> </a:t>
            </a:r>
            <a:r>
              <a:rPr lang="ru-RU" dirty="0"/>
              <a:t>реакция идет до конца.</a:t>
            </a:r>
          </a:p>
          <a:p>
            <a:r>
              <a:rPr lang="pt-BR" dirty="0"/>
              <a:t>Na</a:t>
            </a:r>
            <a:r>
              <a:rPr lang="ru-RU" baseline="30000" dirty="0"/>
              <a:t>+</a:t>
            </a:r>
            <a:r>
              <a:rPr lang="ru-RU" dirty="0"/>
              <a:t> + </a:t>
            </a:r>
            <a:r>
              <a:rPr lang="pt-BR" dirty="0"/>
              <a:t>HS</a:t>
            </a:r>
            <a:r>
              <a:rPr lang="pt-BR" baseline="30000" dirty="0"/>
              <a:t>–</a:t>
            </a:r>
            <a:r>
              <a:rPr lang="pt-BR" dirty="0"/>
              <a:t> + H</a:t>
            </a:r>
            <a:r>
              <a:rPr lang="pt-BR" baseline="30000" dirty="0"/>
              <a:t>+</a:t>
            </a:r>
            <a:r>
              <a:rPr lang="pt-BR" dirty="0"/>
              <a:t> </a:t>
            </a:r>
            <a:r>
              <a:rPr lang="ru-RU" dirty="0"/>
              <a:t>+ </a:t>
            </a:r>
            <a:r>
              <a:rPr lang="pt-BR" dirty="0"/>
              <a:t>Cl</a:t>
            </a:r>
            <a:r>
              <a:rPr lang="pt-BR" baseline="30000" dirty="0"/>
              <a:t> – </a:t>
            </a:r>
            <a:r>
              <a:rPr lang="pt-BR" dirty="0"/>
              <a:t>= H</a:t>
            </a:r>
            <a:r>
              <a:rPr lang="pt-BR" baseline="-25000" dirty="0"/>
              <a:t>2</a:t>
            </a:r>
            <a:r>
              <a:rPr lang="pt-BR" dirty="0"/>
              <a:t>S↑ </a:t>
            </a:r>
            <a:r>
              <a:rPr lang="ru-RU" dirty="0"/>
              <a:t>+ </a:t>
            </a:r>
            <a:r>
              <a:rPr lang="pt-BR" dirty="0"/>
              <a:t>Na</a:t>
            </a:r>
            <a:r>
              <a:rPr lang="ru-RU" baseline="30000" dirty="0"/>
              <a:t>+</a:t>
            </a:r>
            <a:r>
              <a:rPr lang="ru-RU" dirty="0"/>
              <a:t> + </a:t>
            </a:r>
            <a:r>
              <a:rPr lang="pt-BR" dirty="0"/>
              <a:t>Cl</a:t>
            </a:r>
            <a:r>
              <a:rPr lang="pt-BR" baseline="30000" dirty="0"/>
              <a:t> –</a:t>
            </a:r>
            <a:r>
              <a:rPr lang="ru-RU" dirty="0"/>
              <a:t>– </a:t>
            </a:r>
            <a:r>
              <a:rPr lang="ru-RU" dirty="0">
                <a:solidFill>
                  <a:srgbClr val="FF0000"/>
                </a:solidFill>
              </a:rPr>
              <a:t>уравнение реакции в полной ионной форме </a:t>
            </a:r>
            <a:endParaRPr lang="ru-RU" baseline="30000" dirty="0">
              <a:solidFill>
                <a:srgbClr val="FF0000"/>
              </a:solidFill>
            </a:endParaRPr>
          </a:p>
          <a:p>
            <a:r>
              <a:rPr lang="ru-RU" dirty="0"/>
              <a:t> </a:t>
            </a:r>
            <a:r>
              <a:rPr lang="pt-BR" dirty="0"/>
              <a:t>HS</a:t>
            </a:r>
            <a:r>
              <a:rPr lang="pt-BR" baseline="30000" dirty="0"/>
              <a:t>–</a:t>
            </a:r>
            <a:r>
              <a:rPr lang="pt-BR" dirty="0"/>
              <a:t> + H</a:t>
            </a:r>
            <a:r>
              <a:rPr lang="pt-BR" baseline="30000" dirty="0"/>
              <a:t>+ </a:t>
            </a:r>
            <a:r>
              <a:rPr lang="ru-RU" dirty="0"/>
              <a:t>=</a:t>
            </a:r>
            <a:r>
              <a:rPr lang="pt-BR" dirty="0"/>
              <a:t> H</a:t>
            </a:r>
            <a:r>
              <a:rPr lang="pt-BR" baseline="-25000" dirty="0"/>
              <a:t>2</a:t>
            </a:r>
            <a:r>
              <a:rPr lang="pt-BR" dirty="0"/>
              <a:t>S↑</a:t>
            </a:r>
            <a:r>
              <a:rPr lang="ru-RU" dirty="0"/>
              <a:t> – уравнение реакции в сокращенной ионной форме. </a:t>
            </a:r>
            <a:endParaRPr lang="pt-BR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499532" y="3420538"/>
            <a:ext cx="423333" cy="2455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242732" y="3412073"/>
            <a:ext cx="423333" cy="2455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989665" y="3369738"/>
            <a:ext cx="423333" cy="2455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3742265" y="3412071"/>
            <a:ext cx="423333" cy="2455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48732" y="4003298"/>
            <a:ext cx="83227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4) </a:t>
            </a:r>
            <a:r>
              <a:rPr lang="pt-BR" dirty="0"/>
              <a:t>Cr(OH)</a:t>
            </a:r>
            <a:r>
              <a:rPr lang="pt-BR" baseline="-25000" dirty="0"/>
              <a:t>3</a:t>
            </a:r>
            <a:r>
              <a:rPr lang="pt-BR" dirty="0"/>
              <a:t> + 3HNO</a:t>
            </a:r>
            <a:r>
              <a:rPr lang="pt-BR" baseline="-25000" dirty="0"/>
              <a:t>3</a:t>
            </a:r>
            <a:r>
              <a:rPr lang="pt-BR" dirty="0"/>
              <a:t> = Cr(NO</a:t>
            </a:r>
            <a:r>
              <a:rPr lang="pt-BR" baseline="-25000" dirty="0"/>
              <a:t>3</a:t>
            </a:r>
            <a:r>
              <a:rPr lang="pt-BR" dirty="0"/>
              <a:t>)</a:t>
            </a:r>
            <a:r>
              <a:rPr lang="pt-BR" baseline="-25000" dirty="0"/>
              <a:t>3</a:t>
            </a:r>
            <a:r>
              <a:rPr lang="pt-BR" dirty="0"/>
              <a:t> + 3H</a:t>
            </a:r>
            <a:r>
              <a:rPr lang="pt-BR" baseline="-25000" dirty="0"/>
              <a:t>2</a:t>
            </a:r>
            <a:r>
              <a:rPr lang="pt-BR" dirty="0"/>
              <a:t>O</a:t>
            </a:r>
            <a:r>
              <a:rPr lang="ru-RU" dirty="0"/>
              <a:t> – </a:t>
            </a:r>
            <a:r>
              <a:rPr lang="ru-RU" dirty="0">
                <a:solidFill>
                  <a:srgbClr val="FF0000"/>
                </a:solidFill>
              </a:rPr>
              <a:t>уравнение реакции в молекулярном виде</a:t>
            </a:r>
            <a:r>
              <a:rPr lang="pt-BR" dirty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 т.к. </a:t>
            </a:r>
            <a:r>
              <a:rPr lang="pt-BR" dirty="0"/>
              <a:t>Cr(OH)</a:t>
            </a:r>
            <a:r>
              <a:rPr lang="pt-BR" baseline="-25000" dirty="0"/>
              <a:t>3</a:t>
            </a:r>
            <a:r>
              <a:rPr lang="pt-BR" dirty="0"/>
              <a:t> </a:t>
            </a:r>
            <a:r>
              <a:rPr lang="ru-RU" dirty="0"/>
              <a:t>и </a:t>
            </a:r>
            <a:r>
              <a:rPr lang="pt-BR" dirty="0"/>
              <a:t>H</a:t>
            </a:r>
            <a:r>
              <a:rPr lang="pt-BR" baseline="-25000" dirty="0"/>
              <a:t>2</a:t>
            </a:r>
            <a:r>
              <a:rPr lang="pt-BR" dirty="0"/>
              <a:t>O</a:t>
            </a:r>
            <a:r>
              <a:rPr lang="ru-RU" dirty="0"/>
              <a:t> – </a:t>
            </a:r>
            <a:r>
              <a:rPr lang="ru-RU" dirty="0" err="1"/>
              <a:t>малодиссоциирующие</a:t>
            </a:r>
            <a:r>
              <a:rPr lang="ru-RU" dirty="0"/>
              <a:t>  соединения</a:t>
            </a:r>
          </a:p>
          <a:p>
            <a:r>
              <a:rPr lang="pt-BR" dirty="0"/>
              <a:t>Cr(OH)</a:t>
            </a:r>
            <a:r>
              <a:rPr lang="pt-BR" baseline="-25000" dirty="0"/>
              <a:t>3 </a:t>
            </a:r>
            <a:r>
              <a:rPr lang="pt-BR" dirty="0"/>
              <a:t>+ 3H</a:t>
            </a:r>
            <a:r>
              <a:rPr lang="ru-RU" baseline="30000" dirty="0"/>
              <a:t>+</a:t>
            </a:r>
            <a:r>
              <a:rPr lang="ru-RU" dirty="0"/>
              <a:t> + 3</a:t>
            </a:r>
            <a:r>
              <a:rPr lang="pt-BR" dirty="0"/>
              <a:t>NO</a:t>
            </a:r>
            <a:r>
              <a:rPr lang="pt-BR" baseline="-25000" dirty="0"/>
              <a:t>3</a:t>
            </a:r>
            <a:r>
              <a:rPr lang="pt-BR" baseline="30000" dirty="0"/>
              <a:t>–</a:t>
            </a:r>
            <a:r>
              <a:rPr lang="pt-BR" dirty="0"/>
              <a:t> = Cr</a:t>
            </a:r>
            <a:r>
              <a:rPr lang="ru-RU" baseline="30000" dirty="0"/>
              <a:t>3+ </a:t>
            </a:r>
            <a:r>
              <a:rPr lang="ru-RU" dirty="0"/>
              <a:t>+ 3</a:t>
            </a:r>
            <a:r>
              <a:rPr lang="pt-BR" dirty="0"/>
              <a:t>NO</a:t>
            </a:r>
            <a:r>
              <a:rPr lang="pt-BR" baseline="-25000" dirty="0"/>
              <a:t>3</a:t>
            </a:r>
            <a:r>
              <a:rPr lang="pt-BR" baseline="30000" dirty="0"/>
              <a:t>–</a:t>
            </a:r>
            <a:r>
              <a:rPr lang="ru-RU" dirty="0"/>
              <a:t> </a:t>
            </a:r>
            <a:r>
              <a:rPr lang="pt-BR" dirty="0"/>
              <a:t>+ 3H</a:t>
            </a:r>
            <a:r>
              <a:rPr lang="pt-BR" baseline="-25000" dirty="0"/>
              <a:t>2</a:t>
            </a:r>
            <a:r>
              <a:rPr lang="pt-BR" dirty="0"/>
              <a:t>O</a:t>
            </a:r>
            <a:r>
              <a:rPr lang="ru-RU" dirty="0"/>
              <a:t> –</a:t>
            </a:r>
            <a:r>
              <a:rPr lang="pt-BR" dirty="0"/>
              <a:t> </a:t>
            </a:r>
            <a:r>
              <a:rPr lang="ru-RU" dirty="0">
                <a:solidFill>
                  <a:srgbClr val="FF0000"/>
                </a:solidFill>
              </a:rPr>
              <a:t> уравнение реакции в полной ионной форме </a:t>
            </a:r>
            <a:endParaRPr lang="ru-RU" dirty="0"/>
          </a:p>
          <a:p>
            <a:r>
              <a:rPr lang="pt-BR" dirty="0"/>
              <a:t>Cr(OH)</a:t>
            </a:r>
            <a:r>
              <a:rPr lang="pt-BR" baseline="-25000" dirty="0"/>
              <a:t>3</a:t>
            </a:r>
            <a:r>
              <a:rPr lang="pt-BR" dirty="0"/>
              <a:t> + 3H</a:t>
            </a:r>
            <a:r>
              <a:rPr lang="pt-BR" baseline="30000" dirty="0"/>
              <a:t>+</a:t>
            </a:r>
            <a:r>
              <a:rPr lang="pt-BR" dirty="0"/>
              <a:t> = Cr</a:t>
            </a:r>
            <a:r>
              <a:rPr lang="ru-RU" baseline="30000" dirty="0"/>
              <a:t>3+</a:t>
            </a:r>
            <a:r>
              <a:rPr lang="pt-BR" dirty="0"/>
              <a:t> + 3H</a:t>
            </a:r>
            <a:r>
              <a:rPr lang="pt-BR" baseline="-25000" dirty="0"/>
              <a:t>2</a:t>
            </a:r>
            <a:r>
              <a:rPr lang="pt-BR" dirty="0"/>
              <a:t>O </a:t>
            </a:r>
            <a:r>
              <a:rPr lang="ru-RU" dirty="0"/>
              <a:t>– </a:t>
            </a:r>
            <a:r>
              <a:rPr lang="ru-RU" dirty="0">
                <a:solidFill>
                  <a:srgbClr val="FF0000"/>
                </a:solidFill>
              </a:rPr>
              <a:t>уравнение реакции в сокращенной ионной форме</a:t>
            </a:r>
            <a:r>
              <a:rPr lang="ru-RU" dirty="0"/>
              <a:t>. </a:t>
            </a:r>
            <a:endParaRPr lang="pt-BR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2015066" y="4673605"/>
            <a:ext cx="423333" cy="2455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403600" y="4707472"/>
            <a:ext cx="423333" cy="2455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40266" y="5518835"/>
            <a:ext cx="82719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5) </a:t>
            </a:r>
            <a:r>
              <a:rPr lang="pt-BR" dirty="0"/>
              <a:t>Cr(OH)</a:t>
            </a:r>
            <a:r>
              <a:rPr lang="pt-BR" baseline="-25000" dirty="0"/>
              <a:t>3</a:t>
            </a:r>
            <a:r>
              <a:rPr lang="en-US" dirty="0"/>
              <a:t> + 3KOH = K</a:t>
            </a:r>
            <a:r>
              <a:rPr lang="en-US" baseline="-25000" dirty="0"/>
              <a:t>3</a:t>
            </a:r>
            <a:r>
              <a:rPr lang="en-US" dirty="0"/>
              <a:t>[Cr(OH)</a:t>
            </a:r>
            <a:r>
              <a:rPr lang="en-US" baseline="-25000" dirty="0"/>
              <a:t>6</a:t>
            </a:r>
            <a:r>
              <a:rPr lang="en-US" dirty="0"/>
              <a:t>]</a:t>
            </a:r>
            <a:r>
              <a:rPr lang="ru-RU" dirty="0"/>
              <a:t> – </a:t>
            </a:r>
            <a:r>
              <a:rPr lang="ru-RU" dirty="0">
                <a:solidFill>
                  <a:srgbClr val="FF0000"/>
                </a:solidFill>
              </a:rPr>
              <a:t>уравнение реакции в молекулярном виде</a:t>
            </a:r>
            <a:r>
              <a:rPr lang="pt-BR" dirty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dirty="0"/>
              <a:t> </a:t>
            </a:r>
            <a:r>
              <a:rPr lang="pt-BR" dirty="0"/>
              <a:t>Cr(OH)</a:t>
            </a:r>
            <a:r>
              <a:rPr lang="pt-BR" baseline="-25000" dirty="0"/>
              <a:t>3</a:t>
            </a:r>
            <a:r>
              <a:rPr lang="en-US" dirty="0"/>
              <a:t> + 3K</a:t>
            </a:r>
            <a:r>
              <a:rPr lang="ru-RU" baseline="30000" dirty="0"/>
              <a:t>+</a:t>
            </a:r>
            <a:r>
              <a:rPr lang="ru-RU" dirty="0"/>
              <a:t> + </a:t>
            </a:r>
            <a:r>
              <a:rPr lang="en-US" dirty="0"/>
              <a:t>3OH</a:t>
            </a:r>
            <a:r>
              <a:rPr lang="en-US" baseline="30000" dirty="0"/>
              <a:t>–</a:t>
            </a:r>
            <a:r>
              <a:rPr lang="en-US" dirty="0"/>
              <a:t> = 3K</a:t>
            </a:r>
            <a:r>
              <a:rPr lang="ru-RU" baseline="30000" dirty="0"/>
              <a:t>+ </a:t>
            </a:r>
            <a:r>
              <a:rPr lang="ru-RU" dirty="0"/>
              <a:t>+ </a:t>
            </a:r>
            <a:r>
              <a:rPr lang="en-US" dirty="0"/>
              <a:t>[Cr(OH)</a:t>
            </a:r>
            <a:r>
              <a:rPr lang="en-US" baseline="-25000" dirty="0"/>
              <a:t>6</a:t>
            </a:r>
            <a:r>
              <a:rPr lang="en-US" dirty="0"/>
              <a:t>]</a:t>
            </a:r>
            <a:r>
              <a:rPr lang="en-US" baseline="30000" dirty="0"/>
              <a:t>3–</a:t>
            </a:r>
            <a:r>
              <a:rPr lang="ru-RU" dirty="0"/>
              <a:t>– </a:t>
            </a:r>
            <a:r>
              <a:rPr lang="ru-RU" dirty="0">
                <a:solidFill>
                  <a:srgbClr val="FF0000"/>
                </a:solidFill>
              </a:rPr>
              <a:t>уравнение реакции в полной ионной форме </a:t>
            </a:r>
            <a:endParaRPr lang="ru-RU" baseline="30000" dirty="0">
              <a:solidFill>
                <a:srgbClr val="FF0000"/>
              </a:solidFill>
            </a:endParaRPr>
          </a:p>
          <a:p>
            <a:r>
              <a:rPr lang="pt-BR" dirty="0"/>
              <a:t>Cr(OH)</a:t>
            </a:r>
            <a:r>
              <a:rPr lang="pt-BR" baseline="-25000" dirty="0"/>
              <a:t>3</a:t>
            </a:r>
            <a:r>
              <a:rPr lang="en-US" dirty="0"/>
              <a:t> + 3OH</a:t>
            </a:r>
            <a:r>
              <a:rPr lang="en-US" baseline="30000" dirty="0"/>
              <a:t>–</a:t>
            </a:r>
            <a:r>
              <a:rPr lang="en-US" dirty="0"/>
              <a:t> = </a:t>
            </a:r>
            <a:r>
              <a:rPr lang="ru-RU" dirty="0"/>
              <a:t> </a:t>
            </a:r>
            <a:r>
              <a:rPr lang="en-US" dirty="0"/>
              <a:t>[Cr(OH)</a:t>
            </a:r>
            <a:r>
              <a:rPr lang="en-US" baseline="-25000" dirty="0"/>
              <a:t>6</a:t>
            </a:r>
            <a:r>
              <a:rPr lang="en-US" dirty="0"/>
              <a:t>]</a:t>
            </a:r>
            <a:r>
              <a:rPr lang="en-US" baseline="30000" dirty="0"/>
              <a:t>3–</a:t>
            </a:r>
            <a:r>
              <a:rPr lang="en-US" dirty="0"/>
              <a:t> </a:t>
            </a:r>
            <a:r>
              <a:rPr lang="ru-RU" dirty="0"/>
              <a:t>– </a:t>
            </a:r>
            <a:r>
              <a:rPr lang="ru-RU" dirty="0">
                <a:solidFill>
                  <a:srgbClr val="FF0000"/>
                </a:solidFill>
              </a:rPr>
              <a:t>уравнение реакции в сокращенной ионно</a:t>
            </a:r>
            <a:r>
              <a:rPr lang="ru-RU" dirty="0"/>
              <a:t>й форме. </a:t>
            </a:r>
          </a:p>
          <a:p>
            <a:r>
              <a:rPr lang="en-US" dirty="0"/>
              <a:t> </a:t>
            </a:r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1456267" y="5850476"/>
            <a:ext cx="423333" cy="2455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2692400" y="5858943"/>
            <a:ext cx="423333" cy="2455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69967" y="433400"/>
            <a:ext cx="1875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Пример 3.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9467" y="1104035"/>
            <a:ext cx="84497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Напишите в молекулярной и молекулярно-ионной формах  уравнения  реакций  между  следующими  веществами:  а)  ВаСl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и  Nа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б) Na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НС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в) СН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СООK и Н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г) НС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КОН.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4867" y="2140636"/>
            <a:ext cx="8407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Решение: </a:t>
            </a:r>
          </a:p>
          <a:p>
            <a:r>
              <a:rPr lang="ru-RU" dirty="0"/>
              <a:t>а) </a:t>
            </a:r>
            <a:r>
              <a:rPr lang="ru-RU" dirty="0" err="1"/>
              <a:t>ВаС</a:t>
            </a:r>
            <a:r>
              <a:rPr lang="en-US" dirty="0"/>
              <a:t>l</a:t>
            </a:r>
            <a:r>
              <a:rPr lang="ru-RU" baseline="-25000" dirty="0"/>
              <a:t>2</a:t>
            </a:r>
            <a:r>
              <a:rPr lang="ru-RU" dirty="0"/>
              <a:t> + </a:t>
            </a:r>
            <a:r>
              <a:rPr lang="en-US" dirty="0"/>
              <a:t>Na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 = </a:t>
            </a:r>
            <a:r>
              <a:rPr lang="ru-RU" dirty="0" err="1"/>
              <a:t>Ва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+ 2N</a:t>
            </a:r>
            <a:r>
              <a:rPr lang="ru-RU" dirty="0" err="1"/>
              <a:t>аС</a:t>
            </a:r>
            <a:r>
              <a:rPr lang="en-US" dirty="0"/>
              <a:t>l</a:t>
            </a:r>
            <a:r>
              <a:rPr lang="ru-RU" dirty="0"/>
              <a:t> – </a:t>
            </a:r>
            <a:r>
              <a:rPr lang="ru-RU" dirty="0">
                <a:solidFill>
                  <a:srgbClr val="FF0000"/>
                </a:solidFill>
              </a:rPr>
              <a:t>уравнение реакции в молекулярном виде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ru-RU" dirty="0"/>
              <a:t> Ва</a:t>
            </a:r>
            <a:r>
              <a:rPr lang="ru-RU" baseline="30000" dirty="0"/>
              <a:t>2+ </a:t>
            </a:r>
            <a:r>
              <a:rPr lang="en-US" baseline="30000" dirty="0"/>
              <a:t> </a:t>
            </a:r>
            <a:r>
              <a:rPr lang="ru-RU" dirty="0"/>
              <a:t>+ </a:t>
            </a:r>
            <a:r>
              <a:rPr lang="en-US" dirty="0"/>
              <a:t> 2</a:t>
            </a:r>
            <a:r>
              <a:rPr lang="ru-RU" dirty="0"/>
              <a:t>С</a:t>
            </a:r>
            <a:r>
              <a:rPr lang="en-US" dirty="0"/>
              <a:t>l</a:t>
            </a:r>
            <a:r>
              <a:rPr lang="en-US" baseline="30000" dirty="0"/>
              <a:t> –</a:t>
            </a:r>
            <a:r>
              <a:rPr lang="en-US" dirty="0"/>
              <a:t> +  2</a:t>
            </a:r>
            <a:r>
              <a:rPr lang="en-US" baseline="30000" dirty="0"/>
              <a:t> </a:t>
            </a:r>
            <a:r>
              <a:rPr lang="en-US" dirty="0"/>
              <a:t>Na</a:t>
            </a:r>
            <a:r>
              <a:rPr lang="en-US" baseline="30000" dirty="0"/>
              <a:t>+  </a:t>
            </a:r>
            <a:r>
              <a:rPr lang="ru-RU" dirty="0"/>
              <a:t>+ </a:t>
            </a:r>
            <a:r>
              <a:rPr lang="en-US" dirty="0"/>
              <a:t> SO</a:t>
            </a:r>
            <a:r>
              <a:rPr lang="en-US" baseline="-25000" dirty="0"/>
              <a:t>4</a:t>
            </a:r>
            <a:r>
              <a:rPr lang="en-US" baseline="30000" dirty="0"/>
              <a:t>2– </a:t>
            </a:r>
            <a:r>
              <a:rPr lang="en-US" dirty="0"/>
              <a:t>= </a:t>
            </a:r>
            <a:r>
              <a:rPr lang="ru-RU" dirty="0" err="1"/>
              <a:t>Ва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↓ </a:t>
            </a:r>
            <a:r>
              <a:rPr lang="ru-RU" dirty="0"/>
              <a:t>+ </a:t>
            </a:r>
            <a:r>
              <a:rPr lang="en-US" dirty="0"/>
              <a:t> 2</a:t>
            </a:r>
            <a:r>
              <a:rPr lang="en-US" baseline="30000" dirty="0"/>
              <a:t> </a:t>
            </a:r>
            <a:r>
              <a:rPr lang="en-US" dirty="0"/>
              <a:t>Na</a:t>
            </a:r>
            <a:r>
              <a:rPr lang="en-US" baseline="30000" dirty="0"/>
              <a:t>+</a:t>
            </a:r>
            <a:r>
              <a:rPr lang="ru-RU" baseline="30000" dirty="0"/>
              <a:t> </a:t>
            </a:r>
            <a:r>
              <a:rPr lang="en-US" baseline="30000" dirty="0"/>
              <a:t> </a:t>
            </a:r>
            <a:r>
              <a:rPr lang="ru-RU" dirty="0"/>
              <a:t>+ </a:t>
            </a:r>
            <a:r>
              <a:rPr lang="en-US" dirty="0"/>
              <a:t> 2</a:t>
            </a:r>
            <a:r>
              <a:rPr lang="ru-RU" dirty="0"/>
              <a:t>С</a:t>
            </a:r>
            <a:r>
              <a:rPr lang="en-US" dirty="0"/>
              <a:t>l</a:t>
            </a:r>
            <a:r>
              <a:rPr lang="en-US" baseline="30000" dirty="0"/>
              <a:t> –</a:t>
            </a:r>
            <a:r>
              <a:rPr lang="en-US" dirty="0"/>
              <a:t> </a:t>
            </a:r>
            <a:r>
              <a:rPr lang="ru-RU" dirty="0">
                <a:solidFill>
                  <a:srgbClr val="FF0000"/>
                </a:solidFill>
              </a:rPr>
              <a:t>– уравнение реакции в полной ионной форме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ru-RU" dirty="0"/>
              <a:t>Ва</a:t>
            </a:r>
            <a:r>
              <a:rPr lang="ru-RU" baseline="30000" dirty="0"/>
              <a:t>2+</a:t>
            </a:r>
            <a:r>
              <a:rPr lang="ru-RU" dirty="0"/>
              <a:t> + </a:t>
            </a:r>
            <a:r>
              <a:rPr lang="en-US" dirty="0"/>
              <a:t> SO</a:t>
            </a:r>
            <a:r>
              <a:rPr lang="en-US" baseline="-25000" dirty="0"/>
              <a:t>4</a:t>
            </a:r>
            <a:r>
              <a:rPr lang="en-US" baseline="30000" dirty="0"/>
              <a:t>2– </a:t>
            </a:r>
            <a:r>
              <a:rPr lang="en-US" dirty="0"/>
              <a:t>= </a:t>
            </a:r>
            <a:r>
              <a:rPr lang="ru-RU" dirty="0" err="1"/>
              <a:t>Ва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↓ </a:t>
            </a:r>
            <a:r>
              <a:rPr lang="ru-RU" dirty="0"/>
              <a:t>– </a:t>
            </a:r>
            <a:r>
              <a:rPr lang="ru-RU" dirty="0">
                <a:solidFill>
                  <a:srgbClr val="FF0000"/>
                </a:solidFill>
              </a:rPr>
              <a:t>уравнение реакции в сокращенной ионной форме.</a:t>
            </a:r>
            <a:r>
              <a:rPr lang="ru-RU" dirty="0"/>
              <a:t> 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219200" y="2768588"/>
            <a:ext cx="423333" cy="2455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947332" y="2768589"/>
            <a:ext cx="423333" cy="2455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428066" y="2760121"/>
            <a:ext cx="423333" cy="2455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5156200" y="2734721"/>
            <a:ext cx="423333" cy="2455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91246" y="3718467"/>
            <a:ext cx="84310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cs typeface="Times New Roman" pitchFamily="18" charset="0"/>
              </a:rPr>
              <a:t>б) Na</a:t>
            </a:r>
            <a:r>
              <a:rPr lang="ru-RU" baseline="-25000" dirty="0">
                <a:cs typeface="Times New Roman" pitchFamily="18" charset="0"/>
              </a:rPr>
              <a:t>2</a:t>
            </a:r>
            <a:r>
              <a:rPr lang="ru-RU" dirty="0">
                <a:cs typeface="Times New Roman" pitchFamily="18" charset="0"/>
              </a:rPr>
              <a:t>SO</a:t>
            </a:r>
            <a:r>
              <a:rPr lang="ru-RU" baseline="-25000" dirty="0">
                <a:cs typeface="Times New Roman" pitchFamily="18" charset="0"/>
              </a:rPr>
              <a:t>3</a:t>
            </a:r>
            <a:r>
              <a:rPr lang="ru-RU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+</a:t>
            </a:r>
            <a:r>
              <a:rPr lang="ru-RU" dirty="0">
                <a:cs typeface="Times New Roman" pitchFamily="18" charset="0"/>
              </a:rPr>
              <a:t> НС</a:t>
            </a:r>
            <a:r>
              <a:rPr lang="en-US" dirty="0">
                <a:cs typeface="Times New Roman" pitchFamily="18" charset="0"/>
              </a:rPr>
              <a:t>l =</a:t>
            </a:r>
            <a:r>
              <a:rPr lang="ru-RU" dirty="0">
                <a:cs typeface="Times New Roman" pitchFamily="18" charset="0"/>
              </a:rPr>
              <a:t> 2NаС</a:t>
            </a:r>
            <a:r>
              <a:rPr lang="en-US" dirty="0">
                <a:cs typeface="Times New Roman" pitchFamily="18" charset="0"/>
              </a:rPr>
              <a:t>l</a:t>
            </a:r>
            <a:r>
              <a:rPr lang="ru-RU" dirty="0">
                <a:cs typeface="Times New Roman" pitchFamily="18" charset="0"/>
              </a:rPr>
              <a:t> + SO</a:t>
            </a:r>
            <a:r>
              <a:rPr lang="ru-RU" baseline="-25000" dirty="0">
                <a:cs typeface="Times New Roman" pitchFamily="18" charset="0"/>
              </a:rPr>
              <a:t>2</a:t>
            </a:r>
            <a:r>
              <a:rPr lang="ru-RU" dirty="0">
                <a:cs typeface="Times New Roman" pitchFamily="18" charset="0"/>
                <a:sym typeface="Symbol"/>
              </a:rPr>
              <a:t></a:t>
            </a:r>
            <a:r>
              <a:rPr lang="ru-RU" dirty="0">
                <a:cs typeface="Times New Roman" pitchFamily="18" charset="0"/>
              </a:rPr>
              <a:t>+ Н</a:t>
            </a:r>
            <a:r>
              <a:rPr lang="ru-RU" baseline="-25000" dirty="0">
                <a:cs typeface="Times New Roman" pitchFamily="18" charset="0"/>
              </a:rPr>
              <a:t>2</a:t>
            </a:r>
            <a:r>
              <a:rPr lang="ru-RU" dirty="0">
                <a:cs typeface="Times New Roman" pitchFamily="18" charset="0"/>
              </a:rPr>
              <a:t>О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ru-RU" dirty="0"/>
              <a:t>– </a:t>
            </a:r>
            <a:r>
              <a:rPr lang="ru-RU" dirty="0">
                <a:solidFill>
                  <a:srgbClr val="FF0000"/>
                </a:solidFill>
              </a:rPr>
              <a:t>уравнение реакции в молекулярном виде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2</a:t>
            </a:r>
            <a:r>
              <a:rPr lang="en-US" baseline="30000" dirty="0"/>
              <a:t> </a:t>
            </a:r>
            <a:r>
              <a:rPr lang="en-US" dirty="0"/>
              <a:t>Na</a:t>
            </a:r>
            <a:r>
              <a:rPr lang="en-US" baseline="30000" dirty="0"/>
              <a:t>+  </a:t>
            </a:r>
            <a:r>
              <a:rPr lang="ru-RU" dirty="0"/>
              <a:t>+ </a:t>
            </a:r>
            <a:r>
              <a:rPr lang="en-US" dirty="0"/>
              <a:t>SO</a:t>
            </a:r>
            <a:r>
              <a:rPr lang="en-US" baseline="-25000" dirty="0"/>
              <a:t>3</a:t>
            </a:r>
            <a:r>
              <a:rPr lang="en-US" baseline="30000" dirty="0"/>
              <a:t>2– </a:t>
            </a:r>
            <a:r>
              <a:rPr lang="en-US" dirty="0"/>
              <a:t>+ 2</a:t>
            </a:r>
            <a:r>
              <a:rPr lang="ru-RU" dirty="0"/>
              <a:t>Н</a:t>
            </a:r>
            <a:r>
              <a:rPr lang="ru-RU" baseline="30000" dirty="0"/>
              <a:t>+</a:t>
            </a:r>
            <a:r>
              <a:rPr lang="ru-RU" dirty="0"/>
              <a:t> </a:t>
            </a:r>
            <a:r>
              <a:rPr lang="ru-RU" baseline="30000" dirty="0"/>
              <a:t>+ </a:t>
            </a:r>
            <a:r>
              <a:rPr lang="en-US" baseline="30000" dirty="0"/>
              <a:t> </a:t>
            </a:r>
            <a:r>
              <a:rPr lang="ru-RU" dirty="0"/>
              <a:t>+ </a:t>
            </a:r>
            <a:r>
              <a:rPr lang="en-US" dirty="0"/>
              <a:t> 2</a:t>
            </a:r>
            <a:r>
              <a:rPr lang="ru-RU" dirty="0"/>
              <a:t>С</a:t>
            </a:r>
            <a:r>
              <a:rPr lang="en-US" dirty="0"/>
              <a:t>l</a:t>
            </a:r>
            <a:r>
              <a:rPr lang="en-US" baseline="30000" dirty="0"/>
              <a:t> –</a:t>
            </a:r>
            <a:r>
              <a:rPr lang="en-US" dirty="0"/>
              <a:t> </a:t>
            </a:r>
            <a:r>
              <a:rPr lang="ru-RU" dirty="0"/>
              <a:t>= </a:t>
            </a:r>
            <a:r>
              <a:rPr lang="ru-RU" dirty="0">
                <a:cs typeface="Times New Roman" pitchFamily="18" charset="0"/>
              </a:rPr>
              <a:t>2Nа</a:t>
            </a:r>
            <a:r>
              <a:rPr lang="ru-RU" baseline="30000" dirty="0"/>
              <a:t>+ </a:t>
            </a:r>
            <a:r>
              <a:rPr lang="en-US" baseline="30000" dirty="0"/>
              <a:t> </a:t>
            </a:r>
            <a:r>
              <a:rPr lang="ru-RU" dirty="0"/>
              <a:t>+ </a:t>
            </a:r>
            <a:r>
              <a:rPr lang="en-US" dirty="0"/>
              <a:t> 2</a:t>
            </a:r>
            <a:r>
              <a:rPr lang="ru-RU" dirty="0"/>
              <a:t>С</a:t>
            </a:r>
            <a:r>
              <a:rPr lang="en-US" dirty="0"/>
              <a:t>l</a:t>
            </a:r>
            <a:r>
              <a:rPr lang="en-US" baseline="30000" dirty="0"/>
              <a:t> –</a:t>
            </a:r>
            <a:r>
              <a:rPr lang="en-US" dirty="0"/>
              <a:t>  </a:t>
            </a:r>
            <a:r>
              <a:rPr lang="ru-RU" dirty="0"/>
              <a:t>+</a:t>
            </a:r>
            <a:r>
              <a:rPr lang="en-US" dirty="0"/>
              <a:t> SO</a:t>
            </a:r>
            <a:r>
              <a:rPr lang="en-US" baseline="-25000" dirty="0"/>
              <a:t>2</a:t>
            </a:r>
            <a:r>
              <a:rPr lang="en-US" dirty="0">
                <a:sym typeface="Symbol"/>
              </a:rPr>
              <a:t></a:t>
            </a:r>
            <a:r>
              <a:rPr lang="en-US" dirty="0"/>
              <a:t> + </a:t>
            </a:r>
            <a:r>
              <a:rPr lang="ru-RU" dirty="0"/>
              <a:t>Н</a:t>
            </a:r>
            <a:r>
              <a:rPr lang="ru-RU" baseline="-25000" dirty="0"/>
              <a:t>2</a:t>
            </a:r>
            <a:r>
              <a:rPr lang="ru-RU" dirty="0"/>
              <a:t>О – </a:t>
            </a:r>
            <a:r>
              <a:rPr lang="ru-RU" dirty="0">
                <a:solidFill>
                  <a:srgbClr val="FF0000"/>
                </a:solidFill>
              </a:rPr>
              <a:t>уравнение реакции в полной ионной форме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SO</a:t>
            </a:r>
            <a:r>
              <a:rPr lang="en-US" baseline="-25000" dirty="0"/>
              <a:t>3</a:t>
            </a:r>
            <a:r>
              <a:rPr lang="en-US" baseline="30000" dirty="0"/>
              <a:t>2– </a:t>
            </a:r>
            <a:r>
              <a:rPr lang="en-US" dirty="0"/>
              <a:t>+ 2</a:t>
            </a:r>
            <a:r>
              <a:rPr lang="ru-RU" dirty="0"/>
              <a:t>Н</a:t>
            </a:r>
            <a:r>
              <a:rPr lang="ru-RU" baseline="30000" dirty="0"/>
              <a:t>+</a:t>
            </a:r>
            <a:r>
              <a:rPr lang="ru-RU" dirty="0"/>
              <a:t> = </a:t>
            </a:r>
            <a:r>
              <a:rPr lang="en-US" dirty="0"/>
              <a:t>SO</a:t>
            </a:r>
            <a:r>
              <a:rPr lang="en-US" baseline="-25000" dirty="0"/>
              <a:t>2</a:t>
            </a:r>
            <a:r>
              <a:rPr lang="en-US" dirty="0">
                <a:sym typeface="Symbol"/>
              </a:rPr>
              <a:t> </a:t>
            </a:r>
            <a:r>
              <a:rPr lang="en-US" dirty="0"/>
              <a:t>+ </a:t>
            </a:r>
            <a:r>
              <a:rPr lang="ru-RU" dirty="0"/>
              <a:t>Н</a:t>
            </a:r>
            <a:r>
              <a:rPr lang="ru-RU" baseline="-25000" dirty="0"/>
              <a:t>2</a:t>
            </a:r>
            <a:r>
              <a:rPr lang="ru-RU" dirty="0"/>
              <a:t>О – </a:t>
            </a:r>
            <a:r>
              <a:rPr lang="ru-RU" dirty="0">
                <a:solidFill>
                  <a:srgbClr val="FF0000"/>
                </a:solidFill>
              </a:rPr>
              <a:t>уравнение реакции в сокращенной ионной форме.</a:t>
            </a:r>
            <a:r>
              <a:rPr lang="ru-RU" dirty="0"/>
              <a:t>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40267" y="4957001"/>
            <a:ext cx="82888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</a:t>
            </a:r>
            <a:r>
              <a:rPr lang="en-US" dirty="0"/>
              <a:t>) </a:t>
            </a:r>
            <a:r>
              <a:rPr lang="ru-RU" dirty="0"/>
              <a:t>2СН</a:t>
            </a:r>
            <a:r>
              <a:rPr lang="ru-RU" baseline="-25000" dirty="0"/>
              <a:t>3</a:t>
            </a:r>
            <a:r>
              <a:rPr lang="ru-RU" dirty="0"/>
              <a:t>СООК + Н</a:t>
            </a:r>
            <a:r>
              <a:rPr lang="ru-RU" baseline="-25000" dirty="0"/>
              <a:t>2</a:t>
            </a:r>
            <a:r>
              <a:rPr lang="ru-RU" dirty="0"/>
              <a:t>SO</a:t>
            </a:r>
            <a:r>
              <a:rPr lang="ru-RU" baseline="-25000" dirty="0"/>
              <a:t>4</a:t>
            </a:r>
            <a:r>
              <a:rPr lang="ru-RU" dirty="0"/>
              <a:t> = К</a:t>
            </a:r>
            <a:r>
              <a:rPr lang="ru-RU" baseline="-25000" dirty="0"/>
              <a:t>2</a:t>
            </a:r>
            <a:r>
              <a:rPr lang="ru-RU" dirty="0"/>
              <a:t>SO</a:t>
            </a:r>
            <a:r>
              <a:rPr lang="ru-RU" baseline="-25000" dirty="0"/>
              <a:t>4</a:t>
            </a:r>
            <a:r>
              <a:rPr lang="ru-RU" dirty="0"/>
              <a:t> + 2СН</a:t>
            </a:r>
            <a:r>
              <a:rPr lang="ru-RU" baseline="-25000" dirty="0"/>
              <a:t>3</a:t>
            </a:r>
            <a:r>
              <a:rPr lang="ru-RU" dirty="0"/>
              <a:t>СООН – </a:t>
            </a:r>
            <a:r>
              <a:rPr lang="ru-RU" dirty="0">
                <a:solidFill>
                  <a:srgbClr val="FF0000"/>
                </a:solidFill>
              </a:rPr>
              <a:t>уравнение реакции в молекулярном виде</a:t>
            </a:r>
          </a:p>
          <a:p>
            <a:r>
              <a:rPr lang="ru-RU" dirty="0"/>
              <a:t> 2СН</a:t>
            </a:r>
            <a:r>
              <a:rPr lang="ru-RU" baseline="-25000" dirty="0"/>
              <a:t>3</a:t>
            </a:r>
            <a:r>
              <a:rPr lang="ru-RU" dirty="0"/>
              <a:t>СОО</a:t>
            </a:r>
            <a:r>
              <a:rPr lang="ru-RU" baseline="30000" dirty="0"/>
              <a:t>– </a:t>
            </a:r>
            <a:r>
              <a:rPr lang="ru-RU" dirty="0"/>
              <a:t>+ 2К</a:t>
            </a:r>
            <a:r>
              <a:rPr lang="ru-RU" baseline="30000" dirty="0"/>
              <a:t>+– </a:t>
            </a:r>
            <a:r>
              <a:rPr lang="ru-RU" dirty="0"/>
              <a:t>+</a:t>
            </a:r>
            <a:r>
              <a:rPr lang="ru-RU" baseline="30000" dirty="0"/>
              <a:t> </a:t>
            </a:r>
            <a:r>
              <a:rPr lang="ru-RU" dirty="0"/>
              <a:t>2Н</a:t>
            </a:r>
            <a:r>
              <a:rPr lang="ru-RU" baseline="30000" dirty="0"/>
              <a:t>+ </a:t>
            </a:r>
            <a:r>
              <a:rPr lang="ru-RU" dirty="0"/>
              <a:t>+ </a:t>
            </a:r>
            <a:r>
              <a:rPr lang="en-US" dirty="0"/>
              <a:t> SO</a:t>
            </a:r>
            <a:r>
              <a:rPr lang="en-US" baseline="-25000" dirty="0"/>
              <a:t>4</a:t>
            </a:r>
            <a:r>
              <a:rPr lang="en-US" baseline="30000" dirty="0"/>
              <a:t>2– </a:t>
            </a:r>
            <a:r>
              <a:rPr lang="ru-RU" dirty="0"/>
              <a:t>= 2К</a:t>
            </a:r>
            <a:r>
              <a:rPr lang="ru-RU" baseline="30000" dirty="0"/>
              <a:t>+–  </a:t>
            </a:r>
            <a:r>
              <a:rPr lang="ru-RU" dirty="0"/>
              <a:t>+ </a:t>
            </a:r>
            <a:r>
              <a:rPr lang="en-US" dirty="0"/>
              <a:t> SO</a:t>
            </a:r>
            <a:r>
              <a:rPr lang="en-US" baseline="-25000" dirty="0"/>
              <a:t>4</a:t>
            </a:r>
            <a:r>
              <a:rPr lang="en-US" baseline="30000" dirty="0"/>
              <a:t>2– </a:t>
            </a:r>
            <a:r>
              <a:rPr lang="ru-RU" dirty="0"/>
              <a:t>2СН</a:t>
            </a:r>
            <a:r>
              <a:rPr lang="ru-RU" baseline="-25000" dirty="0"/>
              <a:t>3</a:t>
            </a:r>
            <a:r>
              <a:rPr lang="ru-RU" dirty="0"/>
              <a:t>СООН – </a:t>
            </a:r>
            <a:r>
              <a:rPr lang="ru-RU" dirty="0">
                <a:solidFill>
                  <a:srgbClr val="FF0000"/>
                </a:solidFill>
              </a:rPr>
              <a:t>уравнение реакции в полной ионной форме </a:t>
            </a:r>
          </a:p>
          <a:p>
            <a:r>
              <a:rPr lang="ru-RU" dirty="0"/>
              <a:t>СН</a:t>
            </a:r>
            <a:r>
              <a:rPr lang="ru-RU" baseline="-25000" dirty="0"/>
              <a:t>3</a:t>
            </a:r>
            <a:r>
              <a:rPr lang="ru-RU" dirty="0"/>
              <a:t>СОО</a:t>
            </a:r>
            <a:r>
              <a:rPr lang="ru-RU" baseline="30000" dirty="0"/>
              <a:t>– </a:t>
            </a:r>
            <a:r>
              <a:rPr lang="ru-RU" dirty="0"/>
              <a:t>+ Н</a:t>
            </a:r>
            <a:r>
              <a:rPr lang="ru-RU" baseline="30000" dirty="0"/>
              <a:t>+ </a:t>
            </a:r>
            <a:r>
              <a:rPr lang="ru-RU" dirty="0"/>
              <a:t>= СН</a:t>
            </a:r>
            <a:r>
              <a:rPr lang="ru-RU" baseline="-25000" dirty="0"/>
              <a:t>3</a:t>
            </a:r>
            <a:r>
              <a:rPr lang="ru-RU" dirty="0"/>
              <a:t>СООН – </a:t>
            </a:r>
            <a:r>
              <a:rPr lang="ru-RU" dirty="0">
                <a:solidFill>
                  <a:srgbClr val="FF0000"/>
                </a:solidFill>
              </a:rPr>
              <a:t>уравнение реакции в сокращенной ионной форме.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8300" y="357201"/>
            <a:ext cx="40749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Пример </a:t>
            </a:r>
            <a:r>
              <a:rPr lang="en-US" sz="2800" b="1" dirty="0">
                <a:solidFill>
                  <a:schemeClr val="bg1"/>
                </a:solidFill>
              </a:rPr>
              <a:t>3</a:t>
            </a:r>
            <a:r>
              <a:rPr lang="ru-RU" sz="2800" b="1" dirty="0">
                <a:solidFill>
                  <a:schemeClr val="bg1"/>
                </a:solidFill>
              </a:rPr>
              <a:t>. Продолжение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9399" y="1285502"/>
            <a:ext cx="84497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г) НС</a:t>
            </a:r>
            <a:r>
              <a:rPr lang="en-US" dirty="0"/>
              <a:t>l</a:t>
            </a:r>
            <a:r>
              <a:rPr lang="ru-RU" dirty="0"/>
              <a:t> + КОН  = КС</a:t>
            </a:r>
            <a:r>
              <a:rPr lang="en-US" dirty="0"/>
              <a:t>l</a:t>
            </a:r>
            <a:r>
              <a:rPr lang="ru-RU" dirty="0"/>
              <a:t> + Н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en-US" dirty="0"/>
              <a:t> </a:t>
            </a:r>
            <a:r>
              <a:rPr lang="ru-RU" dirty="0"/>
              <a:t>– </a:t>
            </a:r>
            <a:r>
              <a:rPr lang="ru-RU" dirty="0">
                <a:solidFill>
                  <a:srgbClr val="FF0000"/>
                </a:solidFill>
              </a:rPr>
              <a:t>уравнение реакции в молекулярном виде</a:t>
            </a:r>
          </a:p>
          <a:p>
            <a:r>
              <a:rPr lang="ru-RU" dirty="0"/>
              <a:t>Н</a:t>
            </a:r>
            <a:r>
              <a:rPr lang="ru-RU" baseline="30000" dirty="0"/>
              <a:t>+</a:t>
            </a:r>
            <a:r>
              <a:rPr lang="en-US" baseline="30000" dirty="0"/>
              <a:t>  </a:t>
            </a:r>
            <a:r>
              <a:rPr lang="en-US" dirty="0"/>
              <a:t>+ </a:t>
            </a:r>
            <a:r>
              <a:rPr lang="ru-RU" dirty="0"/>
              <a:t>С</a:t>
            </a:r>
            <a:r>
              <a:rPr lang="en-US" dirty="0"/>
              <a:t>l</a:t>
            </a:r>
            <a:r>
              <a:rPr lang="en-US" baseline="30000" dirty="0"/>
              <a:t> –</a:t>
            </a:r>
            <a:r>
              <a:rPr lang="ru-RU" dirty="0"/>
              <a:t> </a:t>
            </a:r>
            <a:r>
              <a:rPr lang="en-US" dirty="0"/>
              <a:t> </a:t>
            </a:r>
            <a:r>
              <a:rPr lang="ru-RU" dirty="0"/>
              <a:t>+</a:t>
            </a:r>
            <a:r>
              <a:rPr lang="en-US" dirty="0"/>
              <a:t> </a:t>
            </a:r>
            <a:r>
              <a:rPr lang="ru-RU" dirty="0"/>
              <a:t>К</a:t>
            </a:r>
            <a:r>
              <a:rPr lang="ru-RU" baseline="30000" dirty="0"/>
              <a:t> + </a:t>
            </a:r>
            <a:r>
              <a:rPr lang="ru-RU" dirty="0"/>
              <a:t>+ ОН</a:t>
            </a:r>
            <a:r>
              <a:rPr lang="ru-RU" baseline="30000" dirty="0"/>
              <a:t>–</a:t>
            </a:r>
            <a:r>
              <a:rPr lang="en-US" baseline="30000" dirty="0"/>
              <a:t> </a:t>
            </a:r>
            <a:r>
              <a:rPr lang="ru-RU" dirty="0"/>
              <a:t>= К</a:t>
            </a:r>
            <a:r>
              <a:rPr lang="ru-RU" baseline="30000" dirty="0"/>
              <a:t> +</a:t>
            </a:r>
            <a:r>
              <a:rPr lang="en-US" baseline="30000" dirty="0"/>
              <a:t> </a:t>
            </a:r>
            <a:r>
              <a:rPr lang="ru-RU" baseline="30000" dirty="0"/>
              <a:t> </a:t>
            </a:r>
            <a:r>
              <a:rPr lang="ru-RU" dirty="0"/>
              <a:t>+</a:t>
            </a:r>
            <a:r>
              <a:rPr lang="en-US" dirty="0"/>
              <a:t> </a:t>
            </a:r>
            <a:r>
              <a:rPr lang="ru-RU" dirty="0"/>
              <a:t>С</a:t>
            </a:r>
            <a:r>
              <a:rPr lang="en-US" dirty="0"/>
              <a:t>l</a:t>
            </a:r>
            <a:r>
              <a:rPr lang="en-US" baseline="30000" dirty="0"/>
              <a:t> – </a:t>
            </a:r>
            <a:r>
              <a:rPr lang="ru-RU" dirty="0"/>
              <a:t>+</a:t>
            </a:r>
            <a:r>
              <a:rPr lang="en-US" dirty="0"/>
              <a:t>   </a:t>
            </a:r>
            <a:r>
              <a:rPr lang="ru-RU" dirty="0"/>
              <a:t>Н</a:t>
            </a:r>
            <a:r>
              <a:rPr lang="ru-RU" baseline="-25000" dirty="0"/>
              <a:t>2</a:t>
            </a:r>
            <a:r>
              <a:rPr lang="ru-RU" dirty="0"/>
              <a:t>О – </a:t>
            </a:r>
            <a:r>
              <a:rPr lang="ru-RU" dirty="0">
                <a:solidFill>
                  <a:srgbClr val="FF0000"/>
                </a:solidFill>
              </a:rPr>
              <a:t> уравнение реакции в полной ионной форме </a:t>
            </a:r>
            <a:endParaRPr lang="en-US" dirty="0"/>
          </a:p>
          <a:p>
            <a:r>
              <a:rPr lang="ru-RU" dirty="0"/>
              <a:t>Н</a:t>
            </a:r>
            <a:r>
              <a:rPr lang="ru-RU" baseline="30000" dirty="0"/>
              <a:t>+</a:t>
            </a:r>
            <a:r>
              <a:rPr lang="en-US" baseline="30000" dirty="0"/>
              <a:t>  </a:t>
            </a:r>
            <a:r>
              <a:rPr lang="ru-RU" dirty="0"/>
              <a:t>+ ОН</a:t>
            </a:r>
            <a:r>
              <a:rPr lang="ru-RU" baseline="30000" dirty="0"/>
              <a:t>–</a:t>
            </a:r>
            <a:r>
              <a:rPr lang="en-US" baseline="30000" dirty="0"/>
              <a:t> </a:t>
            </a:r>
            <a:r>
              <a:rPr lang="ru-RU" dirty="0"/>
              <a:t>= Н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en-US" dirty="0"/>
              <a:t> </a:t>
            </a:r>
            <a:r>
              <a:rPr lang="ru-RU" dirty="0"/>
              <a:t>– </a:t>
            </a:r>
            <a:r>
              <a:rPr lang="ru-RU" dirty="0">
                <a:solidFill>
                  <a:srgbClr val="FF0000"/>
                </a:solidFill>
              </a:rPr>
              <a:t>уравнение реакции в сокращенной ионной фор</a:t>
            </a:r>
            <a:r>
              <a:rPr lang="ru-RU" dirty="0"/>
              <a:t>ме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719666" y="1642521"/>
            <a:ext cx="423333" cy="2455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219200" y="1625588"/>
            <a:ext cx="423333" cy="2455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269066" y="1634055"/>
            <a:ext cx="423333" cy="2455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2717800" y="1642521"/>
            <a:ext cx="423333" cy="2455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38053" y="331800"/>
            <a:ext cx="17940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Пример </a:t>
            </a:r>
            <a:r>
              <a:rPr lang="en-US" sz="2800" b="1" dirty="0">
                <a:solidFill>
                  <a:schemeClr val="bg1"/>
                </a:solidFill>
              </a:rPr>
              <a:t>4</a:t>
            </a:r>
            <a:r>
              <a:rPr lang="ru-RU" sz="28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7067" y="1239504"/>
            <a:ext cx="86952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Напишите в молекулярно-ионном виде реакции между: а)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гидроксидом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аммония и соляной кислотой, б)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гидроксидом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цинка и серной кислотой, в)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гидроксидом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цинка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гидроксидом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натрия.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066" y="2404874"/>
            <a:ext cx="8525933" cy="393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4134" y="1259469"/>
            <a:ext cx="825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Приведено  сокращенное  ионно-молекулярное  уравнение: СN</a:t>
            </a:r>
            <a:r>
              <a:rPr lang="ru-RU" sz="2000" baseline="30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+ Н</a:t>
            </a:r>
            <a:r>
              <a:rPr lang="ru-RU" sz="2000" baseline="30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НСN. Составьте по нему несколько возможных молекулярных уравнений.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27457" y="349264"/>
            <a:ext cx="17940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Пример </a:t>
            </a:r>
            <a:r>
              <a:rPr lang="en-US" sz="2800" b="1" dirty="0">
                <a:solidFill>
                  <a:schemeClr val="bg1"/>
                </a:solidFill>
              </a:rPr>
              <a:t>5</a:t>
            </a:r>
            <a:r>
              <a:rPr lang="ru-RU" sz="2800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012" y="2175933"/>
            <a:ext cx="8489349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80B588030CDDF45AF2CE51AC9B23212" ma:contentTypeVersion="2" ma:contentTypeDescription="Создание документа." ma:contentTypeScope="" ma:versionID="56c027113035a473b41b2ddfe6d0a8de">
  <xsd:schema xmlns:xsd="http://www.w3.org/2001/XMLSchema" xmlns:xs="http://www.w3.org/2001/XMLSchema" xmlns:p="http://schemas.microsoft.com/office/2006/metadata/properties" xmlns:ns2="420e22da-7b05-496f-995e-ad183e8a8dd8" targetNamespace="http://schemas.microsoft.com/office/2006/metadata/properties" ma:root="true" ma:fieldsID="14145e6ed8f7225d6b72bf62a694af39" ns2:_="">
    <xsd:import namespace="420e22da-7b05-496f-995e-ad183e8a8d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0e22da-7b05-496f-995e-ad183e8a8d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DF4CF9-7753-4EE4-AEBA-4C68A764A8DC}"/>
</file>

<file path=customXml/itemProps2.xml><?xml version="1.0" encoding="utf-8"?>
<ds:datastoreItem xmlns:ds="http://schemas.openxmlformats.org/officeDocument/2006/customXml" ds:itemID="{B18FE720-840A-46C7-BA09-619F698ECACB}"/>
</file>

<file path=customXml/itemProps3.xml><?xml version="1.0" encoding="utf-8"?>
<ds:datastoreItem xmlns:ds="http://schemas.openxmlformats.org/officeDocument/2006/customXml" ds:itemID="{D951A834-AFE4-4085-B3D9-551F9F3C7C1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2933</TotalTime>
  <Words>842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Практическое занятие №6 Электролитическая диссоциация кислот, оснований, солей. Сильные и слабые электролиты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Rashida Mukhamedova</cp:lastModifiedBy>
  <cp:revision>370</cp:revision>
  <dcterms:created xsi:type="dcterms:W3CDTF">2017-10-09T05:58:02Z</dcterms:created>
  <dcterms:modified xsi:type="dcterms:W3CDTF">2021-03-02T07:27:10Z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0x010100280B588030CDDF45AF2CE51AC9B23212</vt:lpwstr>
  </property>
</Properties>
</file>