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handoutMasterIdLst>
    <p:handoutMasterId r:id="rId16"/>
  </p:handoutMasterIdLst>
  <p:sldIdLst>
    <p:sldId id="256" r:id="rId2"/>
    <p:sldId id="259" r:id="rId3"/>
    <p:sldId id="279" r:id="rId4"/>
    <p:sldId id="285" r:id="rId5"/>
    <p:sldId id="283" r:id="rId6"/>
    <p:sldId id="284" r:id="rId7"/>
    <p:sldId id="280" r:id="rId8"/>
    <p:sldId id="286" r:id="rId9"/>
    <p:sldId id="281" r:id="rId10"/>
    <p:sldId id="287" r:id="rId11"/>
    <p:sldId id="274" r:id="rId12"/>
    <p:sldId id="282" r:id="rId13"/>
    <p:sldId id="289" r:id="rId14"/>
    <p:sldId id="288" r:id="rId1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338" autoAdjust="0"/>
    <p:restoredTop sz="94660" autoAdjust="0"/>
  </p:normalViewPr>
  <p:slideViewPr>
    <p:cSldViewPr>
      <p:cViewPr varScale="1">
        <p:scale>
          <a:sx n="61" d="100"/>
          <a:sy n="61" d="100"/>
        </p:scale>
        <p:origin x="-91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BFC10F5-CFE6-4F09-BA75-DC8446555F54}" type="datetimeFigureOut">
              <a:rPr lang="ru-RU"/>
              <a:pPr>
                <a:defRPr/>
              </a:pPr>
              <a:t>09.11.2022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FC2BE49-8B71-45A9-BC4E-C3ED3E69851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898023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6CEAD-2B75-44AC-9D4F-784CBA028E1C}" type="datetimeFigureOut">
              <a:rPr lang="ru-RU"/>
              <a:pPr>
                <a:defRPr/>
              </a:pPr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10434-028A-43C1-8207-0C77670CEE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82997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94A46-C83C-4827-A890-306CA3FF4B1F}" type="datetimeFigureOut">
              <a:rPr lang="ru-RU"/>
              <a:pPr>
                <a:defRPr/>
              </a:pPr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289B2-A04F-4F8B-91F3-988438C9AB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601803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20902-04BC-457C-8610-8C4A7B8B255B}" type="datetimeFigureOut">
              <a:rPr lang="ru-RU"/>
              <a:pPr>
                <a:defRPr/>
              </a:pPr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25824-BD91-4DA8-A94A-D20883D740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872251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B26C3-81DB-4BCD-8B14-B04484F9F9C3}" type="datetimeFigureOut">
              <a:rPr lang="ru-RU"/>
              <a:pPr>
                <a:defRPr/>
              </a:pPr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DEEB2-01CD-4CD6-B750-44A2B3A1AA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36097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AEDD5-4317-423F-99D9-AE3AF499367F}" type="datetimeFigureOut">
              <a:rPr lang="ru-RU"/>
              <a:pPr>
                <a:defRPr/>
              </a:pPr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A1887-323A-49D2-B6BC-AFA453DE81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234187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894A5-F08D-4EEC-A039-115C87B8400E}" type="datetimeFigureOut">
              <a:rPr lang="ru-RU"/>
              <a:pPr>
                <a:defRPr/>
              </a:pPr>
              <a:t>09.11.2022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1C588-5A50-4DFA-A461-6066D85114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17269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50E52-9D4C-469F-B7F4-06C564F21DB8}" type="datetimeFigureOut">
              <a:rPr lang="ru-RU"/>
              <a:pPr>
                <a:defRPr/>
              </a:pPr>
              <a:t>09.11.2022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46FE8-B5EF-4ED4-8ED3-1AF2C3DA69C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865149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58816-1B6D-4483-9CAB-6E3F3632A56A}" type="datetimeFigureOut">
              <a:rPr lang="ru-RU"/>
              <a:pPr>
                <a:defRPr/>
              </a:pPr>
              <a:t>09.11.2022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A722ED-0148-4106-9F43-C8677F619D8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49313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43DF1-09C3-43BF-9B1E-B84B8E29BA7C}" type="datetimeFigureOut">
              <a:rPr lang="ru-RU"/>
              <a:pPr>
                <a:defRPr/>
              </a:pPr>
              <a:t>09.11.2022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23B05-4B30-4CA3-9870-802B6D7549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536475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D8835-9DC2-4988-983C-B946A1939FCD}" type="datetimeFigureOut">
              <a:rPr lang="ru-RU"/>
              <a:pPr>
                <a:defRPr/>
              </a:pPr>
              <a:t>09.11.2022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3E603-EFBC-4D19-9FAB-2596B8FFD6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799978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508C5-DBF0-4F7C-8E98-2DD0F293D713}" type="datetimeFigureOut">
              <a:rPr lang="ru-RU"/>
              <a:pPr>
                <a:defRPr/>
              </a:pPr>
              <a:t>09.11.2022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1C6AD-BB24-45DC-BF61-698FBC6991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484504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F9D9F501-5CF5-480D-853F-49EA2217C26A}" type="datetimeFigureOut">
              <a:rPr lang="ru-RU"/>
              <a:pPr>
                <a:defRPr/>
              </a:pPr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34EEFC02-E63B-4D16-9137-DA7FF78CF4B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500" y="2147888"/>
            <a:ext cx="7772400" cy="14970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k-KZ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ДӘРІС ТАҚЫРЫБЫ:</a:t>
            </a:r>
            <a:r>
              <a:rPr lang="kk-K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br>
              <a:rPr lang="kk-K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kk-KZ" sz="2800" b="1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Тұздардың гидролизі</a:t>
            </a:r>
            <a:endParaRPr lang="ru-RU" sz="2800" b="1" cap="all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/>
          <p:cNvSpPr>
            <a:spLocks noGrp="1"/>
          </p:cNvSpPr>
          <p:nvPr>
            <p:ph idx="4294967295"/>
          </p:nvPr>
        </p:nvSpPr>
        <p:spPr>
          <a:xfrm>
            <a:off x="611559" y="476250"/>
            <a:ext cx="7848873" cy="5857875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kk-KZ" sz="2200" b="1" dirty="0">
                <a:latin typeface="Arial" panose="020B0604020202020204" pitchFamily="34" charset="0"/>
              </a:rPr>
              <a:t>Бұл жағдайда ерітіндінің </a:t>
            </a:r>
            <a:r>
              <a:rPr lang="kk-KZ" sz="2200" b="1" dirty="0">
                <a:solidFill>
                  <a:srgbClr val="C00000"/>
                </a:solidFill>
                <a:latin typeface="Arial" panose="020B0604020202020204" pitchFamily="34" charset="0"/>
              </a:rPr>
              <a:t>рН</a:t>
            </a:r>
            <a:r>
              <a:rPr lang="kk-KZ" sz="2200" b="1" dirty="0">
                <a:latin typeface="Arial" panose="020B0604020202020204" pitchFamily="34" charset="0"/>
              </a:rPr>
              <a:t> мәні тұз түзетін </a:t>
            </a:r>
            <a:r>
              <a:rPr lang="kk-KZ" sz="2200" b="1" dirty="0">
                <a:solidFill>
                  <a:srgbClr val="C00000"/>
                </a:solidFill>
                <a:latin typeface="Arial" panose="020B0604020202020204" pitchFamily="34" charset="0"/>
              </a:rPr>
              <a:t>қышқыл</a:t>
            </a:r>
            <a:r>
              <a:rPr lang="kk-KZ" sz="2200" b="1" dirty="0">
                <a:latin typeface="Arial" panose="020B0604020202020204" pitchFamily="34" charset="0"/>
              </a:rPr>
              <a:t> мен </a:t>
            </a:r>
            <a:r>
              <a:rPr lang="kk-KZ" sz="2200" b="1" dirty="0">
                <a:solidFill>
                  <a:srgbClr val="C00000"/>
                </a:solidFill>
                <a:latin typeface="Arial" panose="020B0604020202020204" pitchFamily="34" charset="0"/>
              </a:rPr>
              <a:t>негіздің</a:t>
            </a:r>
            <a:r>
              <a:rPr lang="kk-KZ" sz="2200" b="1" dirty="0">
                <a:latin typeface="Arial" panose="020B0604020202020204" pitchFamily="34" charset="0"/>
              </a:rPr>
              <a:t> </a:t>
            </a:r>
            <a:r>
              <a:rPr lang="kk-KZ" sz="2200" b="1" u="sng" dirty="0">
                <a:latin typeface="Arial" panose="020B0604020202020204" pitchFamily="34" charset="0"/>
              </a:rPr>
              <a:t>салыстырмалы күшіне байланысты болады</a:t>
            </a:r>
            <a:r>
              <a:rPr lang="kk-KZ" sz="2200" b="1" dirty="0">
                <a:latin typeface="Arial" panose="020B0604020202020204" pitchFamily="34" charset="0"/>
              </a:rPr>
              <a:t>: </a:t>
            </a:r>
            <a:endParaRPr lang="en-US" sz="2200" b="1" dirty="0" smtClean="0">
              <a:latin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200" b="1" dirty="0">
              <a:latin typeface="Arial" panose="020B0604020202020204" pitchFamily="34" charset="0"/>
            </a:endParaRPr>
          </a:p>
          <a:p>
            <a:pPr marL="457200" indent="-457200" algn="just">
              <a:spcBef>
                <a:spcPts val="0"/>
              </a:spcBef>
              <a:buAutoNum type="arabicParenR"/>
            </a:pPr>
            <a:r>
              <a:rPr lang="kk-KZ" sz="2200" b="1" dirty="0" smtClean="0">
                <a:latin typeface="Arial" panose="020B0604020202020204" pitchFamily="34" charset="0"/>
              </a:rPr>
              <a:t>егер </a:t>
            </a:r>
            <a:r>
              <a:rPr lang="kk-KZ" sz="2200" b="1" dirty="0">
                <a:solidFill>
                  <a:srgbClr val="C00000"/>
                </a:solidFill>
                <a:latin typeface="Arial" panose="020B0604020202020204" pitchFamily="34" charset="0"/>
              </a:rPr>
              <a:t>К</a:t>
            </a:r>
            <a:r>
              <a:rPr lang="kk-KZ" sz="2200" b="1" baseline="-25000" dirty="0">
                <a:solidFill>
                  <a:srgbClr val="C00000"/>
                </a:solidFill>
                <a:latin typeface="Arial" panose="020B0604020202020204" pitchFamily="34" charset="0"/>
              </a:rPr>
              <a:t>қышқ.</a:t>
            </a:r>
            <a:r>
              <a:rPr lang="kk-KZ" sz="22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kk-KZ" altLang="ru-RU" sz="2000" b="1" dirty="0">
                <a:solidFill>
                  <a:srgbClr val="C00000"/>
                </a:solidFill>
                <a:latin typeface="Arial Black" pitchFamily="34" charset="0"/>
                <a:cs typeface="Arial" charset="0"/>
                <a:sym typeface="Symbol" pitchFamily="18" charset="2"/>
              </a:rPr>
              <a:t></a:t>
            </a:r>
            <a:r>
              <a:rPr lang="kk-KZ" sz="22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К</a:t>
            </a:r>
            <a:r>
              <a:rPr lang="kk-KZ" sz="2200" b="1" baseline="-25000" dirty="0" smtClean="0">
                <a:solidFill>
                  <a:srgbClr val="C00000"/>
                </a:solidFill>
                <a:latin typeface="Arial" panose="020B0604020202020204" pitchFamily="34" charset="0"/>
              </a:rPr>
              <a:t>негіз</a:t>
            </a:r>
            <a:r>
              <a:rPr lang="kk-KZ" sz="2200" b="1" dirty="0" smtClean="0">
                <a:latin typeface="Arial" panose="020B0604020202020204" pitchFamily="34" charset="0"/>
              </a:rPr>
              <a:t>, </a:t>
            </a:r>
            <a:r>
              <a:rPr lang="kk-KZ" sz="2200" b="1" dirty="0">
                <a:latin typeface="Arial" panose="020B0604020202020204" pitchFamily="34" charset="0"/>
              </a:rPr>
              <a:t>онда ерітіндінің </a:t>
            </a:r>
            <a:r>
              <a:rPr lang="kk-KZ" sz="2200" b="1" u="sng" dirty="0">
                <a:latin typeface="Arial" panose="020B0604020202020204" pitchFamily="34" charset="0"/>
              </a:rPr>
              <a:t>рН мәні бейтарапқа шамамен тең</a:t>
            </a:r>
            <a:r>
              <a:rPr lang="kk-KZ" sz="2200" b="1" dirty="0">
                <a:latin typeface="Arial" panose="020B0604020202020204" pitchFamily="34" charset="0"/>
              </a:rPr>
              <a:t> болады (рН </a:t>
            </a:r>
            <a:r>
              <a:rPr lang="kk-KZ" sz="2200" b="1" dirty="0">
                <a:latin typeface="Arial" panose="020B0604020202020204" pitchFamily="34" charset="0"/>
                <a:sym typeface="Symbol"/>
              </a:rPr>
              <a:t></a:t>
            </a:r>
            <a:r>
              <a:rPr lang="kk-KZ" sz="2200" b="1" dirty="0">
                <a:latin typeface="Arial" panose="020B0604020202020204" pitchFamily="34" charset="0"/>
              </a:rPr>
              <a:t> 7</a:t>
            </a:r>
            <a:r>
              <a:rPr lang="kk-KZ" sz="2200" b="1" dirty="0" smtClean="0">
                <a:latin typeface="Arial" panose="020B0604020202020204" pitchFamily="34" charset="0"/>
              </a:rPr>
              <a:t>);</a:t>
            </a:r>
            <a:endParaRPr lang="en-US" sz="2200" b="1" dirty="0" smtClean="0">
              <a:latin typeface="Arial" panose="020B0604020202020204" pitchFamily="34" charset="0"/>
            </a:endParaRPr>
          </a:p>
          <a:p>
            <a:pPr marL="457200" indent="-457200" algn="just">
              <a:spcBef>
                <a:spcPts val="0"/>
              </a:spcBef>
              <a:buAutoNum type="arabicParenR"/>
            </a:pPr>
            <a:endParaRPr lang="en-US" sz="2200" b="1" dirty="0">
              <a:latin typeface="Arial" panose="020B0604020202020204" pitchFamily="34" charset="0"/>
            </a:endParaRPr>
          </a:p>
          <a:p>
            <a:pPr marL="457200" indent="-457200" algn="just">
              <a:spcBef>
                <a:spcPts val="0"/>
              </a:spcBef>
              <a:buAutoNum type="arabicParenR"/>
            </a:pPr>
            <a:r>
              <a:rPr lang="kk-KZ" sz="2200" b="1" dirty="0" smtClean="0">
                <a:latin typeface="Arial" panose="020B0604020202020204" pitchFamily="34" charset="0"/>
              </a:rPr>
              <a:t>егер </a:t>
            </a:r>
            <a:r>
              <a:rPr lang="kk-KZ" sz="2200" b="1" dirty="0">
                <a:solidFill>
                  <a:srgbClr val="C00000"/>
                </a:solidFill>
                <a:latin typeface="Arial" panose="020B0604020202020204" pitchFamily="34" charset="0"/>
              </a:rPr>
              <a:t>К</a:t>
            </a:r>
            <a:r>
              <a:rPr lang="kk-KZ" sz="2200" b="1" baseline="-25000" dirty="0">
                <a:solidFill>
                  <a:srgbClr val="C00000"/>
                </a:solidFill>
                <a:latin typeface="Arial" panose="020B0604020202020204" pitchFamily="34" charset="0"/>
              </a:rPr>
              <a:t>қышқ.</a:t>
            </a:r>
            <a:r>
              <a:rPr lang="kk-KZ" sz="2200" b="1" dirty="0">
                <a:solidFill>
                  <a:srgbClr val="C00000"/>
                </a:solidFill>
                <a:latin typeface="Arial" panose="020B0604020202020204" pitchFamily="34" charset="0"/>
              </a:rPr>
              <a:t> &gt; К</a:t>
            </a:r>
            <a:r>
              <a:rPr lang="kk-KZ" sz="2200" b="1" baseline="-25000" dirty="0">
                <a:solidFill>
                  <a:srgbClr val="C00000"/>
                </a:solidFill>
                <a:latin typeface="Arial" panose="020B0604020202020204" pitchFamily="34" charset="0"/>
              </a:rPr>
              <a:t>негіз</a:t>
            </a:r>
            <a:r>
              <a:rPr lang="kk-KZ" sz="2200" b="1" baseline="-25000" dirty="0">
                <a:latin typeface="Arial" panose="020B0604020202020204" pitchFamily="34" charset="0"/>
              </a:rPr>
              <a:t>.</a:t>
            </a:r>
            <a:r>
              <a:rPr lang="kk-KZ" sz="2200" b="1" dirty="0">
                <a:latin typeface="Arial" panose="020B0604020202020204" pitchFamily="34" charset="0"/>
              </a:rPr>
              <a:t>, онда </a:t>
            </a:r>
            <a:r>
              <a:rPr lang="kk-KZ" sz="2200" b="1" u="sng" dirty="0">
                <a:latin typeface="Arial" panose="020B0604020202020204" pitchFamily="34" charset="0"/>
              </a:rPr>
              <a:t>ерітіндіде сутек иондарының концентрациясы гидроксид-иондарының концентрациясынан жоғары болады</a:t>
            </a:r>
            <a:r>
              <a:rPr lang="kk-KZ" sz="2200" b="1" dirty="0">
                <a:latin typeface="Arial" panose="020B0604020202020204" pitchFamily="34" charset="0"/>
              </a:rPr>
              <a:t> да, орта </a:t>
            </a:r>
            <a:r>
              <a:rPr lang="kk-KZ" sz="2200" b="1" dirty="0">
                <a:solidFill>
                  <a:srgbClr val="C00000"/>
                </a:solidFill>
                <a:latin typeface="Arial" panose="020B0604020202020204" pitchFamily="34" charset="0"/>
              </a:rPr>
              <a:t>әлсіз-қышқылдық</a:t>
            </a:r>
            <a:r>
              <a:rPr lang="kk-KZ" sz="2200" b="1" dirty="0">
                <a:latin typeface="Arial" panose="020B0604020202020204" pitchFamily="34" charset="0"/>
              </a:rPr>
              <a:t> </a:t>
            </a:r>
            <a:r>
              <a:rPr lang="kk-KZ" sz="2200" b="1" dirty="0" smtClean="0">
                <a:latin typeface="Arial" panose="020B0604020202020204" pitchFamily="34" charset="0"/>
              </a:rPr>
              <a:t>болады;</a:t>
            </a:r>
            <a:endParaRPr lang="en-US" sz="2200" b="1" dirty="0" smtClean="0">
              <a:latin typeface="Arial" panose="020B0604020202020204" pitchFamily="34" charset="0"/>
            </a:endParaRPr>
          </a:p>
          <a:p>
            <a:pPr marL="457200" indent="-457200" algn="just">
              <a:spcBef>
                <a:spcPts val="0"/>
              </a:spcBef>
              <a:buAutoNum type="arabicParenR"/>
            </a:pPr>
            <a:endParaRPr lang="en-US" sz="2200" b="1" dirty="0">
              <a:latin typeface="Arial" panose="020B0604020202020204" pitchFamily="34" charset="0"/>
            </a:endParaRPr>
          </a:p>
          <a:p>
            <a:pPr marL="457200" indent="-457200" algn="just">
              <a:spcBef>
                <a:spcPts val="0"/>
              </a:spcBef>
              <a:buAutoNum type="arabicParenR"/>
            </a:pPr>
            <a:r>
              <a:rPr lang="kk-KZ" sz="2200" b="1" dirty="0" smtClean="0">
                <a:latin typeface="Arial" panose="020B0604020202020204" pitchFamily="34" charset="0"/>
              </a:rPr>
              <a:t>егер </a:t>
            </a:r>
            <a:r>
              <a:rPr lang="kk-KZ" sz="2200" b="1" dirty="0">
                <a:solidFill>
                  <a:srgbClr val="C00000"/>
                </a:solidFill>
                <a:latin typeface="Arial" panose="020B0604020202020204" pitchFamily="34" charset="0"/>
              </a:rPr>
              <a:t>К</a:t>
            </a:r>
            <a:r>
              <a:rPr lang="kk-KZ" sz="2200" b="1" baseline="-25000" dirty="0">
                <a:solidFill>
                  <a:srgbClr val="C00000"/>
                </a:solidFill>
                <a:latin typeface="Arial" panose="020B0604020202020204" pitchFamily="34" charset="0"/>
              </a:rPr>
              <a:t>негіз.</a:t>
            </a:r>
            <a:r>
              <a:rPr lang="kk-KZ" sz="2200" b="1" dirty="0">
                <a:solidFill>
                  <a:srgbClr val="C00000"/>
                </a:solidFill>
                <a:latin typeface="Arial" panose="020B0604020202020204" pitchFamily="34" charset="0"/>
              </a:rPr>
              <a:t> &gt; К</a:t>
            </a:r>
            <a:r>
              <a:rPr lang="kk-KZ" sz="2200" b="1" baseline="-25000" dirty="0">
                <a:solidFill>
                  <a:srgbClr val="C00000"/>
                </a:solidFill>
                <a:latin typeface="Arial" panose="020B0604020202020204" pitchFamily="34" charset="0"/>
              </a:rPr>
              <a:t>қышқ</a:t>
            </a:r>
            <a:r>
              <a:rPr lang="kk-KZ" sz="2200" b="1" baseline="-25000" dirty="0">
                <a:latin typeface="Arial" panose="020B0604020202020204" pitchFamily="34" charset="0"/>
              </a:rPr>
              <a:t>.</a:t>
            </a:r>
            <a:r>
              <a:rPr lang="kk-KZ" sz="2200" b="1" dirty="0">
                <a:latin typeface="Arial" panose="020B0604020202020204" pitchFamily="34" charset="0"/>
              </a:rPr>
              <a:t>, онда </a:t>
            </a:r>
            <a:r>
              <a:rPr lang="kk-KZ" sz="2200" b="1" u="sng" dirty="0">
                <a:latin typeface="Arial" panose="020B0604020202020204" pitchFamily="34" charset="0"/>
              </a:rPr>
              <a:t>көбінесе гидролизге тұздың анионы ұшырайды да</a:t>
            </a:r>
            <a:r>
              <a:rPr lang="kk-KZ" sz="2200" b="1" dirty="0">
                <a:latin typeface="Arial" panose="020B0604020202020204" pitchFamily="34" charset="0"/>
              </a:rPr>
              <a:t>, </a:t>
            </a:r>
            <a:r>
              <a:rPr lang="kk-KZ" sz="2200" b="1" u="sng" dirty="0">
                <a:latin typeface="Arial" panose="020B0604020202020204" pitchFamily="34" charset="0"/>
              </a:rPr>
              <a:t>ерітіндіде гидроксид-иондарының концентрациясы сутек иондарының концентрациясынан жоғары</a:t>
            </a:r>
            <a:r>
              <a:rPr lang="kk-KZ" sz="2200" b="1" dirty="0">
                <a:latin typeface="Arial" panose="020B0604020202020204" pitchFamily="34" charset="0"/>
              </a:rPr>
              <a:t> және орта </a:t>
            </a:r>
            <a:r>
              <a:rPr lang="kk-KZ" sz="2200" b="1" dirty="0">
                <a:solidFill>
                  <a:srgbClr val="C00000"/>
                </a:solidFill>
                <a:latin typeface="Arial" panose="020B0604020202020204" pitchFamily="34" charset="0"/>
              </a:rPr>
              <a:t>әлсіз-негіздік</a:t>
            </a:r>
            <a:r>
              <a:rPr lang="kk-KZ" sz="2200" b="1" dirty="0">
                <a:latin typeface="Arial" panose="020B0604020202020204" pitchFamily="34" charset="0"/>
              </a:rPr>
              <a:t> болады.</a:t>
            </a:r>
            <a:endParaRPr lang="kk-KZ" altLang="ru-RU" sz="2200" b="1" dirty="0" smtClean="0">
              <a:solidFill>
                <a:srgbClr val="FF0000"/>
              </a:solidFill>
              <a:latin typeface="Arial" panose="020B060402020202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175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304800" y="188913"/>
            <a:ext cx="8686800" cy="6408737"/>
          </a:xfrm>
        </p:spPr>
        <p:txBody>
          <a:bodyPr/>
          <a:lstStyle/>
          <a:p>
            <a:pPr marL="0" indent="358775" algn="just" eaLnBrk="1" hangingPunct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endParaRPr lang="kk-KZ" altLang="ru-RU" sz="2400" b="1" dirty="0" smtClean="0">
              <a:latin typeface="Arial" charset="0"/>
              <a:cs typeface="Arial" charset="0"/>
            </a:endParaRPr>
          </a:p>
          <a:p>
            <a:pPr marL="0" indent="457200" algn="just">
              <a:buNone/>
            </a:pPr>
            <a:r>
              <a:rPr lang="kk-KZ" altLang="ru-RU" sz="2400" b="1" dirty="0" smtClean="0">
                <a:latin typeface="Arial" panose="020B0604020202020204" pitchFamily="34" charset="0"/>
                <a:cs typeface="Arial" charset="0"/>
              </a:rPr>
              <a:t>4. </a:t>
            </a:r>
            <a:r>
              <a:rPr lang="kk-KZ" sz="2400" b="1" dirty="0">
                <a:solidFill>
                  <a:srgbClr val="C00000"/>
                </a:solidFill>
                <a:latin typeface="Arial" panose="020B0604020202020204" pitchFamily="34" charset="0"/>
              </a:rPr>
              <a:t>Күшті қышқыл</a:t>
            </a:r>
            <a:r>
              <a:rPr lang="kk-KZ" sz="2400" b="1" dirty="0">
                <a:latin typeface="Arial" panose="020B0604020202020204" pitchFamily="34" charset="0"/>
              </a:rPr>
              <a:t> мен </a:t>
            </a:r>
            <a:r>
              <a:rPr lang="kk-KZ" sz="2400" b="1" dirty="0">
                <a:solidFill>
                  <a:srgbClr val="C00000"/>
                </a:solidFill>
                <a:latin typeface="Arial" panose="020B0604020202020204" pitchFamily="34" charset="0"/>
              </a:rPr>
              <a:t>күшті негізден</a:t>
            </a:r>
            <a:r>
              <a:rPr lang="kk-KZ" sz="2400" b="1" dirty="0">
                <a:latin typeface="Arial" panose="020B0604020202020204" pitchFamily="34" charset="0"/>
              </a:rPr>
              <a:t> түзілген тұз </a:t>
            </a:r>
            <a:r>
              <a:rPr lang="kk-KZ" sz="2400" b="1" dirty="0">
                <a:solidFill>
                  <a:srgbClr val="C00000"/>
                </a:solidFill>
                <a:latin typeface="Arial" panose="020B0604020202020204" pitchFamily="34" charset="0"/>
              </a:rPr>
              <a:t>гидролизге ұшырамайды</a:t>
            </a:r>
            <a:r>
              <a:rPr lang="kk-KZ" sz="2400" b="1" dirty="0">
                <a:latin typeface="Arial" panose="020B0604020202020204" pitchFamily="34" charset="0"/>
              </a:rPr>
              <a:t>, себебі оған кері жүретін бейтараптану реакциясы қайтымсыз, яғни соңына дейін </a:t>
            </a:r>
            <a:r>
              <a:rPr lang="kk-KZ" sz="2400" b="1" dirty="0" smtClean="0">
                <a:latin typeface="Arial" panose="020B0604020202020204" pitchFamily="34" charset="0"/>
              </a:rPr>
              <a:t>жүреді</a:t>
            </a:r>
            <a:r>
              <a:rPr lang="en-US" sz="2400" b="1" dirty="0" smtClean="0">
                <a:latin typeface="Arial" panose="020B0604020202020204" pitchFamily="34" charset="0"/>
              </a:rPr>
              <a:t> </a:t>
            </a:r>
            <a:r>
              <a:rPr lang="kk-KZ" sz="2400" b="1" dirty="0" smtClean="0">
                <a:latin typeface="Arial" panose="020B0604020202020204" pitchFamily="34" charset="0"/>
              </a:rPr>
              <a:t>(</a:t>
            </a:r>
            <a:r>
              <a:rPr lang="kk-KZ" sz="24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рН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=7</a:t>
            </a:r>
            <a:r>
              <a:rPr lang="kk-KZ" sz="2400" b="1" dirty="0" smtClean="0">
                <a:latin typeface="Arial" panose="020B0604020202020204" pitchFamily="34" charset="0"/>
              </a:rPr>
              <a:t>):</a:t>
            </a:r>
            <a:endParaRPr lang="en-US" sz="2400" b="1" dirty="0" smtClean="0">
              <a:latin typeface="Arial" panose="020B0604020202020204" pitchFamily="34" charset="0"/>
            </a:endParaRPr>
          </a:p>
          <a:p>
            <a:pPr marL="0" indent="457200" algn="just">
              <a:buNone/>
            </a:pPr>
            <a:endParaRPr lang="ru-RU" sz="2400" b="1" dirty="0"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kk-KZ" sz="2400" b="1" dirty="0">
                <a:latin typeface="Arial" panose="020B0604020202020204" pitchFamily="34" charset="0"/>
              </a:rPr>
              <a:t>KCl + HOH → KOH + </a:t>
            </a:r>
            <a:r>
              <a:rPr lang="kk-KZ" sz="2400" b="1" dirty="0" smtClean="0">
                <a:latin typeface="Arial" panose="020B0604020202020204" pitchFamily="34" charset="0"/>
              </a:rPr>
              <a:t>HCl</a:t>
            </a:r>
            <a:endParaRPr lang="en-US" sz="2400" b="1" dirty="0" smtClean="0">
              <a:latin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400" b="1" dirty="0"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kk-KZ" sz="2400" b="1" dirty="0">
                <a:latin typeface="Arial" panose="020B0604020202020204" pitchFamily="34" charset="0"/>
              </a:rPr>
              <a:t>K</a:t>
            </a:r>
            <a:r>
              <a:rPr lang="kk-KZ" sz="2400" b="1" baseline="30000" dirty="0">
                <a:latin typeface="Arial" panose="020B0604020202020204" pitchFamily="34" charset="0"/>
              </a:rPr>
              <a:t>+</a:t>
            </a:r>
            <a:r>
              <a:rPr lang="kk-KZ" sz="2400" b="1" dirty="0">
                <a:latin typeface="Arial" panose="020B0604020202020204" pitchFamily="34" charset="0"/>
              </a:rPr>
              <a:t> + Cl</a:t>
            </a:r>
            <a:r>
              <a:rPr lang="kk-KZ" sz="2400" b="1" baseline="30000" dirty="0">
                <a:latin typeface="Arial" panose="020B0604020202020204" pitchFamily="34" charset="0"/>
              </a:rPr>
              <a:t>-</a:t>
            </a:r>
            <a:r>
              <a:rPr lang="kk-KZ" sz="2400" b="1" dirty="0">
                <a:latin typeface="Arial" panose="020B0604020202020204" pitchFamily="34" charset="0"/>
              </a:rPr>
              <a:t> + HOH → K</a:t>
            </a:r>
            <a:r>
              <a:rPr lang="kk-KZ" sz="2400" b="1" baseline="30000" dirty="0">
                <a:latin typeface="Arial" panose="020B0604020202020204" pitchFamily="34" charset="0"/>
              </a:rPr>
              <a:t>+</a:t>
            </a:r>
            <a:r>
              <a:rPr lang="kk-KZ" sz="2400" b="1" dirty="0">
                <a:latin typeface="Arial" panose="020B0604020202020204" pitchFamily="34" charset="0"/>
              </a:rPr>
              <a:t> + OH</a:t>
            </a:r>
            <a:r>
              <a:rPr lang="kk-KZ" sz="2400" b="1" baseline="30000" dirty="0">
                <a:latin typeface="Arial" panose="020B0604020202020204" pitchFamily="34" charset="0"/>
              </a:rPr>
              <a:t>-</a:t>
            </a:r>
            <a:r>
              <a:rPr lang="kk-KZ" sz="2400" b="1" dirty="0">
                <a:latin typeface="Arial" panose="020B0604020202020204" pitchFamily="34" charset="0"/>
              </a:rPr>
              <a:t> + H</a:t>
            </a:r>
            <a:r>
              <a:rPr lang="kk-KZ" sz="2400" b="1" baseline="30000" dirty="0">
                <a:latin typeface="Arial" panose="020B0604020202020204" pitchFamily="34" charset="0"/>
              </a:rPr>
              <a:t>+</a:t>
            </a:r>
            <a:r>
              <a:rPr lang="kk-KZ" sz="2400" b="1" dirty="0">
                <a:latin typeface="Arial" panose="020B0604020202020204" pitchFamily="34" charset="0"/>
              </a:rPr>
              <a:t> + Cl</a:t>
            </a:r>
            <a:r>
              <a:rPr lang="kk-KZ" sz="2400" b="1" baseline="30000" dirty="0">
                <a:latin typeface="Arial" panose="020B0604020202020204" pitchFamily="34" charset="0"/>
              </a:rPr>
              <a:t>-</a:t>
            </a:r>
            <a:r>
              <a:rPr lang="kk-KZ" sz="2400" b="1" dirty="0">
                <a:latin typeface="Arial" panose="020B0604020202020204" pitchFamily="34" charset="0"/>
              </a:rPr>
              <a:t>, </a:t>
            </a:r>
            <a:endParaRPr lang="en-US" sz="2400" b="1" dirty="0" smtClean="0">
              <a:latin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400" b="1" dirty="0"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kk-KZ" sz="2400" b="1" dirty="0">
                <a:solidFill>
                  <a:srgbClr val="C00000"/>
                </a:solidFill>
                <a:latin typeface="Arial" panose="020B0604020202020204" pitchFamily="34" charset="0"/>
              </a:rPr>
              <a:t>H</a:t>
            </a:r>
            <a:r>
              <a:rPr lang="kk-KZ" sz="2400" b="1" baseline="-25000" dirty="0">
                <a:solidFill>
                  <a:srgbClr val="C00000"/>
                </a:solidFill>
                <a:latin typeface="Arial" panose="020B0604020202020204" pitchFamily="34" charset="0"/>
              </a:rPr>
              <a:t>2</a:t>
            </a:r>
            <a:r>
              <a:rPr lang="kk-KZ" sz="2400" b="1" dirty="0">
                <a:solidFill>
                  <a:srgbClr val="C00000"/>
                </a:solidFill>
                <a:latin typeface="Arial" panose="020B0604020202020204" pitchFamily="34" charset="0"/>
              </a:rPr>
              <a:t>O → H</a:t>
            </a:r>
            <a:r>
              <a:rPr lang="kk-KZ" sz="2400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+</a:t>
            </a:r>
            <a:r>
              <a:rPr lang="kk-KZ" sz="2400" b="1" dirty="0">
                <a:solidFill>
                  <a:srgbClr val="C00000"/>
                </a:solidFill>
                <a:latin typeface="Arial" panose="020B0604020202020204" pitchFamily="34" charset="0"/>
              </a:rPr>
              <a:t> + OH</a:t>
            </a:r>
            <a:r>
              <a:rPr lang="kk-KZ" sz="2400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-</a:t>
            </a:r>
            <a:endParaRPr lang="kk-KZ" altLang="ru-RU" sz="2400" b="1" dirty="0" smtClean="0">
              <a:solidFill>
                <a:srgbClr val="C00000"/>
              </a:solidFill>
              <a:latin typeface="Arial" panose="020B0604020202020204" pitchFamily="34" charset="0"/>
              <a:cs typeface="Arial" charset="0"/>
            </a:endParaRPr>
          </a:p>
          <a:p>
            <a:pPr marL="0" indent="358775" algn="just" eaLnBrk="1" hangingPunct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endParaRPr lang="kk-KZ" altLang="ru-RU" sz="2400" b="1" dirty="0" smtClean="0">
              <a:latin typeface="Arial" charset="0"/>
              <a:cs typeface="Arial" charset="0"/>
            </a:endParaRPr>
          </a:p>
          <a:p>
            <a:pPr marL="0" indent="358775" algn="just" eaLnBrk="1" hangingPunct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endParaRPr lang="kk-KZ" altLang="ru-RU" sz="24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304800" y="188913"/>
            <a:ext cx="8686800" cy="6408737"/>
          </a:xfrm>
        </p:spPr>
        <p:txBody>
          <a:bodyPr/>
          <a:lstStyle/>
          <a:p>
            <a:pPr marL="0" indent="358775" algn="ctr" eaLnBrk="1" hangingPunct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kk-KZ" altLang="ru-RU" sz="22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3. </a:t>
            </a:r>
            <a:r>
              <a:rPr lang="kk-KZ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Гидролиздің сандық сипаттамалары</a:t>
            </a:r>
            <a:endParaRPr lang="kk-KZ" altLang="ru-RU" sz="2200" b="1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indent="358775" algn="just" eaLnBrk="1" hangingPunct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kk-KZ" sz="2200" b="1" dirty="0">
                <a:latin typeface="Arial" panose="020B0604020202020204" pitchFamily="34" charset="0"/>
                <a:cs typeface="Arial" panose="020B0604020202020204" pitchFamily="34" charset="0"/>
              </a:rPr>
              <a:t>Гидролиздің сандық сипаттамалары ретінде екі шаманы қолданады: </a:t>
            </a:r>
            <a:r>
              <a:rPr lang="kk-KZ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гидролиздену дәрежесі</a:t>
            </a:r>
            <a:r>
              <a:rPr lang="kk-KZ" sz="2200" b="1" dirty="0">
                <a:latin typeface="Arial" panose="020B0604020202020204" pitchFamily="34" charset="0"/>
                <a:cs typeface="Arial" panose="020B0604020202020204" pitchFamily="34" charset="0"/>
              </a:rPr>
              <a:t> (h) мен </a:t>
            </a:r>
            <a:r>
              <a:rPr lang="kk-KZ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константасы</a:t>
            </a:r>
            <a:r>
              <a:rPr lang="kk-KZ" sz="2200" b="1" dirty="0">
                <a:latin typeface="Arial" panose="020B0604020202020204" pitchFamily="34" charset="0"/>
                <a:cs typeface="Arial" panose="020B0604020202020204" pitchFamily="34" charset="0"/>
              </a:rPr>
              <a:t> (К</a:t>
            </a:r>
            <a:r>
              <a:rPr lang="kk-KZ" sz="22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kk-KZ" sz="2200" b="1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kk-KZ" altLang="ru-RU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8775" algn="just" eaLnBrk="1" hangingPunct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endParaRPr lang="kk-KZ" sz="2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8775" algn="just" eaLnBrk="1" hangingPunct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kk-KZ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Гидролиздену </a:t>
            </a:r>
            <a:r>
              <a:rPr lang="kk-KZ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дәрежесі</a:t>
            </a:r>
            <a:r>
              <a:rPr lang="kk-KZ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гидролиз процесінің қаншалықты терең өткендігін көрсетеді</a:t>
            </a:r>
            <a:r>
              <a:rPr lang="kk-KZ" sz="2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kk-KZ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01288304"/>
              </p:ext>
            </p:extLst>
          </p:nvPr>
        </p:nvGraphicFramePr>
        <p:xfrm>
          <a:off x="3059832" y="3717032"/>
          <a:ext cx="3133126" cy="1512168"/>
        </p:xfrm>
        <a:graphic>
          <a:graphicData uri="http://schemas.openxmlformats.org/presentationml/2006/ole">
            <p:oleObj spid="_x0000_s22547" name="Формула" r:id="rId3" imgW="1079032" imgH="520474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54081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1506" name="Содержимое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476672"/>
                <a:ext cx="8208912" cy="5904656"/>
              </a:xfrm>
            </p:spPr>
            <p:txBody>
              <a:bodyPr/>
              <a:lstStyle/>
              <a:p>
                <a:pPr marL="0" indent="457200" algn="just">
                  <a:buNone/>
                </a:pPr>
                <a:r>
                  <a:rPr lang="kk-KZ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Гидролиз константасы келесі қатынас арқылы анықталады:</a:t>
                </a:r>
                <a:endParaRPr lang="ru-RU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:endParaRPr lang="ru-RU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:endParaRPr lang="kk-KZ" sz="24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:endParaRPr lang="kk-KZ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:endParaRPr lang="kk-KZ" sz="24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:r>
                  <a:rPr lang="kk-KZ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Мұндағы:</a:t>
                </a:r>
              </a:p>
              <a:p>
                <a:pPr marL="360363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kk-KZ" sz="2400" b="1" i="0">
                            <a:solidFill>
                              <a:srgbClr val="C00000"/>
                            </a:solidFill>
                            <a:latin typeface="Cambria Math"/>
                          </a:rPr>
                          <m:t>К</m:t>
                        </m:r>
                      </m:e>
                      <m:sub>
                        <m:sSub>
                          <m:sSubPr>
                            <m:ctrlPr>
                              <a:rPr lang="ru-RU" sz="2400" b="1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kk-KZ" sz="2400" b="1" i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Н</m:t>
                            </m:r>
                          </m:e>
                          <m:sub>
                            <m:r>
                              <a:rPr lang="kk-KZ" sz="2400" b="1" i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kk-KZ" sz="2400" b="1" i="0">
                            <a:solidFill>
                              <a:srgbClr val="C00000"/>
                            </a:solidFill>
                            <a:latin typeface="Cambria Math"/>
                          </a:rPr>
                          <m:t>О</m:t>
                        </m:r>
                      </m:sub>
                    </m:sSub>
                  </m:oMath>
                </a14:m>
                <a:r>
                  <a:rPr lang="kk-KZ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– судың иондық көбейтіндісі, </a:t>
                </a:r>
                <a:endParaRPr lang="kk-KZ" sz="24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60363" indent="0" algn="just">
                  <a:buNone/>
                </a:pPr>
                <a:r>
                  <a:rPr lang="kk-KZ" sz="24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kk-KZ" sz="2400" b="1" baseline="-250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</a:t>
                </a:r>
                <a:r>
                  <a:rPr lang="kk-KZ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r>
                  <a:rPr lang="kk-KZ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 тұзды құрайтын әлсіз электролиттің (әлсіз қышқылдың немесе әлсіз негіздің) диссоциациялану константасы.</a:t>
                </a:r>
                <a:endParaRPr lang="kk-KZ" sz="24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1506" name="Содержимо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476672"/>
                <a:ext cx="8208912" cy="5904656"/>
              </a:xfrm>
              <a:blipFill rotWithShape="1">
                <a:blip r:embed="rId2"/>
                <a:stretch>
                  <a:fillRect l="-1189" t="-722" r="-11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340768"/>
            <a:ext cx="2448272" cy="1511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335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08912" cy="6192688"/>
          </a:xfrm>
        </p:spPr>
        <p:txBody>
          <a:bodyPr/>
          <a:lstStyle/>
          <a:p>
            <a:pPr marL="0" indent="457200" algn="just" eaLnBrk="1" hangingPunct="1">
              <a:spcBef>
                <a:spcPts val="0"/>
              </a:spcBef>
              <a:buFont typeface="Wingdings 2" pitchFamily="18" charset="2"/>
              <a:buNone/>
            </a:pPr>
            <a:r>
              <a:rPr lang="kk-KZ" sz="22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Гидролиздену </a:t>
            </a:r>
            <a:r>
              <a:rPr lang="kk-KZ" sz="2200" b="1" dirty="0">
                <a:solidFill>
                  <a:srgbClr val="C00000"/>
                </a:solidFill>
                <a:latin typeface="Arial" panose="020B0604020202020204" pitchFamily="34" charset="0"/>
              </a:rPr>
              <a:t>константасы</a:t>
            </a:r>
            <a:r>
              <a:rPr lang="kk-KZ" sz="2200" b="1" dirty="0">
                <a:latin typeface="Arial" panose="020B0604020202020204" pitchFamily="34" charset="0"/>
              </a:rPr>
              <a:t> мен </a:t>
            </a:r>
            <a:r>
              <a:rPr lang="kk-KZ" sz="2200" b="1" dirty="0">
                <a:solidFill>
                  <a:srgbClr val="C00000"/>
                </a:solidFill>
                <a:latin typeface="Arial" panose="020B0604020202020204" pitchFamily="34" charset="0"/>
              </a:rPr>
              <a:t>дәрежесі</a:t>
            </a:r>
            <a:r>
              <a:rPr lang="kk-KZ" sz="2200" b="1" dirty="0">
                <a:latin typeface="Arial" panose="020B0604020202020204" pitchFamily="34" charset="0"/>
              </a:rPr>
              <a:t> арасындағы </a:t>
            </a:r>
            <a:r>
              <a:rPr lang="kk-KZ" sz="2200" b="1" dirty="0">
                <a:solidFill>
                  <a:srgbClr val="C00000"/>
                </a:solidFill>
                <a:latin typeface="Arial" panose="020B0604020202020204" pitchFamily="34" charset="0"/>
              </a:rPr>
              <a:t>байланыс</a:t>
            </a:r>
            <a:r>
              <a:rPr lang="kk-KZ" sz="2200" b="1" dirty="0">
                <a:latin typeface="Arial" panose="020B0604020202020204" pitchFamily="34" charset="0"/>
              </a:rPr>
              <a:t> келесі қатынаспен көрсетілген:</a:t>
            </a:r>
            <a:endParaRPr lang="kk-KZ" altLang="ru-RU" sz="2200" b="1" dirty="0" smtClean="0">
              <a:latin typeface="Arial" panose="020B0604020202020204" pitchFamily="34" charset="0"/>
              <a:cs typeface="Arial" charset="0"/>
            </a:endParaRPr>
          </a:p>
          <a:p>
            <a:pPr marL="0" indent="457200" algn="just" eaLnBrk="1" hangingPunct="1">
              <a:spcBef>
                <a:spcPts val="0"/>
              </a:spcBef>
              <a:buFont typeface="Wingdings 2" pitchFamily="18" charset="2"/>
              <a:buNone/>
            </a:pPr>
            <a:endParaRPr lang="kk-KZ" altLang="ru-RU" sz="2200" b="1" dirty="0" smtClean="0">
              <a:latin typeface="Arial" panose="020B0604020202020204" pitchFamily="34" charset="0"/>
              <a:cs typeface="Arial" charset="0"/>
            </a:endParaRPr>
          </a:p>
          <a:p>
            <a:pPr marL="0" indent="457200" algn="just" eaLnBrk="1" hangingPunct="1">
              <a:spcBef>
                <a:spcPts val="0"/>
              </a:spcBef>
              <a:buFont typeface="Wingdings 2" pitchFamily="18" charset="2"/>
              <a:buNone/>
            </a:pPr>
            <a:endParaRPr lang="kk-KZ" altLang="ru-RU" sz="2200" b="1" dirty="0">
              <a:latin typeface="Arial" panose="020B0604020202020204" pitchFamily="34" charset="0"/>
              <a:cs typeface="Arial" charset="0"/>
            </a:endParaRPr>
          </a:p>
          <a:p>
            <a:pPr marL="0" indent="457200" algn="just" eaLnBrk="1" hangingPunct="1">
              <a:spcBef>
                <a:spcPts val="0"/>
              </a:spcBef>
              <a:buFont typeface="Wingdings 2" pitchFamily="18" charset="2"/>
              <a:buNone/>
            </a:pPr>
            <a:endParaRPr lang="kk-KZ" altLang="ru-RU" sz="2200" b="1" dirty="0" smtClean="0">
              <a:latin typeface="Arial" panose="020B0604020202020204" pitchFamily="34" charset="0"/>
              <a:cs typeface="Arial" charset="0"/>
            </a:endParaRPr>
          </a:p>
          <a:p>
            <a:pPr marL="0" indent="457200" algn="just" eaLnBrk="1" hangingPunct="1">
              <a:spcBef>
                <a:spcPts val="0"/>
              </a:spcBef>
              <a:buFont typeface="Wingdings 2" pitchFamily="18" charset="2"/>
              <a:buNone/>
            </a:pPr>
            <a:endParaRPr lang="kk-KZ" altLang="ru-RU" sz="2200" b="1" dirty="0" smtClean="0">
              <a:latin typeface="Arial" panose="020B0604020202020204" pitchFamily="34" charset="0"/>
              <a:cs typeface="Arial" charset="0"/>
            </a:endParaRPr>
          </a:p>
          <a:p>
            <a:pPr marL="0" indent="457200" algn="just" eaLnBrk="1" hangingPunct="1">
              <a:spcBef>
                <a:spcPts val="0"/>
              </a:spcBef>
              <a:buFont typeface="Wingdings 2" pitchFamily="18" charset="2"/>
              <a:buNone/>
            </a:pPr>
            <a:endParaRPr lang="kk-KZ" altLang="ru-RU" sz="2200" b="1" dirty="0" smtClean="0">
              <a:latin typeface="Arial" panose="020B0604020202020204" pitchFamily="34" charset="0"/>
              <a:cs typeface="Arial" charset="0"/>
            </a:endParaRPr>
          </a:p>
          <a:p>
            <a:pPr marL="0" indent="457200" algn="just" eaLnBrk="1" hangingPunct="1">
              <a:spcBef>
                <a:spcPts val="0"/>
              </a:spcBef>
              <a:buFont typeface="Wingdings 2" pitchFamily="18" charset="2"/>
              <a:buNone/>
            </a:pPr>
            <a:endParaRPr lang="kk-KZ" altLang="ru-RU" sz="2200" b="1" dirty="0" smtClean="0">
              <a:latin typeface="Arial" panose="020B0604020202020204" pitchFamily="34" charset="0"/>
              <a:cs typeface="Arial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kk-KZ" sz="2200" b="1" dirty="0" smtClean="0">
              <a:latin typeface="Arial" panose="020B0604020202020204" pitchFamily="34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kk-KZ" sz="2200" b="1" dirty="0" smtClean="0">
                <a:latin typeface="Arial" panose="020B0604020202020204" pitchFamily="34" charset="0"/>
              </a:rPr>
              <a:t>Бұл </a:t>
            </a:r>
            <a:r>
              <a:rPr lang="kk-KZ" sz="2200" b="1" u="sng" dirty="0">
                <a:latin typeface="Arial" panose="020B0604020202020204" pitchFamily="34" charset="0"/>
              </a:rPr>
              <a:t>қатынастан гидролизге ұшыраған тұздың ерітіндісін</a:t>
            </a:r>
            <a:r>
              <a:rPr lang="kk-KZ" sz="2200" b="1" dirty="0">
                <a:latin typeface="Arial" panose="020B0604020202020204" pitchFamily="34" charset="0"/>
              </a:rPr>
              <a:t> </a:t>
            </a:r>
            <a:r>
              <a:rPr lang="kk-KZ" sz="2200" b="1" dirty="0">
                <a:solidFill>
                  <a:srgbClr val="C00000"/>
                </a:solidFill>
                <a:latin typeface="Arial" panose="020B0604020202020204" pitchFamily="34" charset="0"/>
              </a:rPr>
              <a:t>сұйылту кезінде</a:t>
            </a:r>
            <a:r>
              <a:rPr lang="kk-KZ" sz="2200" b="1" dirty="0">
                <a:latin typeface="Arial" panose="020B0604020202020204" pitchFamily="34" charset="0"/>
              </a:rPr>
              <a:t>, оның </a:t>
            </a:r>
            <a:r>
              <a:rPr lang="kk-KZ" sz="2200" b="1" u="sng" dirty="0">
                <a:latin typeface="Arial" panose="020B0604020202020204" pitchFamily="34" charset="0"/>
              </a:rPr>
              <a:t>гидролиздену дәрежесі</a:t>
            </a:r>
            <a:r>
              <a:rPr lang="kk-KZ" sz="2200" b="1" dirty="0">
                <a:latin typeface="Arial" panose="020B0604020202020204" pitchFamily="34" charset="0"/>
              </a:rPr>
              <a:t> </a:t>
            </a:r>
            <a:r>
              <a:rPr lang="kk-KZ" sz="22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жоғарылайтынын </a:t>
            </a:r>
            <a:r>
              <a:rPr lang="kk-KZ" sz="2200" b="1" dirty="0">
                <a:solidFill>
                  <a:srgbClr val="C00000"/>
                </a:solidFill>
                <a:latin typeface="Arial" panose="020B0604020202020204" pitchFamily="34" charset="0"/>
              </a:rPr>
              <a:t>көруге</a:t>
            </a:r>
            <a:r>
              <a:rPr lang="kk-KZ" sz="2200" b="1" dirty="0">
                <a:latin typeface="Arial" panose="020B0604020202020204" pitchFamily="34" charset="0"/>
              </a:rPr>
              <a:t> болады</a:t>
            </a:r>
            <a:r>
              <a:rPr lang="kk-KZ" sz="2200" b="1" dirty="0" smtClean="0">
                <a:latin typeface="Arial" panose="020B0604020202020204" pitchFamily="34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200" b="1" dirty="0">
              <a:latin typeface="Arial" panose="020B0604020202020204" pitchFamily="34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kk-KZ" sz="2200" b="1" dirty="0">
                <a:solidFill>
                  <a:srgbClr val="C00000"/>
                </a:solidFill>
                <a:latin typeface="Arial" panose="020B0604020202020204" pitchFamily="34" charset="0"/>
              </a:rPr>
              <a:t>Гидролиз</a:t>
            </a:r>
            <a:r>
              <a:rPr lang="kk-KZ" sz="2200" b="1" dirty="0">
                <a:latin typeface="Arial" panose="020B0604020202020204" pitchFamily="34" charset="0"/>
              </a:rPr>
              <a:t> процесі </a:t>
            </a:r>
            <a:r>
              <a:rPr lang="kk-KZ" sz="2200" b="1" dirty="0">
                <a:solidFill>
                  <a:srgbClr val="C00000"/>
                </a:solidFill>
                <a:latin typeface="Arial" panose="020B0604020202020204" pitchFamily="34" charset="0"/>
              </a:rPr>
              <a:t>эндотермиялық</a:t>
            </a:r>
            <a:r>
              <a:rPr lang="kk-KZ" sz="2200" b="1" dirty="0">
                <a:latin typeface="Arial" panose="020B0604020202020204" pitchFamily="34" charset="0"/>
              </a:rPr>
              <a:t> болғандықтан, </a:t>
            </a:r>
            <a:r>
              <a:rPr lang="kk-KZ" sz="2200" b="1" u="sng" dirty="0">
                <a:latin typeface="Arial" panose="020B0604020202020204" pitchFamily="34" charset="0"/>
              </a:rPr>
              <a:t>температураның жоғарылауы жүйенің тепе-теңдігін өнімдер жаққа ығыстырады</a:t>
            </a:r>
            <a:r>
              <a:rPr lang="kk-KZ" sz="2200" b="1" dirty="0">
                <a:latin typeface="Arial" panose="020B0604020202020204" pitchFamily="34" charset="0"/>
              </a:rPr>
              <a:t>, осыдан </a:t>
            </a:r>
            <a:r>
              <a:rPr lang="kk-KZ" sz="2200" b="1" dirty="0">
                <a:solidFill>
                  <a:srgbClr val="C00000"/>
                </a:solidFill>
                <a:latin typeface="Arial" panose="020B0604020202020204" pitchFamily="34" charset="0"/>
              </a:rPr>
              <a:t>гидролиздену дәрежесі артады</a:t>
            </a:r>
            <a:r>
              <a:rPr lang="kk-KZ" sz="2200" b="1" dirty="0">
                <a:latin typeface="Arial" panose="020B0604020202020204" pitchFamily="34" charset="0"/>
              </a:rPr>
              <a:t>.</a:t>
            </a:r>
            <a:endParaRPr lang="kk-KZ" altLang="ru-RU" sz="2200" b="1" dirty="0" smtClean="0">
              <a:latin typeface="Arial" panose="020B0604020202020204" pitchFamily="34" charset="0"/>
              <a:cs typeface="Arial" charset="0"/>
            </a:endParaRPr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340768"/>
            <a:ext cx="1952390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3538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6024563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kk-KZ" sz="2800" b="1" dirty="0">
                <a:latin typeface="Arial" panose="020B0604020202020204" pitchFamily="34" charset="0"/>
                <a:cs typeface="Arial" panose="020B0604020202020204" pitchFamily="34" charset="0"/>
              </a:rPr>
              <a:t>Гидролиз дегеніміз не?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kk-KZ" sz="2800" b="1" dirty="0">
                <a:latin typeface="Arial" panose="020B0604020202020204" pitchFamily="34" charset="0"/>
                <a:cs typeface="Arial" panose="020B0604020202020204" pitchFamily="34" charset="0"/>
              </a:rPr>
              <a:t>Гидролиз реакцияларының түрлері. Сатылы гидролиз.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kk-KZ" sz="2800" b="1" dirty="0">
                <a:latin typeface="Arial" panose="020B0604020202020204" pitchFamily="34" charset="0"/>
                <a:cs typeface="Arial" panose="020B0604020202020204" pitchFamily="34" charset="0"/>
              </a:rPr>
              <a:t>Гидролиздің сандық сипаттамалары.</a:t>
            </a:r>
            <a:r>
              <a:rPr lang="kk-K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Содержимое 2"/>
          <p:cNvSpPr>
            <a:spLocks noGrp="1"/>
          </p:cNvSpPr>
          <p:nvPr>
            <p:ph idx="4294967295"/>
          </p:nvPr>
        </p:nvSpPr>
        <p:spPr>
          <a:xfrm>
            <a:off x="463550" y="285750"/>
            <a:ext cx="8429625" cy="6215063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kk-KZ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Тұздардың гидролизі</a:t>
            </a:r>
          </a:p>
          <a:p>
            <a:pPr marL="0" indent="360000"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kk-KZ" sz="2200" b="1" dirty="0" smtClean="0">
                <a:latin typeface="Arial" pitchFamily="34" charset="0"/>
                <a:cs typeface="Arial" pitchFamily="34" charset="0"/>
              </a:rPr>
              <a:t>Тұздардың еріген бөлшектерінің су иондармен әрекеттесіп нәтижесінде жаңа әлсіз электролиттер түзілетін және рН орта өзгеретін реакцияны </a:t>
            </a:r>
            <a:r>
              <a:rPr lang="kk-KZ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тұздардың гидролизі</a:t>
            </a:r>
            <a:r>
              <a:rPr lang="kk-KZ" sz="2200" b="1" dirty="0" smtClean="0">
                <a:latin typeface="Arial" pitchFamily="34" charset="0"/>
                <a:cs typeface="Arial" pitchFamily="34" charset="0"/>
              </a:rPr>
              <a:t> деп атайды.</a:t>
            </a:r>
          </a:p>
          <a:p>
            <a:pPr marL="0" indent="360000"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kk-KZ" sz="2200" b="1" dirty="0" smtClean="0">
              <a:latin typeface="Arial" panose="020B0604020202020204" pitchFamily="34" charset="0"/>
            </a:endParaRPr>
          </a:p>
          <a:p>
            <a:pPr marL="0" indent="360000"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kk-KZ" sz="2200" b="1" dirty="0" smtClean="0">
                <a:latin typeface="Arial" panose="020B0604020202020204" pitchFamily="34" charset="0"/>
              </a:rPr>
              <a:t>Гидролиз </a:t>
            </a:r>
            <a:r>
              <a:rPr lang="kk-KZ" sz="2200" b="1" dirty="0">
                <a:solidFill>
                  <a:srgbClr val="C00000"/>
                </a:solidFill>
                <a:latin typeface="Arial" panose="020B0604020202020204" pitchFamily="34" charset="0"/>
              </a:rPr>
              <a:t>қайтымды процесс</a:t>
            </a:r>
            <a:r>
              <a:rPr lang="kk-KZ" sz="2200" b="1" dirty="0">
                <a:latin typeface="Arial" panose="020B0604020202020204" pitchFamily="34" charset="0"/>
              </a:rPr>
              <a:t> болып келеді. </a:t>
            </a:r>
            <a:endParaRPr lang="kk-KZ" sz="2200" b="1" dirty="0" smtClean="0">
              <a:latin typeface="Arial" panose="020B0604020202020204" pitchFamily="34" charset="0"/>
            </a:endParaRPr>
          </a:p>
          <a:p>
            <a:pPr marL="0" indent="360000"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kk-KZ" sz="2200" b="1" dirty="0" smtClean="0">
              <a:latin typeface="Arial" panose="020B0604020202020204" pitchFamily="34" charset="0"/>
            </a:endParaRPr>
          </a:p>
          <a:p>
            <a:pPr marL="0" indent="360000"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kk-KZ" sz="2200" b="1" dirty="0" smtClean="0">
                <a:latin typeface="Arial" panose="020B0604020202020204" pitchFamily="34" charset="0"/>
              </a:rPr>
              <a:t>Ерітіндідегі </a:t>
            </a:r>
            <a:r>
              <a:rPr lang="kk-KZ" sz="2200" b="1" dirty="0">
                <a:latin typeface="Arial" panose="020B0604020202020204" pitchFamily="34" charset="0"/>
              </a:rPr>
              <a:t>гидролиз </a:t>
            </a:r>
            <a:r>
              <a:rPr lang="kk-KZ" sz="2200" b="1" dirty="0" smtClean="0">
                <a:latin typeface="Arial" panose="020B0604020202020204" pitchFamily="34" charset="0"/>
              </a:rPr>
              <a:t>кезінде </a:t>
            </a:r>
            <a:r>
              <a:rPr lang="kk-KZ" sz="2200" b="1" dirty="0">
                <a:solidFill>
                  <a:srgbClr val="C00000"/>
                </a:solidFill>
                <a:latin typeface="Arial" panose="020B0604020202020204" pitchFamily="34" charset="0"/>
              </a:rPr>
              <a:t>сутегі</a:t>
            </a:r>
            <a:r>
              <a:rPr lang="kk-KZ" sz="2200" b="1" dirty="0">
                <a:latin typeface="Arial" panose="020B0604020202020204" pitchFamily="34" charset="0"/>
              </a:rPr>
              <a:t> немесе </a:t>
            </a:r>
            <a:r>
              <a:rPr lang="kk-KZ" sz="2200" b="1" dirty="0">
                <a:solidFill>
                  <a:srgbClr val="C00000"/>
                </a:solidFill>
                <a:latin typeface="Arial" panose="020B0604020202020204" pitchFamily="34" charset="0"/>
              </a:rPr>
              <a:t>гидроксид иондарының мөлшері көбейеді</a:t>
            </a:r>
            <a:r>
              <a:rPr lang="kk-KZ" sz="2200" b="1" dirty="0">
                <a:latin typeface="Arial" panose="020B0604020202020204" pitchFamily="34" charset="0"/>
              </a:rPr>
              <a:t>, нәтижесінде </a:t>
            </a:r>
            <a:r>
              <a:rPr lang="kk-KZ" sz="2200" b="1" dirty="0">
                <a:solidFill>
                  <a:srgbClr val="C00000"/>
                </a:solidFill>
                <a:latin typeface="Arial" panose="020B0604020202020204" pitchFamily="34" charset="0"/>
              </a:rPr>
              <a:t>ерітіндінің рН ортасы</a:t>
            </a:r>
            <a:r>
              <a:rPr lang="kk-KZ" sz="2200" b="1" dirty="0">
                <a:latin typeface="Arial" panose="020B0604020202020204" pitchFamily="34" charset="0"/>
              </a:rPr>
              <a:t> қышқылдық немесе негіздік </a:t>
            </a:r>
            <a:r>
              <a:rPr lang="kk-KZ" sz="2200" b="1" dirty="0" smtClean="0">
                <a:latin typeface="Arial" panose="020B0604020202020204" pitchFamily="34" charset="0"/>
              </a:rPr>
              <a:t>болады.</a:t>
            </a:r>
            <a:endParaRPr lang="kk-KZ" sz="2200" b="1" dirty="0" smtClean="0">
              <a:solidFill>
                <a:srgbClr val="FF0000"/>
              </a:solidFill>
              <a:latin typeface="Arial" panose="020B0604020202020204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Содержимое 2"/>
          <p:cNvSpPr>
            <a:spLocks noGrp="1"/>
          </p:cNvSpPr>
          <p:nvPr>
            <p:ph idx="4294967295"/>
          </p:nvPr>
        </p:nvSpPr>
        <p:spPr>
          <a:xfrm>
            <a:off x="463550" y="285750"/>
            <a:ext cx="8429625" cy="6215063"/>
          </a:xfrm>
        </p:spPr>
        <p:txBody>
          <a:bodyPr rtlCol="0">
            <a:normAutofit/>
          </a:bodyPr>
          <a:lstStyle/>
          <a:p>
            <a:pPr marL="0" indent="360000"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kk-KZ" sz="2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0000"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kk-KZ" sz="2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0000"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kk-KZ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0000"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kk-KZ" sz="2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0000" algn="ctr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kk-K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рН </a:t>
            </a:r>
            <a:r>
              <a:rPr lang="kk-KZ" sz="2200" b="1" dirty="0">
                <a:latin typeface="Arial" panose="020B0604020202020204" pitchFamily="34" charset="0"/>
                <a:cs typeface="Arial" panose="020B0604020202020204" pitchFamily="34" charset="0"/>
              </a:rPr>
              <a:t>ортаға байланысты индикаторлардың түстері</a:t>
            </a:r>
            <a:endParaRPr lang="kk-KZ" sz="2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 descr="Картинки по запросу &quot;примеры фото гидролиза солей&quot;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008" y="332656"/>
            <a:ext cx="6588224" cy="195425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Картинки по запросу &quot;примеры фото гидролиза солей&quot;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1538" y="764704"/>
            <a:ext cx="1803400" cy="1386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Картинки по запросу &quot;примеры фото гидролиза солей&quot;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40968"/>
            <a:ext cx="8424936" cy="2808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54180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Содержимое 2"/>
          <p:cNvSpPr>
            <a:spLocks noGrp="1"/>
          </p:cNvSpPr>
          <p:nvPr>
            <p:ph idx="4294967295"/>
          </p:nvPr>
        </p:nvSpPr>
        <p:spPr>
          <a:xfrm>
            <a:off x="463550" y="285750"/>
            <a:ext cx="8429625" cy="6215063"/>
          </a:xfrm>
        </p:spPr>
        <p:txBody>
          <a:bodyPr rtlCol="0">
            <a:normAutofit/>
          </a:bodyPr>
          <a:lstStyle/>
          <a:p>
            <a:pPr marL="0" indent="360000" algn="ctr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kk-K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Гидролиз </a:t>
            </a:r>
            <a:r>
              <a:rPr lang="kk-K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реакцияларының түрлері. </a:t>
            </a:r>
            <a:endParaRPr lang="kk-KZ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0000" algn="ctr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kk-K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Сатылы </a:t>
            </a:r>
            <a:r>
              <a:rPr lang="kk-K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гидролиз.</a:t>
            </a:r>
            <a:r>
              <a:rPr lang="kk-KZ" sz="2200" b="1" dirty="0" smtClean="0">
                <a:solidFill>
                  <a:srgbClr val="FF0000"/>
                </a:solidFill>
                <a:latin typeface="Arial Black" pitchFamily="34" charset="0"/>
                <a:cs typeface="Arial" charset="0"/>
              </a:rPr>
              <a:t>   </a:t>
            </a:r>
          </a:p>
          <a:p>
            <a:pPr marL="0" indent="0">
              <a:buNone/>
            </a:pPr>
            <a:endParaRPr lang="kk-KZ" sz="2400" b="1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kk-KZ" sz="2400" b="1" dirty="0" smtClean="0">
                <a:latin typeface="Arial" panose="020B0604020202020204" pitchFamily="34" charset="0"/>
              </a:rPr>
              <a:t>Құрамы </a:t>
            </a:r>
            <a:r>
              <a:rPr lang="kk-KZ" sz="2400" b="1" dirty="0">
                <a:solidFill>
                  <a:srgbClr val="C00000"/>
                </a:solidFill>
                <a:latin typeface="Arial" panose="020B0604020202020204" pitchFamily="34" charset="0"/>
              </a:rPr>
              <a:t>төрт түрлі</a:t>
            </a:r>
            <a:r>
              <a:rPr lang="kk-KZ" sz="2400" b="1" dirty="0">
                <a:latin typeface="Arial" panose="020B0604020202020204" pitchFamily="34" charset="0"/>
              </a:rPr>
              <a:t> тұздар бар</a:t>
            </a:r>
            <a:r>
              <a:rPr lang="kk-KZ" sz="2400" b="1" dirty="0" smtClean="0">
                <a:latin typeface="Arial" panose="020B0604020202020204" pitchFamily="34" charset="0"/>
              </a:rPr>
              <a:t>.</a:t>
            </a:r>
            <a:endParaRPr lang="ru-RU" sz="2400" b="1" dirty="0">
              <a:latin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kk-KZ" sz="24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Әлсіз </a:t>
            </a:r>
            <a:r>
              <a:rPr lang="kk-KZ" sz="2400" b="1" dirty="0">
                <a:solidFill>
                  <a:srgbClr val="C00000"/>
                </a:solidFill>
                <a:latin typeface="Arial" panose="020B0604020202020204" pitchFamily="34" charset="0"/>
              </a:rPr>
              <a:t>қышқыл</a:t>
            </a:r>
            <a:r>
              <a:rPr lang="kk-KZ" sz="2400" b="1" dirty="0">
                <a:latin typeface="Arial" panose="020B0604020202020204" pitchFamily="34" charset="0"/>
              </a:rPr>
              <a:t> мен </a:t>
            </a:r>
            <a:r>
              <a:rPr lang="kk-KZ" sz="2400" b="1" dirty="0">
                <a:solidFill>
                  <a:srgbClr val="C00000"/>
                </a:solidFill>
                <a:latin typeface="Arial" panose="020B0604020202020204" pitchFamily="34" charset="0"/>
              </a:rPr>
              <a:t>күшті негізден</a:t>
            </a:r>
            <a:r>
              <a:rPr lang="kk-KZ" sz="2400" b="1" dirty="0">
                <a:latin typeface="Arial" panose="020B0604020202020204" pitchFamily="34" charset="0"/>
              </a:rPr>
              <a:t> түзілген тұз.</a:t>
            </a:r>
            <a:endParaRPr lang="ru-RU" sz="2400" b="1" dirty="0">
              <a:latin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kk-KZ" sz="24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Күшті </a:t>
            </a:r>
            <a:r>
              <a:rPr lang="kk-KZ" sz="2400" b="1" dirty="0">
                <a:solidFill>
                  <a:srgbClr val="C00000"/>
                </a:solidFill>
                <a:latin typeface="Arial" panose="020B0604020202020204" pitchFamily="34" charset="0"/>
              </a:rPr>
              <a:t>қышқыл</a:t>
            </a:r>
            <a:r>
              <a:rPr lang="kk-KZ" sz="2400" b="1" dirty="0">
                <a:latin typeface="Arial" panose="020B0604020202020204" pitchFamily="34" charset="0"/>
              </a:rPr>
              <a:t> мен </a:t>
            </a:r>
            <a:r>
              <a:rPr lang="kk-KZ" sz="2400" b="1" dirty="0">
                <a:solidFill>
                  <a:srgbClr val="C00000"/>
                </a:solidFill>
                <a:latin typeface="Arial" panose="020B0604020202020204" pitchFamily="34" charset="0"/>
              </a:rPr>
              <a:t>әлсіз негізден</a:t>
            </a:r>
            <a:r>
              <a:rPr lang="kk-KZ" sz="2400" b="1" dirty="0">
                <a:latin typeface="Arial" panose="020B0604020202020204" pitchFamily="34" charset="0"/>
              </a:rPr>
              <a:t> түзілген тұз.</a:t>
            </a:r>
            <a:endParaRPr lang="ru-RU" sz="2400" b="1" dirty="0">
              <a:latin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kk-KZ" sz="24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Әлсіз </a:t>
            </a:r>
            <a:r>
              <a:rPr lang="kk-KZ" sz="2400" b="1" dirty="0">
                <a:solidFill>
                  <a:srgbClr val="C00000"/>
                </a:solidFill>
                <a:latin typeface="Arial" panose="020B0604020202020204" pitchFamily="34" charset="0"/>
              </a:rPr>
              <a:t>қышқыл</a:t>
            </a:r>
            <a:r>
              <a:rPr lang="kk-KZ" sz="2400" b="1" dirty="0">
                <a:latin typeface="Arial" panose="020B0604020202020204" pitchFamily="34" charset="0"/>
              </a:rPr>
              <a:t> мен </a:t>
            </a:r>
            <a:r>
              <a:rPr lang="kk-KZ" sz="2400" b="1" dirty="0">
                <a:solidFill>
                  <a:srgbClr val="C00000"/>
                </a:solidFill>
                <a:latin typeface="Arial" panose="020B0604020202020204" pitchFamily="34" charset="0"/>
              </a:rPr>
              <a:t>әлсіз негізден</a:t>
            </a:r>
            <a:r>
              <a:rPr lang="kk-KZ" sz="2400" b="1" dirty="0">
                <a:latin typeface="Arial" panose="020B0604020202020204" pitchFamily="34" charset="0"/>
              </a:rPr>
              <a:t> түзілген тұз.</a:t>
            </a:r>
            <a:endParaRPr lang="ru-RU" sz="2400" b="1" dirty="0">
              <a:latin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kk-KZ" sz="24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Күшті </a:t>
            </a:r>
            <a:r>
              <a:rPr lang="kk-KZ" sz="2400" b="1" dirty="0">
                <a:solidFill>
                  <a:srgbClr val="C00000"/>
                </a:solidFill>
                <a:latin typeface="Arial" panose="020B0604020202020204" pitchFamily="34" charset="0"/>
              </a:rPr>
              <a:t>қышқыл</a:t>
            </a:r>
            <a:r>
              <a:rPr lang="kk-KZ" sz="2400" b="1" dirty="0">
                <a:latin typeface="Arial" panose="020B0604020202020204" pitchFamily="34" charset="0"/>
              </a:rPr>
              <a:t> мен </a:t>
            </a:r>
            <a:r>
              <a:rPr lang="kk-KZ" sz="2400" b="1" dirty="0">
                <a:solidFill>
                  <a:srgbClr val="C00000"/>
                </a:solidFill>
                <a:latin typeface="Arial" panose="020B0604020202020204" pitchFamily="34" charset="0"/>
              </a:rPr>
              <a:t>күшті негізден</a:t>
            </a:r>
            <a:r>
              <a:rPr lang="kk-KZ" sz="2400" b="1" dirty="0">
                <a:latin typeface="Arial" panose="020B0604020202020204" pitchFamily="34" charset="0"/>
              </a:rPr>
              <a:t> түзілген </a:t>
            </a:r>
            <a:r>
              <a:rPr lang="kk-KZ" sz="2400" b="1" dirty="0" smtClean="0">
                <a:latin typeface="Arial" panose="020B0604020202020204" pitchFamily="34" charset="0"/>
              </a:rPr>
              <a:t>тұз.</a:t>
            </a:r>
            <a:endParaRPr lang="kk-KZ" sz="2400" b="1" dirty="0" smtClean="0">
              <a:solidFill>
                <a:srgbClr val="FF0000"/>
              </a:solidFill>
              <a:latin typeface="Arial" panose="020B060402020202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322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Содержимое 2"/>
          <p:cNvSpPr>
            <a:spLocks noGrp="1"/>
          </p:cNvSpPr>
          <p:nvPr>
            <p:ph idx="4294967295"/>
          </p:nvPr>
        </p:nvSpPr>
        <p:spPr>
          <a:xfrm>
            <a:off x="463550" y="285750"/>
            <a:ext cx="8429625" cy="6215063"/>
          </a:xfrm>
        </p:spPr>
        <p:txBody>
          <a:bodyPr rtlCol="0">
            <a:normAutofit lnSpcReduction="10000"/>
          </a:bodyPr>
          <a:lstStyle/>
          <a:p>
            <a:pPr marL="0" indent="360000" algn="just" eaLnBrk="1" fontAlgn="auto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kk-KZ" sz="2000" b="1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kk-KZ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Әлсіз қышқыл</a:t>
            </a:r>
            <a:r>
              <a:rPr lang="kk-KZ" sz="2000" b="1" dirty="0" smtClean="0">
                <a:latin typeface="Arial" pitchFamily="34" charset="0"/>
                <a:cs typeface="Arial" pitchFamily="34" charset="0"/>
              </a:rPr>
              <a:t> мен </a:t>
            </a:r>
            <a:r>
              <a:rPr lang="kk-KZ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күшті негізден</a:t>
            </a:r>
            <a:r>
              <a:rPr lang="kk-KZ" sz="2000" b="1" dirty="0" smtClean="0">
                <a:latin typeface="Arial" pitchFamily="34" charset="0"/>
                <a:cs typeface="Arial" pitchFamily="34" charset="0"/>
              </a:rPr>
              <a:t> түзілген тұз </a:t>
            </a:r>
            <a:r>
              <a:rPr lang="kk-KZ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анион</a:t>
            </a:r>
            <a:r>
              <a:rPr lang="kk-KZ" sz="2000" b="1" dirty="0" smtClean="0">
                <a:latin typeface="Arial" pitchFamily="34" charset="0"/>
                <a:cs typeface="Arial" pitchFamily="34" charset="0"/>
              </a:rPr>
              <a:t> бойынша гидролизденеді.</a:t>
            </a:r>
            <a:endParaRPr lang="kk-KZ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k-KZ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kk-KZ" sz="2000" b="1" dirty="0">
                <a:latin typeface="Arial" panose="020B0604020202020204" pitchFamily="34" charset="0"/>
                <a:cs typeface="Arial" panose="020B0604020202020204" pitchFamily="34" charset="0"/>
              </a:rPr>
              <a:t>а) KCN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</a:t>
            </a:r>
            <a:r>
              <a:rPr lang="kk-KZ" sz="2000" b="1" dirty="0">
                <a:latin typeface="Arial" panose="020B0604020202020204" pitchFamily="34" charset="0"/>
                <a:cs typeface="Arial" panose="020B0604020202020204" pitchFamily="34" charset="0"/>
              </a:rPr>
              <a:t> K</a:t>
            </a:r>
            <a:r>
              <a:rPr lang="kk-KZ" sz="2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kk-KZ" sz="2000" b="1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kk-K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</a:t>
            </a:r>
            <a:r>
              <a:rPr lang="kk-KZ" sz="2000" b="1" baseline="30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kk-KZ" sz="20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k-KZ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CN</a:t>
            </a:r>
            <a:r>
              <a:rPr lang="kk-KZ" sz="2000" b="1" baseline="30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kk-KZ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kk-KZ" sz="2000" b="1" dirty="0">
                <a:latin typeface="Arial" panose="020B0604020202020204" pitchFamily="34" charset="0"/>
                <a:cs typeface="Arial" panose="020B0604020202020204" pitchFamily="34" charset="0"/>
              </a:rPr>
              <a:t>+ HOH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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HCN</a:t>
            </a:r>
            <a:r>
              <a:rPr lang="kk-KZ" sz="2000" b="1" dirty="0">
                <a:latin typeface="Arial" panose="020B0604020202020204" pitchFamily="34" charset="0"/>
                <a:cs typeface="Arial" panose="020B0604020202020204" pitchFamily="34" charset="0"/>
              </a:rPr>
              <a:t> + OH</a:t>
            </a:r>
            <a:r>
              <a:rPr lang="kk-KZ" sz="2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kk-KZ" sz="2000" b="1" dirty="0" smtClean="0">
                <a:latin typeface="Arial" pitchFamily="34" charset="0"/>
                <a:cs typeface="Arial" pitchFamily="34" charset="0"/>
              </a:rPr>
              <a:t>,               </a:t>
            </a:r>
            <a:r>
              <a:rPr lang="kk-KZ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рН</a:t>
            </a:r>
            <a:r>
              <a:rPr lang="kk-K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7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KCN + HOH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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HCN +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OH</a:t>
            </a:r>
            <a:r>
              <a:rPr lang="kk-KZ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kk-KZ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0000" algn="just" eaLnBrk="1" fontAlgn="auto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kk-K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б)  </a:t>
            </a:r>
            <a:r>
              <a:rPr lang="kk-KZ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</a:t>
            </a:r>
          </a:p>
          <a:p>
            <a:pPr marL="0" indent="360000" algn="just" eaLnBrk="1" fontAlgn="auto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kk-KZ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0000" algn="just" eaLnBrk="1" fontAlgn="auto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kk-KZ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</a:t>
            </a:r>
            <a:endParaRPr lang="kk-KZ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  <a:p>
            <a:pPr marL="0" indent="360000" algn="just" eaLnBrk="1" fontAlgn="auto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kk-KZ" sz="2000" b="1" dirty="0" smtClean="0">
                <a:latin typeface="Arial" pitchFamily="34" charset="0"/>
                <a:cs typeface="Arial" pitchFamily="34" charset="0"/>
              </a:rPr>
              <a:t>                   1)</a:t>
            </a:r>
          </a:p>
          <a:p>
            <a:pPr marL="0" indent="360000" algn="ctr" eaLnBrk="1" fontAlgn="auto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kk-KZ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 eaLnBrk="1" fontAlgn="auto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kk-KZ" sz="20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kk-KZ" sz="2000" b="1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kk-KZ" sz="20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kk-KZ" sz="2000" b="1" dirty="0">
                <a:latin typeface="Arial" panose="020B0604020202020204" pitchFamily="34" charset="0"/>
                <a:cs typeface="Arial" panose="020B0604020202020204" pitchFamily="34" charset="0"/>
              </a:rPr>
              <a:t> + HOH ↔ 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kk-K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HCO</a:t>
            </a:r>
            <a:r>
              <a:rPr lang="kk-KZ" sz="2000" b="1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kk-KZ" sz="2000" b="1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kk-KZ" sz="2000" b="1" dirty="0">
                <a:latin typeface="Arial" panose="020B0604020202020204" pitchFamily="34" charset="0"/>
                <a:cs typeface="Arial" panose="020B0604020202020204" pitchFamily="34" charset="0"/>
              </a:rPr>
              <a:t>OH</a:t>
            </a:r>
            <a:r>
              <a:rPr lang="kk-KZ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k-KZ" sz="2000" b="1" dirty="0" smtClean="0">
                <a:latin typeface="Arial" pitchFamily="34" charset="0"/>
                <a:cs typeface="Arial" pitchFamily="34" charset="0"/>
              </a:rPr>
              <a:t>                         2)     </a:t>
            </a:r>
            <a:r>
              <a:rPr 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HCO</a:t>
            </a:r>
            <a:r>
              <a:rPr lang="en-US" sz="2000" b="1" baseline="-25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000" b="1" baseline="30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kk-KZ" sz="2000" b="1" dirty="0">
                <a:latin typeface="Arial" panose="020B0604020202020204" pitchFamily="34" charset="0"/>
                <a:cs typeface="Arial" panose="020B0604020202020204" pitchFamily="34" charset="0"/>
              </a:rPr>
              <a:t>HOH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↔ 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kk-KZ" sz="2000" b="1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sz="2000" b="1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</a:t>
            </a:r>
            <a:r>
              <a:rPr lang="en-US" sz="2000" b="1" baseline="30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kk-KZ" sz="20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kk-KZ" sz="2000" b="1" dirty="0">
                <a:latin typeface="Arial" panose="020B0604020202020204" pitchFamily="34" charset="0"/>
                <a:cs typeface="Arial" panose="020B0604020202020204" pitchFamily="34" charset="0"/>
              </a:rPr>
              <a:t>HCO</a:t>
            </a:r>
            <a:r>
              <a:rPr lang="kk-KZ" sz="20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kk-KZ" sz="2000" b="1" dirty="0">
                <a:latin typeface="Arial" panose="020B0604020202020204" pitchFamily="34" charset="0"/>
                <a:cs typeface="Arial" panose="020B0604020202020204" pitchFamily="34" charset="0"/>
              </a:rPr>
              <a:t> + HOH ↔ </a:t>
            </a:r>
            <a:r>
              <a:rPr lang="kk-K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kk-KZ" sz="2000" b="1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kk-K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kk-KZ" sz="2000" b="1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kk-KZ" sz="2000" b="1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kk-KZ" sz="2000" b="1" dirty="0">
                <a:latin typeface="Arial" panose="020B0604020202020204" pitchFamily="34" charset="0"/>
                <a:cs typeface="Arial" panose="020B0604020202020204" pitchFamily="34" charset="0"/>
              </a:rPr>
              <a:t>OH.</a:t>
            </a:r>
            <a:endParaRPr lang="kk-KZ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43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36019459"/>
              </p:ext>
            </p:extLst>
          </p:nvPr>
        </p:nvGraphicFramePr>
        <p:xfrm>
          <a:off x="2555776" y="4005064"/>
          <a:ext cx="3799780" cy="641904"/>
        </p:xfrm>
        <a:graphic>
          <a:graphicData uri="http://schemas.openxmlformats.org/presentationml/2006/ole">
            <p:oleObj spid="_x0000_s23578" name="Формула" r:id="rId3" imgW="2032000" imgH="342900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96671661"/>
              </p:ext>
            </p:extLst>
          </p:nvPr>
        </p:nvGraphicFramePr>
        <p:xfrm>
          <a:off x="1240146" y="2708919"/>
          <a:ext cx="901426" cy="360041"/>
        </p:xfrm>
        <a:graphic>
          <a:graphicData uri="http://schemas.openxmlformats.org/presentationml/2006/ole">
            <p:oleObj spid="_x0000_s23579" name="Формула" r:id="rId4" imgW="571252" imgH="228501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09609083"/>
              </p:ext>
            </p:extLst>
          </p:nvPr>
        </p:nvGraphicFramePr>
        <p:xfrm>
          <a:off x="3203848" y="2604755"/>
          <a:ext cx="634232" cy="1184285"/>
        </p:xfrm>
        <a:graphic>
          <a:graphicData uri="http://schemas.openxmlformats.org/presentationml/2006/ole">
            <p:oleObj spid="_x0000_s23580" name="Формула" r:id="rId5" imgW="380835" imgH="710891" progId="Equation.3">
              <p:embed/>
            </p:oleObj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V="1">
            <a:off x="2123728" y="2781497"/>
            <a:ext cx="1040345" cy="71439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155688" y="2932093"/>
            <a:ext cx="1008385" cy="496907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3084780" y="3284785"/>
            <a:ext cx="792163" cy="5762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499992" y="3862314"/>
            <a:ext cx="1044078" cy="8628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660852" y="1665560"/>
            <a:ext cx="935484" cy="6113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219997" y="1700808"/>
            <a:ext cx="648147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707612" y="3985809"/>
            <a:ext cx="808604" cy="5408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043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idx="4294967295"/>
          </p:nvPr>
        </p:nvSpPr>
        <p:spPr>
          <a:xfrm>
            <a:off x="468313" y="500063"/>
            <a:ext cx="8229600" cy="5857875"/>
          </a:xfrm>
        </p:spPr>
        <p:txBody>
          <a:bodyPr/>
          <a:lstStyle/>
          <a:p>
            <a:pPr marL="0" indent="358775" algn="just" eaLnBrk="1" hangingPunct="1">
              <a:lnSpc>
                <a:spcPct val="150000"/>
              </a:lnSpc>
              <a:spcBef>
                <a:spcPts val="0"/>
              </a:spcBef>
              <a:buFont typeface="Arial" charset="0"/>
              <a:buNone/>
            </a:pPr>
            <a:r>
              <a:rPr lang="kk-KZ" alt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kk-KZ" altLang="ru-RU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Күшті қышқыл</a:t>
            </a:r>
            <a:r>
              <a:rPr lang="kk-KZ" alt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kk-KZ" altLang="ru-RU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әлсіз негізден</a:t>
            </a:r>
            <a:r>
              <a:rPr lang="kk-KZ" alt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түзілген тұз </a:t>
            </a:r>
            <a:r>
              <a:rPr lang="kk-KZ" altLang="ru-RU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катион</a:t>
            </a:r>
            <a:r>
              <a:rPr lang="kk-KZ" alt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бойынша гидролизденеді.</a:t>
            </a:r>
            <a:endParaRPr lang="kk-KZ" altLang="ru-RU" sz="2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kk-KZ" sz="2200" b="1" dirty="0">
                <a:latin typeface="Arial" panose="020B0604020202020204" pitchFamily="34" charset="0"/>
                <a:cs typeface="Arial" panose="020B0604020202020204" pitchFamily="34" charset="0"/>
              </a:rPr>
              <a:t>а)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ru-RU" sz="22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kk-KZ" sz="2200" b="1" dirty="0">
                <a:latin typeface="Arial" panose="020B0604020202020204" pitchFamily="34" charset="0"/>
                <a:cs typeface="Arial" panose="020B0604020202020204" pitchFamily="34" charset="0"/>
              </a:rPr>
              <a:t>Cl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ru-RU" sz="2200" b="1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kk-KZ" sz="2200" b="1" baseline="30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kk-KZ" sz="2200" b="1" dirty="0">
                <a:latin typeface="Arial" panose="020B0604020202020204" pitchFamily="34" charset="0"/>
                <a:cs typeface="Arial" panose="020B0604020202020204" pitchFamily="34" charset="0"/>
              </a:rPr>
              <a:t> + Cl</a:t>
            </a:r>
            <a:r>
              <a:rPr lang="kk-KZ" sz="2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  <a:r>
              <a:rPr lang="kk-KZ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kk-KZ" sz="2200" b="1" baseline="-25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kk-KZ" sz="2200" b="1" baseline="30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kk-KZ" sz="2200" b="1" dirty="0">
                <a:latin typeface="Arial" panose="020B0604020202020204" pitchFamily="34" charset="0"/>
                <a:cs typeface="Arial" panose="020B0604020202020204" pitchFamily="34" charset="0"/>
              </a:rPr>
              <a:t> + HOH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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kk-KZ" sz="2200" b="1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kk-KZ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</a:t>
            </a:r>
            <a:r>
              <a:rPr lang="kk-KZ" sz="2200" b="1" dirty="0">
                <a:latin typeface="Arial" panose="020B0604020202020204" pitchFamily="34" charset="0"/>
                <a:cs typeface="Arial" panose="020B0604020202020204" pitchFamily="34" charset="0"/>
              </a:rPr>
              <a:t> + H</a:t>
            </a:r>
            <a:r>
              <a:rPr lang="kk-KZ" sz="22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kk-K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kk-KZ" altLang="ru-RU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kk-KZ" altLang="ru-RU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рН</a:t>
            </a:r>
            <a:r>
              <a:rPr lang="kk-KZ" altLang="ru-RU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7</a:t>
            </a:r>
            <a:endParaRPr lang="ru-RU" sz="2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kk-KZ" sz="2200" b="1" dirty="0"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kk-KZ" sz="22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kk-KZ" sz="2200" b="1" dirty="0">
                <a:latin typeface="Arial" panose="020B0604020202020204" pitchFamily="34" charset="0"/>
                <a:cs typeface="Arial" panose="020B0604020202020204" pitchFamily="34" charset="0"/>
              </a:rPr>
              <a:t>Cl + HOH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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kk-KZ" sz="2200" b="1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kk-KZ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</a:t>
            </a:r>
            <a:r>
              <a:rPr lang="kk-KZ" sz="2200" b="1" dirty="0">
                <a:latin typeface="Arial" panose="020B0604020202020204" pitchFamily="34" charset="0"/>
                <a:cs typeface="Arial" panose="020B0604020202020204" pitchFamily="34" charset="0"/>
              </a:rPr>
              <a:t> + HCl.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kk-KZ" sz="2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kk-K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б)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kk-K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kk-KZ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kk-K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Zn</a:t>
            </a:r>
            <a:r>
              <a:rPr lang="kk-K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kk-KZ" sz="2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kk-K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200" b="1" dirty="0">
                <a:latin typeface="Arial" panose="020B0604020202020204" pitchFamily="34" charset="0"/>
                <a:cs typeface="Arial" panose="020B0604020202020204" pitchFamily="34" charset="0"/>
              </a:rPr>
              <a:t>+ HOH ↔ </a:t>
            </a:r>
            <a:r>
              <a:rPr lang="en-US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</a:t>
            </a:r>
            <a:r>
              <a:rPr lang="kk-KZ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OHCl</a:t>
            </a:r>
            <a:r>
              <a:rPr lang="kk-K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200" b="1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kk-K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  <a:endParaRPr lang="kk-KZ" altLang="ru-RU" sz="2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0258880"/>
              </p:ext>
            </p:extLst>
          </p:nvPr>
        </p:nvGraphicFramePr>
        <p:xfrm>
          <a:off x="2123728" y="4267111"/>
          <a:ext cx="4716462" cy="698500"/>
        </p:xfrm>
        <a:graphic>
          <a:graphicData uri="http://schemas.openxmlformats.org/presentationml/2006/ole">
            <p:oleObj spid="_x0000_s19500" name="Формула" r:id="rId3" imgW="2057400" imgH="304800" progId="Equation.3">
              <p:embed/>
            </p:oleObj>
          </a:graphicData>
        </a:graphic>
      </p:graphicFrame>
      <p:graphicFrame>
        <p:nvGraphicFramePr>
          <p:cNvPr id="1946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08966050"/>
              </p:ext>
            </p:extLst>
          </p:nvPr>
        </p:nvGraphicFramePr>
        <p:xfrm>
          <a:off x="1043608" y="3140968"/>
          <a:ext cx="888551" cy="432048"/>
        </p:xfrm>
        <a:graphic>
          <a:graphicData uri="http://schemas.openxmlformats.org/presentationml/2006/ole">
            <p:oleObj spid="_x0000_s19501" name="Формула" r:id="rId4" imgW="444114" imgH="215713" progId="Equation.3">
              <p:embed/>
            </p:oleObj>
          </a:graphicData>
        </a:graphic>
      </p:graphicFrame>
      <p:graphicFrame>
        <p:nvGraphicFramePr>
          <p:cNvPr id="1946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34247887"/>
              </p:ext>
            </p:extLst>
          </p:nvPr>
        </p:nvGraphicFramePr>
        <p:xfrm>
          <a:off x="3027013" y="2996952"/>
          <a:ext cx="680891" cy="1152128"/>
        </p:xfrm>
        <a:graphic>
          <a:graphicData uri="http://schemas.openxmlformats.org/presentationml/2006/ole">
            <p:oleObj spid="_x0000_s19502" name="Формула" r:id="rId5" imgW="342751" imgH="672808" progId="Equation.3">
              <p:embed/>
            </p:oleObj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 flipV="1">
            <a:off x="1979712" y="3212976"/>
            <a:ext cx="1080120" cy="13210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997384" y="3501008"/>
            <a:ext cx="935037" cy="4318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6300192" y="4221088"/>
            <a:ext cx="745908" cy="5767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499992" y="4149080"/>
            <a:ext cx="1584325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380312" y="1988840"/>
            <a:ext cx="1079946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940152" y="2024521"/>
            <a:ext cx="648022" cy="61239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/>
          <p:cNvSpPr>
            <a:spLocks noGrp="1"/>
          </p:cNvSpPr>
          <p:nvPr>
            <p:ph idx="4294967295"/>
          </p:nvPr>
        </p:nvSpPr>
        <p:spPr>
          <a:xfrm>
            <a:off x="468313" y="476250"/>
            <a:ext cx="8229600" cy="5857875"/>
          </a:xfrm>
        </p:spPr>
        <p:txBody>
          <a:bodyPr/>
          <a:lstStyle/>
          <a:p>
            <a:pPr marL="0" indent="358775" algn="just"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r>
              <a:rPr lang="kk-KZ" altLang="ru-RU" sz="2400" b="1" dirty="0" smtClean="0">
                <a:latin typeface="Arial" charset="0"/>
                <a:cs typeface="Arial" charset="0"/>
              </a:rPr>
              <a:t>3. </a:t>
            </a:r>
            <a:r>
              <a:rPr lang="kk-KZ" altLang="ru-RU" sz="2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Әлсіз қышқыл</a:t>
            </a:r>
            <a:r>
              <a:rPr lang="kk-KZ" altLang="ru-RU" sz="2400" b="1" dirty="0" smtClean="0">
                <a:latin typeface="Arial" charset="0"/>
                <a:cs typeface="Arial" charset="0"/>
              </a:rPr>
              <a:t> мен </a:t>
            </a:r>
            <a:r>
              <a:rPr lang="kk-KZ" altLang="ru-RU" sz="2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әлсіз негізден</a:t>
            </a:r>
            <a:r>
              <a:rPr lang="kk-KZ" altLang="ru-RU" sz="2400" b="1" dirty="0" smtClean="0">
                <a:latin typeface="Arial" charset="0"/>
                <a:cs typeface="Arial" charset="0"/>
              </a:rPr>
              <a:t> түзілген тұз </a:t>
            </a:r>
            <a:r>
              <a:rPr lang="kk-KZ" altLang="ru-RU" sz="2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катион және анион</a:t>
            </a:r>
            <a:r>
              <a:rPr lang="kk-KZ" altLang="ru-RU" sz="2400" b="1" dirty="0" smtClean="0">
                <a:latin typeface="Arial" charset="0"/>
                <a:cs typeface="Arial" charset="0"/>
              </a:rPr>
              <a:t> бойынша гидролизденеді.</a:t>
            </a:r>
            <a:endParaRPr lang="kk-KZ" altLang="ru-RU" sz="24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0" indent="358775" algn="just"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r>
              <a:rPr lang="kk-KZ" altLang="ru-RU" sz="2400" b="1" dirty="0" smtClean="0">
                <a:solidFill>
                  <a:srgbClr val="FF0000"/>
                </a:solidFill>
                <a:latin typeface="Arial Black" pitchFamily="34" charset="0"/>
                <a:cs typeface="Arial" charset="0"/>
              </a:rPr>
              <a:t>  </a:t>
            </a:r>
          </a:p>
          <a:p>
            <a:pPr marL="0" indent="358775" algn="just"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r>
              <a:rPr lang="kk-KZ" altLang="ru-RU" sz="2400" b="1" dirty="0" smtClean="0">
                <a:solidFill>
                  <a:srgbClr val="FF0000"/>
                </a:solidFill>
                <a:latin typeface="Arial Black" pitchFamily="34" charset="0"/>
                <a:cs typeface="Arial" charset="0"/>
              </a:rPr>
              <a:t>                                                </a:t>
            </a:r>
          </a:p>
          <a:p>
            <a:pPr marL="0" indent="358775" algn="just"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endParaRPr lang="kk-KZ" altLang="ru-RU" sz="2400" b="1" dirty="0" smtClean="0">
              <a:solidFill>
                <a:srgbClr val="FF0000"/>
              </a:solidFill>
              <a:latin typeface="Arial Black" pitchFamily="34" charset="0"/>
              <a:cs typeface="Arial" charset="0"/>
            </a:endParaRPr>
          </a:p>
          <a:p>
            <a:pPr marL="0" indent="358775" algn="just"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r>
              <a:rPr lang="kk-KZ" altLang="ru-RU" sz="2400" b="1" dirty="0" smtClean="0">
                <a:solidFill>
                  <a:srgbClr val="FF0000"/>
                </a:solidFill>
                <a:latin typeface="Arial Black" pitchFamily="34" charset="0"/>
                <a:cs typeface="Arial" charset="0"/>
              </a:rPr>
              <a:t>                                                              </a:t>
            </a:r>
            <a:r>
              <a:rPr lang="kk-KZ" altLang="ru-RU" sz="2400" b="1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рН</a:t>
            </a:r>
            <a:r>
              <a:rPr lang="kk-KZ" altLang="ru-RU" sz="2400" b="1" dirty="0" smtClean="0">
                <a:solidFill>
                  <a:srgbClr val="C00000"/>
                </a:solidFill>
                <a:latin typeface="Arial Black" pitchFamily="34" charset="0"/>
                <a:cs typeface="Arial" charset="0"/>
                <a:sym typeface="Symbol" pitchFamily="18" charset="2"/>
              </a:rPr>
              <a:t>7</a:t>
            </a:r>
            <a:endParaRPr lang="kk-KZ" altLang="ru-RU" sz="2400" b="1" dirty="0" smtClean="0">
              <a:solidFill>
                <a:srgbClr val="C00000"/>
              </a:solidFill>
              <a:latin typeface="Arial Black" pitchFamily="34" charset="0"/>
              <a:cs typeface="Arial" charset="0"/>
            </a:endParaRPr>
          </a:p>
        </p:txBody>
      </p:sp>
      <p:graphicFrame>
        <p:nvGraphicFramePr>
          <p:cNvPr id="20483" name="Object 5"/>
          <p:cNvGraphicFramePr>
            <a:graphicFrameLocks noChangeAspect="1"/>
          </p:cNvGraphicFramePr>
          <p:nvPr/>
        </p:nvGraphicFramePr>
        <p:xfrm>
          <a:off x="3563938" y="2060575"/>
          <a:ext cx="936625" cy="1660525"/>
        </p:xfrm>
        <a:graphic>
          <a:graphicData uri="http://schemas.openxmlformats.org/presentationml/2006/ole">
            <p:oleObj spid="_x0000_s24590" name="Формула" r:id="rId3" imgW="393529" imgH="698197" progId="Equation.3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1258888" y="2708275"/>
          <a:ext cx="1304925" cy="504825"/>
        </p:xfrm>
        <a:graphic>
          <a:graphicData uri="http://schemas.openxmlformats.org/presentationml/2006/ole">
            <p:oleObj spid="_x0000_s24591" name="Формула" r:id="rId4" imgW="558558" imgH="215806" progId="Equation.3">
              <p:embed/>
            </p:oleObj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2057400" y="4633913"/>
          <a:ext cx="5610225" cy="523875"/>
        </p:xfrm>
        <a:graphic>
          <a:graphicData uri="http://schemas.openxmlformats.org/presentationml/2006/ole">
            <p:oleObj spid="_x0000_s24592" name="Формула" r:id="rId5" imgW="2590800" imgH="241300" progId="Equation.3">
              <p:embed/>
            </p:oleObj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 flipV="1">
            <a:off x="2555875" y="2349500"/>
            <a:ext cx="1008063" cy="574675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555875" y="2997200"/>
            <a:ext cx="1008063" cy="50323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3563938" y="1989138"/>
            <a:ext cx="936625" cy="7921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563938" y="3213100"/>
            <a:ext cx="792162" cy="7207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529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/>
          <p:cNvSpPr>
            <a:spLocks noGrp="1"/>
          </p:cNvSpPr>
          <p:nvPr>
            <p:ph idx="4294967295"/>
          </p:nvPr>
        </p:nvSpPr>
        <p:spPr>
          <a:xfrm>
            <a:off x="468313" y="476250"/>
            <a:ext cx="8229600" cy="5857875"/>
          </a:xfrm>
        </p:spPr>
        <p:txBody>
          <a:bodyPr/>
          <a:lstStyle/>
          <a:p>
            <a:pPr marL="0" indent="0">
              <a:buNone/>
            </a:pPr>
            <a:r>
              <a:rPr lang="kk-KZ" sz="2200" b="1" dirty="0">
                <a:latin typeface="Arial" panose="020B0604020202020204" pitchFamily="34" charset="0"/>
              </a:rPr>
              <a:t>Мысалдар:</a:t>
            </a:r>
            <a:endParaRPr lang="ru-RU" sz="2200" b="1" dirty="0"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kk-KZ" sz="2200" b="1" dirty="0">
                <a:latin typeface="Arial" panose="020B0604020202020204" pitchFamily="34" charset="0"/>
              </a:rPr>
              <a:t>а) NH</a:t>
            </a:r>
            <a:r>
              <a:rPr lang="kk-KZ" sz="2200" b="1" baseline="-25000" dirty="0">
                <a:latin typeface="Arial" panose="020B0604020202020204" pitchFamily="34" charset="0"/>
              </a:rPr>
              <a:t>4</a:t>
            </a:r>
            <a:r>
              <a:rPr lang="kk-KZ" sz="2200" b="1" dirty="0">
                <a:latin typeface="Arial" panose="020B0604020202020204" pitchFamily="34" charset="0"/>
              </a:rPr>
              <a:t>CH</a:t>
            </a:r>
            <a:r>
              <a:rPr lang="kk-KZ" sz="2200" b="1" baseline="-25000" dirty="0">
                <a:latin typeface="Arial" panose="020B0604020202020204" pitchFamily="34" charset="0"/>
              </a:rPr>
              <a:t>3</a:t>
            </a:r>
            <a:r>
              <a:rPr lang="kk-KZ" sz="2200" b="1" dirty="0">
                <a:latin typeface="Arial" panose="020B0604020202020204" pitchFamily="34" charset="0"/>
              </a:rPr>
              <a:t>COO </a:t>
            </a:r>
            <a:r>
              <a:rPr lang="en-US" sz="2200" b="1" dirty="0">
                <a:latin typeface="Arial" panose="020B0604020202020204" pitchFamily="34" charset="0"/>
                <a:sym typeface="Symbol"/>
              </a:rPr>
              <a:t></a:t>
            </a:r>
            <a:r>
              <a:rPr lang="en-US" sz="2200" b="1" dirty="0">
                <a:latin typeface="Arial" panose="020B0604020202020204" pitchFamily="34" charset="0"/>
              </a:rPr>
              <a:t> </a:t>
            </a:r>
            <a:r>
              <a:rPr lang="kk-KZ" sz="2200" b="1" dirty="0">
                <a:solidFill>
                  <a:srgbClr val="C00000"/>
                </a:solidFill>
                <a:latin typeface="Arial" panose="020B0604020202020204" pitchFamily="34" charset="0"/>
              </a:rPr>
              <a:t>NH</a:t>
            </a:r>
            <a:r>
              <a:rPr lang="kk-KZ" sz="2200" b="1" baseline="-25000" dirty="0">
                <a:solidFill>
                  <a:srgbClr val="C00000"/>
                </a:solidFill>
                <a:latin typeface="Arial" panose="020B0604020202020204" pitchFamily="34" charset="0"/>
              </a:rPr>
              <a:t>4</a:t>
            </a:r>
            <a:r>
              <a:rPr lang="kk-KZ" sz="2200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+</a:t>
            </a:r>
            <a:r>
              <a:rPr lang="kk-KZ" sz="2200" b="1" dirty="0">
                <a:latin typeface="Arial" panose="020B0604020202020204" pitchFamily="34" charset="0"/>
              </a:rPr>
              <a:t> + </a:t>
            </a:r>
            <a:r>
              <a:rPr lang="kk-KZ" sz="2200" b="1" dirty="0">
                <a:solidFill>
                  <a:srgbClr val="C00000"/>
                </a:solidFill>
                <a:latin typeface="Arial" panose="020B0604020202020204" pitchFamily="34" charset="0"/>
              </a:rPr>
              <a:t>CH</a:t>
            </a:r>
            <a:r>
              <a:rPr lang="kk-KZ" sz="2200" b="1" baseline="-25000" dirty="0">
                <a:solidFill>
                  <a:srgbClr val="C00000"/>
                </a:solidFill>
                <a:latin typeface="Arial" panose="020B0604020202020204" pitchFamily="34" charset="0"/>
              </a:rPr>
              <a:t>3</a:t>
            </a:r>
            <a:r>
              <a:rPr lang="kk-KZ" sz="2200" b="1" dirty="0">
                <a:solidFill>
                  <a:srgbClr val="C00000"/>
                </a:solidFill>
                <a:latin typeface="Arial" panose="020B0604020202020204" pitchFamily="34" charset="0"/>
              </a:rPr>
              <a:t>COO</a:t>
            </a:r>
            <a:r>
              <a:rPr lang="kk-KZ" sz="2200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-</a:t>
            </a:r>
            <a:r>
              <a:rPr lang="kk-KZ" sz="2200" b="1" dirty="0" smtClean="0">
                <a:latin typeface="Arial" panose="020B0604020202020204" pitchFamily="34" charset="0"/>
              </a:rPr>
              <a:t>,</a:t>
            </a:r>
            <a:endParaRPr lang="en-US" sz="2200" b="1" dirty="0" smtClean="0">
              <a:latin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200" b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kk-KZ" sz="2200" b="1" dirty="0">
                <a:latin typeface="Arial" panose="020B0604020202020204" pitchFamily="34" charset="0"/>
              </a:rPr>
              <a:t>екі процесс қатар жүреді</a:t>
            </a:r>
            <a:r>
              <a:rPr lang="kk-KZ" sz="2200" b="1" dirty="0" smtClean="0">
                <a:latin typeface="Arial" panose="020B0604020202020204" pitchFamily="34" charset="0"/>
              </a:rPr>
              <a:t>:</a:t>
            </a:r>
            <a:endParaRPr lang="ru-RU" sz="2200" b="1" dirty="0"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kk-KZ" sz="2200" b="1" dirty="0">
                <a:solidFill>
                  <a:srgbClr val="C00000"/>
                </a:solidFill>
                <a:latin typeface="Arial" panose="020B0604020202020204" pitchFamily="34" charset="0"/>
              </a:rPr>
              <a:t>NH</a:t>
            </a:r>
            <a:r>
              <a:rPr lang="kk-KZ" sz="2200" b="1" baseline="-25000" dirty="0">
                <a:solidFill>
                  <a:srgbClr val="C00000"/>
                </a:solidFill>
                <a:latin typeface="Arial" panose="020B0604020202020204" pitchFamily="34" charset="0"/>
              </a:rPr>
              <a:t>4</a:t>
            </a:r>
            <a:r>
              <a:rPr lang="kk-KZ" sz="2200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+</a:t>
            </a:r>
            <a:r>
              <a:rPr lang="kk-KZ" sz="2200" b="1" dirty="0">
                <a:latin typeface="Arial" panose="020B0604020202020204" pitchFamily="34" charset="0"/>
              </a:rPr>
              <a:t> + HOH </a:t>
            </a:r>
            <a:r>
              <a:rPr lang="en-US" sz="2200" b="1" dirty="0">
                <a:latin typeface="Arial" panose="020B0604020202020204" pitchFamily="34" charset="0"/>
                <a:sym typeface="Symbol"/>
              </a:rPr>
              <a:t></a:t>
            </a:r>
            <a:r>
              <a:rPr lang="en-US" sz="2200" b="1" dirty="0">
                <a:latin typeface="Arial" panose="020B0604020202020204" pitchFamily="34" charset="0"/>
              </a:rPr>
              <a:t> </a:t>
            </a:r>
            <a:r>
              <a:rPr lang="kk-KZ" sz="2200" b="1" dirty="0">
                <a:solidFill>
                  <a:srgbClr val="C00000"/>
                </a:solidFill>
                <a:latin typeface="Arial" panose="020B0604020202020204" pitchFamily="34" charset="0"/>
              </a:rPr>
              <a:t>NH</a:t>
            </a:r>
            <a:r>
              <a:rPr lang="kk-KZ" sz="2200" b="1" baseline="-25000" dirty="0">
                <a:solidFill>
                  <a:srgbClr val="C00000"/>
                </a:solidFill>
                <a:latin typeface="Arial" panose="020B0604020202020204" pitchFamily="34" charset="0"/>
              </a:rPr>
              <a:t>4</a:t>
            </a:r>
            <a:r>
              <a:rPr lang="kk-KZ" sz="2200" b="1" dirty="0">
                <a:solidFill>
                  <a:srgbClr val="C00000"/>
                </a:solidFill>
                <a:latin typeface="Arial" panose="020B0604020202020204" pitchFamily="34" charset="0"/>
              </a:rPr>
              <a:t>OH</a:t>
            </a:r>
            <a:r>
              <a:rPr lang="kk-KZ" sz="2200" b="1" dirty="0">
                <a:latin typeface="Arial" panose="020B0604020202020204" pitchFamily="34" charset="0"/>
              </a:rPr>
              <a:t> + H</a:t>
            </a:r>
            <a:r>
              <a:rPr lang="kk-KZ" sz="2200" b="1" baseline="30000" dirty="0">
                <a:latin typeface="Arial" panose="020B0604020202020204" pitchFamily="34" charset="0"/>
              </a:rPr>
              <a:t>+</a:t>
            </a:r>
            <a:r>
              <a:rPr lang="kk-KZ" sz="2200" b="1" dirty="0">
                <a:latin typeface="Arial" panose="020B0604020202020204" pitchFamily="34" charset="0"/>
              </a:rPr>
              <a:t>,</a:t>
            </a:r>
            <a:endParaRPr lang="ru-RU" sz="2200" b="1" dirty="0"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kk-KZ" sz="2200" b="1" dirty="0">
                <a:solidFill>
                  <a:srgbClr val="C00000"/>
                </a:solidFill>
                <a:latin typeface="Arial" panose="020B0604020202020204" pitchFamily="34" charset="0"/>
              </a:rPr>
              <a:t>CH</a:t>
            </a:r>
            <a:r>
              <a:rPr lang="kk-KZ" sz="2200" b="1" baseline="-25000" dirty="0">
                <a:solidFill>
                  <a:srgbClr val="C00000"/>
                </a:solidFill>
                <a:latin typeface="Arial" panose="020B0604020202020204" pitchFamily="34" charset="0"/>
              </a:rPr>
              <a:t>3</a:t>
            </a:r>
            <a:r>
              <a:rPr lang="kk-KZ" sz="2200" b="1" dirty="0">
                <a:solidFill>
                  <a:srgbClr val="C00000"/>
                </a:solidFill>
                <a:latin typeface="Arial" panose="020B0604020202020204" pitchFamily="34" charset="0"/>
              </a:rPr>
              <a:t>COO</a:t>
            </a:r>
            <a:r>
              <a:rPr lang="kk-KZ" sz="2200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-</a:t>
            </a:r>
            <a:r>
              <a:rPr lang="kk-KZ" sz="2200" b="1" dirty="0">
                <a:latin typeface="Arial" panose="020B0604020202020204" pitchFamily="34" charset="0"/>
              </a:rPr>
              <a:t> + HOH </a:t>
            </a:r>
            <a:r>
              <a:rPr lang="en-US" sz="2200" b="1" dirty="0">
                <a:latin typeface="Arial" panose="020B0604020202020204" pitchFamily="34" charset="0"/>
                <a:sym typeface="Symbol"/>
              </a:rPr>
              <a:t></a:t>
            </a:r>
            <a:r>
              <a:rPr lang="en-US" sz="2200" b="1" dirty="0">
                <a:latin typeface="Arial" panose="020B0604020202020204" pitchFamily="34" charset="0"/>
              </a:rPr>
              <a:t> </a:t>
            </a:r>
            <a:r>
              <a:rPr lang="kk-KZ" sz="2200" b="1" dirty="0">
                <a:solidFill>
                  <a:srgbClr val="C00000"/>
                </a:solidFill>
                <a:latin typeface="Arial" panose="020B0604020202020204" pitchFamily="34" charset="0"/>
              </a:rPr>
              <a:t>CH</a:t>
            </a:r>
            <a:r>
              <a:rPr lang="kk-KZ" sz="2200" b="1" baseline="-25000" dirty="0">
                <a:solidFill>
                  <a:srgbClr val="C00000"/>
                </a:solidFill>
                <a:latin typeface="Arial" panose="020B0604020202020204" pitchFamily="34" charset="0"/>
              </a:rPr>
              <a:t>3</a:t>
            </a:r>
            <a:r>
              <a:rPr lang="kk-KZ" sz="2200" b="1" dirty="0">
                <a:solidFill>
                  <a:srgbClr val="C00000"/>
                </a:solidFill>
                <a:latin typeface="Arial" panose="020B0604020202020204" pitchFamily="34" charset="0"/>
              </a:rPr>
              <a:t>COOН</a:t>
            </a:r>
            <a:r>
              <a:rPr lang="kk-KZ" sz="2200" b="1" dirty="0">
                <a:latin typeface="Arial" panose="020B0604020202020204" pitchFamily="34" charset="0"/>
              </a:rPr>
              <a:t> + OH</a:t>
            </a:r>
            <a:r>
              <a:rPr lang="kk-KZ" sz="2200" b="1" baseline="30000" dirty="0">
                <a:latin typeface="Arial" panose="020B0604020202020204" pitchFamily="34" charset="0"/>
              </a:rPr>
              <a:t>-</a:t>
            </a:r>
            <a:r>
              <a:rPr lang="kk-KZ" sz="2200" b="1" dirty="0">
                <a:latin typeface="Arial" panose="020B0604020202020204" pitchFamily="34" charset="0"/>
              </a:rPr>
              <a:t>,</a:t>
            </a:r>
            <a:endParaRPr lang="ru-RU" sz="2200" b="1" dirty="0"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kk-KZ" sz="2200" b="1" dirty="0">
                <a:latin typeface="Arial" panose="020B0604020202020204" pitchFamily="34" charset="0"/>
              </a:rPr>
              <a:t>NH</a:t>
            </a:r>
            <a:r>
              <a:rPr lang="kk-KZ" sz="2200" b="1" baseline="-25000" dirty="0">
                <a:latin typeface="Arial" panose="020B0604020202020204" pitchFamily="34" charset="0"/>
              </a:rPr>
              <a:t>4</a:t>
            </a:r>
            <a:r>
              <a:rPr lang="kk-KZ" sz="2200" b="1" dirty="0">
                <a:latin typeface="Arial" panose="020B0604020202020204" pitchFamily="34" charset="0"/>
              </a:rPr>
              <a:t>CH</a:t>
            </a:r>
            <a:r>
              <a:rPr lang="kk-KZ" sz="2200" b="1" baseline="-25000" dirty="0">
                <a:latin typeface="Arial" panose="020B0604020202020204" pitchFamily="34" charset="0"/>
              </a:rPr>
              <a:t>3</a:t>
            </a:r>
            <a:r>
              <a:rPr lang="kk-KZ" sz="2200" b="1" dirty="0">
                <a:latin typeface="Arial" panose="020B0604020202020204" pitchFamily="34" charset="0"/>
              </a:rPr>
              <a:t>COO + HOH </a:t>
            </a:r>
            <a:r>
              <a:rPr lang="en-US" sz="2200" b="1" dirty="0">
                <a:latin typeface="Arial" panose="020B0604020202020204" pitchFamily="34" charset="0"/>
                <a:sym typeface="Symbol"/>
              </a:rPr>
              <a:t></a:t>
            </a:r>
            <a:r>
              <a:rPr lang="en-US" sz="2200" b="1" dirty="0">
                <a:latin typeface="Arial" panose="020B0604020202020204" pitchFamily="34" charset="0"/>
              </a:rPr>
              <a:t> </a:t>
            </a:r>
            <a:r>
              <a:rPr lang="kk-KZ" sz="2200" b="1" dirty="0">
                <a:latin typeface="Arial" panose="020B0604020202020204" pitchFamily="34" charset="0"/>
              </a:rPr>
              <a:t>NH</a:t>
            </a:r>
            <a:r>
              <a:rPr lang="kk-KZ" sz="2200" b="1" baseline="-25000" dirty="0">
                <a:latin typeface="Arial" panose="020B0604020202020204" pitchFamily="34" charset="0"/>
              </a:rPr>
              <a:t>4</a:t>
            </a:r>
            <a:r>
              <a:rPr lang="kk-KZ" sz="2200" b="1" dirty="0">
                <a:latin typeface="Arial" panose="020B0604020202020204" pitchFamily="34" charset="0"/>
              </a:rPr>
              <a:t>OH + CH</a:t>
            </a:r>
            <a:r>
              <a:rPr lang="kk-KZ" sz="2200" b="1" baseline="-25000" dirty="0">
                <a:latin typeface="Arial" panose="020B0604020202020204" pitchFamily="34" charset="0"/>
              </a:rPr>
              <a:t>3</a:t>
            </a:r>
            <a:r>
              <a:rPr lang="kk-KZ" sz="2200" b="1" dirty="0">
                <a:latin typeface="Arial" panose="020B0604020202020204" pitchFamily="34" charset="0"/>
              </a:rPr>
              <a:t>COOН.</a:t>
            </a:r>
            <a:endParaRPr lang="ru-RU" sz="2200" b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kk-KZ" sz="2200" b="1" dirty="0">
                <a:latin typeface="Arial" panose="020B0604020202020204" pitchFamily="34" charset="0"/>
              </a:rPr>
              <a:t> </a:t>
            </a:r>
            <a:endParaRPr lang="ru-RU" sz="2200" b="1" dirty="0"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kk-KZ" sz="2200" b="1" dirty="0">
                <a:latin typeface="Arial" panose="020B0604020202020204" pitchFamily="34" charset="0"/>
              </a:rPr>
              <a:t>б) </a:t>
            </a:r>
            <a:r>
              <a:rPr lang="en-US" sz="2200" b="1" dirty="0" err="1">
                <a:latin typeface="Arial" panose="020B0604020202020204" pitchFamily="34" charset="0"/>
              </a:rPr>
              <a:t>Pb</a:t>
            </a:r>
            <a:r>
              <a:rPr lang="en-US" sz="2200" b="1" dirty="0">
                <a:latin typeface="Arial" panose="020B0604020202020204" pitchFamily="34" charset="0"/>
              </a:rPr>
              <a:t>(CH</a:t>
            </a:r>
            <a:r>
              <a:rPr lang="en-US" sz="2200" b="1" baseline="-25000" dirty="0">
                <a:latin typeface="Arial" panose="020B0604020202020204" pitchFamily="34" charset="0"/>
              </a:rPr>
              <a:t>3</a:t>
            </a:r>
            <a:r>
              <a:rPr lang="en-US" sz="2200" b="1" dirty="0">
                <a:latin typeface="Arial" panose="020B0604020202020204" pitchFamily="34" charset="0"/>
              </a:rPr>
              <a:t>COO)</a:t>
            </a:r>
            <a:r>
              <a:rPr lang="en-US" sz="2200" b="1" baseline="-25000" dirty="0">
                <a:latin typeface="Arial" panose="020B0604020202020204" pitchFamily="34" charset="0"/>
              </a:rPr>
              <a:t>2</a:t>
            </a:r>
            <a:r>
              <a:rPr lang="en-US" sz="2200" b="1" dirty="0">
                <a:latin typeface="Arial" panose="020B0604020202020204" pitchFamily="34" charset="0"/>
              </a:rPr>
              <a:t> </a:t>
            </a:r>
            <a:r>
              <a:rPr lang="en-US" sz="2200" b="1" dirty="0">
                <a:latin typeface="Arial" panose="020B0604020202020204" pitchFamily="34" charset="0"/>
                <a:sym typeface="Symbol"/>
              </a:rPr>
              <a:t></a:t>
            </a:r>
            <a:r>
              <a:rPr lang="en-US" sz="2200" b="1" dirty="0">
                <a:latin typeface="Arial" panose="020B0604020202020204" pitchFamily="34" charset="0"/>
              </a:rPr>
              <a:t> </a:t>
            </a:r>
            <a:r>
              <a:rPr lang="en-US" sz="2200" b="1" dirty="0">
                <a:solidFill>
                  <a:srgbClr val="C00000"/>
                </a:solidFill>
                <a:latin typeface="Arial" panose="020B0604020202020204" pitchFamily="34" charset="0"/>
              </a:rPr>
              <a:t>Pb</a:t>
            </a:r>
            <a:r>
              <a:rPr lang="en-US" sz="2200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2+</a:t>
            </a:r>
            <a:r>
              <a:rPr lang="kk-KZ" sz="2200" b="1" dirty="0">
                <a:latin typeface="Arial" panose="020B0604020202020204" pitchFamily="34" charset="0"/>
              </a:rPr>
              <a:t> + </a:t>
            </a:r>
            <a:r>
              <a:rPr lang="kk-KZ" sz="2200" b="1" dirty="0">
                <a:solidFill>
                  <a:srgbClr val="C00000"/>
                </a:solidFill>
                <a:latin typeface="Arial" panose="020B0604020202020204" pitchFamily="34" charset="0"/>
              </a:rPr>
              <a:t>2</a:t>
            </a:r>
            <a:r>
              <a:rPr lang="en-US" sz="2200" b="1" dirty="0">
                <a:solidFill>
                  <a:srgbClr val="C00000"/>
                </a:solidFill>
                <a:latin typeface="Arial" panose="020B0604020202020204" pitchFamily="34" charset="0"/>
              </a:rPr>
              <a:t>CH</a:t>
            </a:r>
            <a:r>
              <a:rPr lang="en-US" sz="2200" b="1" baseline="-25000" dirty="0">
                <a:solidFill>
                  <a:srgbClr val="C00000"/>
                </a:solidFill>
                <a:latin typeface="Arial" panose="020B0604020202020204" pitchFamily="34" charset="0"/>
              </a:rPr>
              <a:t>3</a:t>
            </a:r>
            <a:r>
              <a:rPr lang="en-US" sz="2200" b="1" dirty="0">
                <a:solidFill>
                  <a:srgbClr val="C00000"/>
                </a:solidFill>
                <a:latin typeface="Arial" panose="020B0604020202020204" pitchFamily="34" charset="0"/>
              </a:rPr>
              <a:t>COO</a:t>
            </a:r>
            <a:r>
              <a:rPr lang="en-US" sz="2200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-</a:t>
            </a:r>
            <a:r>
              <a:rPr lang="kk-KZ" sz="2200" b="1" dirty="0" smtClean="0">
                <a:latin typeface="Arial" panose="020B0604020202020204" pitchFamily="34" charset="0"/>
              </a:rPr>
              <a:t>,</a:t>
            </a:r>
            <a:endParaRPr lang="en-US" sz="2200" b="1" dirty="0" smtClean="0">
              <a:latin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200" b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kk-KZ" sz="2200" b="1" dirty="0">
                <a:latin typeface="Arial" panose="020B0604020202020204" pitchFamily="34" charset="0"/>
              </a:rPr>
              <a:t>екі процесс қатар жүреді:</a:t>
            </a:r>
            <a:endParaRPr lang="ru-RU" sz="2200" b="1" dirty="0"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kk-KZ" sz="2200" b="1" dirty="0">
                <a:solidFill>
                  <a:srgbClr val="C00000"/>
                </a:solidFill>
                <a:latin typeface="Arial" panose="020B0604020202020204" pitchFamily="34" charset="0"/>
              </a:rPr>
              <a:t>Pb</a:t>
            </a:r>
            <a:r>
              <a:rPr lang="kk-KZ" sz="2200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2+</a:t>
            </a:r>
            <a:r>
              <a:rPr lang="kk-KZ" sz="2200" b="1" dirty="0">
                <a:latin typeface="Arial" panose="020B0604020202020204" pitchFamily="34" charset="0"/>
              </a:rPr>
              <a:t> + HOH ↔ </a:t>
            </a:r>
            <a:r>
              <a:rPr lang="kk-KZ" sz="2200" b="1" dirty="0">
                <a:solidFill>
                  <a:srgbClr val="C00000"/>
                </a:solidFill>
                <a:latin typeface="Arial" panose="020B0604020202020204" pitchFamily="34" charset="0"/>
              </a:rPr>
              <a:t>PbOH</a:t>
            </a:r>
            <a:r>
              <a:rPr lang="kk-KZ" sz="2200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+</a:t>
            </a:r>
            <a:r>
              <a:rPr lang="kk-KZ" sz="2200" b="1" dirty="0">
                <a:latin typeface="Arial" panose="020B0604020202020204" pitchFamily="34" charset="0"/>
              </a:rPr>
              <a:t> + H</a:t>
            </a:r>
            <a:r>
              <a:rPr lang="kk-KZ" sz="2200" b="1" baseline="30000" dirty="0">
                <a:latin typeface="Arial" panose="020B0604020202020204" pitchFamily="34" charset="0"/>
              </a:rPr>
              <a:t>+</a:t>
            </a:r>
            <a:r>
              <a:rPr lang="kk-KZ" sz="2200" b="1" dirty="0">
                <a:latin typeface="Arial" panose="020B0604020202020204" pitchFamily="34" charset="0"/>
              </a:rPr>
              <a:t>,</a:t>
            </a:r>
            <a:endParaRPr lang="ru-RU" sz="2200" b="1" dirty="0"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200" b="1" dirty="0">
                <a:solidFill>
                  <a:srgbClr val="C00000"/>
                </a:solidFill>
                <a:latin typeface="Arial" panose="020B0604020202020204" pitchFamily="34" charset="0"/>
              </a:rPr>
              <a:t>CH</a:t>
            </a:r>
            <a:r>
              <a:rPr lang="en-US" sz="2200" b="1" baseline="-25000" dirty="0">
                <a:solidFill>
                  <a:srgbClr val="C00000"/>
                </a:solidFill>
                <a:latin typeface="Arial" panose="020B0604020202020204" pitchFamily="34" charset="0"/>
              </a:rPr>
              <a:t>3</a:t>
            </a:r>
            <a:r>
              <a:rPr lang="en-US" sz="2200" b="1" dirty="0">
                <a:solidFill>
                  <a:srgbClr val="C00000"/>
                </a:solidFill>
                <a:latin typeface="Arial" panose="020B0604020202020204" pitchFamily="34" charset="0"/>
              </a:rPr>
              <a:t>COO</a:t>
            </a:r>
            <a:r>
              <a:rPr lang="en-US" sz="2200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-</a:t>
            </a:r>
            <a:r>
              <a:rPr lang="en-US" sz="2200" b="1" dirty="0">
                <a:latin typeface="Arial" panose="020B0604020202020204" pitchFamily="34" charset="0"/>
              </a:rPr>
              <a:t> + </a:t>
            </a:r>
            <a:r>
              <a:rPr lang="kk-KZ" sz="2200" b="1" dirty="0">
                <a:latin typeface="Arial" panose="020B0604020202020204" pitchFamily="34" charset="0"/>
              </a:rPr>
              <a:t>HOH </a:t>
            </a:r>
            <a:r>
              <a:rPr lang="en-US" sz="2200" b="1" dirty="0">
                <a:latin typeface="Arial" panose="020B0604020202020204" pitchFamily="34" charset="0"/>
              </a:rPr>
              <a:t>↔ </a:t>
            </a:r>
            <a:r>
              <a:rPr lang="en-US" sz="2200" b="1" dirty="0">
                <a:solidFill>
                  <a:srgbClr val="C00000"/>
                </a:solidFill>
                <a:latin typeface="Arial" panose="020B0604020202020204" pitchFamily="34" charset="0"/>
              </a:rPr>
              <a:t>CH</a:t>
            </a:r>
            <a:r>
              <a:rPr lang="en-US" sz="2200" b="1" baseline="-25000" dirty="0">
                <a:solidFill>
                  <a:srgbClr val="C00000"/>
                </a:solidFill>
                <a:latin typeface="Arial" panose="020B0604020202020204" pitchFamily="34" charset="0"/>
              </a:rPr>
              <a:t>3</a:t>
            </a:r>
            <a:r>
              <a:rPr lang="en-US" sz="2200" b="1" dirty="0">
                <a:solidFill>
                  <a:srgbClr val="C00000"/>
                </a:solidFill>
                <a:latin typeface="Arial" panose="020B0604020202020204" pitchFamily="34" charset="0"/>
              </a:rPr>
              <a:t>COOH</a:t>
            </a:r>
            <a:r>
              <a:rPr lang="en-US" sz="2200" b="1" dirty="0">
                <a:latin typeface="Arial" panose="020B0604020202020204" pitchFamily="34" charset="0"/>
              </a:rPr>
              <a:t> + OH</a:t>
            </a:r>
            <a:r>
              <a:rPr lang="en-US" sz="2200" b="1" baseline="30000" dirty="0">
                <a:latin typeface="Arial" panose="020B0604020202020204" pitchFamily="34" charset="0"/>
              </a:rPr>
              <a:t>-</a:t>
            </a:r>
            <a:r>
              <a:rPr lang="kk-KZ" sz="2200" b="1" dirty="0">
                <a:latin typeface="Arial" panose="020B0604020202020204" pitchFamily="34" charset="0"/>
              </a:rPr>
              <a:t>,</a:t>
            </a:r>
            <a:endParaRPr lang="ru-RU" sz="2200" b="1" dirty="0"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200" b="1" dirty="0" err="1">
                <a:latin typeface="Arial" panose="020B0604020202020204" pitchFamily="34" charset="0"/>
              </a:rPr>
              <a:t>Pb</a:t>
            </a:r>
            <a:r>
              <a:rPr lang="en-US" sz="2200" b="1" dirty="0">
                <a:latin typeface="Arial" panose="020B0604020202020204" pitchFamily="34" charset="0"/>
              </a:rPr>
              <a:t>(CH</a:t>
            </a:r>
            <a:r>
              <a:rPr lang="en-US" sz="2200" b="1" baseline="-25000" dirty="0">
                <a:latin typeface="Arial" panose="020B0604020202020204" pitchFamily="34" charset="0"/>
              </a:rPr>
              <a:t>3</a:t>
            </a:r>
            <a:r>
              <a:rPr lang="en-US" sz="2200" b="1" dirty="0">
                <a:latin typeface="Arial" panose="020B0604020202020204" pitchFamily="34" charset="0"/>
              </a:rPr>
              <a:t>COO)</a:t>
            </a:r>
            <a:r>
              <a:rPr lang="en-US" sz="2200" b="1" baseline="-25000" dirty="0">
                <a:latin typeface="Arial" panose="020B0604020202020204" pitchFamily="34" charset="0"/>
              </a:rPr>
              <a:t>2</a:t>
            </a:r>
            <a:r>
              <a:rPr lang="en-US" sz="2200" b="1" dirty="0">
                <a:latin typeface="Arial" panose="020B0604020202020204" pitchFamily="34" charset="0"/>
              </a:rPr>
              <a:t> + </a:t>
            </a:r>
            <a:r>
              <a:rPr lang="kk-KZ" sz="2200" b="1" dirty="0">
                <a:latin typeface="Arial" panose="020B0604020202020204" pitchFamily="34" charset="0"/>
              </a:rPr>
              <a:t>HOH </a:t>
            </a:r>
            <a:r>
              <a:rPr lang="en-US" sz="2200" b="1" dirty="0">
                <a:latin typeface="Arial" panose="020B0604020202020204" pitchFamily="34" charset="0"/>
              </a:rPr>
              <a:t>↔ </a:t>
            </a:r>
            <a:r>
              <a:rPr lang="en-US" sz="2200" b="1" dirty="0" err="1">
                <a:solidFill>
                  <a:srgbClr val="C00000"/>
                </a:solidFill>
                <a:latin typeface="Arial" panose="020B0604020202020204" pitchFamily="34" charset="0"/>
              </a:rPr>
              <a:t>Pb</a:t>
            </a:r>
            <a:r>
              <a:rPr lang="en-US" sz="2200" b="1" dirty="0">
                <a:solidFill>
                  <a:srgbClr val="C00000"/>
                </a:solidFill>
                <a:latin typeface="Arial" panose="020B0604020202020204" pitchFamily="34" charset="0"/>
              </a:rPr>
              <a:t>(OH)CH</a:t>
            </a:r>
            <a:r>
              <a:rPr lang="en-US" sz="2200" b="1" baseline="-25000" dirty="0">
                <a:solidFill>
                  <a:srgbClr val="C00000"/>
                </a:solidFill>
                <a:latin typeface="Arial" panose="020B0604020202020204" pitchFamily="34" charset="0"/>
              </a:rPr>
              <a:t>3</a:t>
            </a:r>
            <a:r>
              <a:rPr lang="en-US" sz="2200" b="1" dirty="0">
                <a:solidFill>
                  <a:srgbClr val="C00000"/>
                </a:solidFill>
                <a:latin typeface="Arial" panose="020B0604020202020204" pitchFamily="34" charset="0"/>
              </a:rPr>
              <a:t>COO</a:t>
            </a:r>
            <a:r>
              <a:rPr lang="en-US" sz="2200" b="1" dirty="0">
                <a:latin typeface="Arial" panose="020B0604020202020204" pitchFamily="34" charset="0"/>
              </a:rPr>
              <a:t> + CH</a:t>
            </a:r>
            <a:r>
              <a:rPr lang="en-US" sz="2200" b="1" baseline="-25000" dirty="0">
                <a:latin typeface="Arial" panose="020B0604020202020204" pitchFamily="34" charset="0"/>
              </a:rPr>
              <a:t>3</a:t>
            </a:r>
            <a:r>
              <a:rPr lang="en-US" sz="2200" b="1" dirty="0">
                <a:latin typeface="Arial" panose="020B0604020202020204" pitchFamily="34" charset="0"/>
              </a:rPr>
              <a:t>COOH</a:t>
            </a:r>
            <a:r>
              <a:rPr lang="kk-KZ" sz="2200" b="1" dirty="0" smtClean="0">
                <a:latin typeface="Arial" panose="020B0604020202020204" pitchFamily="34" charset="0"/>
              </a:rPr>
              <a:t>.</a:t>
            </a:r>
            <a:endParaRPr lang="kk-KZ" altLang="ru-RU" sz="2200" b="1" dirty="0" smtClean="0">
              <a:solidFill>
                <a:srgbClr val="FF0000"/>
              </a:solidFill>
              <a:latin typeface="Arial" panose="020B0604020202020204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2151</TotalTime>
  <Words>526</Words>
  <Application>Microsoft Office PowerPoint</Application>
  <PresentationFormat>Экран (4:3)</PresentationFormat>
  <Paragraphs>95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Формула</vt:lpstr>
      <vt:lpstr>ДӘРІС ТАҚЫРЫБЫ:   Тұздардың гидролизі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User</cp:lastModifiedBy>
  <cp:revision>317</cp:revision>
  <cp:lastPrinted>2020-03-03T03:21:06Z</cp:lastPrinted>
  <dcterms:created xsi:type="dcterms:W3CDTF">2008-08-25T05:22:23Z</dcterms:created>
  <dcterms:modified xsi:type="dcterms:W3CDTF">2022-11-09T15:22:55Z</dcterms:modified>
</cp:coreProperties>
</file>