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06" r:id="rId3"/>
    <p:sldId id="282" r:id="rId4"/>
    <p:sldId id="288" r:id="rId5"/>
    <p:sldId id="289" r:id="rId6"/>
    <p:sldId id="290" r:id="rId7"/>
    <p:sldId id="291" r:id="rId8"/>
    <p:sldId id="292" r:id="rId9"/>
    <p:sldId id="309" r:id="rId10"/>
    <p:sldId id="30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1E03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952386" y="2262066"/>
            <a:ext cx="7766221" cy="336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Практическое занятие № </a:t>
            </a:r>
            <a:r>
              <a:rPr lang="kk-KZ" sz="4000" b="1" dirty="0">
                <a:solidFill>
                  <a:schemeClr val="bg1"/>
                </a:solidFill>
              </a:rPr>
              <a:t>7</a:t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Гидролиз солей</a:t>
            </a:r>
            <a:br>
              <a:rPr lang="ru-RU" sz="4000" b="1" dirty="0">
                <a:solidFill>
                  <a:schemeClr val="bg1"/>
                </a:solidFill>
              </a:rPr>
            </a:br>
            <a:br>
              <a:rPr lang="ru-RU" sz="4000" dirty="0">
                <a:solidFill>
                  <a:schemeClr val="bg1"/>
                </a:solidFill>
              </a:rPr>
            </a:br>
            <a:br>
              <a:rPr lang="ru-RU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br>
              <a:rPr lang="ru-RU" sz="44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86246" y="4237441"/>
            <a:ext cx="6527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74156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Пример 3.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54675" y="211972"/>
            <a:ext cx="88354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Определите константу, степень гидролиза и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0,1 М раствора KCN, </a:t>
            </a:r>
          </a:p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b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HCN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= 4,9·10</a:t>
            </a:r>
            <a:r>
              <a:rPr lang="ru-RU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-10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9220319"/>
                  </p:ext>
                </p:extLst>
              </p:nvPr>
            </p:nvGraphicFramePr>
            <p:xfrm>
              <a:off x="180323" y="1241967"/>
              <a:ext cx="8583827" cy="55126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1159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57222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47114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[KCN]= </a:t>
                          </a:r>
                          <a:r>
                            <a:rPr lang="ru-RU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0,1 М</a:t>
                          </a:r>
                          <a:endParaRPr lang="en-US" sz="16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K</a:t>
                          </a:r>
                          <a:r>
                            <a:rPr lang="ru-RU" sz="1600" b="1" baseline="-25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HCN</a:t>
                          </a:r>
                          <a:r>
                            <a:rPr lang="ru-RU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= 4,9·10</a:t>
                          </a:r>
                          <a:r>
                            <a:rPr lang="ru-RU" sz="1600" b="1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-10</a:t>
                          </a:r>
                          <a:endParaRPr lang="ru-RU" sz="16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________________ </a:t>
                          </a:r>
                          <a:b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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г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=?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pH=</a:t>
                          </a:r>
                          <a:r>
                            <a:rPr lang="en-US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?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Решение: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r>
                            <a:rPr lang="en-US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KCN → K</a:t>
                          </a:r>
                          <a:r>
                            <a:rPr lang="en-US" sz="1800" b="1" i="0" kern="1200" baseline="300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</a:t>
                          </a:r>
                          <a:r>
                            <a:rPr lang="en-US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+ CN</a:t>
                          </a:r>
                          <a:r>
                            <a:rPr lang="en-US" sz="1800" b="1" i="0" kern="1200" baseline="300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— </a:t>
                          </a:r>
                          <a:r>
                            <a:rPr lang="ru-RU" sz="1800" b="1" i="0" kern="1200" baseline="300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 </a:t>
                          </a:r>
                          <a:r>
                            <a:rPr lang="ru-RU" sz="1800" b="1" i="0" kern="1200" baseline="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диссоциация</a:t>
                          </a:r>
                        </a:p>
                        <a:p>
                          <a:endParaRPr lang="ru-RU" sz="1800" b="1" i="0" kern="1200" baseline="0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sz="1800" b="1" i="0" kern="1200" baseline="0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ru-RU" sz="1800" b="1" i="0" kern="1200" baseline="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Гидролиз по аниону:</a:t>
                          </a:r>
                          <a:endParaRPr lang="en-US" sz="1800" b="1" i="0" kern="1200" baseline="0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US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CN</a:t>
                          </a:r>
                          <a:r>
                            <a:rPr lang="en-US" sz="1800" b="1" i="0" kern="1200" baseline="300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— </a:t>
                          </a:r>
                          <a:r>
                            <a:rPr lang="en-US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 HOH ↔ HCN + OH</a:t>
                          </a:r>
                          <a:r>
                            <a:rPr lang="en-US" sz="1800" b="1" i="0" kern="1200" baseline="300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—</a:t>
                          </a:r>
                          <a:endParaRPr lang="en-US" sz="1800" b="1" i="0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US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KCN + HOH ↔ HCN + KOH</a:t>
                          </a: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r>
                            <a:rPr lang="en-US" sz="1800" b="0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r>
                            <a:rPr lang="ru-RU" sz="1800" b="0" i="0" kern="1200" baseline="-250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г</a:t>
                          </a:r>
                          <a:r>
                            <a:rPr lang="ru-RU" sz="1800" b="0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b="0" i="1" kern="120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ru-RU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[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HCN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]·</m:t>
                                  </m:r>
                                  <m:r>
                                    <a:rPr lang="ru-RU" sz="2000" b="0" i="1" kern="120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[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O</m:t>
                                  </m:r>
                                  <m:sSup>
                                    <m:sSupPr>
                                      <m:ctrlPr>
                                        <a:rPr lang="en-US" sz="20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000" b="0" i="0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ru-RU" sz="20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−</m:t>
                                      </m:r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]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[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C</m:t>
                                  </m:r>
                                  <m:sSup>
                                    <m:sSupPr>
                                      <m:ctrlPr>
                                        <a:rPr lang="en-US" sz="20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000" b="0" i="0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N</m:t>
                                      </m:r>
                                    </m:e>
                                    <m:sup>
                                      <m:r>
                                        <a:rPr lang="ru-RU" sz="20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−</m:t>
                                      </m:r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]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i="1" dirty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</a:t>
                          </a:r>
                          <a:r>
                            <a:rPr lang="ru-RU" sz="1800" b="0" i="0" dirty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умножаем числитель</a:t>
                          </a:r>
                          <a:r>
                            <a:rPr lang="ru-RU" sz="1800" b="0" i="0" baseline="0" dirty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и знаменатель </a:t>
                          </a:r>
                          <a:r>
                            <a:rPr lang="ru-RU" sz="1800" b="0" i="0" dirty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на </a:t>
                          </a:r>
                          <a:r>
                            <a:rPr lang="en-US" sz="1800" b="0" i="0" dirty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[H</a:t>
                          </a:r>
                          <a:r>
                            <a:rPr lang="en-US" sz="1800" b="0" i="0" baseline="30000" dirty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+</a:t>
                          </a:r>
                          <a:r>
                            <a:rPr lang="en-US" sz="1800" b="0" i="0" dirty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]</a:t>
                          </a:r>
                          <a:endParaRPr lang="en-US" sz="1800" i="1" dirty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r>
                            <a:rPr lang="en-US" sz="1800" b="0" i="0" kern="1200" dirty="0">
                              <a:solidFill>
                                <a:schemeClr val="lt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K</a:t>
                          </a:r>
                          <a:r>
                            <a:rPr lang="ru-RU" sz="1800" b="0" i="0" kern="1200" baseline="-25000" dirty="0">
                              <a:solidFill>
                                <a:schemeClr val="lt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г</a:t>
                          </a:r>
                          <a:r>
                            <a:rPr lang="ru-RU" sz="1800" b="0" i="0" kern="1200" dirty="0">
                              <a:solidFill>
                                <a:schemeClr val="lt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 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b="0" i="1" kern="120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ru-RU" sz="18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[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HCN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]·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[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O</m:t>
                                  </m:r>
                                  <m:sSup>
                                    <m:sSupPr>
                                      <m:ctrlPr>
                                        <a:rPr lang="en-US" sz="18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1800" b="0" i="0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+mn-ea"/>
                                          <a:cs typeface="Arial" panose="020B0604020202020204" pitchFamily="34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ru-RU" sz="18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−</m:t>
                                      </m:r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en-US" sz="18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]</m:t>
                                  </m:r>
                                  <m:r>
                                    <a:rPr lang="en-US" sz="1800" b="0" i="1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∙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[</m:t>
                                  </m:r>
                                  <m:sSup>
                                    <m:sSupPr>
                                      <m:ctrlPr>
                                        <a:rPr lang="ru-RU" sz="1800" b="0" i="1" kern="120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 b="0" i="0" kern="120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US" sz="1800" b="0" i="1" kern="120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+</m:t>
                                      </m:r>
                                    </m:sup>
                                  </m:sSup>
                                  <m:r>
                                    <a:rPr lang="en-US" sz="1800" b="0" i="1" kern="120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]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8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[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  <m:sSup>
                                    <m:sSupPr>
                                      <m:ctrlPr>
                                        <a:rPr lang="en-US" sz="18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1800" b="0" i="0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+mn-ea"/>
                                          <a:cs typeface="Arial" panose="020B0604020202020204" pitchFamily="34" charset="0"/>
                                        </a:rPr>
                                        <m:t>N</m:t>
                                      </m:r>
                                    </m:e>
                                    <m:sup>
                                      <m:r>
                                        <a:rPr lang="ru-RU" sz="18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−</m:t>
                                      </m:r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en-US" sz="18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]</m:t>
                                  </m:r>
                                  <m:r>
                                    <a:rPr lang="en-US" sz="1800" b="0" i="1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∙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[</m:t>
                                  </m:r>
                                  <m:sSup>
                                    <m:sSupPr>
                                      <m:ctrlPr>
                                        <a:rPr lang="ru-RU" sz="1800" b="0" i="1" kern="120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 b="0" i="0" kern="120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US" sz="1800" b="0" i="1" kern="120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+</m:t>
                                      </m:r>
                                    </m:sup>
                                  </m:sSup>
                                  <m:r>
                                    <a:rPr lang="en-US" sz="1800" b="0" i="1" kern="120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]</m:t>
                                  </m:r>
                                </m:den>
                              </m:f>
                              <m:r>
                                <a:rPr lang="en-US" sz="1800" b="1" i="1" dirty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sz="1800" b="1" i="1" dirty="0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Symbol" panose="05050102010706020507" pitchFamily="18" charset="2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1800" b="1" i="1" dirty="0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800" b="1" i="1" dirty="0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  <m:t>К</m:t>
                                      </m:r>
                                    </m:e>
                                    <m:sub>
                                      <m:r>
                                        <a:rPr lang="en-US" sz="1800" b="1" i="1" dirty="0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  <m:t>𝑾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1" i="1" dirty="0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1" i="1" dirty="0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  <m:t>𝑲</m:t>
                                      </m:r>
                                    </m:e>
                                    <m:sub>
                                      <m:r>
                                        <a:rPr lang="en-US" sz="1800" b="1" i="1" dirty="0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  <m:t>𝑯𝑪𝑵</m:t>
                                      </m:r>
                                    </m:sub>
                                  </m:sSub>
                                  <m:r>
                                    <a:rPr lang="en-US" sz="1800" b="1" i="1" dirty="0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Symbol" panose="05050102010706020507" pitchFamily="18" charset="2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=</a:t>
                          </a:r>
                          <a:r>
                            <a:rPr lang="en-US" sz="18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𝟏</m:t>
                                      </m:r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∙</m:t>
                                      </m:r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𝟏𝟎</m:t>
                                      </m:r>
                                    </m:e>
                                    <m:sup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𝟏𝟒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𝟒</m:t>
                                  </m:r>
                                  <m: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𝟗</m:t>
                                  </m:r>
                                  <m: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∙</m:t>
                                  </m:r>
                                  <m:sSup>
                                    <m:sSupPr>
                                      <m:ctrlP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𝟏𝟎</m:t>
                                      </m:r>
                                    </m:e>
                                    <m:sup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𝟏𝟎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18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US" sz="18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18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18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𝟔</m:t>
                              </m:r>
                              <m:r>
                                <a:rPr lang="en-US" sz="18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∙</m:t>
                              </m:r>
                              <m:r>
                                <a:rPr lang="en-US" sz="1800" b="1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sSup>
                                <m:sSup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𝟎</m:t>
                                  </m:r>
                                </m:e>
                                <m:sup>
                                  <m: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</m:sup>
                              </m:sSup>
                            </m:oMath>
                          </a14:m>
                          <a:endParaRPr lang="en-US" sz="1800" b="1" dirty="0">
                            <a:effectLst/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𝜶</m:t>
                                  </m:r>
                                </m:e>
                                <m:sub>
                                  <m:r>
                                    <a:rPr lang="ru-RU" sz="18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г</m:t>
                                  </m:r>
                                </m:sub>
                              </m:sSub>
                              <m:r>
                                <a:rPr lang="ru-RU" sz="180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ru-RU" sz="18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ru-RU" sz="2000" b="0" i="1" dirty="0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ru-RU" sz="2000" b="0" i="1" dirty="0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ru-RU" sz="2000" b="0" i="1" dirty="0" smtClean="0">
                                              <a:effectLst/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sz="2000" b="0" i="1" dirty="0" smtClean="0">
                                              <a:effectLst/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К</m:t>
                                          </m:r>
                                        </m:e>
                                        <m:sub>
                                          <m:r>
                                            <a:rPr lang="ru-RU" sz="2000" b="0" i="1" dirty="0" smtClean="0">
                                              <a:effectLst/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г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m:rPr>
                                          <m:nor/>
                                        </m:rPr>
                                        <a:rPr lang="en-US" sz="1800" b="0" dirty="0" smtClean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[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1800" b="0" dirty="0" smtClean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KCN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1800" b="0" dirty="0" smtClean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]</m:t>
                                      </m:r>
                                    </m:den>
                                  </m:f>
                                </m:e>
                              </m:rad>
                            </m:oMath>
                          </a14:m>
                          <a:r>
                            <a:rPr lang="ru-RU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ru-RU" sz="18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𝟒</m:t>
                                      </m:r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,</m:t>
                                      </m:r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𝟗</m:t>
                                      </m:r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∙</m:t>
                                      </m:r>
                                      <m:sSup>
                                        <m:sSupPr>
                                          <m:ctrlPr>
                                            <a:rPr lang="en-US" sz="1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𝟏𝟎</m:t>
                                          </m:r>
                                        </m:e>
                                        <m:sup>
                                          <m:r>
                                            <a:rPr lang="en-US" sz="1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𝟏𝟎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ru-RU" sz="18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0,1</m:t>
                                      </m:r>
                                    </m:den>
                                  </m:f>
                                </m:e>
                              </m:rad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=4</m:t>
                              </m:r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= 0,4%</a:t>
                          </a:r>
                        </a:p>
                        <a:p>
                          <a:pPr marL="2159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</a:t>
                          </a:r>
                          <a:r>
                            <a:rPr lang="ru-RU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ОН</a:t>
                          </a:r>
                          <a:r>
                            <a:rPr lang="en-US" sz="1800" b="0" baseline="30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</a:t>
                          </a:r>
                          <a:r>
                            <a:rPr lang="en-US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]</a:t>
                          </a:r>
                          <a:r>
                            <a:rPr lang="ru-RU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𝜶</m:t>
                                  </m:r>
                                </m:e>
                                <m:sub>
                                  <m:r>
                                    <a:rPr lang="ru-RU" sz="18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г</m:t>
                                  </m:r>
                                </m:sub>
                              </m:sSub>
                            </m:oMath>
                          </a14:m>
                          <a:r>
                            <a:rPr lang="ru-RU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 </a:t>
                          </a:r>
                          <a:r>
                            <a:rPr lang="en-US" sz="18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[KCN]= </a:t>
                          </a:r>
                          <a14:m>
                            <m:oMath xmlns:m="http://schemas.openxmlformats.org/officeDocument/2006/math"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−3</m:t>
                                  </m:r>
                                </m:sup>
                              </m:sSup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 </m:t>
                              </m:r>
                            </m:oMath>
                          </a14:m>
                          <a:r>
                            <a:rPr lang="ru-RU" sz="18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0,1=</a:t>
                          </a:r>
                          <a:r>
                            <a:rPr lang="ru-RU" sz="1800" b="0" baseline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US" sz="1800" b="0" dirty="0">
                            <a:effectLst/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2159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dirty="0" err="1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pOH</a:t>
                          </a:r>
                          <a:r>
                            <a:rPr lang="en-US" sz="1800" b="0" dirty="0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=</a:t>
                          </a:r>
                          <a:r>
                            <a:rPr lang="en-US" sz="1800" b="0" baseline="0" dirty="0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 -</a:t>
                          </a:r>
                          <a:r>
                            <a:rPr lang="en-US" sz="1800" b="0" baseline="0" dirty="0" err="1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lg</a:t>
                          </a:r>
                          <a:r>
                            <a:rPr lang="en-US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</a:t>
                          </a:r>
                          <a:r>
                            <a:rPr lang="ru-RU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ОН</a:t>
                          </a:r>
                          <a:r>
                            <a:rPr lang="en-US" sz="1800" b="0" baseline="30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</a:t>
                          </a:r>
                          <a:r>
                            <a:rPr lang="en-US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]= </a:t>
                          </a:r>
                          <a:r>
                            <a:rPr lang="en-US" sz="1800" b="0" baseline="0" dirty="0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</a:t>
                          </a:r>
                          <a:r>
                            <a:rPr lang="en-US" sz="1800" b="0" baseline="0" dirty="0" err="1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lg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800" b="0" dirty="0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= 4</a:t>
                          </a:r>
                          <a:r>
                            <a:rPr lang="en-US" sz="1800" b="0" baseline="0" dirty="0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 – lg4= 3,4</a:t>
                          </a:r>
                        </a:p>
                        <a:p>
                          <a:pPr marL="2159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baseline="0" dirty="0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pH= 14- 3,4= 10,6</a:t>
                          </a:r>
                          <a:endParaRPr lang="ru-RU" sz="1800" b="0" dirty="0">
                            <a:effectLst/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2159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800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endParaRPr lang="ru-RU" sz="1800" b="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26917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2159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Ответ:</a:t>
                          </a:r>
                          <a:r>
                            <a:rPr lang="en-US" sz="1600" b="1" i="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K</a:t>
                          </a:r>
                          <a:r>
                            <a:rPr lang="ru-RU" sz="1600" b="1" i="0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г</a:t>
                          </a:r>
                          <a:r>
                            <a:rPr lang="ru-RU" sz="1600" b="1" i="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 =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𝟔</m:t>
                              </m:r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∙</m:t>
                              </m:r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sSup>
                                <m:sSupPr>
                                  <m:ctrlPr>
                                    <a:rPr lang="en-US" sz="16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𝟎</m:t>
                                  </m:r>
                                </m:e>
                                <m:sup>
                                  <m:r>
                                    <a:rPr lang="en-US" sz="16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16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b="1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4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  </m:t>
                                  </m:r>
                                  <m:r>
                                    <a:rPr lang="ru-RU" sz="14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𝜶</m:t>
                                  </m:r>
                                </m:e>
                                <m:sub>
                                  <m:r>
                                    <a:rPr lang="ru-RU" sz="14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г</m:t>
                                  </m:r>
                                </m:sub>
                              </m:sSub>
                              <m:r>
                                <a:rPr lang="ru-RU" sz="1400" b="1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%</m:t>
                              </m:r>
                            </m:oMath>
                          </a14:m>
                          <a:r>
                            <a:rPr lang="en-US" sz="1600" b="1" dirty="0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  , pH=</a:t>
                          </a:r>
                          <a:r>
                            <a:rPr lang="en-US" sz="1600" b="1" baseline="0" dirty="0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10,6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9220319"/>
                  </p:ext>
                </p:extLst>
              </p:nvPr>
            </p:nvGraphicFramePr>
            <p:xfrm>
              <a:off x="180323" y="1241967"/>
              <a:ext cx="8583827" cy="552229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11598"/>
                    <a:gridCol w="6572229"/>
                  </a:tblGrid>
                  <a:tr h="519538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</a:t>
                          </a:r>
                          <a:r>
                            <a:rPr lang="ru-RU" sz="1600" u="sng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[KCN]= </a:t>
                          </a:r>
                          <a:r>
                            <a:rPr lang="ru-RU" sz="16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0,1 М</a:t>
                          </a:r>
                          <a:endParaRPr lang="en-US" sz="1600" b="1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K</a:t>
                          </a:r>
                          <a:r>
                            <a:rPr lang="ru-RU" sz="1600" b="1" baseline="-25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HCN</a:t>
                          </a:r>
                          <a:r>
                            <a:rPr lang="ru-RU" sz="16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= 4,9·10</a:t>
                          </a:r>
                          <a:r>
                            <a:rPr lang="ru-RU" sz="1600" b="1" baseline="30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-10</a:t>
                          </a:r>
                          <a:endParaRPr lang="ru-RU" sz="1600" b="1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________________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b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</a:t>
                          </a:r>
                          <a:r>
                            <a:rPr lang="ru-RU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г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=?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pH=</a:t>
                          </a:r>
                          <a:r>
                            <a:rPr lang="en-US" sz="1600" baseline="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?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677" t="-1172" r="-371" b="-7268"/>
                          </a:stretch>
                        </a:blipFill>
                      </a:tcPr>
                    </a:tc>
                  </a:tr>
                  <a:tr h="326917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677" t="-1598148" r="-371" b="-1481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Прямоугольник 5"/>
          <p:cNvSpPr/>
          <p:nvPr/>
        </p:nvSpPr>
        <p:spPr>
          <a:xfrm>
            <a:off x="4463999" y="1958366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KCN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34601" y="174164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KOH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30015" y="2090646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HCN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12289" y="1741761"/>
            <a:ext cx="2330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сильное основание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12289" y="2078865"/>
            <a:ext cx="1971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слабая кислота 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5220604" y="2097988"/>
            <a:ext cx="2846517" cy="83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220604" y="1819649"/>
            <a:ext cx="0" cy="5933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86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99909"/>
              </p:ext>
            </p:extLst>
          </p:nvPr>
        </p:nvGraphicFramePr>
        <p:xfrm>
          <a:off x="1" y="421289"/>
          <a:ext cx="9143999" cy="6127749"/>
        </p:xfrm>
        <a:graphic>
          <a:graphicData uri="http://schemas.openxmlformats.org/drawingml/2006/table">
            <a:tbl>
              <a:tblPr/>
              <a:tblGrid>
                <a:gridCol w="1452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2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56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285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Образующие соль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Продукты гидролиза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Реакция раствора, величина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pH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Основание 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Кислота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Характерные катионы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Характерные анионы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88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Сильное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Сильная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Катионы щелочных и </a:t>
                      </a:r>
                      <a:r>
                        <a:rPr lang="ru-RU" sz="1600" b="1" dirty="0" err="1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щелочноземель-ных</a:t>
                      </a:r>
                      <a:r>
                        <a:rPr lang="ru-RU" sz="16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металлов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</a:t>
                      </a:r>
                      <a:r>
                        <a:rPr lang="en-US" sz="1600" b="1" baseline="-25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NО</a:t>
                      </a:r>
                      <a:r>
                        <a:rPr lang="en-US" sz="1600" b="1" baseline="-25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CI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Br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J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CIO</a:t>
                      </a:r>
                      <a:r>
                        <a:rPr lang="en-US" sz="1600" b="1" baseline="-25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MnO</a:t>
                      </a:r>
                      <a:r>
                        <a:rPr lang="en-US" sz="1600" b="1" baseline="-25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Нейтраль-ная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pH = 7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 Сильное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Слабая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Катионы щелочных и </a:t>
                      </a:r>
                      <a:r>
                        <a:rPr lang="ru-RU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щелочноземель-ных</a:t>
                      </a: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металлов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</a:t>
                      </a:r>
                      <a:r>
                        <a:rPr lang="en-US" sz="1600" b="1" baseline="-25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SO</a:t>
                      </a:r>
                      <a:r>
                        <a:rPr lang="en-US" sz="1600" b="1" baseline="-25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S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PO</a:t>
                      </a:r>
                      <a:r>
                        <a:rPr lang="en-US" sz="1600" b="1" baseline="-25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CN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Кислые соли,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содержащие ионы: </a:t>
                      </a:r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HSO</a:t>
                      </a:r>
                      <a:r>
                        <a:rPr lang="ru-RU" sz="1600" b="1" baseline="-25000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ru-RU" sz="1600" b="1" baseline="30000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HPO</a:t>
                      </a:r>
                      <a:r>
                        <a:rPr lang="ru-RU" sz="1600" b="1" baseline="-25000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ru-RU" sz="1600" b="1" baseline="30000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2-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ru-RU" sz="1600" b="1" baseline="-25000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</a:t>
                      </a:r>
                      <a:r>
                        <a:rPr lang="ru-RU" sz="1600" b="1" baseline="-25000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ru-RU" sz="1600" b="1" baseline="30000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т.д.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Щелочная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pH &gt; 7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31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 Слабое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Сильная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</a:t>
                      </a:r>
                      <a:r>
                        <a:rPr lang="en-US" sz="1600" b="1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1600" b="1" baseline="-25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Fe</a:t>
                      </a:r>
                      <a:r>
                        <a:rPr lang="en-US" sz="1600" b="1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3+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Zn</a:t>
                      </a:r>
                      <a:r>
                        <a:rPr lang="en-US" sz="1600" b="1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2+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Mn</a:t>
                      </a:r>
                      <a:r>
                        <a:rPr lang="en-US" sz="1600" b="1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2+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AI</a:t>
                      </a:r>
                      <a:r>
                        <a:rPr lang="en-US" sz="1600" b="1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3+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Ni</a:t>
                      </a:r>
                      <a:r>
                        <a:rPr lang="en-US" sz="1600" b="1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3+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</a:t>
                      </a:r>
                      <a:r>
                        <a:rPr lang="en-US" sz="1600" b="1" baseline="-25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NО</a:t>
                      </a:r>
                      <a:r>
                        <a:rPr lang="en-US" sz="1600" b="1" baseline="-25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CI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Br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J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CIO</a:t>
                      </a:r>
                      <a:r>
                        <a:rPr lang="en-US" sz="1600" b="1" baseline="-25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MnO</a:t>
                      </a:r>
                      <a:r>
                        <a:rPr lang="en-US" sz="1600" b="1" baseline="-25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Основные соли,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содержащие ионы: [</a:t>
                      </a:r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OH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)]</a:t>
                      </a:r>
                      <a:r>
                        <a:rPr lang="ru-RU" sz="1600" b="1" baseline="30000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[</a:t>
                      </a:r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OH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)]</a:t>
                      </a:r>
                      <a:r>
                        <a:rPr lang="ru-RU" sz="1600" b="1" baseline="30000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2+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др.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Кислая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pH &lt; 7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69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 Слабое 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Слабая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</a:t>
                      </a:r>
                      <a:r>
                        <a:rPr lang="en-US" sz="1600" b="1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1600" b="1" baseline="-25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Fe</a:t>
                      </a:r>
                      <a:r>
                        <a:rPr lang="en-US" sz="1600" b="1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3+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Zn</a:t>
                      </a:r>
                      <a:r>
                        <a:rPr lang="en-US" sz="1600" b="1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2+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Mn</a:t>
                      </a:r>
                      <a:r>
                        <a:rPr lang="en-US" sz="1600" b="1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2+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AI</a:t>
                      </a:r>
                      <a:r>
                        <a:rPr lang="en-US" sz="1600" b="1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3+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Ni</a:t>
                      </a:r>
                      <a:r>
                        <a:rPr lang="en-US" sz="1600" b="1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3+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</a:t>
                      </a:r>
                      <a:r>
                        <a:rPr lang="en-US" sz="1600" b="1" baseline="-25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SO</a:t>
                      </a:r>
                      <a:r>
                        <a:rPr lang="en-US" sz="1600" b="1" baseline="-25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S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PO</a:t>
                      </a:r>
                      <a:r>
                        <a:rPr lang="en-US" sz="1600" b="1" baseline="-25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3-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CN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Основание 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кислота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Почти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нейтральная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pH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≈ 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(зависит от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соотноше-ния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</a:t>
                      </a:r>
                      <a:r>
                        <a:rPr lang="ru-RU" sz="1600" b="1" baseline="-250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</a:t>
                      </a:r>
                      <a:r>
                        <a:rPr lang="ru-RU" sz="1600" b="1" baseline="-25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</a:t>
                      </a:r>
                      <a:r>
                        <a:rPr lang="ru-RU" sz="1600" b="1" baseline="-250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кисл</a:t>
                      </a:r>
                      <a:r>
                        <a:rPr lang="ru-RU" sz="1600" b="1" baseline="-25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080" name="Rectangle 3"/>
          <p:cNvSpPr>
            <a:spLocks noChangeArrowheads="1"/>
          </p:cNvSpPr>
          <p:nvPr/>
        </p:nvSpPr>
        <p:spPr bwMode="auto">
          <a:xfrm>
            <a:off x="2987675" y="0"/>
            <a:ext cx="30368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ГИДРОЛИЗ СОЛЕЙ</a:t>
            </a:r>
            <a:endParaRPr lang="ru-RU" sz="2400" dirty="0">
              <a:solidFill>
                <a:schemeClr val="bg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6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69967" y="450334"/>
            <a:ext cx="17940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1.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7114" y="1201380"/>
            <a:ext cx="84314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Составьте молекулярные и ионные уравнения гидролиза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ортофосфата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лития            1) Li</a:t>
            </a:r>
            <a:r>
              <a:rPr lang="ru-RU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ru-RU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2)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KCl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3) CuCl</a:t>
            </a:r>
            <a:r>
              <a:rPr lang="ru-RU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Какое значение рН (рН ≥7, рН ≤ 7) имеют растворы этих солей?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478037"/>
              </p:ext>
            </p:extLst>
          </p:nvPr>
        </p:nvGraphicFramePr>
        <p:xfrm>
          <a:off x="925302" y="4564676"/>
          <a:ext cx="7886700" cy="1914084"/>
        </p:xfrm>
        <a:graphic>
          <a:graphicData uri="http://schemas.openxmlformats.org/drawingml/2006/table">
            <a:tbl>
              <a:tblPr/>
              <a:tblGrid>
                <a:gridCol w="1495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0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5722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I </a:t>
                      </a:r>
                      <a:r>
                        <a:rPr lang="ru-RU" sz="1800" dirty="0">
                          <a:effectLst/>
                        </a:rPr>
                        <a:t>ступень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>
                          <a:effectLst/>
                        </a:rPr>
                        <a:t>PO</a:t>
                      </a:r>
                      <a:r>
                        <a:rPr lang="it-IT" sz="1800" baseline="-25000" dirty="0">
                          <a:effectLst/>
                        </a:rPr>
                        <a:t>4</a:t>
                      </a:r>
                      <a:r>
                        <a:rPr lang="it-IT" sz="1800" baseline="30000" dirty="0">
                          <a:effectLst/>
                        </a:rPr>
                        <a:t>3-</a:t>
                      </a:r>
                      <a:r>
                        <a:rPr lang="it-IT" sz="1800" dirty="0">
                          <a:effectLst/>
                        </a:rPr>
                        <a:t> + HOH </a:t>
                      </a:r>
                      <a:r>
                        <a:rPr lang="it-IT" sz="1800" dirty="0">
                          <a:effectLst/>
                          <a:sym typeface="Symbol" panose="05050102010706020507" pitchFamily="18" charset="2"/>
                        </a:rPr>
                        <a:t></a:t>
                      </a:r>
                      <a:r>
                        <a:rPr lang="it-IT" sz="1800" dirty="0">
                          <a:effectLst/>
                        </a:rPr>
                        <a:t> HPO</a:t>
                      </a:r>
                      <a:r>
                        <a:rPr lang="it-IT" sz="1800" baseline="-25000" dirty="0">
                          <a:effectLst/>
                        </a:rPr>
                        <a:t>4</a:t>
                      </a:r>
                      <a:r>
                        <a:rPr lang="it-IT" sz="1800" baseline="30000" dirty="0">
                          <a:effectLst/>
                        </a:rPr>
                        <a:t>2-</a:t>
                      </a:r>
                      <a:r>
                        <a:rPr lang="it-IT" sz="1800" dirty="0">
                          <a:effectLst/>
                        </a:rPr>
                        <a:t> + OH</a:t>
                      </a:r>
                      <a:r>
                        <a:rPr lang="it-IT" sz="1800" baseline="30000" dirty="0">
                          <a:effectLst/>
                        </a:rPr>
                        <a:t>—</a:t>
                      </a:r>
                      <a:r>
                        <a:rPr lang="it-IT" sz="1800" dirty="0">
                          <a:effectLst/>
                        </a:rPr>
                        <a:t>, </a:t>
                      </a:r>
                      <a:r>
                        <a:rPr lang="it-IT" sz="1800" b="1" dirty="0">
                          <a:solidFill>
                            <a:srgbClr val="FF0000"/>
                          </a:solidFill>
                          <a:effectLst/>
                        </a:rPr>
                        <a:t>pH &gt; 7</a:t>
                      </a:r>
                      <a:endParaRPr lang="it-IT" sz="1800" dirty="0">
                        <a:solidFill>
                          <a:srgbClr val="FF0000"/>
                        </a:solidFill>
                        <a:effectLst/>
                        <a:latin typeface="OpenSansRegular"/>
                      </a:endParaRPr>
                    </a:p>
                    <a:p>
                      <a:r>
                        <a:rPr lang="it-IT" sz="1800" dirty="0">
                          <a:effectLst/>
                          <a:latin typeface="OpenSansRegular"/>
                        </a:rPr>
                        <a:t>Li</a:t>
                      </a:r>
                      <a:r>
                        <a:rPr lang="it-IT" sz="1800" baseline="-25000" dirty="0">
                          <a:effectLst/>
                          <a:latin typeface="OpenSansRegular"/>
                        </a:rPr>
                        <a:t>3</a:t>
                      </a:r>
                      <a:r>
                        <a:rPr lang="it-IT" sz="1800" dirty="0">
                          <a:effectLst/>
                          <a:latin typeface="OpenSansRegular"/>
                        </a:rPr>
                        <a:t>PO</a:t>
                      </a:r>
                      <a:r>
                        <a:rPr lang="it-IT" sz="1800" baseline="-25000" dirty="0">
                          <a:effectLst/>
                          <a:latin typeface="OpenSansRegular"/>
                        </a:rPr>
                        <a:t>4</a:t>
                      </a:r>
                      <a:r>
                        <a:rPr lang="it-IT" sz="1800" dirty="0">
                          <a:effectLst/>
                          <a:latin typeface="OpenSansRegular"/>
                        </a:rPr>
                        <a:t> + HOH </a:t>
                      </a:r>
                      <a:r>
                        <a:rPr lang="it-IT" sz="1800" dirty="0">
                          <a:effectLst/>
                          <a:latin typeface="OpenSansRegular"/>
                          <a:sym typeface="Symbol" panose="05050102010706020507" pitchFamily="18" charset="2"/>
                        </a:rPr>
                        <a:t></a:t>
                      </a:r>
                      <a:r>
                        <a:rPr lang="it-IT" sz="1800" dirty="0">
                          <a:effectLst/>
                          <a:latin typeface="OpenSansRegular"/>
                        </a:rPr>
                        <a:t> Li</a:t>
                      </a:r>
                      <a:r>
                        <a:rPr lang="it-IT" sz="1800" baseline="-25000" dirty="0">
                          <a:effectLst/>
                          <a:latin typeface="OpenSansRegular"/>
                        </a:rPr>
                        <a:t>2</a:t>
                      </a:r>
                      <a:r>
                        <a:rPr lang="it-IT" sz="1800" dirty="0">
                          <a:effectLst/>
                          <a:latin typeface="OpenSansRegular"/>
                        </a:rPr>
                        <a:t>HPO</a:t>
                      </a:r>
                      <a:r>
                        <a:rPr lang="it-IT" sz="1800" baseline="-25000" dirty="0">
                          <a:effectLst/>
                          <a:latin typeface="OpenSansRegular"/>
                        </a:rPr>
                        <a:t>4</a:t>
                      </a:r>
                      <a:r>
                        <a:rPr lang="it-IT" sz="1800" dirty="0">
                          <a:effectLst/>
                          <a:latin typeface="OpenSansRegular"/>
                        </a:rPr>
                        <a:t>+ LiOH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722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II </a:t>
                      </a:r>
                      <a:r>
                        <a:rPr lang="ru-RU" sz="1800">
                          <a:effectLst/>
                        </a:rPr>
                        <a:t>ступень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HPO</a:t>
                      </a:r>
                      <a:r>
                        <a:rPr lang="pl-PL" sz="1800" baseline="-25000" dirty="0">
                          <a:effectLst/>
                        </a:rPr>
                        <a:t>4</a:t>
                      </a:r>
                      <a:r>
                        <a:rPr lang="pl-PL" sz="1800" baseline="30000" dirty="0">
                          <a:effectLst/>
                        </a:rPr>
                        <a:t>2-</a:t>
                      </a:r>
                      <a:r>
                        <a:rPr lang="pl-PL" sz="1800" dirty="0">
                          <a:effectLst/>
                        </a:rPr>
                        <a:t> + HOH </a:t>
                      </a:r>
                      <a:r>
                        <a:rPr lang="pl-PL" sz="1800" dirty="0">
                          <a:effectLst/>
                          <a:sym typeface="Symbol" panose="05050102010706020507" pitchFamily="18" charset="2"/>
                        </a:rPr>
                        <a:t></a:t>
                      </a:r>
                      <a:r>
                        <a:rPr lang="en-US" sz="1800" baseline="0" dirty="0">
                          <a:effectLst/>
                          <a:sym typeface="Symbol" panose="05050102010706020507" pitchFamily="18" charset="2"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H</a:t>
                      </a:r>
                      <a:r>
                        <a:rPr lang="pl-PL" sz="1800" baseline="-25000" dirty="0">
                          <a:effectLst/>
                        </a:rPr>
                        <a:t>2</a:t>
                      </a:r>
                      <a:r>
                        <a:rPr lang="pl-PL" sz="1800" dirty="0">
                          <a:effectLst/>
                        </a:rPr>
                        <a:t>PO</a:t>
                      </a:r>
                      <a:r>
                        <a:rPr lang="pl-PL" sz="1800" baseline="-25000" dirty="0">
                          <a:effectLst/>
                        </a:rPr>
                        <a:t>4</a:t>
                      </a:r>
                      <a:r>
                        <a:rPr lang="pl-PL" sz="1800" baseline="30000" dirty="0">
                          <a:effectLst/>
                        </a:rPr>
                        <a:t>—</a:t>
                      </a:r>
                      <a:r>
                        <a:rPr lang="pl-PL" sz="1800" dirty="0">
                          <a:effectLst/>
                        </a:rPr>
                        <a:t> + OH</a:t>
                      </a:r>
                      <a:r>
                        <a:rPr lang="pl-PL" sz="1800" baseline="30000" dirty="0">
                          <a:effectLst/>
                        </a:rPr>
                        <a:t>—</a:t>
                      </a:r>
                      <a:r>
                        <a:rPr lang="pl-PL" sz="1800" dirty="0">
                          <a:effectLst/>
                        </a:rPr>
                        <a:t>, </a:t>
                      </a: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</a:rPr>
                        <a:t>pH &gt; 7</a:t>
                      </a:r>
                      <a:endParaRPr lang="pl-PL" sz="1800" dirty="0">
                        <a:solidFill>
                          <a:srgbClr val="FF0000"/>
                        </a:solidFill>
                        <a:effectLst/>
                        <a:latin typeface="OpenSansRegular"/>
                      </a:endParaRPr>
                    </a:p>
                    <a:p>
                      <a:r>
                        <a:rPr lang="pl-PL" sz="1800" dirty="0">
                          <a:effectLst/>
                          <a:latin typeface="OpenSansRegular"/>
                        </a:rPr>
                        <a:t>Li</a:t>
                      </a:r>
                      <a:r>
                        <a:rPr lang="pl-PL" sz="1800" baseline="-25000" dirty="0">
                          <a:effectLst/>
                          <a:latin typeface="OpenSansRegular"/>
                        </a:rPr>
                        <a:t>2</a:t>
                      </a:r>
                      <a:r>
                        <a:rPr lang="pl-PL" sz="1800" dirty="0">
                          <a:effectLst/>
                          <a:latin typeface="OpenSansRegular"/>
                        </a:rPr>
                        <a:t>HPO</a:t>
                      </a:r>
                      <a:r>
                        <a:rPr lang="pl-PL" sz="1800" baseline="-25000" dirty="0">
                          <a:effectLst/>
                          <a:latin typeface="OpenSansRegular"/>
                        </a:rPr>
                        <a:t>4</a:t>
                      </a:r>
                      <a:r>
                        <a:rPr lang="pl-PL" sz="1800" dirty="0">
                          <a:effectLst/>
                          <a:latin typeface="OpenSansRegular"/>
                        </a:rPr>
                        <a:t>+ HOH </a:t>
                      </a:r>
                      <a:r>
                        <a:rPr lang="pl-PL" sz="1800" dirty="0">
                          <a:effectLst/>
                          <a:latin typeface="OpenSansRegular"/>
                          <a:sym typeface="Symbol" panose="05050102010706020507" pitchFamily="18" charset="2"/>
                        </a:rPr>
                        <a:t></a:t>
                      </a:r>
                      <a:r>
                        <a:rPr lang="pl-PL" sz="1800" dirty="0">
                          <a:effectLst/>
                          <a:latin typeface="OpenSansRegular"/>
                        </a:rPr>
                        <a:t> LiH</a:t>
                      </a:r>
                      <a:r>
                        <a:rPr lang="pl-PL" sz="1800" baseline="-25000" dirty="0">
                          <a:effectLst/>
                          <a:latin typeface="OpenSansRegular"/>
                        </a:rPr>
                        <a:t>2</a:t>
                      </a:r>
                      <a:r>
                        <a:rPr lang="pl-PL" sz="1800" dirty="0">
                          <a:effectLst/>
                          <a:latin typeface="OpenSansRegular"/>
                        </a:rPr>
                        <a:t>PO</a:t>
                      </a:r>
                      <a:r>
                        <a:rPr lang="pl-PL" sz="1800" baseline="-25000" dirty="0">
                          <a:effectLst/>
                          <a:latin typeface="OpenSansRegular"/>
                        </a:rPr>
                        <a:t>4</a:t>
                      </a:r>
                      <a:r>
                        <a:rPr lang="pl-PL" sz="1800" dirty="0">
                          <a:effectLst/>
                          <a:latin typeface="OpenSansRegular"/>
                        </a:rPr>
                        <a:t> + LiOH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722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III </a:t>
                      </a:r>
                      <a:r>
                        <a:rPr lang="ru-RU" sz="1800">
                          <a:effectLst/>
                        </a:rPr>
                        <a:t>ступень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H</a:t>
                      </a:r>
                      <a:r>
                        <a:rPr lang="pl-PL" sz="1800" baseline="-25000" dirty="0">
                          <a:effectLst/>
                        </a:rPr>
                        <a:t>2</a:t>
                      </a:r>
                      <a:r>
                        <a:rPr lang="pl-PL" sz="1800" dirty="0">
                          <a:effectLst/>
                        </a:rPr>
                        <a:t>PO</a:t>
                      </a:r>
                      <a:r>
                        <a:rPr lang="pl-PL" sz="1800" baseline="-25000" dirty="0">
                          <a:effectLst/>
                        </a:rPr>
                        <a:t>4</a:t>
                      </a:r>
                      <a:r>
                        <a:rPr lang="pl-PL" sz="1800" baseline="30000" dirty="0">
                          <a:effectLst/>
                        </a:rPr>
                        <a:t>—</a:t>
                      </a:r>
                      <a:r>
                        <a:rPr lang="pl-PL" sz="1800" dirty="0">
                          <a:effectLst/>
                        </a:rPr>
                        <a:t> + HOH </a:t>
                      </a:r>
                      <a:r>
                        <a:rPr lang="pl-PL" sz="1800" dirty="0">
                          <a:effectLst/>
                          <a:sym typeface="Symbol" panose="05050102010706020507" pitchFamily="18" charset="2"/>
                        </a:rPr>
                        <a:t></a:t>
                      </a:r>
                      <a:r>
                        <a:rPr lang="pl-PL" sz="1800" dirty="0">
                          <a:effectLst/>
                        </a:rPr>
                        <a:t> H</a:t>
                      </a:r>
                      <a:r>
                        <a:rPr lang="pl-PL" sz="1800" baseline="-25000" dirty="0">
                          <a:effectLst/>
                        </a:rPr>
                        <a:t>3</a:t>
                      </a:r>
                      <a:r>
                        <a:rPr lang="pl-PL" sz="1800" dirty="0">
                          <a:effectLst/>
                        </a:rPr>
                        <a:t>PO</a:t>
                      </a:r>
                      <a:r>
                        <a:rPr lang="pl-PL" sz="1800" baseline="-25000" dirty="0">
                          <a:effectLst/>
                        </a:rPr>
                        <a:t>4 </a:t>
                      </a:r>
                      <a:r>
                        <a:rPr lang="pl-PL" sz="1800" dirty="0">
                          <a:effectLst/>
                        </a:rPr>
                        <a:t>+ OH</a:t>
                      </a:r>
                      <a:r>
                        <a:rPr lang="pl-PL" sz="1800" baseline="30000" dirty="0">
                          <a:effectLst/>
                        </a:rPr>
                        <a:t>—</a:t>
                      </a:r>
                      <a:r>
                        <a:rPr lang="pl-PL" sz="1800" dirty="0">
                          <a:effectLst/>
                        </a:rPr>
                        <a:t>, </a:t>
                      </a: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</a:rPr>
                        <a:t>pH &gt; 7</a:t>
                      </a:r>
                      <a:endParaRPr lang="pl-PL" sz="1800" dirty="0">
                        <a:solidFill>
                          <a:srgbClr val="FF0000"/>
                        </a:solidFill>
                        <a:effectLst/>
                        <a:latin typeface="OpenSansRegular"/>
                      </a:endParaRPr>
                    </a:p>
                    <a:p>
                      <a:r>
                        <a:rPr lang="pl-PL" sz="1800" dirty="0">
                          <a:effectLst/>
                          <a:latin typeface="OpenSansRegular"/>
                        </a:rPr>
                        <a:t>LiH</a:t>
                      </a:r>
                      <a:r>
                        <a:rPr lang="pl-PL" sz="1800" baseline="-25000" dirty="0">
                          <a:effectLst/>
                          <a:latin typeface="OpenSansRegular"/>
                        </a:rPr>
                        <a:t>2</a:t>
                      </a:r>
                      <a:r>
                        <a:rPr lang="pl-PL" sz="1800" dirty="0">
                          <a:effectLst/>
                          <a:latin typeface="OpenSansRegular"/>
                        </a:rPr>
                        <a:t>PO</a:t>
                      </a:r>
                      <a:r>
                        <a:rPr lang="pl-PL" sz="1800" baseline="-25000" dirty="0">
                          <a:effectLst/>
                          <a:latin typeface="OpenSansRegular"/>
                        </a:rPr>
                        <a:t>4</a:t>
                      </a:r>
                      <a:r>
                        <a:rPr lang="pl-PL" sz="1800" dirty="0">
                          <a:effectLst/>
                          <a:latin typeface="OpenSansRegular"/>
                        </a:rPr>
                        <a:t>+ HOH </a:t>
                      </a:r>
                      <a:r>
                        <a:rPr lang="pl-PL" sz="1800" dirty="0">
                          <a:effectLst/>
                          <a:latin typeface="OpenSansRegular"/>
                          <a:sym typeface="Symbol" panose="05050102010706020507" pitchFamily="18" charset="2"/>
                        </a:rPr>
                        <a:t></a:t>
                      </a:r>
                      <a:r>
                        <a:rPr lang="pl-PL" sz="1800" dirty="0">
                          <a:effectLst/>
                          <a:latin typeface="OpenSansRegular"/>
                        </a:rPr>
                        <a:t> H</a:t>
                      </a:r>
                      <a:r>
                        <a:rPr lang="pl-PL" sz="1800" baseline="-25000" dirty="0">
                          <a:effectLst/>
                          <a:latin typeface="OpenSansRegular"/>
                        </a:rPr>
                        <a:t>3</a:t>
                      </a:r>
                      <a:r>
                        <a:rPr lang="pl-PL" sz="1800" dirty="0">
                          <a:effectLst/>
                          <a:latin typeface="OpenSansRegular"/>
                        </a:rPr>
                        <a:t>PO</a:t>
                      </a:r>
                      <a:r>
                        <a:rPr lang="pl-PL" sz="1800" baseline="-25000" dirty="0">
                          <a:effectLst/>
                          <a:latin typeface="OpenSansRegular"/>
                        </a:rPr>
                        <a:t>4 </a:t>
                      </a:r>
                      <a:r>
                        <a:rPr lang="pl-PL" sz="1800" dirty="0">
                          <a:effectLst/>
                          <a:latin typeface="OpenSansRegular"/>
                        </a:rPr>
                        <a:t>+ LiOH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0262" y="2456642"/>
            <a:ext cx="7284823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Li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effectLst/>
                <a:cs typeface="Arial" panose="020B0604020202020204" pitchFamily="34" charset="0"/>
              </a:rPr>
              <a:t>3</a:t>
            </a: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PO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effectLst/>
                <a:cs typeface="Arial" panose="020B0604020202020204" pitchFamily="34" charset="0"/>
              </a:rPr>
              <a:t>4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 –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 соль, образованная сильным основанием и слабой кислотой, 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гидролиз по аниону</a:t>
            </a:r>
          </a:p>
          <a:p>
            <a:pPr algn="ctr" defTabSz="914400"/>
            <a:r>
              <a:rPr lang="ru-RU" dirty="0">
                <a:solidFill>
                  <a:srgbClr val="FF0000"/>
                </a:solidFill>
                <a:cs typeface="Arial" panose="020B0604020202020204" pitchFamily="34" charset="0"/>
              </a:rPr>
              <a:t>Диссоциация:</a:t>
            </a:r>
            <a:endParaRPr lang="ru-RU" dirty="0"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  Li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3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PO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en-US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→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3Li</a:t>
            </a:r>
            <a:r>
              <a:rPr kumimoji="0" lang="ru-RU" b="1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+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+ PO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ru-RU" b="1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3-</a:t>
            </a:r>
            <a:endParaRPr kumimoji="0" lang="ru-RU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0262" y="2141175"/>
            <a:ext cx="1333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31801" y="3819710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24994" y="3602992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LiOH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55438" y="3989857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84597" y="3603105"/>
            <a:ext cx="2330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 сильное основание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43316" y="3972324"/>
            <a:ext cx="1971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 слабая кислота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3055438" y="3995095"/>
            <a:ext cx="2846517" cy="8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057946" y="3703502"/>
            <a:ext cx="0" cy="5933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6034" y="340267"/>
            <a:ext cx="40749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1.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Продолжение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491182"/>
              </p:ext>
            </p:extLst>
          </p:nvPr>
        </p:nvGraphicFramePr>
        <p:xfrm>
          <a:off x="756694" y="3528021"/>
          <a:ext cx="7925987" cy="1373492"/>
        </p:xfrm>
        <a:graphic>
          <a:graphicData uri="http://schemas.openxmlformats.org/drawingml/2006/table">
            <a:tbl>
              <a:tblPr/>
              <a:tblGrid>
                <a:gridCol w="2198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7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6746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I </a:t>
                      </a:r>
                      <a:r>
                        <a:rPr lang="ru-RU" sz="1800" dirty="0">
                          <a:effectLst/>
                        </a:rPr>
                        <a:t>ступень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Cu</a:t>
                      </a:r>
                      <a:r>
                        <a:rPr lang="en-US" sz="1800" baseline="30000" dirty="0">
                          <a:effectLst/>
                        </a:rPr>
                        <a:t>2+</a:t>
                      </a:r>
                      <a:r>
                        <a:rPr lang="en-US" sz="1800" dirty="0">
                          <a:effectLst/>
                        </a:rPr>
                        <a:t> + HOH ↔ (</a:t>
                      </a:r>
                      <a:r>
                        <a:rPr lang="en-US" sz="1800" dirty="0" err="1">
                          <a:effectLst/>
                        </a:rPr>
                        <a:t>CuOH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r>
                        <a:rPr lang="en-US" sz="1800" baseline="30000" dirty="0">
                          <a:effectLst/>
                        </a:rPr>
                        <a:t>+</a:t>
                      </a:r>
                      <a:r>
                        <a:rPr lang="en-US" sz="1800" dirty="0">
                          <a:effectLst/>
                        </a:rPr>
                        <a:t> + H</a:t>
                      </a:r>
                      <a:r>
                        <a:rPr lang="en-US" sz="1800" baseline="30000" dirty="0">
                          <a:effectLst/>
                        </a:rPr>
                        <a:t>+</a:t>
                      </a:r>
                      <a:r>
                        <a:rPr lang="en-US" sz="1800" dirty="0">
                          <a:effectLst/>
                        </a:rPr>
                        <a:t>, 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pH&lt;7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OpenSansRegular"/>
                      </a:endParaRPr>
                    </a:p>
                    <a:p>
                      <a:r>
                        <a:rPr lang="en-US" sz="1800" dirty="0">
                          <a:effectLst/>
                          <a:latin typeface="OpenSansRegular"/>
                        </a:rPr>
                        <a:t>CuCl</a:t>
                      </a:r>
                      <a:r>
                        <a:rPr lang="en-US" sz="1800" baseline="-25000" dirty="0">
                          <a:effectLst/>
                          <a:latin typeface="OpenSansRegular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OpenSansRegular"/>
                        </a:rPr>
                        <a:t> + HOH ↔ </a:t>
                      </a:r>
                      <a:r>
                        <a:rPr lang="en-US" sz="1800" dirty="0" err="1">
                          <a:effectLst/>
                          <a:latin typeface="OpenSansRegular"/>
                        </a:rPr>
                        <a:t>CuOHCl</a:t>
                      </a:r>
                      <a:r>
                        <a:rPr lang="en-US" sz="1800" dirty="0">
                          <a:effectLst/>
                          <a:latin typeface="OpenSansRegular"/>
                        </a:rPr>
                        <a:t> + </a:t>
                      </a:r>
                      <a:r>
                        <a:rPr lang="en-US" sz="1800" dirty="0" err="1">
                          <a:effectLst/>
                          <a:latin typeface="OpenSansRegular"/>
                        </a:rPr>
                        <a:t>HCl</a:t>
                      </a:r>
                      <a:endParaRPr lang="en-US" sz="1800" dirty="0">
                        <a:effectLst/>
                        <a:latin typeface="OpenSansRegular"/>
                      </a:endParaRP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746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II </a:t>
                      </a:r>
                      <a:r>
                        <a:rPr lang="ru-RU" sz="1800" dirty="0">
                          <a:effectLst/>
                        </a:rPr>
                        <a:t>ступень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CuOH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r>
                        <a:rPr lang="en-US" sz="1800" baseline="30000" dirty="0">
                          <a:effectLst/>
                        </a:rPr>
                        <a:t>+</a:t>
                      </a:r>
                      <a:r>
                        <a:rPr lang="en-US" sz="1800" dirty="0">
                          <a:effectLst/>
                        </a:rPr>
                        <a:t> + HOH ↔ Cu(OH)</a:t>
                      </a:r>
                      <a:r>
                        <a:rPr lang="en-US" sz="1800" baseline="-25000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 + H</a:t>
                      </a:r>
                      <a:r>
                        <a:rPr lang="en-US" sz="1800" baseline="30000" dirty="0">
                          <a:effectLst/>
                        </a:rPr>
                        <a:t>+</a:t>
                      </a:r>
                      <a:r>
                        <a:rPr lang="en-US" sz="1800" dirty="0">
                          <a:effectLst/>
                        </a:rPr>
                        <a:t>,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pH&lt;7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OpenSansRegular"/>
                      </a:endParaRPr>
                    </a:p>
                    <a:p>
                      <a:r>
                        <a:rPr lang="en-US" sz="1800" dirty="0">
                          <a:effectLst/>
                          <a:latin typeface="OpenSansRegular"/>
                        </a:rPr>
                        <a:t>(</a:t>
                      </a:r>
                      <a:r>
                        <a:rPr lang="en-US" sz="1800" dirty="0" err="1">
                          <a:effectLst/>
                          <a:latin typeface="OpenSansRegular"/>
                        </a:rPr>
                        <a:t>CuOH</a:t>
                      </a:r>
                      <a:r>
                        <a:rPr lang="en-US" sz="1800" dirty="0">
                          <a:effectLst/>
                          <a:latin typeface="OpenSansRegular"/>
                        </a:rPr>
                        <a:t>)</a:t>
                      </a:r>
                      <a:r>
                        <a:rPr lang="en-US" sz="1800" dirty="0" err="1">
                          <a:effectLst/>
                          <a:latin typeface="OpenSansRegular"/>
                        </a:rPr>
                        <a:t>Cl</a:t>
                      </a:r>
                      <a:r>
                        <a:rPr lang="en-US" sz="1800" dirty="0">
                          <a:effectLst/>
                          <a:latin typeface="OpenSansRegular"/>
                        </a:rPr>
                        <a:t> + HOH↔ Cu(OH)</a:t>
                      </a:r>
                      <a:r>
                        <a:rPr lang="en-US" sz="1800" baseline="-25000" dirty="0">
                          <a:effectLst/>
                          <a:latin typeface="OpenSansRegular"/>
                        </a:rPr>
                        <a:t>2 </a:t>
                      </a:r>
                      <a:r>
                        <a:rPr lang="en-US" sz="1800" dirty="0">
                          <a:effectLst/>
                          <a:latin typeface="OpenSansRegular"/>
                        </a:rPr>
                        <a:t>+ </a:t>
                      </a:r>
                      <a:r>
                        <a:rPr lang="en-US" sz="1800" dirty="0" err="1">
                          <a:effectLst/>
                          <a:latin typeface="OpenSansRegular"/>
                        </a:rPr>
                        <a:t>HCl</a:t>
                      </a:r>
                      <a:endParaRPr lang="en-US" sz="1800" dirty="0">
                        <a:effectLst/>
                        <a:latin typeface="OpenSansRegular"/>
                      </a:endParaRP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0261" y="1140534"/>
            <a:ext cx="7999998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2) CuCl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— соль, образованная слабым основанием и сильной кислотой, 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гидролиз по катиону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  <a:p>
            <a:pPr algn="ctr" defTabSz="914400"/>
            <a:r>
              <a:rPr lang="ru-RU" dirty="0">
                <a:solidFill>
                  <a:srgbClr val="FF0000"/>
                </a:solidFill>
                <a:cs typeface="Arial" panose="020B0604020202020204" pitchFamily="34" charset="0"/>
              </a:rPr>
              <a:t>Диссоциация:</a:t>
            </a:r>
            <a:endParaRPr lang="ru-RU" dirty="0"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CuCl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→ Cu</a:t>
            </a:r>
            <a:r>
              <a:rPr kumimoji="0" lang="ru-RU" b="1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2+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+ 2Cl</a:t>
            </a:r>
            <a:r>
              <a:rPr kumimoji="0" lang="ru-RU" b="1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—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55000" y="2560642"/>
            <a:ext cx="808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CuCl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84951" y="2343924"/>
            <a:ext cx="1077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Cu(OH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15395" y="2730789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06883" y="2344037"/>
            <a:ext cx="2405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    слабое основание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62490" y="2698781"/>
            <a:ext cx="2029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сильная кислота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913807" y="2736911"/>
            <a:ext cx="2846517" cy="8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915395" y="2474764"/>
            <a:ext cx="0" cy="5933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6033" y="306400"/>
            <a:ext cx="1875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</a:t>
            </a:r>
            <a:r>
              <a:rPr lang="en-US" sz="2800" b="1" dirty="0">
                <a:solidFill>
                  <a:schemeClr val="bg1"/>
                </a:solidFill>
              </a:rPr>
              <a:t>2</a:t>
            </a:r>
            <a:r>
              <a:rPr lang="ru-RU" sz="28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5416" y="1240477"/>
            <a:ext cx="82060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OpenSansRegular"/>
              </a:rPr>
              <a:t>Составьте молекулярные и ионные уравнения гидролиза солей 1) Cr</a:t>
            </a:r>
            <a:r>
              <a:rPr lang="ru-RU" baseline="-25000" dirty="0">
                <a:solidFill>
                  <a:srgbClr val="333333"/>
                </a:solidFill>
                <a:latin typeface="OpenSansRegular"/>
              </a:rPr>
              <a:t>2</a:t>
            </a:r>
            <a:r>
              <a:rPr lang="ru-RU" dirty="0">
                <a:solidFill>
                  <a:srgbClr val="333333"/>
                </a:solidFill>
                <a:latin typeface="OpenSansRegular"/>
              </a:rPr>
              <a:t>(SO</a:t>
            </a:r>
            <a:r>
              <a:rPr lang="ru-RU" baseline="-25000" dirty="0">
                <a:solidFill>
                  <a:srgbClr val="333333"/>
                </a:solidFill>
                <a:latin typeface="OpenSansRegular"/>
              </a:rPr>
              <a:t>4</a:t>
            </a:r>
            <a:r>
              <a:rPr lang="ru-RU" dirty="0">
                <a:solidFill>
                  <a:srgbClr val="333333"/>
                </a:solidFill>
                <a:latin typeface="OpenSansRegular"/>
              </a:rPr>
              <a:t>)</a:t>
            </a:r>
            <a:r>
              <a:rPr lang="ru-RU" baseline="-25000" dirty="0">
                <a:solidFill>
                  <a:srgbClr val="333333"/>
                </a:solidFill>
                <a:latin typeface="OpenSansRegular"/>
              </a:rPr>
              <a:t>3</a:t>
            </a:r>
            <a:r>
              <a:rPr lang="ru-RU" dirty="0">
                <a:solidFill>
                  <a:srgbClr val="333333"/>
                </a:solidFill>
                <a:latin typeface="OpenSansRegular"/>
              </a:rPr>
              <a:t> и Na</a:t>
            </a:r>
            <a:r>
              <a:rPr lang="ru-RU" baseline="-25000" dirty="0">
                <a:solidFill>
                  <a:srgbClr val="333333"/>
                </a:solidFill>
                <a:latin typeface="OpenSansRegular"/>
              </a:rPr>
              <a:t>2</a:t>
            </a:r>
            <a:r>
              <a:rPr lang="ru-RU" dirty="0">
                <a:solidFill>
                  <a:srgbClr val="333333"/>
                </a:solidFill>
                <a:latin typeface="OpenSansRegular"/>
              </a:rPr>
              <a:t>SiO</a:t>
            </a:r>
            <a:r>
              <a:rPr lang="ru-RU" baseline="-25000" dirty="0">
                <a:solidFill>
                  <a:srgbClr val="333333"/>
                </a:solidFill>
                <a:latin typeface="OpenSansRegular"/>
              </a:rPr>
              <a:t>3</a:t>
            </a:r>
            <a:r>
              <a:rPr lang="ru-RU" dirty="0">
                <a:solidFill>
                  <a:srgbClr val="333333"/>
                </a:solidFill>
                <a:latin typeface="OpenSansRegular"/>
              </a:rPr>
              <a:t>. Какое значение рН (рН ≤ 7, рН ≥ 7)  имеют растворы этих солей?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27491"/>
              </p:ext>
            </p:extLst>
          </p:nvPr>
        </p:nvGraphicFramePr>
        <p:xfrm>
          <a:off x="714580" y="4456915"/>
          <a:ext cx="7886700" cy="1914084"/>
        </p:xfrm>
        <a:graphic>
          <a:graphicData uri="http://schemas.openxmlformats.org/drawingml/2006/table">
            <a:tbl>
              <a:tblPr/>
              <a:tblGrid>
                <a:gridCol w="2188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5722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I </a:t>
                      </a:r>
                      <a:r>
                        <a:rPr lang="ru-RU" sz="1800" dirty="0">
                          <a:effectLst/>
                        </a:rPr>
                        <a:t>ступень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</a:t>
                      </a:r>
                      <a:r>
                        <a:rPr lang="de-DE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HOH ↔ (</a:t>
                      </a:r>
                      <a:r>
                        <a:rPr lang="de-DE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CrOH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de-DE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H</a:t>
                      </a:r>
                      <a:r>
                        <a:rPr lang="de-DE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 </a:t>
                      </a:r>
                      <a:r>
                        <a:rPr lang="de-DE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pH&lt;7</a:t>
                      </a:r>
                      <a:endParaRPr lang="de-DE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+ 2HOH ↔ 2(</a:t>
                      </a:r>
                      <a:r>
                        <a:rPr lang="de-DE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CrOH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)SO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H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722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II </a:t>
                      </a:r>
                      <a:r>
                        <a:rPr lang="ru-RU" sz="1800" dirty="0">
                          <a:effectLst/>
                        </a:rPr>
                        <a:t>ступень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(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HOH ↔ Cr(OH)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H</a:t>
                      </a:r>
                      <a:r>
                        <a:rPr lang="en-US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 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pH&lt;7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2(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)SO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HOH ↔ (Cr(OH)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4 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H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722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III </a:t>
                      </a:r>
                      <a:r>
                        <a:rPr lang="ru-RU" sz="1800" dirty="0">
                          <a:effectLst/>
                        </a:rPr>
                        <a:t>ступень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Cr(OH)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HOH ↔ Cr(OH)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H</a:t>
                      </a:r>
                      <a:r>
                        <a:rPr lang="en-US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 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pH&lt;7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(Cr(OH)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+ 2HOH ↔ 2Cr(OH)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H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41503" y="2496917"/>
            <a:ext cx="7836758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1) Cr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(SO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)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3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– соль, образованная слабым основанием и сильной кислотой, 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гидролиз по катиону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  <a:p>
            <a:pPr algn="ctr" defTabSz="914400"/>
            <a:r>
              <a:rPr lang="ru-RU" dirty="0">
                <a:solidFill>
                  <a:srgbClr val="FF0000"/>
                </a:solidFill>
                <a:cs typeface="Arial" panose="020B0604020202020204" pitchFamily="34" charset="0"/>
              </a:rPr>
              <a:t>Диссоциация:</a:t>
            </a:r>
            <a:endParaRPr lang="ru-RU" dirty="0">
              <a:cs typeface="Arial" panose="020B0604020202020204" pitchFamily="34" charset="0"/>
            </a:endParaRPr>
          </a:p>
          <a:p>
            <a:pPr lvl="0" algn="ctr" defTabSz="914400"/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Cr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(SO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)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3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→ 2Cr</a:t>
            </a:r>
            <a:r>
              <a:rPr kumimoji="0" lang="ru-RU" b="1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3+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+ 3SO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ru-RU" b="1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2-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416" y="2163807"/>
            <a:ext cx="1333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46610" y="3815511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(SO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24994" y="3602992"/>
            <a:ext cx="1026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Cr(OH)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55438" y="3989857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75169" y="3603105"/>
            <a:ext cx="2148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слабое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основание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82145" y="3972324"/>
            <a:ext cx="2093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 сильная кислота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3053850" y="3995979"/>
            <a:ext cx="2846517" cy="8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076129" y="3707701"/>
            <a:ext cx="0" cy="5933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501" y="306400"/>
            <a:ext cx="4156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</a:t>
            </a:r>
            <a:r>
              <a:rPr lang="en-US" sz="2800" b="1" dirty="0">
                <a:solidFill>
                  <a:schemeClr val="bg1"/>
                </a:solidFill>
              </a:rPr>
              <a:t>2</a:t>
            </a:r>
            <a:r>
              <a:rPr lang="ru-RU" sz="2800" b="1" dirty="0">
                <a:solidFill>
                  <a:schemeClr val="bg1"/>
                </a:solidFill>
              </a:rPr>
              <a:t>. Продолжение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035782"/>
              </p:ext>
            </p:extLst>
          </p:nvPr>
        </p:nvGraphicFramePr>
        <p:xfrm>
          <a:off x="991115" y="3632887"/>
          <a:ext cx="7886700" cy="2011452"/>
        </p:xfrm>
        <a:graphic>
          <a:graphicData uri="http://schemas.openxmlformats.org/drawingml/2006/table">
            <a:tbl>
              <a:tblPr/>
              <a:tblGrid>
                <a:gridCol w="1495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0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3424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I </a:t>
                      </a:r>
                      <a:r>
                        <a:rPr lang="ru-RU" sz="1800" dirty="0">
                          <a:effectLst/>
                        </a:rPr>
                        <a:t>ступень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SiO</a:t>
                      </a:r>
                      <a:r>
                        <a:rPr lang="en-US" sz="1800" baseline="-25000" dirty="0">
                          <a:effectLst/>
                        </a:rPr>
                        <a:t>3</a:t>
                      </a:r>
                      <a:r>
                        <a:rPr lang="en-US" sz="1800" baseline="30000" dirty="0">
                          <a:effectLst/>
                        </a:rPr>
                        <a:t>2-</a:t>
                      </a:r>
                      <a:r>
                        <a:rPr lang="en-US" sz="1800" dirty="0">
                          <a:effectLst/>
                        </a:rPr>
                        <a:t> + HOH = HSiO</a:t>
                      </a:r>
                      <a:r>
                        <a:rPr lang="en-US" sz="1800" baseline="-25000" dirty="0">
                          <a:effectLst/>
                        </a:rPr>
                        <a:t>3</a:t>
                      </a:r>
                      <a:r>
                        <a:rPr lang="en-US" sz="1800" baseline="30000" dirty="0">
                          <a:effectLst/>
                        </a:rPr>
                        <a:t>—</a:t>
                      </a:r>
                      <a:r>
                        <a:rPr lang="en-US" sz="1800" dirty="0">
                          <a:effectLst/>
                        </a:rPr>
                        <a:t> + OH</a:t>
                      </a:r>
                      <a:r>
                        <a:rPr lang="en-US" sz="1800" baseline="30000" dirty="0">
                          <a:effectLst/>
                        </a:rPr>
                        <a:t>—</a:t>
                      </a:r>
                      <a:r>
                        <a:rPr lang="en-US" sz="1800" dirty="0">
                          <a:effectLst/>
                        </a:rPr>
                        <a:t>,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pH &gt; 7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OpenSansRegular"/>
                      </a:endParaRPr>
                    </a:p>
                    <a:p>
                      <a:r>
                        <a:rPr lang="en-US" sz="1800" dirty="0">
                          <a:effectLst/>
                          <a:latin typeface="OpenSansRegular"/>
                        </a:rPr>
                        <a:t>Na</a:t>
                      </a:r>
                      <a:r>
                        <a:rPr lang="en-US" sz="1800" baseline="-25000" dirty="0">
                          <a:effectLst/>
                          <a:latin typeface="OpenSansRegular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OpenSansRegular"/>
                        </a:rPr>
                        <a:t>SiO</a:t>
                      </a:r>
                      <a:r>
                        <a:rPr lang="en-US" sz="1800" baseline="-25000" dirty="0">
                          <a:effectLst/>
                          <a:latin typeface="OpenSansRegular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OpenSansRegular"/>
                        </a:rPr>
                        <a:t> + HOH = NaHSiO</a:t>
                      </a:r>
                      <a:r>
                        <a:rPr lang="en-US" sz="1800" baseline="-25000" dirty="0">
                          <a:effectLst/>
                          <a:latin typeface="OpenSansRegular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OpenSansRegular"/>
                        </a:rPr>
                        <a:t> + </a:t>
                      </a:r>
                      <a:r>
                        <a:rPr lang="en-US" sz="1800" dirty="0" err="1">
                          <a:effectLst/>
                          <a:latin typeface="OpenSansRegular"/>
                        </a:rPr>
                        <a:t>NaOH</a:t>
                      </a:r>
                      <a:endParaRPr lang="en-US" sz="1800" dirty="0">
                        <a:effectLst/>
                        <a:latin typeface="OpenSansRegular"/>
                      </a:endParaRP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722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II </a:t>
                      </a:r>
                      <a:r>
                        <a:rPr lang="ru-RU" sz="1800">
                          <a:effectLst/>
                        </a:rPr>
                        <a:t>ступень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HSiO</a:t>
                      </a:r>
                      <a:r>
                        <a:rPr lang="en-US" sz="1800" baseline="-25000" dirty="0">
                          <a:effectLst/>
                        </a:rPr>
                        <a:t>3</a:t>
                      </a:r>
                      <a:r>
                        <a:rPr lang="en-US" sz="1800" baseline="30000" dirty="0">
                          <a:effectLst/>
                        </a:rPr>
                        <a:t>—</a:t>
                      </a:r>
                      <a:r>
                        <a:rPr lang="en-US" sz="1800" dirty="0">
                          <a:effectLst/>
                        </a:rPr>
                        <a:t> + HOH = H</a:t>
                      </a:r>
                      <a:r>
                        <a:rPr lang="en-US" sz="1800" baseline="-25000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SiO</a:t>
                      </a:r>
                      <a:r>
                        <a:rPr lang="en-US" sz="1800" baseline="-25000" dirty="0">
                          <a:effectLst/>
                        </a:rPr>
                        <a:t>3</a:t>
                      </a:r>
                      <a:r>
                        <a:rPr lang="en-US" sz="1800" dirty="0">
                          <a:effectLst/>
                        </a:rPr>
                        <a:t> + OH</a:t>
                      </a:r>
                      <a:r>
                        <a:rPr lang="en-US" sz="1800" baseline="30000" dirty="0">
                          <a:effectLst/>
                        </a:rPr>
                        <a:t>—</a:t>
                      </a:r>
                      <a:r>
                        <a:rPr lang="en-US" sz="1800" dirty="0">
                          <a:effectLst/>
                        </a:rPr>
                        <a:t>, </a:t>
                      </a:r>
                      <a:r>
                        <a:rPr lang="en-US" sz="1800" b="1" dirty="0">
                          <a:effectLst/>
                        </a:rPr>
                        <a:t>pH &gt; 7</a:t>
                      </a:r>
                      <a:endParaRPr lang="en-US" sz="1800" dirty="0">
                        <a:effectLst/>
                        <a:latin typeface="OpenSansRegular"/>
                      </a:endParaRPr>
                    </a:p>
                    <a:p>
                      <a:r>
                        <a:rPr lang="en-US" sz="1800" dirty="0">
                          <a:effectLst/>
                          <a:latin typeface="OpenSansRegular"/>
                        </a:rPr>
                        <a:t>NaHSiO</a:t>
                      </a:r>
                      <a:r>
                        <a:rPr lang="en-US" sz="1800" baseline="-25000" dirty="0">
                          <a:effectLst/>
                          <a:latin typeface="OpenSansRegular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OpenSansRegular"/>
                        </a:rPr>
                        <a:t> + HOH = H</a:t>
                      </a:r>
                      <a:r>
                        <a:rPr lang="en-US" sz="1800" baseline="-25000" dirty="0">
                          <a:effectLst/>
                          <a:latin typeface="OpenSansRegular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OpenSansRegular"/>
                        </a:rPr>
                        <a:t>SiO</a:t>
                      </a:r>
                      <a:r>
                        <a:rPr lang="en-US" sz="1800" baseline="-25000" dirty="0">
                          <a:effectLst/>
                          <a:latin typeface="OpenSansRegular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OpenSansRegular"/>
                        </a:rPr>
                        <a:t> + </a:t>
                      </a:r>
                      <a:r>
                        <a:rPr lang="en-US" sz="1800" dirty="0" err="1">
                          <a:effectLst/>
                          <a:latin typeface="OpenSansRegular"/>
                        </a:rPr>
                        <a:t>NaOH</a:t>
                      </a:r>
                      <a:endParaRPr lang="en-US" sz="1800" dirty="0">
                        <a:effectLst/>
                        <a:latin typeface="OpenSansRegular"/>
                      </a:endParaRP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7501" y="1443635"/>
            <a:ext cx="8089557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2) Na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SiO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3 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– соль, образованная сильным основанием и слабой кислотой, 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гидролиз по аниону</a:t>
            </a:r>
          </a:p>
          <a:p>
            <a:pPr algn="ctr" defTabSz="914400"/>
            <a:r>
              <a:rPr lang="ru-RU" dirty="0">
                <a:solidFill>
                  <a:srgbClr val="FF0000"/>
                </a:solidFill>
                <a:cs typeface="Arial" panose="020B0604020202020204" pitchFamily="34" charset="0"/>
              </a:rPr>
              <a:t>Диссоциация:</a:t>
            </a:r>
            <a:endParaRPr lang="ru-RU" dirty="0"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Na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SiO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3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→ 2Na</a:t>
            </a:r>
            <a:r>
              <a:rPr kumimoji="0" lang="ru-RU" b="1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+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+ SiO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3</a:t>
            </a:r>
            <a:r>
              <a:rPr kumimoji="0" lang="ru-RU" b="1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2-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86647" y="2946499"/>
            <a:ext cx="1047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3804" y="2729781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NaOH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14248" y="3116646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43407" y="2729894"/>
            <a:ext cx="2330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 сильное основание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02126" y="3099113"/>
            <a:ext cx="1971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 слабая кислота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012660" y="3122768"/>
            <a:ext cx="2846517" cy="8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016756" y="2830291"/>
            <a:ext cx="0" cy="5933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4844" y="1289903"/>
            <a:ext cx="83943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OpenSansRegular"/>
              </a:rPr>
              <a:t>Составьте молекулярные и ионные уравнения гидролиза солей 1)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SansRegular"/>
              </a:rPr>
              <a:t>Pb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OpenSansRegular"/>
              </a:rPr>
              <a:t>(NO</a:t>
            </a:r>
            <a:r>
              <a:rPr lang="ru-RU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OpenSansRegular"/>
              </a:rPr>
              <a:t>3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OpenSansRegular"/>
              </a:rPr>
              <a:t>)</a:t>
            </a:r>
            <a:r>
              <a:rPr lang="ru-RU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OpenSansRegular"/>
              </a:rPr>
              <a:t>2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OpenSansRegular"/>
              </a:rPr>
              <a:t>, 2) NaNO</a:t>
            </a:r>
            <a:r>
              <a:rPr lang="ru-RU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OpenSansRegular"/>
              </a:rPr>
              <a:t>3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OpenSansRegular"/>
              </a:rPr>
              <a:t>, 3) K</a:t>
            </a:r>
            <a:r>
              <a:rPr lang="ru-RU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OpenSansRegular"/>
              </a:rPr>
              <a:t>2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OpenSansRegular"/>
              </a:rPr>
              <a:t>SO</a:t>
            </a:r>
            <a:r>
              <a:rPr lang="ru-RU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OpenSansRegular"/>
              </a:rPr>
              <a:t>3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OpenSansRegular"/>
              </a:rPr>
              <a:t>. Какое значение рН (рН ≤7, рН ≥ 7)  имеют растворы этих солей?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489861"/>
              </p:ext>
            </p:extLst>
          </p:nvPr>
        </p:nvGraphicFramePr>
        <p:xfrm>
          <a:off x="664176" y="4246357"/>
          <a:ext cx="7886700" cy="1307674"/>
        </p:xfrm>
        <a:graphic>
          <a:graphicData uri="http://schemas.openxmlformats.org/drawingml/2006/table">
            <a:tbl>
              <a:tblPr/>
              <a:tblGrid>
                <a:gridCol w="2188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9646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I </a:t>
                      </a:r>
                      <a:r>
                        <a:rPr lang="ru-RU" sz="1800" dirty="0">
                          <a:effectLst/>
                        </a:rPr>
                        <a:t>ступень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</a:t>
                      </a:r>
                      <a:r>
                        <a:rPr lang="en-US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HOH ↔ (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PbOH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H</a:t>
                      </a:r>
                      <a:r>
                        <a:rPr lang="en-US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 </a:t>
                      </a: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 &lt;7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HOH ↔ (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)NO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 HNO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722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II </a:t>
                      </a:r>
                      <a:r>
                        <a:rPr lang="ru-RU" sz="1800">
                          <a:effectLst/>
                        </a:rPr>
                        <a:t>ступень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(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PbOH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HOH ↔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(OH)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H</a:t>
                      </a:r>
                      <a:r>
                        <a:rPr lang="en-US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 </a:t>
                      </a: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 &lt;7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)NO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HOH ↔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(OH)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HNO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3037" y="2228372"/>
            <a:ext cx="8526162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 defTabSz="914400">
              <a:buAutoNum type="arabicParenR"/>
            </a:pPr>
            <a:r>
              <a:rPr kumimoji="0" lang="ru-RU" b="1" i="0" u="none" strike="noStrike" cap="none" normalizeH="0" baseline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Pb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(NO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3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)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 – соль, образованная слабым основанием и сильной кислотой, гидролиз по катиону</a:t>
            </a:r>
          </a:p>
          <a:p>
            <a:pPr algn="ctr" defTabSz="914400"/>
            <a:r>
              <a:rPr lang="ru-RU" dirty="0">
                <a:solidFill>
                  <a:srgbClr val="FF0000"/>
                </a:solidFill>
                <a:cs typeface="Arial" panose="020B0604020202020204" pitchFamily="34" charset="0"/>
              </a:rPr>
              <a:t>Диссоциация:</a:t>
            </a:r>
            <a:endParaRPr lang="ru-RU" dirty="0"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Pb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(NO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3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)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→ Pb</a:t>
            </a:r>
            <a:r>
              <a:rPr kumimoji="0" lang="ru-RU" b="1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2+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+ 2NO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3</a:t>
            </a:r>
            <a:r>
              <a:rPr kumimoji="0" lang="ru-RU" b="1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—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942" y="5555561"/>
            <a:ext cx="8106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OpenSansRegular"/>
              </a:rPr>
              <a:t>2) NaNO</a:t>
            </a:r>
            <a:r>
              <a:rPr lang="ru-RU" b="1" baseline="-25000" dirty="0">
                <a:solidFill>
                  <a:srgbClr val="333333"/>
                </a:solidFill>
                <a:latin typeface="OpenSansRegular"/>
              </a:rPr>
              <a:t>3</a:t>
            </a:r>
            <a:r>
              <a:rPr lang="ru-RU" dirty="0">
                <a:solidFill>
                  <a:srgbClr val="333333"/>
                </a:solidFill>
                <a:latin typeface="OpenSansRegular"/>
              </a:rPr>
              <a:t> – соль, образованная сильным основанием и сильной кислотой, </a:t>
            </a:r>
            <a:r>
              <a:rPr lang="ru-RU" b="1" dirty="0">
                <a:solidFill>
                  <a:srgbClr val="333333"/>
                </a:solidFill>
                <a:latin typeface="OpenSansRegular"/>
              </a:rPr>
              <a:t>гидролизу не подвергается</a:t>
            </a:r>
            <a:r>
              <a:rPr lang="ru-RU" dirty="0">
                <a:solidFill>
                  <a:srgbClr val="333333"/>
                </a:solidFill>
                <a:latin typeface="OpenSansRegular"/>
              </a:rPr>
              <a:t>, </a:t>
            </a:r>
            <a:r>
              <a:rPr lang="ru-RU" b="1" dirty="0">
                <a:solidFill>
                  <a:srgbClr val="333333"/>
                </a:solidFill>
                <a:latin typeface="OpenSansRegular"/>
              </a:rPr>
              <a:t>рН ≈ 7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6375" y="366967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Pb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(NO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16757" y="3457151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Pb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(OH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7201" y="3844016"/>
            <a:ext cx="782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HNO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38689" y="3457264"/>
            <a:ext cx="2405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    слабое основание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94296" y="3812008"/>
            <a:ext cx="2029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сильная кислота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045613" y="3850138"/>
            <a:ext cx="2846517" cy="8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047201" y="3587991"/>
            <a:ext cx="0" cy="5933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665591" y="6171699"/>
            <a:ext cx="910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NaNO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66368" y="5978266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NaOH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96812" y="6365131"/>
            <a:ext cx="782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HNO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b="1" baseline="-25000" dirty="0">
              <a:solidFill>
                <a:srgbClr val="0000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29791" y="5978379"/>
            <a:ext cx="2522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ru-RU" dirty="0">
                <a:latin typeface="Arial" pitchFamily="34" charset="0"/>
                <a:cs typeface="Arial" pitchFamily="34" charset="0"/>
              </a:rPr>
              <a:t>ильное основание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57522" y="6347598"/>
            <a:ext cx="2029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сильная кислота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596812" y="6109106"/>
            <a:ext cx="0" cy="5933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703002" y="346958"/>
            <a:ext cx="3032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Продолжение </a:t>
            </a:r>
          </a:p>
        </p:txBody>
      </p:sp>
    </p:spTree>
    <p:extLst>
      <p:ext uri="{BB962C8B-B14F-4D97-AF65-F5344CB8AC3E}">
        <p14:creationId xmlns:p14="http://schemas.microsoft.com/office/powerpoint/2010/main" val="1093455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791380"/>
              </p:ext>
            </p:extLst>
          </p:nvPr>
        </p:nvGraphicFramePr>
        <p:xfrm>
          <a:off x="818120" y="2803093"/>
          <a:ext cx="7886700" cy="1276056"/>
        </p:xfrm>
        <a:graphic>
          <a:graphicData uri="http://schemas.openxmlformats.org/drawingml/2006/table">
            <a:tbl>
              <a:tblPr/>
              <a:tblGrid>
                <a:gridCol w="1495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0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5722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ступень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de-DE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HOH 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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HSO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de-DE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OH</a:t>
                      </a:r>
                      <a:r>
                        <a:rPr lang="de-DE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 </a:t>
                      </a:r>
                      <a:r>
                        <a:rPr lang="de-DE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 &gt; 7</a:t>
                      </a:r>
                      <a:endParaRPr lang="de-DE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HOH 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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KHSO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KOH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722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ступень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HSO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de-DE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HOH 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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OH</a:t>
                      </a:r>
                      <a:r>
                        <a:rPr lang="de-DE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 </a:t>
                      </a:r>
                      <a:r>
                        <a:rPr lang="de-DE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 &gt; 7</a:t>
                      </a:r>
                      <a:endParaRPr lang="de-DE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KHSO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HOH 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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de-DE" sz="1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+ KOH</a:t>
                      </a:r>
                    </a:p>
                  </a:txBody>
                  <a:tcPr marL="89389" marR="89389" marT="44694" marB="44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1276" y="1353020"/>
            <a:ext cx="8822724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K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SO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3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— соль, образованная сильным основанием и слабой кислотой, 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гидролиз по аниону</a:t>
            </a:r>
          </a:p>
          <a:p>
            <a:pPr algn="ctr" defTabSz="914400"/>
            <a:r>
              <a:rPr lang="ru-RU" dirty="0">
                <a:solidFill>
                  <a:srgbClr val="FF0000"/>
                </a:solidFill>
                <a:cs typeface="Arial" panose="020B0604020202020204" pitchFamily="34" charset="0"/>
              </a:rPr>
              <a:t>Диссоциация:</a:t>
            </a:r>
            <a:endParaRPr lang="ru-RU" dirty="0"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K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SO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3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→ 2K</a:t>
            </a:r>
            <a:r>
              <a:rPr kumimoji="0" lang="ru-RU" b="1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+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+ SO</a:t>
            </a:r>
            <a:r>
              <a:rPr kumimoji="0" lang="ru-RU" b="1" i="0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3</a:t>
            </a:r>
            <a:r>
              <a:rPr kumimoji="0" lang="ru-RU" b="1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2-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3002" y="519953"/>
            <a:ext cx="3032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Продолжение </a:t>
            </a:r>
          </a:p>
        </p:txBody>
      </p:sp>
    </p:spTree>
    <p:extLst>
      <p:ext uri="{BB962C8B-B14F-4D97-AF65-F5344CB8AC3E}">
        <p14:creationId xmlns:p14="http://schemas.microsoft.com/office/powerpoint/2010/main" val="1062376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5892" y="240609"/>
            <a:ext cx="70680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Определите константу, степень гидролиза и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0,1 М раствора 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K</a:t>
            </a:r>
            <a:r>
              <a:rPr lang="en-US" b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NH4Cl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=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·10</a:t>
            </a:r>
            <a:r>
              <a:rPr lang="ru-RU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8075" y="379109"/>
            <a:ext cx="133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7171995"/>
                  </p:ext>
                </p:extLst>
              </p:nvPr>
            </p:nvGraphicFramePr>
            <p:xfrm>
              <a:off x="560173" y="1335703"/>
              <a:ext cx="8583827" cy="575807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1159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57222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47114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[</a:t>
                          </a:r>
                          <a:r>
                            <a:rPr lang="ru-RU" sz="1600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en-US" sz="1600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en-US" sz="1600" b="1" baseline="-2500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en-US" sz="1600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Cl</a:t>
                          </a:r>
                          <a:r>
                            <a:rPr lang="en-US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]= </a:t>
                          </a:r>
                          <a:r>
                            <a:rPr lang="ru-RU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0,1 М</a:t>
                          </a:r>
                          <a:endParaRPr lang="en-US" sz="16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r>
                            <a:rPr lang="ru-RU" sz="1600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K</a:t>
                          </a:r>
                          <a:r>
                            <a:rPr lang="en-US" sz="1600" b="1" baseline="-2500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NH4Cl</a:t>
                          </a:r>
                          <a:r>
                            <a:rPr lang="ru-RU" sz="1600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= </a:t>
                          </a:r>
                          <a:r>
                            <a:rPr lang="en-US" sz="1600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ru-RU" sz="1600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,</a:t>
                          </a:r>
                          <a:r>
                            <a:rPr lang="en-US" sz="1600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r>
                            <a:rPr lang="ru-RU" sz="1600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·10</a:t>
                          </a:r>
                          <a:r>
                            <a:rPr lang="ru-RU" sz="1600" b="1" baseline="3000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r>
                            <a:rPr lang="en-US" sz="1600" b="1" baseline="3000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ru-RU" sz="16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________________ </a:t>
                          </a:r>
                          <a:b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К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г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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г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=?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pH=</a:t>
                          </a:r>
                          <a:r>
                            <a:rPr lang="en-US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?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Решение: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r>
                            <a:rPr lang="ru-RU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en-US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en-US" b="1" baseline="-2500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en-US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Cl</a:t>
                          </a:r>
                          <a:r>
                            <a:rPr lang="en-US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→ </a:t>
                          </a:r>
                          <a:r>
                            <a:rPr lang="ru-RU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en-US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en-US" b="1" baseline="-2500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en-US" sz="1800" b="1" i="0" kern="1200" baseline="300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</a:t>
                          </a:r>
                          <a:r>
                            <a:rPr lang="en-US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+ </a:t>
                          </a:r>
                          <a:r>
                            <a:rPr lang="en-US" sz="1800" b="1" i="0" kern="1200" dirty="0" err="1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Cl</a:t>
                          </a:r>
                          <a:r>
                            <a:rPr lang="en-US" sz="1800" b="1" i="0" kern="1200" baseline="300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— </a:t>
                          </a:r>
                          <a:r>
                            <a:rPr lang="ru-RU" sz="1800" b="1" i="0" kern="1200" baseline="300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 </a:t>
                          </a:r>
                          <a:r>
                            <a:rPr lang="ru-RU" sz="1800" b="1" i="0" kern="1200" baseline="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диссоциация</a:t>
                          </a:r>
                        </a:p>
                        <a:p>
                          <a:endParaRPr lang="ru-RU" sz="1800" b="1" i="0" kern="1200" baseline="0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sz="1800" b="1" i="0" kern="1200" baseline="0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ru-RU" sz="1800" b="1" i="0" kern="1200" baseline="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Гидролиз по катиону:</a:t>
                          </a:r>
                          <a:endParaRPr lang="en-US" sz="1800" b="1" i="0" kern="1200" baseline="0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ru-RU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en-US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en-US" b="1" baseline="-2500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en-US" sz="1800" b="1" i="0" kern="1200" baseline="300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</a:t>
                          </a:r>
                          <a:r>
                            <a:rPr lang="ru-RU" sz="1800" b="1" i="0" kern="1200" baseline="300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800" b="1" i="0" kern="1200" baseline="300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  <a:r>
                            <a:rPr lang="en-US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 HOH ↔ </a:t>
                          </a:r>
                          <a:r>
                            <a:rPr lang="ru-RU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en-US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en-US" b="1" baseline="-2500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en-US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OH </a:t>
                          </a:r>
                          <a:r>
                            <a:rPr lang="ru-RU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</a:t>
                          </a:r>
                          <a:r>
                            <a:rPr lang="ru-RU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Н</a:t>
                          </a:r>
                          <a:r>
                            <a:rPr lang="en-US" sz="1800" b="1" i="0" kern="1200" baseline="300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</a:t>
                          </a:r>
                          <a:endParaRPr lang="en-US" sz="1800" b="1" i="0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en-US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en-US" b="1" baseline="-2500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ru-RU" sz="1800" b="1" i="0" kern="1200" baseline="300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ru-RU" sz="1800" b="1" i="0" kern="1200" baseline="0" dirty="0" err="1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Сl</a:t>
                          </a:r>
                          <a:r>
                            <a:rPr lang="ru-RU" sz="1800" b="1" i="0" kern="1200" baseline="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 HOH ↔ </a:t>
                          </a:r>
                          <a:r>
                            <a:rPr lang="ru-RU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en-US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en-US" b="1" baseline="-2500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en-US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OH </a:t>
                          </a:r>
                          <a:r>
                            <a:rPr lang="ru-RU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</a:t>
                          </a:r>
                          <a:r>
                            <a:rPr lang="ru-RU" sz="1800" b="1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Н</a:t>
                          </a:r>
                          <a:r>
                            <a:rPr lang="en-US" sz="1800" b="1" i="0" kern="1200" baseline="300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</a:t>
                          </a:r>
                          <a:endParaRPr lang="en-US" sz="1800" b="1" i="0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US" sz="1800" b="1" i="0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r>
                            <a:rPr lang="en-US" sz="1800" b="0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r>
                            <a:rPr lang="ru-RU" sz="1800" b="0" i="0" kern="1200" baseline="-250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г</a:t>
                          </a:r>
                          <a:r>
                            <a:rPr lang="ru-RU" sz="1800" b="0" i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=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0" kern="1200" smtClean="0">
                                  <a:solidFill>
                                    <a:schemeClr val="l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ru-RU" sz="2000" b="0" i="1" kern="120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ru-RU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[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N</m:t>
                                  </m:r>
                                  <m:sSub>
                                    <m:sSubPr>
                                      <m:ctrlPr>
                                        <a:rPr lang="en-US" sz="20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000" b="0" i="0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sz="20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Cl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]·</m:t>
                                  </m:r>
                                  <m:r>
                                    <a:rPr lang="ru-RU" sz="2000" b="0" i="1" kern="120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[</m:t>
                                  </m:r>
                                  <m:sSup>
                                    <m:sSupPr>
                                      <m:ctrlPr>
                                        <a:rPr lang="en-US" sz="20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000" b="0" i="0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US" sz="20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+</m:t>
                                      </m:r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]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[</m:t>
                                  </m:r>
                                  <m:sSup>
                                    <m:sSupPr>
                                      <m:ctrlPr>
                                        <a:rPr lang="en-US" sz="20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000" b="0" i="0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N</m:t>
                                      </m:r>
                                      <m:sSub>
                                        <m:sSubPr>
                                          <m:ctrlPr>
                                            <a:rPr lang="en-US" sz="2000" b="0" i="1" kern="1200" dirty="0" smtClean="0">
                                              <a:solidFill>
                                                <a:schemeClr val="lt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en-US" sz="2000" b="0" i="0" kern="1200" dirty="0" smtClean="0">
                                              <a:solidFill>
                                                <a:schemeClr val="lt1"/>
                                              </a:solidFill>
                                              <a:effectLst/>
                                              <a:latin typeface="+mn-lt"/>
                                              <a:ea typeface="+mn-ea"/>
                                              <a:cs typeface="+mn-cs"/>
                                            </a:rPr>
                                            <m:t>H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kern="1200" dirty="0" smtClean="0">
                                              <a:solidFill>
                                                <a:schemeClr val="lt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sz="20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+</m:t>
                                      </m:r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]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i="1" dirty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</a:t>
                          </a:r>
                          <a:r>
                            <a:rPr lang="ru-RU" sz="1800" b="0" i="0" dirty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умножаем числитель</a:t>
                          </a:r>
                          <a:r>
                            <a:rPr lang="ru-RU" sz="1800" b="0" i="0" baseline="0" dirty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и знаменатель </a:t>
                          </a:r>
                          <a:r>
                            <a:rPr lang="ru-RU" sz="1800" b="0" i="0" dirty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на </a:t>
                          </a:r>
                          <a:r>
                            <a:rPr lang="en-US" sz="1800" b="0" i="0" dirty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[OH</a:t>
                          </a:r>
                          <a:r>
                            <a:rPr lang="en-US" sz="1800" b="0" i="0" baseline="30000" dirty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-</a:t>
                          </a:r>
                          <a:r>
                            <a:rPr lang="en-US" sz="1800" b="0" i="0" dirty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]</a:t>
                          </a:r>
                          <a:endParaRPr lang="en-US" sz="1800" i="1" dirty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r>
                            <a:rPr lang="en-US" sz="1800" b="0" i="0" kern="1200" dirty="0">
                              <a:solidFill>
                                <a:schemeClr val="lt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K</a:t>
                          </a:r>
                          <a:r>
                            <a:rPr lang="ru-RU" sz="1800" b="0" i="0" kern="1200" baseline="-25000" dirty="0">
                              <a:solidFill>
                                <a:schemeClr val="lt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г</a:t>
                          </a:r>
                          <a:r>
                            <a:rPr lang="ru-RU" sz="1800" b="0" i="0" kern="1200" dirty="0">
                              <a:solidFill>
                                <a:schemeClr val="lt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 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b="0" i="1" kern="120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ru-RU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[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N</m:t>
                                  </m:r>
                                  <m:sSub>
                                    <m:sSubPr>
                                      <m:ctrlPr>
                                        <a:rPr lang="en-US" sz="20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000" b="0" i="0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sz="20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Cl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]·</m:t>
                                  </m:r>
                                  <m:r>
                                    <a:rPr lang="ru-RU" sz="2000" b="0" i="1" kern="120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[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O</m:t>
                                  </m:r>
                                  <m:sSup>
                                    <m:sSupPr>
                                      <m:ctrlPr>
                                        <a:rPr lang="en-US" sz="20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000" b="0" i="0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+mn-ea"/>
                                          <a:cs typeface="Arial" panose="020B0604020202020204" pitchFamily="34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ru-RU" sz="20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−</m:t>
                                      </m:r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]</m:t>
                                  </m:r>
                                  <m:r>
                                    <a:rPr lang="en-US" sz="2000" b="0" i="1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∙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[</m:t>
                                  </m:r>
                                  <m:sSup>
                                    <m:sSupPr>
                                      <m:ctrlPr>
                                        <a:rPr lang="ru-RU" sz="2000" b="0" i="1" kern="120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kern="120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US" sz="2000" b="0" i="1" kern="120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+</m:t>
                                      </m:r>
                                    </m:sup>
                                  </m:sSup>
                                  <m:r>
                                    <a:rPr lang="en-US" sz="2000" b="0" i="1" kern="120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]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[</m:t>
                                  </m:r>
                                  <m:sSup>
                                    <m:sSupPr>
                                      <m:ctrlPr>
                                        <a:rPr lang="en-US" sz="20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000" b="0" i="0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N</m:t>
                                      </m:r>
                                      <m:sSub>
                                        <m:sSubPr>
                                          <m:ctrlPr>
                                            <a:rPr lang="en-US" sz="2000" b="0" i="1" kern="1200" dirty="0" smtClean="0">
                                              <a:solidFill>
                                                <a:schemeClr val="lt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en-US" sz="2000" b="0" i="0" kern="1200" dirty="0" smtClean="0">
                                              <a:solidFill>
                                                <a:schemeClr val="lt1"/>
                                              </a:solidFill>
                                              <a:effectLst/>
                                              <a:latin typeface="+mn-lt"/>
                                              <a:ea typeface="+mn-ea"/>
                                              <a:cs typeface="+mn-cs"/>
                                            </a:rPr>
                                            <m:t>H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kern="1200" dirty="0" smtClean="0">
                                              <a:solidFill>
                                                <a:schemeClr val="lt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sz="2000" b="0" i="1" kern="1200" dirty="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+</m:t>
                                      </m:r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]</m:t>
                                  </m:r>
                                  <m:r>
                                    <a:rPr lang="en-US" sz="2000" b="0" i="1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∙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i="0" kern="1200" dirty="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[</m:t>
                                  </m:r>
                                  <m:sSup>
                                    <m:sSupPr>
                                      <m:ctrlPr>
                                        <a:rPr lang="ru-RU" sz="2000" b="0" i="1" kern="120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kern="120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OH</m:t>
                                      </m:r>
                                    </m:e>
                                    <m:sup>
                                      <m:r>
                                        <a:rPr lang="en-US" sz="2000" b="0" i="1" kern="1200" smtClean="0">
                                          <a:solidFill>
                                            <a:schemeClr val="lt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−</m:t>
                                      </m:r>
                                    </m:sup>
                                  </m:sSup>
                                  <m:r>
                                    <a:rPr lang="en-US" sz="2000" b="0" i="1" kern="120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]</m:t>
                                  </m:r>
                                </m:den>
                              </m:f>
                              <m:r>
                                <a:rPr lang="en-US" sz="2000" b="1" i="1" dirty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sz="2000" b="1" i="1" dirty="0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Symbol" panose="05050102010706020507" pitchFamily="18" charset="2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2000" b="1" i="1" dirty="0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000" b="1" i="1" dirty="0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  <m:t>К</m:t>
                                      </m:r>
                                    </m:e>
                                    <m:sub>
                                      <m:r>
                                        <a:rPr lang="en-US" sz="2000" b="1" i="1" dirty="0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  <m:t>𝑾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b="1" i="1" dirty="0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 i="1" dirty="0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  <m:t>𝑲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en-US" sz="1800" b="1" baseline="-25000" dirty="0" smtClean="0">
                                          <a:solidFill>
                                            <a:schemeClr val="bg1"/>
                                          </a:solidFill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NH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1800" b="1" baseline="-25000" dirty="0" smtClean="0">
                                          <a:solidFill>
                                            <a:schemeClr val="bg1"/>
                                          </a:solidFill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4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1800" b="1" baseline="-25000" dirty="0" smtClean="0">
                                          <a:solidFill>
                                            <a:schemeClr val="bg1"/>
                                          </a:solidFill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Cl</m:t>
                                      </m:r>
                                    </m:sub>
                                  </m:sSub>
                                  <m:r>
                                    <a:rPr lang="en-US" sz="2000" b="1" i="1" dirty="0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Symbol" panose="05050102010706020507" pitchFamily="18" charset="2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=</a:t>
                          </a:r>
                          <a:r>
                            <a:rPr lang="en-US" sz="18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𝟏</m:t>
                                      </m:r>
                                      <m:r>
                                        <a:rPr lang="en-US" sz="2000" b="1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∙</m:t>
                                      </m:r>
                                      <m:r>
                                        <a:rPr lang="en-US" sz="2000" b="1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𝟏𝟎</m:t>
                                      </m:r>
                                    </m:e>
                                    <m:sup>
                                      <m:r>
                                        <a:rPr lang="en-US" sz="20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𝟏𝟒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800" b="1" dirty="0" smtClean="0">
                                      <a:solidFill>
                                        <a:schemeClr val="bg1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1800" b="1" dirty="0" smtClean="0">
                                      <a:solidFill>
                                        <a:schemeClr val="bg1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b="1" dirty="0" smtClean="0">
                                      <a:solidFill>
                                        <a:schemeClr val="bg1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8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1800" b="1" dirty="0" smtClean="0">
                                      <a:solidFill>
                                        <a:schemeClr val="bg1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·10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1800" b="1" baseline="30000" dirty="0" smtClean="0">
                                      <a:solidFill>
                                        <a:schemeClr val="bg1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b="1" baseline="30000" dirty="0" smtClean="0">
                                      <a:solidFill>
                                        <a:schemeClr val="bg1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1800" b="1" dirty="0" smtClean="0">
                                      <a:solidFill>
                                        <a:schemeClr val="bg1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</m:den>
                              </m:f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𝟔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∙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𝟎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20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𝟏𝟎</m:t>
                                  </m:r>
                                </m:sup>
                              </m:sSup>
                            </m:oMath>
                          </a14:m>
                          <a:endParaRPr lang="en-US" sz="1800" b="1" dirty="0">
                            <a:effectLst/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𝜶</m:t>
                                  </m:r>
                                </m:e>
                                <m:sub>
                                  <m:r>
                                    <a:rPr lang="ru-RU" sz="18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г</m:t>
                                  </m:r>
                                </m:sub>
                              </m:sSub>
                              <m:r>
                                <a:rPr lang="ru-RU" sz="180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ru-RU" sz="18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ru-RU" sz="2400" b="0" i="1" dirty="0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ru-RU" sz="2400" b="0" i="1" dirty="0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ru-RU" sz="2400" b="0" i="1" dirty="0" smtClean="0">
                                              <a:effectLst/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sz="2400" b="0" i="1" dirty="0" smtClean="0">
                                              <a:effectLst/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К</m:t>
                                          </m:r>
                                        </m:e>
                                        <m:sub>
                                          <m:r>
                                            <a:rPr lang="ru-RU" sz="2400" b="0" i="1" dirty="0" smtClean="0">
                                              <a:effectLst/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г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m:rPr>
                                          <m:nor/>
                                        </m:rPr>
                                        <a:rPr lang="en-US" sz="2000" b="0" dirty="0" smtClean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[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ru-RU" sz="1800" b="0" dirty="0" smtClean="0">
                                          <a:solidFill>
                                            <a:schemeClr val="bg1"/>
                                          </a:solidFill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N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1800" b="0" dirty="0" smtClean="0">
                                          <a:solidFill>
                                            <a:schemeClr val="bg1"/>
                                          </a:solidFill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H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1800" b="0" baseline="-25000" dirty="0" smtClean="0">
                                          <a:solidFill>
                                            <a:schemeClr val="bg1"/>
                                          </a:solidFill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4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1800" b="0" dirty="0" smtClean="0">
                                          <a:solidFill>
                                            <a:schemeClr val="bg1"/>
                                          </a:solidFill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Cl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000" b="0" dirty="0" smtClean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]</m:t>
                                      </m:r>
                                    </m:den>
                                  </m:f>
                                </m:e>
                              </m:rad>
                            </m:oMath>
                          </a14:m>
                          <a:r>
                            <a:rPr lang="ru-RU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ru-RU" sz="18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𝟓</m:t>
                                      </m:r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,</m:t>
                                      </m:r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𝟔</m:t>
                                      </m:r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∙</m:t>
                                      </m:r>
                                      <m:sSup>
                                        <m:sSupPr>
                                          <m:ctrlPr>
                                            <a:rPr lang="en-US" sz="1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𝟏𝟎</m:t>
                                          </m:r>
                                        </m:e>
                                        <m:sup>
                                          <m:r>
                                            <a:rPr lang="en-US" sz="1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𝟏𝟎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ru-RU" sz="18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0,1</m:t>
                                      </m:r>
                                    </m:den>
                                  </m:f>
                                </m:e>
                              </m:rad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7,5</m:t>
                              </m:r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= 0,</a:t>
                          </a:r>
                          <a:r>
                            <a:rPr lang="en-US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75</a:t>
                          </a:r>
                          <a:r>
                            <a:rPr lang="ru-RU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%</a:t>
                          </a:r>
                        </a:p>
                        <a:p>
                          <a:pPr marL="2159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</a:t>
                          </a:r>
                          <a:r>
                            <a:rPr lang="ru-RU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Н</a:t>
                          </a:r>
                          <a:r>
                            <a:rPr lang="en-US" sz="1800" b="0" baseline="30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+</a:t>
                          </a:r>
                          <a:r>
                            <a:rPr lang="en-US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]</a:t>
                          </a:r>
                          <a:r>
                            <a:rPr lang="ru-RU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𝜶</m:t>
                                  </m:r>
                                </m:e>
                                <m:sub>
                                  <m:r>
                                    <a:rPr lang="ru-RU" sz="18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г</m:t>
                                  </m:r>
                                </m:sub>
                              </m:sSub>
                            </m:oMath>
                          </a14:m>
                          <a:r>
                            <a:rPr lang="ru-RU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 </a:t>
                          </a:r>
                          <a:r>
                            <a:rPr lang="en-US" sz="18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ru-RU" sz="1800" b="0" dirty="0" smtClean="0">
                                  <a:solidFill>
                                    <a:schemeClr val="bg1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1800" b="0" dirty="0" smtClean="0">
                                  <a:solidFill>
                                    <a:schemeClr val="bg1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en-US" sz="1800" b="0" baseline="-25000" dirty="0" smtClean="0">
                                  <a:solidFill>
                                    <a:schemeClr val="bg1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  <m:r>
                                <m:rPr>
                                  <m:nor/>
                                </m:rPr>
                                <a:rPr lang="en-US" sz="1800" b="0" dirty="0" smtClean="0">
                                  <a:solidFill>
                                    <a:schemeClr val="bg1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Cl</m:t>
                              </m:r>
                            </m:oMath>
                          </a14:m>
                          <a:r>
                            <a:rPr lang="en-US" sz="18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]=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7,5</m:t>
                              </m:r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 </m:t>
                              </m:r>
                            </m:oMath>
                          </a14:m>
                          <a:r>
                            <a:rPr lang="ru-RU" sz="18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0,1=</a:t>
                          </a:r>
                          <a:r>
                            <a:rPr lang="ru-RU" sz="1800" b="0" baseline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7,5</m:t>
                              </m:r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endParaRPr lang="en-US" sz="1800" b="0" dirty="0">
                            <a:effectLst/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2159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dirty="0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pH=</a:t>
                          </a:r>
                          <a:r>
                            <a:rPr lang="en-US" sz="1800" b="0" baseline="0" dirty="0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 -</a:t>
                          </a:r>
                          <a:r>
                            <a:rPr lang="en-US" sz="1800" b="0" baseline="0" dirty="0" err="1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lg</a:t>
                          </a:r>
                          <a:r>
                            <a:rPr lang="en-US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</a:t>
                          </a:r>
                          <a:r>
                            <a:rPr lang="ru-RU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Н</a:t>
                          </a:r>
                          <a:r>
                            <a:rPr lang="en-US" sz="1800" b="0" baseline="30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+</a:t>
                          </a:r>
                          <a:r>
                            <a:rPr lang="en-US" sz="1800" b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]= </a:t>
                          </a:r>
                          <a:r>
                            <a:rPr lang="en-US" sz="1800" b="0" baseline="0" dirty="0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</a:t>
                          </a:r>
                          <a:r>
                            <a:rPr lang="en-US" sz="1800" b="0" baseline="0" dirty="0" err="1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lg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7,5</m:t>
                              </m:r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ru-RU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800" b="0" dirty="0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= 6</a:t>
                          </a:r>
                          <a:r>
                            <a:rPr lang="en-US" sz="1800" b="0" baseline="0" dirty="0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 – lg7,5= 5,1</a:t>
                          </a:r>
                        </a:p>
                        <a:p>
                          <a:pPr marL="2159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800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endParaRPr lang="ru-RU" sz="1800" b="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26917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2159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Ответ:</a:t>
                          </a:r>
                          <a:r>
                            <a:rPr lang="en-US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600" b="1" i="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K</a:t>
                          </a:r>
                          <a:r>
                            <a:rPr lang="ru-RU" sz="1600" b="1" i="0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г</a:t>
                          </a:r>
                          <a:r>
                            <a:rPr lang="ru-RU" sz="1600" b="1" i="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 =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𝟔</m:t>
                              </m:r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∙</m:t>
                              </m:r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sSup>
                                <m:sSupPr>
                                  <m:ctrlPr>
                                    <a:rPr lang="en-US" sz="16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𝟎</m:t>
                                  </m:r>
                                </m:e>
                                <m:sup>
                                  <m:r>
                                    <a:rPr lang="en-US" sz="16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16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𝟏𝟎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b="1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4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 baseline="0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en-US" sz="14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 </m:t>
                                  </m:r>
                                  <m:r>
                                    <a:rPr lang="ru-RU" sz="14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𝜶</m:t>
                                  </m:r>
                                </m:e>
                                <m:sub>
                                  <m:r>
                                    <a:rPr lang="ru-RU" sz="1400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г</m:t>
                                  </m:r>
                                </m:sub>
                              </m:sSub>
                              <m:r>
                                <a:rPr lang="ru-RU" sz="1400" b="1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US" sz="1400" b="1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𝟕𝟓</m:t>
                              </m:r>
                            </m:oMath>
                          </a14:m>
                          <a:r>
                            <a:rPr lang="en-US" sz="1600" b="1" dirty="0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% ,  pH=</a:t>
                          </a:r>
                          <a:r>
                            <a:rPr lang="en-US" sz="1600" b="1" baseline="0" dirty="0">
                              <a:effectLst/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5,1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7171995"/>
                  </p:ext>
                </p:extLst>
              </p:nvPr>
            </p:nvGraphicFramePr>
            <p:xfrm>
              <a:off x="560173" y="1335703"/>
              <a:ext cx="8583827" cy="57952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11598"/>
                    <a:gridCol w="6572229"/>
                  </a:tblGrid>
                  <a:tr h="546830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</a:t>
                          </a:r>
                          <a:r>
                            <a:rPr lang="ru-RU" sz="1600" u="sng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[</a:t>
                          </a:r>
                          <a:r>
                            <a:rPr lang="ru-RU" sz="16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en-US" sz="16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en-US" sz="1600" b="1" baseline="-250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en-US" sz="16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Cl</a:t>
                          </a:r>
                          <a:r>
                            <a:rPr lang="en-US" sz="16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]= </a:t>
                          </a:r>
                          <a:r>
                            <a:rPr lang="ru-RU" sz="16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0,1 М</a:t>
                          </a:r>
                          <a:endParaRPr lang="en-US" sz="1600" b="1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r>
                            <a:rPr lang="ru-RU" sz="16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K</a:t>
                          </a:r>
                          <a:r>
                            <a:rPr lang="en-US" sz="1600" b="1" baseline="-250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NH4Cl</a:t>
                          </a:r>
                          <a:r>
                            <a:rPr lang="ru-RU" sz="16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= </a:t>
                          </a:r>
                          <a:r>
                            <a:rPr lang="en-US" sz="16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ru-RU" sz="16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,</a:t>
                          </a:r>
                          <a:r>
                            <a:rPr lang="en-US" sz="16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r>
                            <a:rPr lang="ru-RU" sz="16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·10</a:t>
                          </a:r>
                          <a:r>
                            <a:rPr lang="ru-RU" sz="1600" b="1" baseline="300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r>
                            <a:rPr lang="en-US" sz="1600" b="1" baseline="300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ru-RU" sz="16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________________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b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К</a:t>
                          </a:r>
                          <a:r>
                            <a:rPr lang="ru-RU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г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</a:t>
                          </a:r>
                          <a:r>
                            <a:rPr lang="ru-RU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г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=?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pH=</a:t>
                          </a:r>
                          <a:r>
                            <a:rPr lang="en-US" sz="1600" baseline="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?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677" t="-1115" r="-463" b="-6912"/>
                          </a:stretch>
                        </a:blipFill>
                      </a:tcPr>
                    </a:tc>
                  </a:tr>
                  <a:tr h="326917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677" t="-1679630" r="-463" b="-1481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956842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80B588030CDDF45AF2CE51AC9B23212" ma:contentTypeVersion="2" ma:contentTypeDescription="Создание документа." ma:contentTypeScope="" ma:versionID="56c027113035a473b41b2ddfe6d0a8de">
  <xsd:schema xmlns:xsd="http://www.w3.org/2001/XMLSchema" xmlns:xs="http://www.w3.org/2001/XMLSchema" xmlns:p="http://schemas.microsoft.com/office/2006/metadata/properties" xmlns:ns2="420e22da-7b05-496f-995e-ad183e8a8dd8" targetNamespace="http://schemas.microsoft.com/office/2006/metadata/properties" ma:root="true" ma:fieldsID="14145e6ed8f7225d6b72bf62a694af39" ns2:_="">
    <xsd:import namespace="420e22da-7b05-496f-995e-ad183e8a8d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0e22da-7b05-496f-995e-ad183e8a8d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25471D-89A2-457C-A539-75CC1C7C0AB5}"/>
</file>

<file path=customXml/itemProps2.xml><?xml version="1.0" encoding="utf-8"?>
<ds:datastoreItem xmlns:ds="http://schemas.openxmlformats.org/officeDocument/2006/customXml" ds:itemID="{47CB9266-CA25-4485-BEB6-F199A1900BB3}"/>
</file>

<file path=customXml/itemProps3.xml><?xml version="1.0" encoding="utf-8"?>
<ds:datastoreItem xmlns:ds="http://schemas.openxmlformats.org/officeDocument/2006/customXml" ds:itemID="{06CC3F5D-BF9B-4B9B-8322-1F5419CA5CB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3246</TotalTime>
  <Words>1316</Words>
  <Application>Microsoft Office PowerPoint</Application>
  <PresentationFormat>Экран (4:3)</PresentationFormat>
  <Paragraphs>201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OpenSansRegular</vt:lpstr>
      <vt:lpstr>Symbol</vt:lpstr>
      <vt:lpstr>Times New Roman</vt:lpstr>
      <vt:lpstr>Тема Office</vt:lpstr>
      <vt:lpstr>Практическое занятие № 7 Гидролиз солей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Rashida Mukhamedova</cp:lastModifiedBy>
  <cp:revision>403</cp:revision>
  <dcterms:created xsi:type="dcterms:W3CDTF">2017-10-09T05:58:02Z</dcterms:created>
  <dcterms:modified xsi:type="dcterms:W3CDTF">2021-03-11T16:42:55Z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0x010100280B588030CDDF45AF2CE51AC9B23212</vt:lpwstr>
  </property>
</Properties>
</file>