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2" r:id="rId3"/>
    <p:sldId id="288" r:id="rId4"/>
    <p:sldId id="290" r:id="rId5"/>
    <p:sldId id="289" r:id="rId6"/>
    <p:sldId id="281" r:id="rId7"/>
    <p:sldId id="293" r:id="rId8"/>
    <p:sldId id="278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E03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CA834-C85D-4321-A26E-942F650E8C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5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917376" y="2345585"/>
            <a:ext cx="7766221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Практическое занятие № 8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Количественное выражение состава растворов </a:t>
            </a:r>
            <a:br>
              <a:rPr lang="ru-RU" sz="4000" dirty="0">
                <a:solidFill>
                  <a:schemeClr val="bg1"/>
                </a:solidFill>
              </a:rPr>
            </a:br>
            <a:br>
              <a:rPr lang="ru-RU" sz="4000" dirty="0">
                <a:solidFill>
                  <a:schemeClr val="bg1"/>
                </a:solidFill>
              </a:rPr>
            </a:br>
            <a:br>
              <a:rPr lang="ru-RU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br>
              <a:rPr lang="ru-RU" sz="44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08100" y="4457102"/>
            <a:ext cx="652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69967" y="450334"/>
            <a:ext cx="1794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1.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1067" y="1242535"/>
            <a:ext cx="81110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2000" b="1" dirty="0">
                <a:cs typeface="Andalus" pitchFamily="18" charset="-78"/>
              </a:rPr>
              <a:t>В 200 мл воды растворили 50 г сахара. Чему равна массовая доля сахара в полученном растворе? Ответ приведите в долях единицы и в процентах.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8110268"/>
                  </p:ext>
                </p:extLst>
              </p:nvPr>
            </p:nvGraphicFramePr>
            <p:xfrm>
              <a:off x="387177" y="2726724"/>
              <a:ext cx="8583827" cy="31123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159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5722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77600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(сахара) = 50 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200 мл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1 г/мл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________________ </a:t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Решение: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1) Находим массу раствора: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р-ля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+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р.в-ва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=200 г +50 г = 250 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2) Находим массовую долю</a:t>
                          </a:r>
                          <a:r>
                            <a:rPr lang="ru-RU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сахара: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180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</m:t>
                              </m:r>
                              <m:r>
                                <m:rPr>
                                  <m:nor/>
                                </m:rPr>
                                <a:rPr lang="ru-RU" sz="1800" smtClean="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18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𝒎</m:t>
                                      </m:r>
                                    </m:e>
                                    <m:sub>
                                      <m:r>
                                        <a:rPr lang="ru-RU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вещества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1800" b="1" i="1" smtClean="0">
                                          <a:effectLst/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m</m:t>
                                      </m:r>
                                    </m:e>
                                    <m:sub>
                                      <m:r>
                                        <a:rPr lang="ru-RU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раствора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(массовые доли)=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60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ru-RU" sz="16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𝒎</m:t>
                                      </m:r>
                                    </m:e>
                                    <m:sub>
                                      <m:r>
                                        <a:rPr lang="ru-RU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вещества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1600" b="1" i="1" smtClean="0">
                                          <a:effectLst/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m</m:t>
                                      </m:r>
                                    </m:e>
                                    <m:sub>
                                      <m:r>
                                        <a:rPr lang="ru-RU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раствора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ru-RU" sz="1600" i="1" dirty="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r>
                                <a:rPr lang="ru-RU" sz="1600" b="1" i="1" dirty="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𝟏𝟎𝟎</m:t>
                              </m:r>
                              <m:r>
                                <a:rPr lang="ru-RU" sz="1600" b="1" i="1" dirty="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%</m:t>
                              </m:r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201295"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160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</m:t>
                              </m:r>
                              <m:r>
                                <m:rPr>
                                  <m:nor/>
                                </m:rPr>
                                <a:rPr lang="ru-RU" sz="1600" smtClean="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600" b="1" i="0" smtClean="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50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60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г ∙100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ru-RU" sz="1600" b="1" i="0" smtClean="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250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60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г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ru-RU" sz="160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20%</a:t>
                          </a: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992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ω =  0,2 или 20%</a:t>
                          </a:r>
                          <a:endParaRPr lang="ru-RU" sz="16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8110268"/>
                  </p:ext>
                </p:extLst>
              </p:nvPr>
            </p:nvGraphicFramePr>
            <p:xfrm>
              <a:off x="387177" y="2726724"/>
              <a:ext cx="8583827" cy="31123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1598"/>
                    <a:gridCol w="6572229"/>
                  </a:tblGrid>
                  <a:tr h="279247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(сахара)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200 мл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1 г/мл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________________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677" t="-2183" r="-371" b="-13319"/>
                          </a:stretch>
                        </a:blipFill>
                      </a:tcPr>
                    </a:tc>
                  </a:tr>
                  <a:tr h="31992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ω = </a:t>
                          </a:r>
                          <a:r>
                            <a:rPr lang="ru-RU" sz="1600" b="1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0,2 или 20%</a:t>
                          </a:r>
                          <a:endParaRPr lang="ru-RU" sz="16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AutoShape 3"/>
          <p:cNvCxnSpPr>
            <a:cxnSpLocks noChangeShapeType="1"/>
          </p:cNvCxnSpPr>
          <p:nvPr/>
        </p:nvCxnSpPr>
        <p:spPr bwMode="auto">
          <a:xfrm flipV="1">
            <a:off x="449211" y="2479590"/>
            <a:ext cx="2055092" cy="17291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1639814"/>
                  </p:ext>
                </p:extLst>
              </p:nvPr>
            </p:nvGraphicFramePr>
            <p:xfrm>
              <a:off x="199366" y="1173628"/>
              <a:ext cx="8839201" cy="565992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618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7735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235235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5H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50 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450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мл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1 г/мл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____________________</a:t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Решение: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5H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64+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32+4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16 + 5(21 + 16)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250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г/моль</a:t>
                          </a:r>
                          <a:endParaRPr lang="en-US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64+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32+4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16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160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г/моль</a:t>
                          </a:r>
                          <a:endParaRPr lang="en-US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1) Находим массу</a:t>
                          </a:r>
                          <a:r>
                            <a:rPr lang="ru-RU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сульфата меди 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ru-RU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в 50 г  медного купороса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5H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baseline="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250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г 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5H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           160</a:t>
                          </a:r>
                          <a:r>
                            <a:rPr lang="ru-RU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г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 г 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5H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               х</a:t>
                          </a:r>
                          <a:r>
                            <a:rPr lang="ru-RU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г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ru-RU" sz="1600" u="sng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u="none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none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х=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 u="none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1" i="1" u="none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𝟏𝟔𝟎</m:t>
                                  </m:r>
                                  <m:r>
                                    <a:rPr lang="ru-RU" sz="1600" b="1" i="1" u="none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г ∙ </m:t>
                                  </m:r>
                                  <m:r>
                                    <a:rPr lang="ru-RU" sz="1600" b="1" i="1" u="none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𝟓𝟎</m:t>
                                  </m:r>
                                  <m:r>
                                    <a:rPr lang="ru-RU" sz="1600" b="1" i="1" u="none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г</m:t>
                                  </m:r>
                                </m:num>
                                <m:den>
                                  <m:r>
                                    <a:rPr lang="ru-RU" sz="1600" b="1" i="1" u="none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𝟐𝟓𝟎</m:t>
                                  </m:r>
                                  <m:r>
                                    <a:rPr lang="ru-RU" sz="1600" b="1" i="1" u="none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г</m:t>
                                  </m:r>
                                </m:den>
                              </m:f>
                              <m:r>
                                <a:rPr lang="ru-RU" sz="1600" b="1" i="1" u="none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ru-RU" sz="1600" b="1" i="1" u="none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𝟑𝟐</m:t>
                              </m:r>
                              <m:r>
                                <a:rPr lang="ru-RU" sz="1600" b="1" i="1" u="none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г</m:t>
                              </m:r>
                            </m:oMath>
                          </a14:m>
                          <a:endParaRPr lang="ru-RU" sz="1600" u="none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2) Находим массу воды: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воды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воды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1 г/мл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450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мл=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450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3) Находим массу раствора: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р-ля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+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р.в-ва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=450 г +50 г = 500 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2) Находим массовую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180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</m:t>
                              </m:r>
                              <m:r>
                                <m:rPr>
                                  <m:nor/>
                                </m:rPr>
                                <a:rPr lang="ru-RU" sz="1800" smtClean="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18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𝒎</m:t>
                                      </m:r>
                                    </m:e>
                                    <m:sub>
                                      <m:r>
                                        <a:rPr lang="ru-RU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вещества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1800" b="1" i="1" smtClean="0">
                                          <a:effectLst/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m</m:t>
                                      </m:r>
                                    </m:e>
                                    <m:sub>
                                      <m:r>
                                        <a:rPr lang="ru-RU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раствора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(массовые доли)=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60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ru-RU" sz="16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𝒎</m:t>
                                      </m:r>
                                    </m:e>
                                    <m:sub>
                                      <m:r>
                                        <a:rPr lang="ru-RU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вещества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1600" b="1" i="1" smtClean="0">
                                          <a:effectLst/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m</m:t>
                                      </m:r>
                                    </m:e>
                                    <m:sub>
                                      <m:r>
                                        <a:rPr lang="ru-RU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раствора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ru-RU" sz="1600" i="1" dirty="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r>
                                <a:rPr lang="ru-RU" sz="1600" b="1" i="1" dirty="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𝟏𝟎𝟎</m:t>
                              </m:r>
                              <m:r>
                                <a:rPr lang="ru-RU" sz="1600" b="1" i="1" dirty="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%</m:t>
                              </m:r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201295"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160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</m:t>
                              </m:r>
                              <m:r>
                                <m:rPr>
                                  <m:nor/>
                                </m:rPr>
                                <a:rPr lang="ru-RU" sz="1600" smtClean="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600" b="1" i="0" smtClean="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32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60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г ∙100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ru-RU" sz="1600" b="1" i="0" smtClean="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500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60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г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ru-RU" sz="160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6,4%</a:t>
                          </a: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709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ω = 6,4% </a:t>
                          </a:r>
                          <a:endParaRPr lang="ru-RU" sz="16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1639814"/>
                  </p:ext>
                </p:extLst>
              </p:nvPr>
            </p:nvGraphicFramePr>
            <p:xfrm>
              <a:off x="199366" y="1173628"/>
              <a:ext cx="8839201" cy="565992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61842"/>
                    <a:gridCol w="6277359"/>
                  </a:tblGrid>
                  <a:tr h="5342827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CuSO</a:t>
                          </a:r>
                          <a:r>
                            <a:rPr lang="en-US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5H</a:t>
                          </a:r>
                          <a:r>
                            <a:rPr lang="en-US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2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O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450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мл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1 г/мл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____________________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0971" t="-1140" r="-388" b="-6842"/>
                          </a:stretch>
                        </a:blipFill>
                      </a:tcPr>
                    </a:tc>
                  </a:tr>
                  <a:tr h="31709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ω = </a:t>
                          </a:r>
                          <a:r>
                            <a:rPr lang="ru-RU" sz="1600" b="1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6,4% </a:t>
                          </a:r>
                          <a:endParaRPr lang="ru-RU" sz="16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4713702" y="2998573"/>
            <a:ext cx="634313" cy="823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13701" y="2739082"/>
            <a:ext cx="634313" cy="823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461687" y="4028304"/>
            <a:ext cx="271849" cy="1894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297826" y="4028304"/>
            <a:ext cx="271849" cy="1894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47136" y="215897"/>
            <a:ext cx="866620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Пример </a:t>
            </a:r>
            <a:r>
              <a:rPr lang="en-US" sz="2000" b="1" dirty="0">
                <a:solidFill>
                  <a:schemeClr val="bg1"/>
                </a:solidFill>
              </a:rPr>
              <a:t>2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450 мл воды растворили 50 г медного купороса. Чему равна массовая доля сульфата меди в полученном растворе? </a:t>
            </a:r>
          </a:p>
        </p:txBody>
      </p:sp>
    </p:spTree>
    <p:extLst>
      <p:ext uri="{BB962C8B-B14F-4D97-AF65-F5344CB8AC3E}">
        <p14:creationId xmlns:p14="http://schemas.microsoft.com/office/powerpoint/2010/main" val="407021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2798898"/>
                  </p:ext>
                </p:extLst>
              </p:nvPr>
            </p:nvGraphicFramePr>
            <p:xfrm>
              <a:off x="86745" y="1383956"/>
              <a:ext cx="8983114" cy="42177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051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779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89712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(КОН) = 5,6 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(р-</a:t>
                          </a:r>
                          <a:r>
                            <a:rPr lang="ru-RU" sz="16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250 мл = 0,25 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Решение: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M(КОН) = 39+16+1=56 г/моль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1) Находим количество растворенного </a:t>
                          </a:r>
                          <a:r>
                            <a:rPr lang="ru-RU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гидроксида калия (КОН)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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𝒎</m:t>
                                      </m:r>
                                    </m:e>
                                    <m:sub>
                                      <m:r>
                                        <a:rPr lang="ru-RU" sz="20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в−ва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0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М</m:t>
                                      </m:r>
                                    </m:e>
                                    <m:sub>
                                      <m:r>
                                        <a:rPr lang="ru-RU" sz="20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в−ва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ru-RU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   </m:t>
                              </m:r>
                              <m:f>
                                <m:fPr>
                                  <m:ctrlPr>
                                    <a:rPr lang="ru-RU" sz="2000" b="1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r>
                                    <a:rPr lang="ru-RU" sz="2000" b="1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ru-RU" sz="2000" b="1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  <m:r>
                                    <a:rPr lang="ru-RU" sz="2000" b="1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г</m:t>
                                  </m:r>
                                </m:num>
                                <m:den>
                                  <m:r>
                                    <a:rPr lang="ru-RU" sz="2000" b="1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𝟓𝟔</m:t>
                                  </m:r>
                                  <m:r>
                                    <a:rPr lang="ru-RU" sz="2000" b="1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г/моль</m:t>
                                  </m:r>
                                </m:den>
                              </m:f>
                              <m:r>
                                <a:rPr lang="ru-RU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ru-RU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ru-RU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ru-RU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ru-RU" sz="20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моль</m:t>
                              </m:r>
                            </m:oMath>
                          </a14:m>
                          <a:endParaRPr lang="ru-RU" sz="2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2) Находим молярную концентрацию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С</m:t>
                                </m:r>
                                <m:r>
                                  <a:rPr lang="ru-RU" sz="1600" b="1" i="0" baseline="-25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М</m:t>
                                </m:r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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V</m:t>
                                    </m:r>
                                  </m:den>
                                </m:f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ru-RU" sz="16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ru-RU" sz="16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ru-RU" sz="16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моль</m:t>
                                    </m:r>
                                  </m:num>
                                  <m:den>
                                    <m:r>
                                      <a:rPr lang="ru-RU" sz="16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ru-RU" sz="16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ru-RU" sz="16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𝟐𝟓</m:t>
                                    </m:r>
                                    <m:r>
                                      <a:rPr lang="ru-RU" sz="16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л</m:t>
                                    </m:r>
                                  </m:den>
                                </m:f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=0,</m:t>
                                </m:r>
                                <m:r>
                                  <a:rPr lang="ru-RU" sz="16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 моль/л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065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С</a:t>
                          </a:r>
                          <a:r>
                            <a:rPr lang="ru-RU" sz="1600" b="1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0,4 моль/л</a:t>
                          </a:r>
                          <a:endParaRPr lang="ru-RU" sz="16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2798898"/>
                  </p:ext>
                </p:extLst>
              </p:nvPr>
            </p:nvGraphicFramePr>
            <p:xfrm>
              <a:off x="86745" y="1383956"/>
              <a:ext cx="8983114" cy="42177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05170"/>
                    <a:gridCol w="6877944"/>
                  </a:tblGrid>
                  <a:tr h="389712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(КОН)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5,6 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(р-</a:t>
                          </a:r>
                          <a:r>
                            <a:rPr lang="ru-RU" sz="1600" dirty="0" err="1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250 мл = 0,25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30647" t="-1565" r="-443" b="-9546"/>
                          </a:stretch>
                        </a:blipFill>
                      </a:tcPr>
                    </a:tc>
                  </a:tr>
                  <a:tr h="32065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</a:t>
                          </a:r>
                          <a:r>
                            <a:rPr lang="ru-RU" sz="1600" b="1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ru-RU" sz="1600" b="1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1600" b="1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b="1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0,4 </a:t>
                          </a: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моль/л</a:t>
                          </a:r>
                          <a:endParaRPr lang="ru-RU" sz="16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3" name="AutoShape 3"/>
          <p:cNvCxnSpPr>
            <a:cxnSpLocks noChangeShapeType="1"/>
          </p:cNvCxnSpPr>
          <p:nvPr/>
        </p:nvCxnSpPr>
        <p:spPr bwMode="auto">
          <a:xfrm flipV="1">
            <a:off x="243263" y="2561968"/>
            <a:ext cx="2022142" cy="815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6744" y="130261"/>
            <a:ext cx="87689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3. В воде растворили 5,6 г гидроксида калия, объем раствора довели в мерной колбе до 250 мл. Определите молярную концентрацию полученного раствора.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335285" y="2376200"/>
            <a:ext cx="271849" cy="1894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063436" y="2669061"/>
            <a:ext cx="271849" cy="1894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755556" y="4181140"/>
                <a:ext cx="6388443" cy="7939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mtClean="0">
                          <a:latin typeface="Cambria Math" panose="02040503050406030204" pitchFamily="18" charset="0"/>
                        </a:rPr>
                        <m:t>С</m:t>
                      </m:r>
                      <m:r>
                        <a:rPr lang="ru-RU" b="0" i="0" baseline="-25000" smtClean="0">
                          <a:latin typeface="Cambria Math" panose="02040503050406030204" pitchFamily="18" charset="0"/>
                        </a:rPr>
                        <m:t>м</m:t>
                      </m:r>
                      <m:r>
                        <a:rPr lang="ru-RU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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V</m:t>
                          </m:r>
                        </m:den>
                      </m:f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V</m:t>
                          </m:r>
                        </m:den>
                      </m:f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5,6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 г</m:t>
                          </m:r>
                        </m:num>
                        <m:den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56</m:t>
                          </m:r>
                          <m:f>
                            <m:f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г</m:t>
                              </m:r>
                            </m:num>
                            <m:den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моль</m:t>
                              </m:r>
                            </m:den>
                          </m:f>
                          <m:r>
                            <a:rPr lang="ru-RU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5л</m:t>
                          </m:r>
                        </m:den>
                      </m:f>
                      <m:r>
                        <a:rPr lang="ru-RU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моль</m:t>
                          </m:r>
                        </m:num>
                        <m:den>
                          <m:r>
                            <a:rPr lang="ru-RU">
                              <a:latin typeface="Cambria Math" panose="02040503050406030204" pitchFamily="18" charset="0"/>
                            </a:rPr>
                            <m:t>л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556" y="4181140"/>
                <a:ext cx="6388443" cy="7939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48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5189217"/>
                  </p:ext>
                </p:extLst>
              </p:nvPr>
            </p:nvGraphicFramePr>
            <p:xfrm>
              <a:off x="164757" y="1383957"/>
              <a:ext cx="8905101" cy="56616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688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1821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01819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75 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1,07 г/см</a:t>
                          </a:r>
                          <a:r>
                            <a:rPr lang="ru-RU" sz="1600" baseline="30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1,0 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=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?</a:t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Решение: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1) Находим массу раствора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р-ля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+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р.в-ва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=1000 г +75 г = 1075 г</a:t>
                          </a:r>
                          <a:endParaRPr lang="en-US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2) Находим объем раствора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160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ru-RU" sz="160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60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m</m:t>
                                  </m:r>
                                </m:num>
                                <m:den>
                                  <m:r>
                                    <a:rPr lang="ru-RU" sz="1600">
                                      <a:effectLst/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</m:t>
                                  </m:r>
                                </m:den>
                              </m:f>
                            </m:oMath>
                          </a14:m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600">
                                    <a:effectLst/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ru-RU" sz="1600">
                                    <a:effectLst/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1600">
                                        <a:effectLst/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1075 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ru-RU" sz="1600">
                                        <a:effectLst/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г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ru-RU" sz="1600">
                                        <a:effectLst/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1,07 г/</m:t>
                                    </m:r>
                                    <m:sSup>
                                      <m:sSupPr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см</m:t>
                                        </m:r>
                                      </m:e>
                                      <m:sup>
                                        <m:r>
                                          <a:rPr lang="ru-RU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=1005 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см</m:t>
                                    </m:r>
                                  </m:e>
                                  <m:sup>
                                    <m: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=1005 мл=1,005л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3) Находим массовую долю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  <m:t>𝝎</m:t>
                                </m:r>
                                <m:r>
                                  <a:rPr lang="en-US" sz="16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  <a:sym typeface="Symbol" panose="05050102010706020507" pitchFamily="18" charset="2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  <a:sym typeface="Symbol" panose="05050102010706020507" pitchFamily="18" charset="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  <a:sym typeface="Symbol" panose="05050102010706020507" pitchFamily="18" charset="2"/>
                                          </a:rPr>
                                          <m:t>𝒎</m:t>
                                        </m:r>
                                      </m:e>
                                      <m:sub>
                                        <m:r>
                                          <a:rPr lang="ru-RU" sz="16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  <a:sym typeface="Symbol" panose="05050102010706020507" pitchFamily="18" charset="2"/>
                                          </a:rPr>
                                          <m:t>в−ва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  <a:sym typeface="Symbol" panose="05050102010706020507" pitchFamily="18" charset="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  <a:sym typeface="Symbol" panose="05050102010706020507" pitchFamily="18" charset="2"/>
                                          </a:rPr>
                                          <m:t>𝒎</m:t>
                                        </m:r>
                                      </m:e>
                                      <m:sub>
                                        <m:r>
                                          <a:rPr lang="ru-RU" sz="16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  <a:sym typeface="Symbol" panose="05050102010706020507" pitchFamily="18" charset="2"/>
                                          </a:rPr>
                                          <m:t>р−ра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ru-RU" sz="16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  <m:t>∙</m:t>
                                </m:r>
                                <m:r>
                                  <a:rPr lang="ru-RU" sz="16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  <m:t>𝟏𝟎𝟎</m:t>
                                </m:r>
                              </m:oMath>
                            </m:oMathPara>
                          </a14:m>
                          <a:endParaRPr lang="en-US" sz="1600" i="1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  <a:sym typeface="Symbol" panose="05050102010706020507" pitchFamily="18" charset="2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endParaRPr lang="en-US" sz="1600" i="1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  <a:sym typeface="Symbol" panose="05050102010706020507" pitchFamily="18" charset="2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1600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</m:t>
                              </m:r>
                              <m:r>
                                <m:rPr>
                                  <m:nor/>
                                </m:rPr>
                                <a:rPr lang="ru-RU" sz="160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ru-RU" sz="160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75 г ∙100 г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ru-RU" sz="160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1075 г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ru-RU" sz="160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=7</m:t>
                              </m:r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%)</a:t>
                          </a: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4) Находим молярную концентрацию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 </a:t>
                          </a:r>
                          <a:endParaRPr lang="en-US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)= 2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2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+ 12+ 3</a:t>
                          </a:r>
                          <a:r>
                            <a:rPr lang="en-US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16=  106 </a:t>
                          </a:r>
                          <a:r>
                            <a:rPr lang="ru-RU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г/моль</a:t>
                          </a:r>
                          <a:endParaRPr lang="ru-RU" sz="1600" baseline="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С=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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V</m:t>
                                    </m:r>
                                  </m:den>
                                </m:f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  <m: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V</m:t>
                                    </m:r>
                                  </m:den>
                                </m:f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75 г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106</m:t>
                                    </m:r>
                                    <m:f>
                                      <m:fPr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г</m:t>
                                        </m:r>
                                      </m:num>
                                      <m:den>
                                        <m:r>
                                          <a:rPr lang="ru-RU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моль</m:t>
                                        </m:r>
                                      </m:den>
                                    </m:f>
                                    <m:r>
                                      <a:rPr lang="ru-RU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∙1,005л</m:t>
                                    </m:r>
                                  </m:den>
                                </m:f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=0,7 моль/л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992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ω = 7%; С = 0,7 моль/л</a:t>
                          </a:r>
                          <a:endParaRPr lang="ru-RU" sz="16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5189217"/>
                  </p:ext>
                </p:extLst>
              </p:nvPr>
            </p:nvGraphicFramePr>
            <p:xfrm>
              <a:off x="164757" y="1383957"/>
              <a:ext cx="8905101" cy="56616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6888"/>
                    <a:gridCol w="6818213"/>
                  </a:tblGrid>
                  <a:tr h="534168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75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1,07 г/см</a:t>
                          </a:r>
                          <a:r>
                            <a:rPr lang="ru-RU" sz="1600" baseline="30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1,0 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=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?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en-US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742" t="-1140" r="-447" b="-6842"/>
                          </a:stretch>
                        </a:blipFill>
                      </a:tcPr>
                    </a:tc>
                  </a:tr>
                  <a:tr h="31992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ω = 7%; С = 0,7 моль/л</a:t>
                          </a:r>
                          <a:endParaRPr lang="ru-RU" sz="16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3" name="AutoShape 3"/>
          <p:cNvCxnSpPr>
            <a:cxnSpLocks noChangeShapeType="1"/>
          </p:cNvCxnSpPr>
          <p:nvPr/>
        </p:nvCxnSpPr>
        <p:spPr bwMode="auto">
          <a:xfrm flipV="1">
            <a:off x="243263" y="2561968"/>
            <a:ext cx="2022142" cy="815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3263" y="138499"/>
            <a:ext cx="87689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4.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1 литре воды растворено 75 г карбоната натрия (ρ = 1,07 г/см</a:t>
            </a:r>
            <a:r>
              <a:rPr kumimoji="0" lang="ru-RU" b="1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Определить массовую долю и молярную концентрацию растворенного вещества.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72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2625"/>
            <a:ext cx="88166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5.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мл метилового спирта, плотность которого 0,8 г/мл, растворили в 200 мл воды. Плотность полученного раствора – 0,96 г/мл. Определите молярную концентрацию раствора. </a:t>
            </a:r>
          </a:p>
          <a:p>
            <a:pPr algn="just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9830439"/>
                  </p:ext>
                </p:extLst>
              </p:nvPr>
            </p:nvGraphicFramePr>
            <p:xfrm>
              <a:off x="164757" y="1383957"/>
              <a:ext cx="8905101" cy="48146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688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1821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888259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(СН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ОН) = 5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мл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(СН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ОН) = 0,8 г/мл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(Н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О) = 200 мл = 0,2 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Решение: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M(СН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ОН) = 12+3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1+16=32 г/моль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1) </a:t>
                          </a:r>
                          <a:r>
                            <a:rPr lang="kk-KZ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Рассчитаем</a:t>
                          </a:r>
                          <a:r>
                            <a:rPr lang="kk-KZ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массу метанола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m= 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(СН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ОН)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(СН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ОН)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мл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0,8 г/мл= 40 г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(СН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ОН)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V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(СН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ОН)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(СН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ОН)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мл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0,8 г/мл= 40 г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</a:t>
                          </a:r>
                          <a:r>
                            <a:rPr lang="kk-KZ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Рассчитаем</a:t>
                          </a:r>
                          <a:r>
                            <a:rPr lang="kk-KZ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массу раствора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ер-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ді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ер-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кіш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+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ер. 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Зат</a:t>
                          </a:r>
                          <a:endParaRPr lang="ru-RU" sz="1600" baseline="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ер-</a:t>
                          </a:r>
                          <a:r>
                            <a:rPr lang="ru-RU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ді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=200 г +40 г = 240 г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3) </a:t>
                          </a:r>
                          <a:r>
                            <a:rPr lang="kk-KZ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Рассчитаем</a:t>
                          </a:r>
                          <a:r>
                            <a:rPr lang="kk-KZ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объем раствора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600" smtClean="0">
                                    <a:effectLst/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ru-RU" sz="1600" smtClean="0">
                                    <a:effectLst/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kk-KZ" sz="1600" b="1" i="0" smtClean="0">
                                        <a:effectLst/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240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600">
                                        <a:effectLst/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ru-RU" sz="1600">
                                        <a:effectLst/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г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kk-KZ" sz="1600" b="1" i="0" smtClean="0">
                                        <a:effectLst/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0,96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ru-RU" sz="1600">
                                        <a:effectLst/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 г/</m:t>
                                    </m:r>
                                    <m:sSup>
                                      <m:sSupPr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см</m:t>
                                        </m:r>
                                      </m:e>
                                      <m:sup>
                                        <m:r>
                                          <a:rPr lang="ru-RU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kk-KZ" sz="16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𝟐𝟓𝟎</m:t>
                                </m:r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 мл=</m:t>
                                </m:r>
                                <m:r>
                                  <a:rPr lang="kk-KZ" sz="16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kk-KZ" sz="16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  <m:r>
                                  <a:rPr lang="ru-RU" sz="1600">
                                    <a:effectLst/>
                                    <a:latin typeface="Cambria Math" panose="02040503050406030204" pitchFamily="18" charset="0"/>
                                  </a:rPr>
                                  <m:t>л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3) Находим молярную концентрацию СН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ОН:</a:t>
                          </a:r>
                        </a:p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С=</m:t>
                                </m:r>
                                <m:f>
                                  <m:fPr>
                                    <m:ctrlPr>
                                      <a:rPr lang="ru-RU" sz="20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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den>
                                </m:f>
                                <m:r>
                                  <a:rPr lang="ru-RU" sz="2000" b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0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num>
                                  <m:den>
                                    <m:r>
                                      <a:rPr lang="ru-RU" sz="20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𝐌</m:t>
                                    </m:r>
                                    <m:r>
                                      <a:rPr lang="ru-RU" sz="2000" b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den>
                                </m:f>
                                <m:r>
                                  <a:rPr lang="ru-RU" sz="2000" b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0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1" i="0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𝟒𝟎</m:t>
                                    </m:r>
                                    <m:r>
                                      <a:rPr lang="ru-RU" sz="2000" b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г</m:t>
                                    </m:r>
                                  </m:num>
                                  <m:den>
                                    <m:r>
                                      <a:rPr lang="ru-RU" sz="2000" b="1" i="0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𝟑𝟐</m:t>
                                    </m:r>
                                    <m:f>
                                      <m:fPr>
                                        <m:ctrlPr>
                                          <a:rPr lang="ru-RU" sz="2000" b="1" i="1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2000" b="1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г</m:t>
                                        </m:r>
                                      </m:num>
                                      <m:den>
                                        <m:r>
                                          <a:rPr lang="ru-RU" sz="2000" b="1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моль</m:t>
                                        </m:r>
                                      </m:den>
                                    </m:f>
                                    <m:r>
                                      <a:rPr lang="ru-RU" sz="2000" b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 b="1" i="0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ru-RU" sz="2000" b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ru-RU" sz="2000" b="1" i="0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ru-RU" sz="20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ru-RU" sz="2000" b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л</m:t>
                                    </m:r>
                                  </m:den>
                                </m:f>
                                <m:r>
                                  <a:rPr lang="ru-RU" sz="2000" b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u-RU" sz="2000" b="1" i="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ru-RU" sz="2000" b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моль/л</m:t>
                                </m:r>
                              </m:oMath>
                            </m:oMathPara>
                          </a14:m>
                          <a:endParaRPr lang="ru-RU" sz="2000" b="1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b="1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992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С</a:t>
                          </a:r>
                          <a:r>
                            <a:rPr lang="ru-RU" sz="1600" b="1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5 моль/л</a:t>
                          </a:r>
                          <a:endParaRPr lang="ru-RU" sz="16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9830439"/>
                  </p:ext>
                </p:extLst>
              </p:nvPr>
            </p:nvGraphicFramePr>
            <p:xfrm>
              <a:off x="164757" y="1383957"/>
              <a:ext cx="8905101" cy="48146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6888"/>
                    <a:gridCol w="6818213"/>
                  </a:tblGrid>
                  <a:tr h="449472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(СН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ОН)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мл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(СН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ОН) = 0,8 г/мл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(Н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О)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200 мл = 0,2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742" t="-1355" r="-447" b="-8130"/>
                          </a:stretch>
                        </a:blipFill>
                      </a:tcPr>
                    </a:tc>
                  </a:tr>
                  <a:tr h="31992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</a:t>
                          </a:r>
                          <a:r>
                            <a:rPr lang="ru-RU" sz="1600" b="1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ru-RU" sz="1600" b="1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1600" b="1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b="1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</a:t>
                          </a: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моль/л</a:t>
                          </a:r>
                          <a:endParaRPr lang="ru-RU" sz="16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6" name="AutoShape 3"/>
          <p:cNvCxnSpPr>
            <a:cxnSpLocks noChangeShapeType="1"/>
          </p:cNvCxnSpPr>
          <p:nvPr/>
        </p:nvCxnSpPr>
        <p:spPr bwMode="auto">
          <a:xfrm flipV="1">
            <a:off x="117429" y="2788471"/>
            <a:ext cx="2022142" cy="815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297752" y="2103107"/>
            <a:ext cx="245104" cy="19158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180712" y="2105223"/>
            <a:ext cx="271849" cy="1894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9174889"/>
                  </p:ext>
                </p:extLst>
              </p:nvPr>
            </p:nvGraphicFramePr>
            <p:xfrm>
              <a:off x="0" y="1141885"/>
              <a:ext cx="9144000" cy="63465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446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69939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52252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(Н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5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4%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(Н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г/мл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?</a:t>
                          </a:r>
                          <a:endParaRPr lang="en-US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?</a:t>
                          </a:r>
                          <a:endParaRPr lang="ru-RU" sz="1600" baseline="-25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Решение:</a:t>
                          </a:r>
                          <a:endParaRPr lang="en-US" sz="1600" u="sng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 (Н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1+16 + 3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16= 63 г/моль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342900" marR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AutoNum type="arabicParenR"/>
                            <a:tabLst/>
                            <a:defRPr/>
                          </a:pPr>
                          <a:r>
                            <a:rPr lang="ru-RU" sz="1600" u="sng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Принимаем массу раствора за 1 л!!!</a:t>
                          </a:r>
                        </a:p>
                        <a:p>
                          <a:pPr marL="342900" marR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AutoNum type="arabicParenR"/>
                            <a:tabLst/>
                            <a:defRPr/>
                          </a:pPr>
                          <a:endParaRPr lang="ru-RU" sz="1600" u="sng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2) Находим массу раствора: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  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раствора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V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(р-</a:t>
                          </a:r>
                          <a:r>
                            <a:rPr lang="ru-RU" sz="1600" dirty="0" err="1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(р-</a:t>
                          </a:r>
                          <a:r>
                            <a:rPr lang="ru-RU" sz="1600" dirty="0" err="1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100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 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мл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 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1,38 г/мл = 1380 г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k-KZ" sz="1600" dirty="0">
                            <a:solidFill>
                              <a:srgbClr val="FFFF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  <a:sym typeface="Symbol" panose="05050102010706020507" pitchFamily="18" charset="2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600" baseline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Находим массу растворенного вещества: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</a:t>
                          </a:r>
                          <a:endParaRPr lang="ru-RU" sz="1600" baseline="0" dirty="0">
                            <a:solidFill>
                              <a:srgbClr val="FFFF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kk-KZ" sz="1600" baseline="-250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в-ва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</a:t>
                          </a:r>
                          <a:r>
                            <a:rPr lang="kk-KZ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</a:t>
                          </a:r>
                          <a:r>
                            <a:rPr lang="ru-RU" sz="1600" baseline="-2500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ра </a:t>
                          </a:r>
                          <a:r>
                            <a:rPr lang="ru-RU" sz="1600" baseline="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 54/100=  745 г</a:t>
                          </a:r>
                          <a:endParaRPr lang="ru-RU" sz="1600" baseline="0" dirty="0">
                            <a:solidFill>
                              <a:srgbClr val="FFFF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>
                            <a:solidFill>
                              <a:srgbClr val="FFFF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  <a:sym typeface="Symbol" panose="05050102010706020507" pitchFamily="18" charset="2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3) Находим количество растворенного </a:t>
                          </a:r>
                          <a:r>
                            <a:rPr lang="ru-RU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вещества (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Н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  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 smtClean="0">
                                      <a:solidFill>
                                        <a:srgbClr val="FFF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solidFill>
                                            <a:srgbClr val="FFFF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 smtClean="0">
                                          <a:solidFill>
                                            <a:srgbClr val="FFFF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𝒎</m:t>
                                      </m:r>
                                    </m:e>
                                    <m:sub>
                                      <m:r>
                                        <a:rPr lang="ru-RU" sz="2000" b="1" i="1" smtClean="0">
                                          <a:solidFill>
                                            <a:srgbClr val="FFFF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в−ва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solidFill>
                                            <a:srgbClr val="FFFF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000" b="1" i="1" smtClean="0">
                                          <a:solidFill>
                                            <a:srgbClr val="FFFF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М</m:t>
                                      </m:r>
                                    </m:e>
                                    <m:sub>
                                      <m:r>
                                        <a:rPr lang="ru-RU" sz="2000" b="1" i="1" smtClean="0">
                                          <a:solidFill>
                                            <a:srgbClr val="FFFF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в−ва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ru-RU" sz="2000" b="1" i="1" smtClean="0">
                                  <a:solidFill>
                                    <a:srgbClr val="FFFF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   </m:t>
                              </m:r>
                              <m:f>
                                <m:fPr>
                                  <m:ctrlPr>
                                    <a:rPr lang="ru-RU" sz="2000" b="1" i="1" smtClean="0">
                                      <a:solidFill>
                                        <a:srgbClr val="FFF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 smtClean="0">
                                      <a:solidFill>
                                        <a:srgbClr val="FFF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𝟕𝟒𝟓</m:t>
                                  </m:r>
                                  <m:r>
                                    <a:rPr lang="ru-RU" sz="2000" b="1" i="1" smtClean="0">
                                      <a:solidFill>
                                        <a:srgbClr val="FFF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г</m:t>
                                  </m:r>
                                </m:num>
                                <m:den>
                                  <m:r>
                                    <a:rPr lang="ru-RU" sz="2000" b="1" i="1" smtClean="0">
                                      <a:solidFill>
                                        <a:srgbClr val="FFF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𝟔𝟑</m:t>
                                  </m:r>
                                  <m:r>
                                    <a:rPr lang="ru-RU" sz="2000" b="1" i="1" smtClean="0">
                                      <a:solidFill>
                                        <a:srgbClr val="FFF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г/моль</m:t>
                                  </m:r>
                                </m:den>
                              </m:f>
                              <m:r>
                                <a:rPr lang="ru-RU" sz="2000" b="1" i="1" smtClean="0">
                                  <a:solidFill>
                                    <a:srgbClr val="FFFF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ru-RU" sz="2000" b="1" i="1" smtClean="0">
                                  <a:solidFill>
                                    <a:srgbClr val="FFFF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𝟏𝟏</m:t>
                              </m:r>
                              <m:r>
                                <a:rPr lang="ru-RU" sz="2000" b="1" i="1" smtClean="0">
                                  <a:solidFill>
                                    <a:srgbClr val="FFFF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ru-RU" sz="2000" b="1" i="1" smtClean="0">
                                  <a:solidFill>
                                    <a:srgbClr val="FFFF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  <m:r>
                                <a:rPr lang="ru-RU" sz="2000" b="1" i="1" smtClean="0">
                                  <a:solidFill>
                                    <a:srgbClr val="FFFF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моль</m:t>
                              </m:r>
                            </m:oMath>
                          </a14:m>
                          <a:endParaRPr lang="ru-RU" sz="2000" dirty="0">
                            <a:solidFill>
                              <a:srgbClr val="FFFF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4) Находим молярную концентрацию Н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</a:p>
                        <a:p>
                          <a:pPr marL="2159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С</m:t>
                                </m:r>
                                <m:r>
                                  <a:rPr lang="ru-RU" sz="1600" b="1" i="0" baseline="-25000" smtClean="0"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М</m:t>
                                </m:r>
                                <m:r>
                                  <a:rPr lang="ru-RU" sz="1600"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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sz="1600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V</m:t>
                                    </m:r>
                                  </m:den>
                                </m:f>
                                <m:r>
                                  <a:rPr lang="ru-RU" sz="1600"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b="1" i="1" smtClean="0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моль</m:t>
                                    </m:r>
                                  </m:num>
                                  <m:den>
                                    <m:r>
                                      <a:rPr lang="ru-RU" sz="1600" b="1" i="0" smtClean="0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л</m:t>
                                    </m:r>
                                  </m:den>
                                </m:f>
                                <m:r>
                                  <a:rPr lang="ru-RU" sz="1600"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u-RU" sz="1600" b="1" i="1" smtClean="0"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  <m:r>
                                  <a:rPr lang="ru-RU" sz="1600" b="1" i="1" smtClean="0"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sz="1600" b="1" i="1" smtClean="0"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ru-RU" sz="1600" b="1" i="1" smtClean="0"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ru-RU" sz="1600"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моль/л</m:t>
                                </m:r>
                              </m:oMath>
                            </m:oMathPara>
                          </a14:m>
                          <a:endParaRPr lang="ru-RU" sz="1600" dirty="0">
                            <a:solidFill>
                              <a:srgbClr val="FFFF00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  <a:sym typeface="Symbol" panose="05050102010706020507" pitchFamily="18" charset="2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5) Находим массу растворителя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   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m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(Н</a:t>
                          </a:r>
                          <a:r>
                            <a:rPr lang="ru-RU" sz="1600" baseline="-250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О) = </a:t>
                          </a:r>
                          <a:r>
                            <a:rPr lang="ru-RU" sz="1600" dirty="0" err="1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 err="1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р-ра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– </a:t>
                          </a:r>
                          <a:r>
                            <a:rPr lang="ru-RU" sz="1600" dirty="0" err="1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 err="1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р-рителя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= </a:t>
                          </a:r>
                          <a:r>
                            <a:rPr lang="en-US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1380 </a:t>
                          </a:r>
                          <a:r>
                            <a:rPr lang="ru-RU" sz="160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г -</a:t>
                          </a:r>
                          <a:r>
                            <a:rPr lang="ru-RU" sz="1600" baseline="0" dirty="0">
                              <a:solidFill>
                                <a:srgbClr val="FFFF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745 г = 635 г</a:t>
                          </a:r>
                          <a:r>
                            <a:rPr lang="ru-RU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 </a:t>
                          </a:r>
                          <a:r>
                            <a:rPr lang="ru-RU" sz="1600" baseline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= 0,635 кг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С</m:t>
                                </m:r>
                                <m:r>
                                  <a:rPr lang="en-US" sz="1600" b="1" i="0" baseline="-250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𝐦</m:t>
                                </m:r>
                                <m:r>
                                  <a:rPr lang="ru-RU" sz="16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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0" smtClean="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𝐦</m:t>
                                        </m:r>
                                      </m:e>
                                      <m:sub>
                                        <m:r>
                                          <a:rPr lang="ru-RU" sz="1600" b="1" i="1" smtClean="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р−рит</m:t>
                                        </m:r>
                                      </m:sub>
                                    </m:sSub>
                                    <m:r>
                                      <a:rPr lang="en-US" sz="1600" b="1" i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den>
                                </m:f>
                                <m:r>
                                  <a:rPr lang="ru-RU" sz="16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моль</m:t>
                                    </m:r>
                                  </m:num>
                                  <m:den>
                                    <m:r>
                                      <a:rPr lang="ru-RU" sz="1600" b="1" i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𝟔𝟑𝟓</m:t>
                                    </m:r>
                                    <m:r>
                                      <a:rPr lang="ru-RU" sz="1600" b="1" i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кг</m:t>
                                    </m:r>
                                  </m:den>
                                </m:f>
                                <m:r>
                                  <a:rPr lang="ru-RU" sz="16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u-RU" sz="16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𝟏𝟖</m:t>
                                </m:r>
                                <m:r>
                                  <a:rPr lang="ru-RU" sz="16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sz="16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моль</m:t>
                                    </m:r>
                                  </m:num>
                                  <m:den>
                                    <m:r>
                                      <a:rPr lang="ru-RU" sz="1600" b="1" i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кг</m:t>
                                    </m:r>
                                  </m:den>
                                </m:f>
                                <m:r>
                                  <a:rPr lang="ru-RU" sz="16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Н</m:t>
                                </m:r>
                                <m:r>
                                  <a:rPr lang="ru-RU" sz="1600" b="1" i="1" baseline="-250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ru-RU" sz="16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О</m:t>
                                </m:r>
                              </m:oMath>
                            </m:oMathPara>
                          </a14:m>
                          <a:endParaRPr lang="ru-RU" sz="1600" baseline="0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  <a:sym typeface="Symbol" panose="05050102010706020507" pitchFamily="18" charset="2"/>
                          </a:endParaRPr>
                        </a:p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9174889"/>
                  </p:ext>
                </p:extLst>
              </p:nvPr>
            </p:nvGraphicFramePr>
            <p:xfrm>
              <a:off x="0" y="1141885"/>
              <a:ext cx="9144000" cy="63465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44603"/>
                    <a:gridCol w="6699397"/>
                  </a:tblGrid>
                  <a:tr h="634650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(Н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4%</a:t>
                          </a:r>
                          <a:endParaRPr lang="ru-RU" sz="1600" dirty="0" smtClean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(Н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г/мл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600" dirty="0" smtClean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ru-RU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?</a:t>
                          </a:r>
                          <a:endParaRPr lang="en-US" sz="1600" dirty="0" smtClean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6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 </a:t>
                          </a:r>
                          <a:r>
                            <a:rPr lang="ru-RU" sz="16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?</a:t>
                          </a:r>
                          <a:endParaRPr lang="ru-RU" sz="1600" baseline="-25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6670" t="-960" r="-455" b="-38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Прямоугольник 2"/>
          <p:cNvSpPr/>
          <p:nvPr/>
        </p:nvSpPr>
        <p:spPr>
          <a:xfrm>
            <a:off x="358346" y="207659"/>
            <a:ext cx="8414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6. Определите 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молярность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моляльность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54%-й  азотной  кислоты,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плотность которой равна 1,38. </a:t>
            </a:r>
          </a:p>
        </p:txBody>
      </p:sp>
    </p:spTree>
    <p:extLst>
      <p:ext uri="{BB962C8B-B14F-4D97-AF65-F5344CB8AC3E}">
        <p14:creationId xmlns:p14="http://schemas.microsoft.com/office/powerpoint/2010/main" val="67135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4188663"/>
                  </p:ext>
                </p:extLst>
              </p:nvPr>
            </p:nvGraphicFramePr>
            <p:xfrm>
              <a:off x="140043" y="1202724"/>
              <a:ext cx="8905102" cy="519461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498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4552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395787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en-US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</a:t>
                          </a:r>
                          <a:endParaRPr lang="ru-RU" sz="24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endParaRPr lang="ru-RU" sz="24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ru-RU" sz="24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?</a:t>
                          </a:r>
                          <a:endParaRPr lang="en-US" sz="24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24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 </a:t>
                          </a:r>
                          <a:r>
                            <a:rPr lang="ru-RU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?</a:t>
                          </a:r>
                          <a:endParaRPr lang="ru-RU" sz="2400" baseline="-25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7539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С</m:t>
                                </m:r>
                                <m:r>
                                  <a:rPr lang="ru-RU" sz="2800" b="1" baseline="-250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М</m:t>
                                </m:r>
                                <m:r>
                                  <a:rPr lang="ru-RU" sz="2800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</m:t>
                                    </m:r>
                                    <m:r>
                                      <a:rPr lang="en-US" sz="2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%  </m:t>
                                    </m:r>
                                    <m:r>
                                      <a:rPr lang="en-US" sz="2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𝟏𝟎</m:t>
                                    </m:r>
                                    <m:r>
                                      <a:rPr lang="en-US" sz="2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 </m:t>
                                    </m:r>
                                  </m:num>
                                  <m:den>
                                    <m:r>
                                      <a:rPr lang="en-US" sz="2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𝑴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b="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4188663"/>
                  </p:ext>
                </p:extLst>
              </p:nvPr>
            </p:nvGraphicFramePr>
            <p:xfrm>
              <a:off x="140043" y="1202724"/>
              <a:ext cx="8905102" cy="519461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49860"/>
                    <a:gridCol w="7455242"/>
                  </a:tblGrid>
                  <a:tr h="4395787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4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en-US" sz="24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</a:t>
                          </a:r>
                          <a:endParaRPr lang="ru-RU" sz="2400" dirty="0" smtClean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</a:t>
                          </a:r>
                          <a:endParaRPr lang="ru-RU" sz="2400" dirty="0" smtClean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2400" dirty="0" smtClean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</a:t>
                          </a:r>
                          <a:r>
                            <a:rPr lang="ru-RU" sz="24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М</a:t>
                          </a:r>
                          <a:r>
                            <a:rPr lang="ru-RU" sz="24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</a:t>
                          </a:r>
                          <a:r>
                            <a:rPr lang="ru-RU" sz="24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?</a:t>
                          </a:r>
                          <a:endParaRPr lang="en-US" sz="2400" dirty="0" smtClean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4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2400" baseline="-250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 </a:t>
                          </a:r>
                          <a:r>
                            <a:rPr lang="ru-RU" sz="24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?</a:t>
                          </a:r>
                          <a:endParaRPr lang="ru-RU" sz="2400" baseline="-25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79883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9526" t="-558779" r="-327" b="-152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9" name="AutoShape 3"/>
          <p:cNvCxnSpPr>
            <a:cxnSpLocks noChangeShapeType="1"/>
          </p:cNvCxnSpPr>
          <p:nvPr/>
        </p:nvCxnSpPr>
        <p:spPr bwMode="auto">
          <a:xfrm flipV="1">
            <a:off x="152196" y="2298357"/>
            <a:ext cx="1412993" cy="13135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565189" y="1220517"/>
                <a:ext cx="2279082" cy="72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С=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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  <m:r>
                        <a:rPr lang="ru-RU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𝐌</m:t>
                          </m:r>
                          <m:r>
                            <a:rPr lang="ru-RU" sz="2400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189" y="1220517"/>
                <a:ext cx="2279082" cy="7288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410611" y="1966529"/>
                <a:ext cx="4462110" cy="8377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1295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𝝎</m:t>
                      </m:r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%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= 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ru-RU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в−ва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ru-RU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р−ра</m:t>
                              </m:r>
                            </m:sub>
                          </m:sSub>
                        </m:den>
                      </m:f>
                      <m:r>
                        <a:rPr lang="ru-RU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∙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𝟏𝟎𝟎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     </m:t>
                      </m:r>
                    </m:oMath>
                  </m:oMathPara>
                </a14:m>
                <a:endParaRPr lang="en-US" sz="24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611" y="1966529"/>
                <a:ext cx="4462110" cy="8377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088184" y="1898247"/>
                <a:ext cx="2988190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m:t>𝒎</m:t>
                          </m:r>
                        </m:e>
                        <m:sub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m:t>в−ва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m:t></m:t>
                          </m:r>
                          <m:r>
                            <a:rPr lang="ru-RU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m:t>%</m:t>
                          </m:r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ru-RU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р−ра</m:t>
                              </m:r>
                            </m:sub>
                          </m:sSub>
                        </m:num>
                        <m:den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184" y="1898247"/>
                <a:ext cx="2988190" cy="8002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644302" y="2872604"/>
                <a:ext cx="1890197" cy="494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𝒎</m:t>
                        </m:r>
                      </m:e>
                      <m:sub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р−ра</m:t>
                        </m:r>
                      </m:sub>
                    </m:sSub>
                  </m:oMath>
                </a14:m>
                <a:r>
                  <a:rPr lang="ru-RU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 </a:t>
                </a:r>
                <a:r>
                  <a: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V</a:t>
                </a:r>
                <a:endParaRPr lang="ru-RU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302" y="2872604"/>
                <a:ext cx="1890197" cy="494815"/>
              </a:xfrm>
              <a:prstGeom prst="rect">
                <a:avLst/>
              </a:prstGeom>
              <a:blipFill rotWithShape="0">
                <a:blip r:embed="rId6"/>
                <a:stretch>
                  <a:fillRect t="-11111" r="-3548" b="-209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410611" y="3149663"/>
                <a:ext cx="4690836" cy="16028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01295">
                  <a:spcAft>
                    <a:spcPts val="0"/>
                  </a:spcAft>
                </a:pPr>
                <a:endParaRPr lang="en-US" sz="2400" b="1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  <a:p>
                <a:pPr marL="20129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Примем 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𝑽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 л=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𝟏𝟎𝟎𝟎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 мл  </m:t>
                      </m:r>
                    </m:oMath>
                  </m:oMathPara>
                </a14:m>
                <a:endParaRPr lang="ru-RU" sz="2400" b="1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  <a:p>
                <a:pPr marL="20129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ru-RU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m:t>𝒎</m:t>
                          </m:r>
                        </m:e>
                        <m:sub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m:t>р−ра</m:t>
                          </m:r>
                        </m:sub>
                      </m:sSub>
                      <m:r>
                        <m:rPr>
                          <m:nor/>
                        </m:rPr>
                        <a:rPr lang="ru-RU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ru-RU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 </m:t>
                      </m:r>
                      <m:r>
                        <m:rPr>
                          <m:nor/>
                        </m:rPr>
                        <a:rPr lang="ru-RU" sz="2400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1000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01295">
                  <a:spcAft>
                    <a:spcPts val="0"/>
                  </a:spcAft>
                </a:pPr>
                <a:endParaRPr lang="en-US" sz="24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611" y="3149663"/>
                <a:ext cx="4690836" cy="160281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705232" y="4401091"/>
                <a:ext cx="5986345" cy="628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С=</m:t>
                    </m:r>
                    <m:f>
                      <m:f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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  <m:r>
                      <a:rPr lang="ru-RU" sz="24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𝐌</m:t>
                        </m:r>
                        <m:r>
                          <a:rPr lang="ru-RU" sz="24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  <m:r>
                      <a:rPr lang="ru-RU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𝐌</m:t>
                        </m:r>
                        <m:r>
                          <a:rPr lang="ru-RU" sz="24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  <m:r>
                      <a:rPr lang="ru-RU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</m:t>
                        </m:r>
                        <m:r>
                          <a:rPr lang="ru-RU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%</m:t>
                        </m:r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ru-RU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</m:t>
                        </m:r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𝟏𝟎𝟎</m:t>
                        </m:r>
                        <m:r>
                          <a:rPr lang="ru-RU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𝟎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М∙ </m:t>
                        </m:r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𝟏𝟎𝟎</m:t>
                        </m:r>
                      </m:den>
                    </m:f>
                    <m:r>
                      <a:rPr lang="ru-RU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ru-RU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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% 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∙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𝟏𝟎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∙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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𝑴</m:t>
                        </m:r>
                      </m:den>
                    </m:f>
                  </m:oMath>
                </a14:m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232" y="4401091"/>
                <a:ext cx="5986345" cy="62844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529022" y="440921"/>
            <a:ext cx="755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 процентной концентрации в молярную концентрацию: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526" y="0"/>
            <a:ext cx="82973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/>
          </a:p>
          <a:p>
            <a:r>
              <a:rPr lang="ru-RU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6.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Определите  мольные  доли  компонентов 16%-го  раствора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гидроксида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натрия.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698088"/>
                  </p:ext>
                </p:extLst>
              </p:nvPr>
            </p:nvGraphicFramePr>
            <p:xfrm>
              <a:off x="221349" y="1202723"/>
              <a:ext cx="8583827" cy="52639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159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5722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93509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Дано: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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en-US" sz="16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NaOH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</a:t>
                          </a: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16%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________________ </a:t>
                          </a:r>
                          <a:b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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𝑵𝒂𝑶𝑯</m:t>
                              </m:r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?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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𝑯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𝟐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𝑶</m:t>
                              </m:r>
                              <m:r>
                                <m:rPr>
                                  <m:nor/>
                                </m:rPr>
                                <a:rPr lang="ru-RU" sz="1600" smtClean="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?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u="sng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Решение: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1) Принимаем массу раствора за 100 г, тогда:</a:t>
                          </a:r>
                        </a:p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en-US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NaOH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=16 г                              М</a:t>
                          </a:r>
                          <a:r>
                            <a:rPr lang="en-US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NaOH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=23+16+1= 40 г/моль</a:t>
                          </a:r>
                        </a:p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воды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84 г                             М</a:t>
                          </a:r>
                          <a:r>
                            <a:rPr lang="en-US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2О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=2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1 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+16= 18 г/моль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2) Находим количество вещества каждого компонента: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</a:t>
                          </a:r>
                          <a:r>
                            <a:rPr lang="en-US" sz="1600" baseline="-250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NaOH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=16 г/40</a:t>
                          </a:r>
                          <a:r>
                            <a:rPr lang="ru-RU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г/моль=0,4 моль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</a:t>
                          </a:r>
                          <a:r>
                            <a:rPr lang="ru-RU" sz="1600" baseline="-25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 panose="05050102010706020507" pitchFamily="18" charset="2"/>
                            </a:rPr>
                            <a:t>Н2О</a:t>
                          </a: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=84 г/18</a:t>
                          </a:r>
                          <a:r>
                            <a:rPr lang="ru-RU" sz="1600" baseline="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г/моль=4,66 моль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3) Находим мольные доли каждого компонента:</a:t>
                          </a:r>
                        </a:p>
                        <a:p>
                          <a:pPr marL="201295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 indent="0">
                            <a:spcAft>
                              <a:spcPts val="0"/>
                            </a:spcAft>
                            <a:buFont typeface="Symbol" panose="05050102010706020507" pitchFamily="18" charset="2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</m:t>
                              </m:r>
                              <m:r>
                                <a:rPr lang="en-US" sz="18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𝑵𝒂𝑶𝑯</m:t>
                              </m:r>
                              <m:r>
                                <m:rPr>
                                  <m:nor/>
                                </m:rPr>
                                <a:rPr lang="ru-RU" sz="1800" smtClean="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8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18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</m:t>
                                      </m:r>
                                    </m:e>
                                    <m:sub>
                                      <m:r>
                                        <a:rPr lang="ru-RU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вещества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</m:t>
                                      </m:r>
                                    </m:e>
                                    <m:sub>
                                      <m:r>
                                        <a:rPr lang="en-US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</m:t>
                                      </m:r>
                                      <m:r>
                                        <a:rPr lang="ru-RU" sz="18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веществ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ru-RU" sz="1600" b="1" i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600" b="1" i="1" smtClean="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0,4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ru-RU" sz="1600" b="1" i="1" smtClean="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0,4+4,66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ru-RU" sz="160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ru-RU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0,079</a:t>
                          </a:r>
                          <a:endParaRPr lang="en-US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 indent="0">
                            <a:spcAft>
                              <a:spcPts val="0"/>
                            </a:spcAft>
                            <a:buFont typeface="Symbol" panose="05050102010706020507" pitchFamily="18" charset="2"/>
                            <a:buNone/>
                          </a:pPr>
                          <a:endParaRPr lang="en-US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Symbol" panose="05050102010706020507" pitchFamily="18" charset="2"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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𝑯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𝟐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𝑶</m:t>
                              </m:r>
                              <m:r>
                                <m:rPr>
                                  <m:nor/>
                                </m:rPr>
                                <a:rPr lang="ru-RU" sz="1600" smtClean="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6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16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</m:t>
                                      </m:r>
                                    </m:e>
                                    <m:sub>
                                      <m:r>
                                        <a:rPr lang="ru-RU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вещества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</m:t>
                                      </m:r>
                                    </m:e>
                                    <m:sub>
                                      <m:r>
                                        <a:rPr lang="en-US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  <a:sym typeface="Symbol" panose="05050102010706020507" pitchFamily="18" charset="2"/>
                                        </a:rPr>
                                        <m:t></m:t>
                                      </m:r>
                                      <m:r>
                                        <a:rPr lang="ru-RU" sz="16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веществ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ru-RU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4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b="1" i="1" smtClean="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400" b="1" i="1" smtClean="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b="1" i="1" smtClean="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66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ru-RU" sz="1400" b="1" i="1" smtClean="0">
                                      <a:effectLst/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0,4+4,66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ru-RU" sz="140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0,921</a:t>
                          </a:r>
                          <a:endParaRPr lang="ru-RU" sz="14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Symbol" panose="05050102010706020507" pitchFamily="18" charset="2"/>
                            <a:buNone/>
                            <a:tabLst/>
                            <a:defRPr/>
                          </a:pPr>
                          <a:endParaRPr lang="ru-RU" sz="14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01295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Symbol" panose="05050102010706020507" pitchFamily="18" charset="2"/>
                            <a:buNone/>
                            <a:tabLst/>
                            <a:defRPr/>
                          </a:pPr>
                          <a:r>
                            <a:rPr lang="ru-RU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Сумма мольных долей равна единице (0,079+0,921=1)</a:t>
                          </a:r>
                          <a:endParaRPr lang="ru-RU" sz="1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21590">
                            <a:spcAft>
                              <a:spcPts val="0"/>
                            </a:spcAft>
                          </a:pPr>
                          <a:endParaRPr lang="ru-RU" sz="16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8884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Ответ: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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𝑵𝒂𝑶𝑯</m:t>
                              </m:r>
                              <m:r>
                                <m:rPr>
                                  <m:nor/>
                                </m:rPr>
                                <a:rPr lang="ru-RU" sz="1600" smtClean="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0,079;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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𝑯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𝟐</m:t>
                              </m:r>
                              <m:r>
                                <a:rPr lang="en-US" sz="1600" b="1" i="1" baseline="-2500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Symbol" panose="05050102010706020507" pitchFamily="18" charset="2"/>
                                </a:rPr>
                                <m:t>𝑶</m:t>
                              </m:r>
                              <m:r>
                                <m:rPr>
                                  <m:nor/>
                                </m:rPr>
                                <a:rPr lang="ru-RU" sz="1600" smtClean="0">
                                  <a:effectLst/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ru-RU" sz="16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0,921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698088"/>
                  </p:ext>
                </p:extLst>
              </p:nvPr>
            </p:nvGraphicFramePr>
            <p:xfrm>
              <a:off x="221349" y="1202723"/>
              <a:ext cx="8583827" cy="52639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1598"/>
                    <a:gridCol w="6572229"/>
                  </a:tblGrid>
                  <a:tr h="493509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3" t="-1235" r="-328182" b="-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677" t="-1235" r="-371" b="-7407"/>
                          </a:stretch>
                        </a:blipFill>
                      </a:tcPr>
                    </a:tc>
                  </a:tr>
                  <a:tr h="328884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677" t="-1518519" r="-371" b="-1111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473147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80B588030CDDF45AF2CE51AC9B23212" ma:contentTypeVersion="2" ma:contentTypeDescription="Создание документа." ma:contentTypeScope="" ma:versionID="56c027113035a473b41b2ddfe6d0a8de">
  <xsd:schema xmlns:xsd="http://www.w3.org/2001/XMLSchema" xmlns:xs="http://www.w3.org/2001/XMLSchema" xmlns:p="http://schemas.microsoft.com/office/2006/metadata/properties" xmlns:ns2="420e22da-7b05-496f-995e-ad183e8a8dd8" targetNamespace="http://schemas.microsoft.com/office/2006/metadata/properties" ma:root="true" ma:fieldsID="14145e6ed8f7225d6b72bf62a694af39" ns2:_="">
    <xsd:import namespace="420e22da-7b05-496f-995e-ad183e8a8d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0e22da-7b05-496f-995e-ad183e8a8d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124E10-9DB6-44E2-99A2-424A0586CF43}"/>
</file>

<file path=customXml/itemProps2.xml><?xml version="1.0" encoding="utf-8"?>
<ds:datastoreItem xmlns:ds="http://schemas.openxmlformats.org/officeDocument/2006/customXml" ds:itemID="{1F8BE93D-A1DE-4C8F-BF4A-882EC00E68AF}"/>
</file>

<file path=customXml/itemProps3.xml><?xml version="1.0" encoding="utf-8"?>
<ds:datastoreItem xmlns:ds="http://schemas.openxmlformats.org/officeDocument/2006/customXml" ds:itemID="{1D7EF5FC-7981-4487-9F7B-014CE386F4F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3376</TotalTime>
  <Words>1340</Words>
  <Application>Microsoft Office PowerPoint</Application>
  <PresentationFormat>Экран (4:3)</PresentationFormat>
  <Paragraphs>192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Практическое занятие № 8 Количественное выражение состава растворов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Rashida Mukhamedova</cp:lastModifiedBy>
  <cp:revision>396</cp:revision>
  <dcterms:created xsi:type="dcterms:W3CDTF">2017-10-09T05:58:02Z</dcterms:created>
  <dcterms:modified xsi:type="dcterms:W3CDTF">2021-03-09T05:38:43Z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0x010100280B588030CDDF45AF2CE51AC9B23212</vt:lpwstr>
  </property>
</Properties>
</file>