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8" r:id="rId2"/>
    <p:sldId id="257" r:id="rId3"/>
    <p:sldId id="276" r:id="rId4"/>
    <p:sldId id="275" r:id="rId5"/>
    <p:sldId id="272" r:id="rId6"/>
    <p:sldId id="274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  <p:sldId id="297" r:id="rId25"/>
    <p:sldId id="29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pPr/>
              <a:t>10/25/2022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8455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.abildina@satbayev.university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545" y="654925"/>
            <a:ext cx="3134170" cy="947814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>
            <a:off x="0" y="1621707"/>
            <a:ext cx="9144000" cy="323165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Энергетика ХП. Виды и источники энергии. Утилизация тепла. Вторичные энергоресурсы. Энерготехнологические системы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anose="02020603050405020304" pitchFamily="18" charset="0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4480" y="4574668"/>
            <a:ext cx="63746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Абильдина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Айназ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Кайратовна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en-US" b="1" dirty="0" smtClean="0">
                <a:solidFill>
                  <a:schemeClr val="bg1"/>
                </a:solidFill>
              </a:rPr>
              <a:t>PhD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ассоц.проф</a:t>
            </a:r>
            <a:r>
              <a:rPr lang="ru-RU" b="1" dirty="0">
                <a:solidFill>
                  <a:schemeClr val="bg1"/>
                </a:solidFill>
              </a:rPr>
              <a:t>. Кафедры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kk-KZ" b="1" dirty="0" smtClean="0">
                <a:solidFill>
                  <a:schemeClr val="bg1"/>
                </a:solidFill>
              </a:rPr>
              <a:t>Химические процессы и промышленная экология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solidFill>
                  <a:schemeClr val="bg1"/>
                </a:solidFill>
                <a:hlinkClick r:id="rId4"/>
              </a:rPr>
              <a:t>a.abildina@satbayev.university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Электрическая энергия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2" descr="Производство стали в дуговых печа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1453" y="1645922"/>
            <a:ext cx="5522547" cy="38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087215" y="5757453"/>
            <a:ext cx="4872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стали в электропечах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6754" y="1416210"/>
            <a:ext cx="35269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2) Электрическая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энергия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применяется для проведения электрохимических (электролиз растворов и расплавов) и электротермических (нагревание, плавление, возгонка, синтезы при высоких температурах и др.) процессов. В химической промышленности применяют также процессы, связанные с электромагнитными (в дуговых и индукционных печах, отделение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магнитопроницаемых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веществ от непроницаемых и т.п.) и электростатическими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электроосаждение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пылей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туманов,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электрокрекинг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др.) явлениями.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Механическая энергия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4" descr="wekovaya drobilka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5887" y="2176957"/>
            <a:ext cx="3922656" cy="315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55249" y="5633744"/>
            <a:ext cx="3890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1" dirty="0" smtClean="0">
                <a:solidFill>
                  <a:srgbClr val="333333"/>
                </a:solidFill>
                <a:effectLst/>
                <a:latin typeface="Open Sans"/>
              </a:rPr>
              <a:t>Схема работы щековой дробилки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00445" y="2590682"/>
            <a:ext cx="394498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3) Механическая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энергия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необходима, главным образом, для физических операций: дробления, измельчения, смешения, центрифугирования, работы насосов, компрессоров и вентиляторов, а также для различных вспомогательных операций (транспортировка грузов и т.п.).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Световая и химическая энергии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6" descr="Как устроены гальванические батар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7679" y="1843664"/>
            <a:ext cx="5394379" cy="352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2720" y="1848788"/>
            <a:ext cx="316249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4) Световая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энергия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применяется в виде облучения для проведения фотохимических процессов синтеза, например, в производстве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хлороводорода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галогеналканов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др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5) Химическая </a:t>
            </a: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энергия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реализуется в работе химических источников тока различного устройства и назначения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Химические источники тока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6505"/>
            <a:ext cx="9144000" cy="514022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Литий-ионные аккумуляторы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7280"/>
            <a:ext cx="9143999" cy="57607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Ядерная энергия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http://player.myshared.ru/17/1068581/slides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606" y="1143000"/>
            <a:ext cx="756339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161175"/>
            <a:ext cx="155448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6) Ядерная энергия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используется для проведения радиационно-химических процессов (например, полимеризации), производства энергии в АЭС, для анализа, контроля и регулирования процессов производства.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3910" y="408908"/>
            <a:ext cx="865721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Классификация топливно-энергетических ресурсов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71231659"/>
              </p:ext>
            </p:extLst>
          </p:nvPr>
        </p:nvGraphicFramePr>
        <p:xfrm>
          <a:off x="0" y="1232975"/>
          <a:ext cx="9144000" cy="54230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69720">
                  <a:extLst>
                    <a:ext uri="{9D8B030D-6E8A-4147-A177-3AD203B41FA5}">
                      <a16:colId xmlns:a16="http://schemas.microsoft.com/office/drawing/2014/main" xmlns="" val="2551187199"/>
                    </a:ext>
                  </a:extLst>
                </a:gridCol>
                <a:gridCol w="3237140">
                  <a:extLst>
                    <a:ext uri="{9D8B030D-6E8A-4147-A177-3AD203B41FA5}">
                      <a16:colId xmlns:a16="http://schemas.microsoft.com/office/drawing/2014/main" xmlns="" val="1024584206"/>
                    </a:ext>
                  </a:extLst>
                </a:gridCol>
                <a:gridCol w="3237140">
                  <a:extLst>
                    <a:ext uri="{9D8B030D-6E8A-4147-A177-3AD203B41FA5}">
                      <a16:colId xmlns:a16="http://schemas.microsoft.com/office/drawing/2014/main" xmlns="" val="3265040987"/>
                    </a:ext>
                  </a:extLst>
                </a:gridCol>
              </a:tblGrid>
              <a:tr h="7003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Признак классификации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энергетических ресурсов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998683"/>
                  </a:ext>
                </a:extLst>
              </a:tr>
              <a:tr h="51784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Возобновляемость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Невозобновляемые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Ископаемые топлива (уголь, нефть, природный газ и др.)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87141876"/>
                  </a:ext>
                </a:extLst>
              </a:tr>
              <a:tr h="78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Возобновляемые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Солнечная энергия, биомасса, гидроэнергия, энергия ветра и др.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7093545"/>
                  </a:ext>
                </a:extLst>
              </a:tr>
              <a:tr h="51784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Происхождение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Ископаемые топлива (уголь, нефть, природный газ и др.)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2371663"/>
                  </a:ext>
                </a:extLst>
              </a:tr>
              <a:tr h="78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Нетопливные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Солнечная энергия, гидроэнергия, энергия ветра и др.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60760296"/>
                  </a:ext>
                </a:extLst>
              </a:tr>
              <a:tr h="132170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Происхождение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Ископаемые топлива (уголь, нефть, природный газ и др.), биомасса, энергия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и атомных электростанций,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ветропарков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др.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6950731"/>
                  </a:ext>
                </a:extLst>
              </a:tr>
              <a:tr h="7857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Вторичные (ВЭР)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Энергетические отходы или побочные продукты (отходящие газы, пар и др.)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7161518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186839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Геотермальные и термоядерные энергетические ресурсы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Энергия устремленная в будущее. Термоядерные реакторы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565" y="1333081"/>
            <a:ext cx="7816605" cy="5524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Технологические характеристики топлива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88260" y="1873790"/>
            <a:ext cx="43165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Теплота сгорания (теплотворность)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теплота реакции горения топлива, т.е. количество теплоты, которое выделяется при полном сгорании 1 кг твердого или жидкого топлива (кДж/кг) или 1 м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газообразного топлива (кДж/м</a:t>
            </a:r>
            <a:r>
              <a:rPr kumimoji="0" lang="ru-RU" altLang="ru-RU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при охлаждении продуктов горения до начальной температуры процесса.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7117" y="5125058"/>
            <a:ext cx="42492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Различают низшую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высшую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теплоту сгорания топлива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46812" y="1309263"/>
            <a:ext cx="4175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Жаропроизводительность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максимальная температура горения, развиваемая при полном сгорании топлива без избытка воздуха, в условиях, когда вся выделяющаяся при сгорании теплота полностью расходуется на нагрев образующихся продуктов сгорания.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50377" y="3947886"/>
            <a:ext cx="4289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зависимости от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жаропроизводительности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топливо подразделяют на две группы: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высокой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mах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 2300 К)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жаропроизводительности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пониженной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ru-RU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&lt;2300 К)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жаропроизводительности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Состав различных видов топлива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27426"/>
            <a:ext cx="9144000" cy="573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Структура потребления энергии в химической промышленности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Виды энергии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Классификация топливно-энергетических ресурсов</a:t>
            </a:r>
            <a:endParaRPr lang="kk-KZ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Технологические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характеристики топлива</a:t>
            </a:r>
            <a:endParaRPr lang="kk-KZ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Вторичные энергетические ресурсы</a:t>
            </a: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Энерготехнология</a:t>
            </a:r>
            <a:endParaRPr lang="kk-KZ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Вторичные энергетические ресурсы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650" y="1234860"/>
            <a:ext cx="87914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ВЭР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это энергетический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потенциал продукции, отходов, побочных и промежуточных продуктов, образующихся в технологических агрегатах, который не используется в самом агрегате, но может быть частично или полностью использован для энергоснабжения других агрегатов.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37920" y="2695164"/>
            <a:ext cx="870437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Технологический процесс состоит из следующих основных стадий: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1) Каталитическое гидрирование органических соединений серы, содержащихся в подаваемом природном газе. Подогрев природного газа перед стадией гидрирования осуществляется в змеевике БТА трубчатой печи за счет тепла дымового газа.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Очистка газа от сероводорода с помощью окиси цинка.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3) Каталитическая конверсия углеводородов природного газа, осуществляемая в трубчатой печи и в параллельной установке паровоздушной конверсии метана по технологии «Тандем».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4) Двухступенчатая конверсия оксида углерода.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5) Очистка газа от диоксида углерода раствором МДЭА.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6)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Метанирование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остаточного оксида и диоксида углерода.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7) Компрессия очищенного синтез-газа до давления 18,14÷19,12 МПа.</a:t>
            </a: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8) Синтез аммиака под давлением 17,65÷18,63 МПа.</a:t>
            </a:r>
            <a:endParaRPr lang="ru-RU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38596" y="186839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Использование вторичных энергетических ресурсов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3376" y="11976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 виду энергии вторичные энергетические ресурсы (ВЭР) разделяют на три группы: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1" y="1938774"/>
            <a:ext cx="78899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горючие (топливные) ВЭР – химическая энергия отходов технологических процессов химической и термохимической переработки углеродистого или углеводородного сырья, побочных горючих газов плавильных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печей 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доменных, колошниковых, шахтных печей и вагранок, конверторных и т.д.),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отходов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целлюлозно-бумажной промышленности и т.д.;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58091" y="3682135"/>
            <a:ext cx="7863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тепловые ВЭР – физическая теплота отходящих газов технологических агрегатов, основной, побочной, промежуточной продукции и отходов основного производства, рабочих тел систем принудительного охлаждения технологических агрегатов и установок, горячей воды и пара, отработанных в технологических и силовых установках; в химической промышленности ВЭР преимущественно основаны на теплоте экзотермических реакций;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2617" y="5728621"/>
            <a:ext cx="7910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ВЭР избыточного давления – потенциальная энергия газов и жидкостей, выходящих из технологических агрегатов с избыточным давлением.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Схема работы котла-утилизатора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770" y="1371099"/>
            <a:ext cx="6231914" cy="352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506080" y="52335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 – корпус; 2 – трубы; 3, 4 – вентили; 5 -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влагоотделитель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Рисунок 1 – Схема котла-утилизатора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518" y="1849902"/>
            <a:ext cx="5508014" cy="31097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748225" y="5535861"/>
            <a:ext cx="3654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теплообмена в рекуператоре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Схема работы рекуператора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0497"/>
            <a:ext cx="4415246" cy="23681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4238395"/>
            <a:ext cx="42062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– трубчатая печь конверсии метана, 2 – котел-утилизатор, 3 – горелка, 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паронагреватель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Энерготехнологическая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схема производство аммиака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096" y="1758776"/>
            <a:ext cx="4776904" cy="25650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15245" y="50573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Энерготехнологическая схема производства азотной кислоты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 – реактор очистки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Энерготехнологические установки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1437799"/>
            <a:ext cx="87651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Какова роль топлива и энергии в химическом производстве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виды и источники энергетических ресурсов химического производства. Каково их применение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основные технологические характеристики топлива. Что такое низшая теплотворность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Приведите примеры вторичных энергетических ресурсов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вы понимаете понятие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энерготехнология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»? Приведите примеры промышленных энерготехнологических установок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1600" dirty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Контрольные вопросы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Роль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топлива и энергии в химическом производстве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Виды и источники энергетических ресурсов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Основные технологические характеристики топлива</a:t>
            </a:r>
            <a:endParaRPr lang="kk-KZ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Понятие “Электротехнология”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19" y="320130"/>
            <a:ext cx="8556171" cy="55105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Введение. </a:t>
            </a:r>
            <a:r>
              <a:rPr lang="ru-RU" sz="3200" dirty="0" smtClean="0">
                <a:latin typeface="Times New Roman"/>
                <a:ea typeface="+mn-ea"/>
                <a:cs typeface="Times New Roman"/>
              </a:rPr>
              <a:t/>
            </a:r>
            <a:br>
              <a:rPr lang="ru-RU" sz="3200" dirty="0" smtClean="0">
                <a:latin typeface="Times New Roman"/>
                <a:ea typeface="+mn-ea"/>
                <a:cs typeface="Times New Roman"/>
              </a:rPr>
            </a:b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9070"/>
            <a:ext cx="5520132" cy="4042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75842" y="1767580"/>
            <a:ext cx="394608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потребления энергии в химической промышленности характеризуется следующими данными (в%): тепловая – 48, электрическая – 44, топливо прямого использования – 8.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Энергоемкостью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количество энергии, затраченное на получение единицы продукции. Она выражается в кВт/час или в тоннах условного топлива (УТ) на тонну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17809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437696"/>
            <a:ext cx="7886700" cy="551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По энергоемкости химические производства  делятся на три </a:t>
            </a:r>
            <a:r>
              <a:rPr lang="ru-RU" sz="2800" b="1" i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>класса:</a:t>
            </a:r>
            <a:r>
              <a:rPr lang="ru-RU" sz="2800" b="1" i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bg1"/>
                </a:solidFill>
                <a:latin typeface="+mn-lt"/>
                <a:ea typeface="Times New Roman" panose="02020603050405020304" pitchFamily="18" charset="0"/>
              </a:rPr>
            </a:br>
            <a:endParaRPr lang="ru-RU" sz="2800" b="1" i="1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000" y="1915852"/>
            <a:ext cx="4536999" cy="319172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1378663"/>
            <a:ext cx="468956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Производства с расходом УТ более 2 тонн (58000 кДж) на тонну продукции. К ним относятся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химических волокон, ацетилена,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капролактама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полиэтилена и др.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Производства с расходом УТ от 1 до 2 тонн (29000-58000 кДж) на тонну продукции. К ним относятся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карбоната натрия, аммиака, карбида кальция, метанола и др.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Производства с расходом УТ менее 1 тонны (29000 кДж) на тонну продукции. К ним относятся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разбавленной азотной кислоты, этиленгликоля, уксусной кислоты, двойного суперфосфата и др.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2" descr="В Казахстане наблюдается избыток производства серной кисл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3835" y="1278084"/>
            <a:ext cx="4165418" cy="255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243122"/>
            <a:ext cx="467650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Энергоемкость отдельных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колеблется в очень широких пределах: от 20000 кВт/час для алюминия до 60-100 кВт/ч для серной кислоты на тонну продукции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Критерием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экономичности использования энергии всех видов является коэффициент использования энергии, равный отношению количества энергии, теоретически необходимой на производство единицы продукции к практически затраченному количеству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энергии:</a:t>
            </a:r>
          </a:p>
          <a:p>
            <a:pPr indent="457200" algn="just"/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/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η 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= 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20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теор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ru-RU" sz="2000" baseline="-25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</a:t>
            </a: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9576" y="3807419"/>
            <a:ext cx="4288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Казцинк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",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Казахмыс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крупнейшие производители серной кислоты. Более 2 млн тонн. У нас самый большой потребитель – это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Казатомпром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".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Казатомпром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запустил еще плюс 500 тыс. тонн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Кызылординской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– новый завод СКЗ, плюс 180 тыс. тонн запустили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Степногорске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ТОО "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Казфосфат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 запустил свой завод на 600 тыс. тонн.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Виды энергии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2652" y="2055168"/>
            <a:ext cx="3864593" cy="28073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561709"/>
            <a:ext cx="496388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химической технологии используют почти все виды энергии: электрическую, тепловую, химическую, световую, ядерную. Наиболее широко используют тепловую, электрическую энергию и энергию топлива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производств массовых видов продукции химической промышленности наиболее энергоемкими являются производства аммиака, пластмассы и синтетических смол, метанола, каустической соды, кальцинированной соды, искусственных волокон, карбида кальция, желтого фосфора, серной кислоты, синтетического каучука, апатитового концентрата. На производство их расходуется до 55 %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и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теплоэнергии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95 % топлива. </a:t>
            </a:r>
          </a:p>
          <a:p>
            <a:pPr algn="just">
              <a:spcAft>
                <a:spcPts val="0"/>
              </a:spcAft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Тепловая энергия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6965" y="1250043"/>
            <a:ext cx="3022600" cy="48895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82722" y="6228861"/>
            <a:ext cx="4107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Шахтная известково-обжигательная печь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338" y="1281276"/>
            <a:ext cx="52539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Высокотемпературные процессы (&gt; 773 К или 500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С) используют главным образом для изменения физико-химических свойств сырья или полуфабрикатов посредством их обжига, а также для интенсификации химических реакций. Эту энергию получают за счет сжигания различных видов топлива (угля и продуктов его переработки – кокса, доменного и коксового газа, жидкого топлива и природного газа), непосредственно в технологических устройствах.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996" y="4414578"/>
            <a:ext cx="49015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опорная колонна;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зазор с теплоизоляционной прослойкой;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кладка кирпича;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кладка огнеупорного кирпича;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загрузочное устройство;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общий коллектор;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шахта печи;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выгружное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устройство; </a:t>
            </a:r>
            <a:r>
              <a:rPr lang="ru-RU" i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фундамент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303910" y="226028"/>
            <a:ext cx="88400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latin typeface="+mn-lt"/>
              </a:rPr>
              <a:t>Среднетемпературные и низкотемпературные процессы</a:t>
            </a:r>
            <a:endParaRPr lang="ru-RU" sz="2800" b="1" i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2" descr="https://himija-online.ru/wp-content/uploads/2017/09/%D0%BA%D1%80%D0%B5%D0%BA%D0%B8%D0%BD%D0%B3-%D0%BD%D0%B5%D1%84%D1%82%D0%B5%D0%BF%D1%80%D0%BE%D0%B4%D1%83%D0%BA%D1%82%D0%BE%D0%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7207" y="1462974"/>
            <a:ext cx="4372844" cy="42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516673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Среднетемпературные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(423…773 К) 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низкотемпературные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(373…423 К) процессы используют тогда, когда необходимы физико-химические изменения свойств обрабатываемых материалов, для осуществления которых требуются повышенные температуры и давления.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3689874"/>
            <a:ext cx="47940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Криогенные процессы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протекают при температуре ниже 120 К (минус 153</a:t>
            </a:r>
            <a:r>
              <a:rPr lang="ru-RU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С) (сжижение и отверждение газов) и используются для осуществления процессов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криохимической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 (процессы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криокристаллизации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криоэкстракции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криоизмельчения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криозакалки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также комбинирования влияния низких температур с другими физическими воздействиями).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2661</TotalTime>
  <Words>1450</Words>
  <Application>Microsoft Office PowerPoint</Application>
  <PresentationFormat>Экран (4:3)</PresentationFormat>
  <Paragraphs>127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Содержание</vt:lpstr>
      <vt:lpstr>По завершению урока Вы будете знать:</vt:lpstr>
      <vt:lpstr> Введение.  </vt:lpstr>
      <vt:lpstr>По энергоемкости химические производства  делятся на три класса: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296</cp:revision>
  <dcterms:created xsi:type="dcterms:W3CDTF">2017-10-09T05:58:02Z</dcterms:created>
  <dcterms:modified xsi:type="dcterms:W3CDTF">2022-10-25T15:15:21Z</dcterms:modified>
</cp:coreProperties>
</file>