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48" r:id="rId3"/>
    <p:sldId id="423" r:id="rId4"/>
    <p:sldId id="439" r:id="rId5"/>
    <p:sldId id="483" r:id="rId6"/>
    <p:sldId id="484" r:id="rId7"/>
    <p:sldId id="485" r:id="rId8"/>
    <p:sldId id="486" r:id="rId9"/>
    <p:sldId id="487" r:id="rId10"/>
    <p:sldId id="488" r:id="rId11"/>
    <p:sldId id="489" r:id="rId12"/>
    <p:sldId id="490" r:id="rId13"/>
    <p:sldId id="491" r:id="rId14"/>
    <p:sldId id="493" r:id="rId15"/>
    <p:sldId id="494" r:id="rId16"/>
    <p:sldId id="495" r:id="rId17"/>
    <p:sldId id="496" r:id="rId18"/>
    <p:sldId id="497" r:id="rId19"/>
    <p:sldId id="498" r:id="rId20"/>
    <p:sldId id="499" r:id="rId21"/>
    <p:sldId id="500" r:id="rId22"/>
    <p:sldId id="501" r:id="rId23"/>
    <p:sldId id="502" r:id="rId24"/>
    <p:sldId id="503" r:id="rId25"/>
    <p:sldId id="454" r:id="rId26"/>
    <p:sldId id="468" r:id="rId27"/>
    <p:sldId id="325" r:id="rId28"/>
  </p:sldIdLst>
  <p:sldSz cx="9144000" cy="6858000" type="screen4x3"/>
  <p:notesSz cx="9866313" cy="6735763"/>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1">
          <p15:clr>
            <a:srgbClr val="A4A3A4"/>
          </p15:clr>
        </p15:guide>
        <p15:guide id="2" pos="3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p:cViewPr varScale="1">
        <p:scale>
          <a:sx n="109" d="100"/>
          <a:sy n="109" d="100"/>
        </p:scale>
        <p:origin x="1470" y="108"/>
      </p:cViewPr>
      <p:guideLst>
        <p:guide orient="horz" pos="2160"/>
        <p:guide pos="2880"/>
      </p:guideLst>
    </p:cSldViewPr>
  </p:slideViewPr>
  <p:notesTextViewPr>
    <p:cViewPr>
      <p:scale>
        <a:sx n="100" d="100"/>
        <a:sy n="100" d="100"/>
      </p:scale>
      <p:origin x="0" y="0"/>
    </p:cViewPr>
  </p:notesTextViewPr>
  <p:notesViewPr>
    <p:cSldViewPr>
      <p:cViewPr varScale="1">
        <p:scale>
          <a:sx n="116" d="100"/>
          <a:sy n="116" d="100"/>
        </p:scale>
        <p:origin x="-2082" y="-102"/>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EF4752C-8B63-2E4E-8CDE-7C0E38DEF61F}"/>
              </a:ext>
            </a:extLst>
          </p:cNvPr>
          <p:cNvSpPr>
            <a:spLocks noGrp="1" noChangeArrowheads="1"/>
          </p:cNvSpPr>
          <p:nvPr>
            <p:ph type="hdr" sz="quarter"/>
          </p:nvPr>
        </p:nvSpPr>
        <p:spPr bwMode="auto">
          <a:xfrm>
            <a:off x="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ru-RU"/>
              <a:t>МИНИСТЕРСТВО ОБРАЗОВАНИЯ И НАУКИ РЕСПУБЛИКИ КАЗАХСТАН</a:t>
            </a:r>
          </a:p>
        </p:txBody>
      </p:sp>
      <p:sp>
        <p:nvSpPr>
          <p:cNvPr id="5123" name="Rectangle 3">
            <a:extLst>
              <a:ext uri="{FF2B5EF4-FFF2-40B4-BE49-F238E27FC236}">
                <a16:creationId xmlns:a16="http://schemas.microsoft.com/office/drawing/2014/main" id="{97836E73-7114-2242-AD75-F912CFFCC2FD}"/>
              </a:ext>
            </a:extLst>
          </p:cNvPr>
          <p:cNvSpPr>
            <a:spLocks noGrp="1" noChangeArrowheads="1"/>
          </p:cNvSpPr>
          <p:nvPr>
            <p:ph type="dt" sz="quarter" idx="1"/>
          </p:nvPr>
        </p:nvSpPr>
        <p:spPr bwMode="auto">
          <a:xfrm>
            <a:off x="558800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5124" name="Rectangle 4">
            <a:extLst>
              <a:ext uri="{FF2B5EF4-FFF2-40B4-BE49-F238E27FC236}">
                <a16:creationId xmlns:a16="http://schemas.microsoft.com/office/drawing/2014/main" id="{65E698B5-23F8-DC48-809B-3B18E24AC9CA}"/>
              </a:ext>
            </a:extLst>
          </p:cNvPr>
          <p:cNvSpPr>
            <a:spLocks noGrp="1" noChangeArrowheads="1"/>
          </p:cNvSpPr>
          <p:nvPr>
            <p:ph type="ftr" sz="quarter" idx="2"/>
          </p:nvPr>
        </p:nvSpPr>
        <p:spPr bwMode="auto">
          <a:xfrm>
            <a:off x="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5125" name="Rectangle 5">
            <a:extLst>
              <a:ext uri="{FF2B5EF4-FFF2-40B4-BE49-F238E27FC236}">
                <a16:creationId xmlns:a16="http://schemas.microsoft.com/office/drawing/2014/main" id="{86200B98-1D35-B14E-89C5-CA2A86160576}"/>
              </a:ext>
            </a:extLst>
          </p:cNvPr>
          <p:cNvSpPr>
            <a:spLocks noGrp="1" noChangeArrowheads="1"/>
          </p:cNvSpPr>
          <p:nvPr>
            <p:ph type="sldNum" sz="quarter" idx="3"/>
          </p:nvPr>
        </p:nvSpPr>
        <p:spPr bwMode="auto">
          <a:xfrm>
            <a:off x="558800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A6EB85A-C83C-BE47-B419-3F41A3088483}" type="slidenum">
              <a:rPr lang="ru-RU" altLang="ru-KZ"/>
              <a:pPr>
                <a:defRPr/>
              </a:pPr>
              <a:t>‹#›</a:t>
            </a:fld>
            <a:endParaRPr lang="ru-RU" altLang="ru-K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E5F0829-8619-0448-BC78-8EFDB8E38ADE}"/>
              </a:ext>
            </a:extLst>
          </p:cNvPr>
          <p:cNvSpPr>
            <a:spLocks noGrp="1" noChangeArrowheads="1"/>
          </p:cNvSpPr>
          <p:nvPr>
            <p:ph type="hdr" sz="quarter"/>
          </p:nvPr>
        </p:nvSpPr>
        <p:spPr bwMode="auto">
          <a:xfrm>
            <a:off x="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ru-RU"/>
              <a:t>МИНИСТЕРСТВО ОБРАЗОВАНИЯ И НАУКИ РЕСПУБЛИКИ КАЗАХСТАН</a:t>
            </a:r>
          </a:p>
        </p:txBody>
      </p:sp>
      <p:sp>
        <p:nvSpPr>
          <p:cNvPr id="3075" name="Rectangle 3">
            <a:extLst>
              <a:ext uri="{FF2B5EF4-FFF2-40B4-BE49-F238E27FC236}">
                <a16:creationId xmlns:a16="http://schemas.microsoft.com/office/drawing/2014/main" id="{105AC45B-CD7C-D140-96CD-DB1983709963}"/>
              </a:ext>
            </a:extLst>
          </p:cNvPr>
          <p:cNvSpPr>
            <a:spLocks noGrp="1" noChangeArrowheads="1"/>
          </p:cNvSpPr>
          <p:nvPr>
            <p:ph type="dt" idx="1"/>
          </p:nvPr>
        </p:nvSpPr>
        <p:spPr bwMode="auto">
          <a:xfrm>
            <a:off x="558800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13316" name="Rectangle 4">
            <a:extLst>
              <a:ext uri="{FF2B5EF4-FFF2-40B4-BE49-F238E27FC236}">
                <a16:creationId xmlns:a16="http://schemas.microsoft.com/office/drawing/2014/main" id="{32A75AF9-4CAF-0343-88D6-6D5F32D4110E}"/>
              </a:ext>
            </a:extLst>
          </p:cNvPr>
          <p:cNvSpPr>
            <a:spLocks noGrp="1" noRot="1" noChangeAspect="1" noChangeArrowheads="1" noTextEdit="1"/>
          </p:cNvSpPr>
          <p:nvPr>
            <p:ph type="sldImg" idx="2"/>
          </p:nvPr>
        </p:nvSpPr>
        <p:spPr bwMode="auto">
          <a:xfrm>
            <a:off x="3249613" y="504825"/>
            <a:ext cx="3370262" cy="25273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C289DB4-F01C-724D-8B12-98777519D404}"/>
              </a:ext>
            </a:extLst>
          </p:cNvPr>
          <p:cNvSpPr>
            <a:spLocks noGrp="1" noChangeArrowheads="1"/>
          </p:cNvSpPr>
          <p:nvPr>
            <p:ph type="body" sz="quarter" idx="3"/>
          </p:nvPr>
        </p:nvSpPr>
        <p:spPr bwMode="auto">
          <a:xfrm>
            <a:off x="985838" y="3198813"/>
            <a:ext cx="7894637" cy="30321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8" name="Rectangle 6">
            <a:extLst>
              <a:ext uri="{FF2B5EF4-FFF2-40B4-BE49-F238E27FC236}">
                <a16:creationId xmlns:a16="http://schemas.microsoft.com/office/drawing/2014/main" id="{0254C64B-085E-234C-ADE7-0EC9A84F816C}"/>
              </a:ext>
            </a:extLst>
          </p:cNvPr>
          <p:cNvSpPr>
            <a:spLocks noGrp="1" noChangeArrowheads="1"/>
          </p:cNvSpPr>
          <p:nvPr>
            <p:ph type="ftr" sz="quarter" idx="4"/>
          </p:nvPr>
        </p:nvSpPr>
        <p:spPr bwMode="auto">
          <a:xfrm>
            <a:off x="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3079" name="Rectangle 7">
            <a:extLst>
              <a:ext uri="{FF2B5EF4-FFF2-40B4-BE49-F238E27FC236}">
                <a16:creationId xmlns:a16="http://schemas.microsoft.com/office/drawing/2014/main" id="{D5B1A5E7-A47E-574C-9A71-E0729249B950}"/>
              </a:ext>
            </a:extLst>
          </p:cNvPr>
          <p:cNvSpPr>
            <a:spLocks noGrp="1" noChangeArrowheads="1"/>
          </p:cNvSpPr>
          <p:nvPr>
            <p:ph type="sldNum" sz="quarter" idx="5"/>
          </p:nvPr>
        </p:nvSpPr>
        <p:spPr bwMode="auto">
          <a:xfrm>
            <a:off x="558800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CEF836C-AF46-6140-B513-BDC0B1E12652}" type="slidenum">
              <a:rPr lang="ru-RU" altLang="ru-KZ"/>
              <a:pPr>
                <a:defRPr/>
              </a:pPr>
              <a:t>‹#›</a:t>
            </a:fld>
            <a:endParaRPr lang="ru-RU" altLang="ru-KZ"/>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2528143B-A8E9-B34B-9EE8-929586B805C8}"/>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ru-RU" altLang="ru-KZ"/>
              <a:t>МИНИСТЕРСТВО ОБРАЗОВАНИЯ И НАУКИ РЕСПУБЛИКИ КАЗАХСТАН</a:t>
            </a:r>
          </a:p>
        </p:txBody>
      </p:sp>
      <p:sp>
        <p:nvSpPr>
          <p:cNvPr id="16386" name="Rectangle 7">
            <a:extLst>
              <a:ext uri="{FF2B5EF4-FFF2-40B4-BE49-F238E27FC236}">
                <a16:creationId xmlns:a16="http://schemas.microsoft.com/office/drawing/2014/main" id="{8E22223D-291F-F143-9BB8-962BA71DE05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0921F9-1718-BC46-97FB-C4322557FFCD}" type="slidenum">
              <a:rPr lang="ru-RU" altLang="ru-KZ" smtClean="0"/>
              <a:pPr>
                <a:spcBef>
                  <a:spcPct val="0"/>
                </a:spcBef>
              </a:pPr>
              <a:t>1</a:t>
            </a:fld>
            <a:endParaRPr lang="ru-RU" altLang="ru-KZ"/>
          </a:p>
        </p:txBody>
      </p:sp>
      <p:sp>
        <p:nvSpPr>
          <p:cNvPr id="16387" name="Rectangle 2">
            <a:extLst>
              <a:ext uri="{FF2B5EF4-FFF2-40B4-BE49-F238E27FC236}">
                <a16:creationId xmlns:a16="http://schemas.microsoft.com/office/drawing/2014/main" id="{51B4D6DC-96CE-EF46-8C79-60FB6207623C}"/>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EF18562-F6C3-9345-AA07-BF51F2C8097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KZ" altLang="ru-K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CDB32228-8C0B-094E-8FA6-9E6E32711BE8}"/>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C27E0A55-4A9A-D64B-A9DE-CE09DDDA401C}"/>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8A663D53-4B56-E743-A165-02B369E6C511}"/>
              </a:ext>
            </a:extLst>
          </p:cNvPr>
          <p:cNvSpPr>
            <a:spLocks noGrp="1" noChangeArrowheads="1"/>
          </p:cNvSpPr>
          <p:nvPr>
            <p:ph type="sldNum" sz="quarter" idx="12"/>
          </p:nvPr>
        </p:nvSpPr>
        <p:spPr>
          <a:ln/>
        </p:spPr>
        <p:txBody>
          <a:bodyPr/>
          <a:lstStyle>
            <a:lvl1pPr>
              <a:defRPr/>
            </a:lvl1pPr>
          </a:lstStyle>
          <a:p>
            <a:pPr>
              <a:defRPr/>
            </a:pPr>
            <a:fld id="{BD042FF3-E2B6-1B4A-825A-38689BAFA5D8}" type="slidenum">
              <a:rPr lang="ru-RU" altLang="ru-KZ"/>
              <a:pPr>
                <a:defRPr/>
              </a:pPr>
              <a:t>‹#›</a:t>
            </a:fld>
            <a:endParaRPr lang="ru-RU" altLang="ru-KZ"/>
          </a:p>
        </p:txBody>
      </p:sp>
    </p:spTree>
    <p:extLst>
      <p:ext uri="{BB962C8B-B14F-4D97-AF65-F5344CB8AC3E}">
        <p14:creationId xmlns:p14="http://schemas.microsoft.com/office/powerpoint/2010/main" val="97986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EB8586B4-4712-3944-9FBC-74DC72A35F67}"/>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FBCFEEA3-6C27-4541-B6C1-8500013D61A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CB180452-E0B3-0945-A0B3-C8FD68F51366}"/>
              </a:ext>
            </a:extLst>
          </p:cNvPr>
          <p:cNvSpPr>
            <a:spLocks noGrp="1" noChangeArrowheads="1"/>
          </p:cNvSpPr>
          <p:nvPr>
            <p:ph type="sldNum" sz="quarter" idx="12"/>
          </p:nvPr>
        </p:nvSpPr>
        <p:spPr>
          <a:ln/>
        </p:spPr>
        <p:txBody>
          <a:bodyPr/>
          <a:lstStyle>
            <a:lvl1pPr>
              <a:defRPr/>
            </a:lvl1pPr>
          </a:lstStyle>
          <a:p>
            <a:pPr>
              <a:defRPr/>
            </a:pPr>
            <a:fld id="{4E591D44-6743-714A-904D-0BCCAC61758D}" type="slidenum">
              <a:rPr lang="ru-RU" altLang="ru-KZ"/>
              <a:pPr>
                <a:defRPr/>
              </a:pPr>
              <a:t>‹#›</a:t>
            </a:fld>
            <a:endParaRPr lang="ru-RU" altLang="ru-KZ"/>
          </a:p>
        </p:txBody>
      </p:sp>
    </p:spTree>
    <p:extLst>
      <p:ext uri="{BB962C8B-B14F-4D97-AF65-F5344CB8AC3E}">
        <p14:creationId xmlns:p14="http://schemas.microsoft.com/office/powerpoint/2010/main" val="405401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D9C456F7-5290-9441-9408-41602A1FCDE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25EB85B0-203E-4A41-A009-4332499CE3D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6E55ED8C-A5C7-7442-BF28-04AA459813FC}"/>
              </a:ext>
            </a:extLst>
          </p:cNvPr>
          <p:cNvSpPr>
            <a:spLocks noGrp="1" noChangeArrowheads="1"/>
          </p:cNvSpPr>
          <p:nvPr>
            <p:ph type="sldNum" sz="quarter" idx="12"/>
          </p:nvPr>
        </p:nvSpPr>
        <p:spPr>
          <a:ln/>
        </p:spPr>
        <p:txBody>
          <a:bodyPr/>
          <a:lstStyle>
            <a:lvl1pPr>
              <a:defRPr/>
            </a:lvl1pPr>
          </a:lstStyle>
          <a:p>
            <a:pPr>
              <a:defRPr/>
            </a:pPr>
            <a:fld id="{D8065ED5-51F1-574A-8929-814AB2C5C9FA}" type="slidenum">
              <a:rPr lang="ru-RU" altLang="ru-KZ"/>
              <a:pPr>
                <a:defRPr/>
              </a:pPr>
              <a:t>‹#›</a:t>
            </a:fld>
            <a:endParaRPr lang="ru-RU" altLang="ru-KZ"/>
          </a:p>
        </p:txBody>
      </p:sp>
    </p:spTree>
    <p:extLst>
      <p:ext uri="{BB962C8B-B14F-4D97-AF65-F5344CB8AC3E}">
        <p14:creationId xmlns:p14="http://schemas.microsoft.com/office/powerpoint/2010/main" val="403726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E5C97733-C955-6046-B70D-8AA344C25F7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A780FB27-DC18-2C45-B23F-2D4AA0C8F6D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DE1CC83D-9A18-E848-AAA0-E8E1DDCC0D89}"/>
              </a:ext>
            </a:extLst>
          </p:cNvPr>
          <p:cNvSpPr>
            <a:spLocks noGrp="1" noChangeArrowheads="1"/>
          </p:cNvSpPr>
          <p:nvPr>
            <p:ph type="sldNum" sz="quarter" idx="12"/>
          </p:nvPr>
        </p:nvSpPr>
        <p:spPr>
          <a:ln/>
        </p:spPr>
        <p:txBody>
          <a:bodyPr/>
          <a:lstStyle>
            <a:lvl1pPr>
              <a:defRPr/>
            </a:lvl1pPr>
          </a:lstStyle>
          <a:p>
            <a:pPr>
              <a:defRPr/>
            </a:pPr>
            <a:fld id="{F0C1A6C9-185A-344B-A934-C9ADEB98D515}" type="slidenum">
              <a:rPr lang="ru-RU" altLang="ru-KZ"/>
              <a:pPr>
                <a:defRPr/>
              </a:pPr>
              <a:t>‹#›</a:t>
            </a:fld>
            <a:endParaRPr lang="ru-RU" altLang="ru-KZ"/>
          </a:p>
        </p:txBody>
      </p:sp>
    </p:spTree>
    <p:extLst>
      <p:ext uri="{BB962C8B-B14F-4D97-AF65-F5344CB8AC3E}">
        <p14:creationId xmlns:p14="http://schemas.microsoft.com/office/powerpoint/2010/main" val="79770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203C4673-EA00-EE46-B005-F592753EC16C}"/>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E898EB70-DACB-CB4B-A3B6-D17CE608FEE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7BCD23B1-129F-3743-91D3-F8BC812A2934}"/>
              </a:ext>
            </a:extLst>
          </p:cNvPr>
          <p:cNvSpPr>
            <a:spLocks noGrp="1" noChangeArrowheads="1"/>
          </p:cNvSpPr>
          <p:nvPr>
            <p:ph type="sldNum" sz="quarter" idx="12"/>
          </p:nvPr>
        </p:nvSpPr>
        <p:spPr>
          <a:ln/>
        </p:spPr>
        <p:txBody>
          <a:bodyPr/>
          <a:lstStyle>
            <a:lvl1pPr>
              <a:defRPr/>
            </a:lvl1pPr>
          </a:lstStyle>
          <a:p>
            <a:pPr>
              <a:defRPr/>
            </a:pPr>
            <a:fld id="{16BD2A71-2543-8349-82D7-8701B3858637}" type="slidenum">
              <a:rPr lang="ru-RU" altLang="ru-KZ"/>
              <a:pPr>
                <a:defRPr/>
              </a:pPr>
              <a:t>‹#›</a:t>
            </a:fld>
            <a:endParaRPr lang="ru-RU" altLang="ru-KZ"/>
          </a:p>
        </p:txBody>
      </p:sp>
    </p:spTree>
    <p:extLst>
      <p:ext uri="{BB962C8B-B14F-4D97-AF65-F5344CB8AC3E}">
        <p14:creationId xmlns:p14="http://schemas.microsoft.com/office/powerpoint/2010/main" val="75330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80CA8268-5334-D744-B4C6-CFB0DCB7528B}"/>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A34955FC-7C43-A843-9A7A-0A7FEDA09BF5}"/>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8480AFB7-F8D5-2D46-AA35-5832EAD4C894}"/>
              </a:ext>
            </a:extLst>
          </p:cNvPr>
          <p:cNvSpPr>
            <a:spLocks noGrp="1" noChangeArrowheads="1"/>
          </p:cNvSpPr>
          <p:nvPr>
            <p:ph type="sldNum" sz="quarter" idx="12"/>
          </p:nvPr>
        </p:nvSpPr>
        <p:spPr>
          <a:ln/>
        </p:spPr>
        <p:txBody>
          <a:bodyPr/>
          <a:lstStyle>
            <a:lvl1pPr>
              <a:defRPr/>
            </a:lvl1pPr>
          </a:lstStyle>
          <a:p>
            <a:pPr>
              <a:defRPr/>
            </a:pPr>
            <a:fld id="{0A9274A4-697C-9847-A274-2C7868084FEC}" type="slidenum">
              <a:rPr lang="ru-RU" altLang="ru-KZ"/>
              <a:pPr>
                <a:defRPr/>
              </a:pPr>
              <a:t>‹#›</a:t>
            </a:fld>
            <a:endParaRPr lang="ru-RU" altLang="ru-KZ"/>
          </a:p>
        </p:txBody>
      </p:sp>
    </p:spTree>
    <p:extLst>
      <p:ext uri="{BB962C8B-B14F-4D97-AF65-F5344CB8AC3E}">
        <p14:creationId xmlns:p14="http://schemas.microsoft.com/office/powerpoint/2010/main" val="238904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72C6DD5E-C8C4-5149-B0BD-3B26E097013A}"/>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5">
            <a:extLst>
              <a:ext uri="{FF2B5EF4-FFF2-40B4-BE49-F238E27FC236}">
                <a16:creationId xmlns:a16="http://schemas.microsoft.com/office/drawing/2014/main" id="{9B7A4F5E-4B39-4841-9190-EFD515A69FE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6">
            <a:extLst>
              <a:ext uri="{FF2B5EF4-FFF2-40B4-BE49-F238E27FC236}">
                <a16:creationId xmlns:a16="http://schemas.microsoft.com/office/drawing/2014/main" id="{C4E326A8-1378-694A-9430-AD39C46DB0F4}"/>
              </a:ext>
            </a:extLst>
          </p:cNvPr>
          <p:cNvSpPr>
            <a:spLocks noGrp="1" noChangeArrowheads="1"/>
          </p:cNvSpPr>
          <p:nvPr>
            <p:ph type="sldNum" sz="quarter" idx="12"/>
          </p:nvPr>
        </p:nvSpPr>
        <p:spPr>
          <a:ln/>
        </p:spPr>
        <p:txBody>
          <a:bodyPr/>
          <a:lstStyle>
            <a:lvl1pPr>
              <a:defRPr/>
            </a:lvl1pPr>
          </a:lstStyle>
          <a:p>
            <a:pPr>
              <a:defRPr/>
            </a:pPr>
            <a:fld id="{21BDCD25-2D35-5542-8BF3-BB41F6C52517}" type="slidenum">
              <a:rPr lang="ru-RU" altLang="ru-KZ"/>
              <a:pPr>
                <a:defRPr/>
              </a:pPr>
              <a:t>‹#›</a:t>
            </a:fld>
            <a:endParaRPr lang="ru-RU" altLang="ru-KZ"/>
          </a:p>
        </p:txBody>
      </p:sp>
    </p:spTree>
    <p:extLst>
      <p:ext uri="{BB962C8B-B14F-4D97-AF65-F5344CB8AC3E}">
        <p14:creationId xmlns:p14="http://schemas.microsoft.com/office/powerpoint/2010/main" val="50793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2DB608D6-E005-634E-A54E-7DEC3ADFF833}"/>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5">
            <a:extLst>
              <a:ext uri="{FF2B5EF4-FFF2-40B4-BE49-F238E27FC236}">
                <a16:creationId xmlns:a16="http://schemas.microsoft.com/office/drawing/2014/main" id="{0B4725A4-9570-6642-BBDB-9727A02DAC9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6">
            <a:extLst>
              <a:ext uri="{FF2B5EF4-FFF2-40B4-BE49-F238E27FC236}">
                <a16:creationId xmlns:a16="http://schemas.microsoft.com/office/drawing/2014/main" id="{FA944E27-BA79-6045-B661-16E6F8270482}"/>
              </a:ext>
            </a:extLst>
          </p:cNvPr>
          <p:cNvSpPr>
            <a:spLocks noGrp="1" noChangeArrowheads="1"/>
          </p:cNvSpPr>
          <p:nvPr>
            <p:ph type="sldNum" sz="quarter" idx="12"/>
          </p:nvPr>
        </p:nvSpPr>
        <p:spPr>
          <a:ln/>
        </p:spPr>
        <p:txBody>
          <a:bodyPr/>
          <a:lstStyle>
            <a:lvl1pPr>
              <a:defRPr/>
            </a:lvl1pPr>
          </a:lstStyle>
          <a:p>
            <a:pPr>
              <a:defRPr/>
            </a:pPr>
            <a:fld id="{26958012-2D66-9146-A368-258B6273C0C5}" type="slidenum">
              <a:rPr lang="ru-RU" altLang="ru-KZ"/>
              <a:pPr>
                <a:defRPr/>
              </a:pPr>
              <a:t>‹#›</a:t>
            </a:fld>
            <a:endParaRPr lang="ru-RU" altLang="ru-KZ"/>
          </a:p>
        </p:txBody>
      </p:sp>
    </p:spTree>
    <p:extLst>
      <p:ext uri="{BB962C8B-B14F-4D97-AF65-F5344CB8AC3E}">
        <p14:creationId xmlns:p14="http://schemas.microsoft.com/office/powerpoint/2010/main" val="401250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03BD95-1066-C042-9BD4-F232188214C0}"/>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5">
            <a:extLst>
              <a:ext uri="{FF2B5EF4-FFF2-40B4-BE49-F238E27FC236}">
                <a16:creationId xmlns:a16="http://schemas.microsoft.com/office/drawing/2014/main" id="{F8294336-FC08-CE4C-A479-D45E91A9247C}"/>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6">
            <a:extLst>
              <a:ext uri="{FF2B5EF4-FFF2-40B4-BE49-F238E27FC236}">
                <a16:creationId xmlns:a16="http://schemas.microsoft.com/office/drawing/2014/main" id="{2CDB2723-F739-274D-80AA-83027A1053BF}"/>
              </a:ext>
            </a:extLst>
          </p:cNvPr>
          <p:cNvSpPr>
            <a:spLocks noGrp="1" noChangeArrowheads="1"/>
          </p:cNvSpPr>
          <p:nvPr>
            <p:ph type="sldNum" sz="quarter" idx="12"/>
          </p:nvPr>
        </p:nvSpPr>
        <p:spPr>
          <a:ln/>
        </p:spPr>
        <p:txBody>
          <a:bodyPr/>
          <a:lstStyle>
            <a:lvl1pPr>
              <a:defRPr/>
            </a:lvl1pPr>
          </a:lstStyle>
          <a:p>
            <a:pPr>
              <a:defRPr/>
            </a:pPr>
            <a:fld id="{A89C7FAB-8320-CE4C-A7FA-66D011F2C465}" type="slidenum">
              <a:rPr lang="ru-RU" altLang="ru-KZ"/>
              <a:pPr>
                <a:defRPr/>
              </a:pPr>
              <a:t>‹#›</a:t>
            </a:fld>
            <a:endParaRPr lang="ru-RU" altLang="ru-KZ"/>
          </a:p>
        </p:txBody>
      </p:sp>
    </p:spTree>
    <p:extLst>
      <p:ext uri="{BB962C8B-B14F-4D97-AF65-F5344CB8AC3E}">
        <p14:creationId xmlns:p14="http://schemas.microsoft.com/office/powerpoint/2010/main" val="245550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DB299775-ED2A-5647-B550-CC636124EB8F}"/>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E75A0D3C-1E28-A649-9111-7FE528B8925A}"/>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F52DC79F-4FFB-9F49-A8C0-72E3543B9E79}"/>
              </a:ext>
            </a:extLst>
          </p:cNvPr>
          <p:cNvSpPr>
            <a:spLocks noGrp="1" noChangeArrowheads="1"/>
          </p:cNvSpPr>
          <p:nvPr>
            <p:ph type="sldNum" sz="quarter" idx="12"/>
          </p:nvPr>
        </p:nvSpPr>
        <p:spPr>
          <a:ln/>
        </p:spPr>
        <p:txBody>
          <a:bodyPr/>
          <a:lstStyle>
            <a:lvl1pPr>
              <a:defRPr/>
            </a:lvl1pPr>
          </a:lstStyle>
          <a:p>
            <a:pPr>
              <a:defRPr/>
            </a:pPr>
            <a:fld id="{1A401D5C-D820-E745-B4E4-31CF5A88B7E0}" type="slidenum">
              <a:rPr lang="ru-RU" altLang="ru-KZ"/>
              <a:pPr>
                <a:defRPr/>
              </a:pPr>
              <a:t>‹#›</a:t>
            </a:fld>
            <a:endParaRPr lang="ru-RU" altLang="ru-KZ"/>
          </a:p>
        </p:txBody>
      </p:sp>
    </p:spTree>
    <p:extLst>
      <p:ext uri="{BB962C8B-B14F-4D97-AF65-F5344CB8AC3E}">
        <p14:creationId xmlns:p14="http://schemas.microsoft.com/office/powerpoint/2010/main" val="335786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33D47E66-F84E-3B46-8D6A-6332D932EC37}"/>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E3804E7D-0D02-A647-BE72-BF966714CB3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279CC3DC-4339-274F-822D-A71C5D5E4D8E}"/>
              </a:ext>
            </a:extLst>
          </p:cNvPr>
          <p:cNvSpPr>
            <a:spLocks noGrp="1" noChangeArrowheads="1"/>
          </p:cNvSpPr>
          <p:nvPr>
            <p:ph type="sldNum" sz="quarter" idx="12"/>
          </p:nvPr>
        </p:nvSpPr>
        <p:spPr>
          <a:ln/>
        </p:spPr>
        <p:txBody>
          <a:bodyPr/>
          <a:lstStyle>
            <a:lvl1pPr>
              <a:defRPr/>
            </a:lvl1pPr>
          </a:lstStyle>
          <a:p>
            <a:pPr>
              <a:defRPr/>
            </a:pPr>
            <a:fld id="{05E3075C-010A-3841-B8DD-A0EBB66ECD7B}" type="slidenum">
              <a:rPr lang="ru-RU" altLang="ru-KZ"/>
              <a:pPr>
                <a:defRPr/>
              </a:pPr>
              <a:t>‹#›</a:t>
            </a:fld>
            <a:endParaRPr lang="ru-RU" altLang="ru-KZ"/>
          </a:p>
        </p:txBody>
      </p:sp>
    </p:spTree>
    <p:extLst>
      <p:ext uri="{BB962C8B-B14F-4D97-AF65-F5344CB8AC3E}">
        <p14:creationId xmlns:p14="http://schemas.microsoft.com/office/powerpoint/2010/main" val="99824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D33A79-6C1A-804F-B148-09E4FFF4B55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KZ"/>
              <a:t>Образец заголовка</a:t>
            </a:r>
          </a:p>
        </p:txBody>
      </p:sp>
      <p:sp>
        <p:nvSpPr>
          <p:cNvPr id="1027" name="Rectangle 3">
            <a:extLst>
              <a:ext uri="{FF2B5EF4-FFF2-40B4-BE49-F238E27FC236}">
                <a16:creationId xmlns:a16="http://schemas.microsoft.com/office/drawing/2014/main" id="{FF85AB91-FF36-014B-A1C9-9498A44AA52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KZ"/>
              <a:t>Образец текста</a:t>
            </a:r>
          </a:p>
          <a:p>
            <a:pPr lvl="1"/>
            <a:r>
              <a:rPr lang="ru-RU" altLang="ru-KZ"/>
              <a:t>Второй уровень</a:t>
            </a:r>
          </a:p>
          <a:p>
            <a:pPr lvl="2"/>
            <a:r>
              <a:rPr lang="ru-RU" altLang="ru-KZ"/>
              <a:t>Третий уровень</a:t>
            </a:r>
          </a:p>
          <a:p>
            <a:pPr lvl="3"/>
            <a:r>
              <a:rPr lang="ru-RU" altLang="ru-KZ"/>
              <a:t>Четвертый уровень</a:t>
            </a:r>
          </a:p>
          <a:p>
            <a:pPr lvl="4"/>
            <a:r>
              <a:rPr lang="ru-RU" altLang="ru-KZ"/>
              <a:t>Пятый уровень</a:t>
            </a:r>
          </a:p>
        </p:txBody>
      </p:sp>
      <p:sp>
        <p:nvSpPr>
          <p:cNvPr id="1028" name="Rectangle 4">
            <a:extLst>
              <a:ext uri="{FF2B5EF4-FFF2-40B4-BE49-F238E27FC236}">
                <a16:creationId xmlns:a16="http://schemas.microsoft.com/office/drawing/2014/main" id="{065C310B-6E4B-A249-BB7B-D22B59CC36CC}"/>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a:extLst>
              <a:ext uri="{FF2B5EF4-FFF2-40B4-BE49-F238E27FC236}">
                <a16:creationId xmlns:a16="http://schemas.microsoft.com/office/drawing/2014/main" id="{AD4F382B-42C5-AF4B-8C23-488A35CDB76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a:extLst>
              <a:ext uri="{FF2B5EF4-FFF2-40B4-BE49-F238E27FC236}">
                <a16:creationId xmlns:a16="http://schemas.microsoft.com/office/drawing/2014/main" id="{F831C22D-5B50-4C48-9C15-7B5DAADC18E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41646C5-2950-C244-AC11-261547870150}" type="slidenum">
              <a:rPr lang="ru-RU" altLang="ru-KZ"/>
              <a:pPr>
                <a:defRPr/>
              </a:pPr>
              <a:t>‹#›</a:t>
            </a:fld>
            <a:endParaRPr lang="ru-RU" altLang="ru-K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ota-vesna@yandex.k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polytechonline.kz/"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Номер слайда 5">
            <a:extLst>
              <a:ext uri="{FF2B5EF4-FFF2-40B4-BE49-F238E27FC236}">
                <a16:creationId xmlns:a16="http://schemas.microsoft.com/office/drawing/2014/main" id="{A13A2D97-28F4-D745-BEE3-6871CEB0991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9FAD6D-893C-5643-AE82-2B737B150995}" type="slidenum">
              <a:rPr lang="ru-RU" altLang="ru-KZ" sz="1400" smtClean="0"/>
              <a:pPr>
                <a:spcBef>
                  <a:spcPct val="0"/>
                </a:spcBef>
                <a:buFontTx/>
                <a:buNone/>
              </a:pPr>
              <a:t>1</a:t>
            </a:fld>
            <a:endParaRPr lang="ru-RU" altLang="ru-KZ" sz="1400"/>
          </a:p>
        </p:txBody>
      </p:sp>
      <p:sp>
        <p:nvSpPr>
          <p:cNvPr id="2" name="Rectangle 2">
            <a:extLst>
              <a:ext uri="{FF2B5EF4-FFF2-40B4-BE49-F238E27FC236}">
                <a16:creationId xmlns:a16="http://schemas.microsoft.com/office/drawing/2014/main" id="{5276F2D5-7ED5-7249-B948-6349206B68D1}"/>
              </a:ext>
            </a:extLst>
          </p:cNvPr>
          <p:cNvSpPr>
            <a:spLocks noGrp="1" noChangeArrowheads="1"/>
          </p:cNvSpPr>
          <p:nvPr>
            <p:ph type="ctrTitle"/>
          </p:nvPr>
        </p:nvSpPr>
        <p:spPr>
          <a:xfrm>
            <a:off x="322263" y="2008188"/>
            <a:ext cx="8496300" cy="1574800"/>
          </a:xfrm>
          <a:effectLst>
            <a:outerShdw dist="53882" dir="2700000" algn="ctr" rotWithShape="0">
              <a:srgbClr val="CCECFF"/>
            </a:outerShdw>
          </a:effectLst>
        </p:spPr>
        <p:txBody>
          <a:bodyPr/>
          <a:lstStyle/>
          <a:p>
            <a:r>
              <a:rPr lang="ru-RU" sz="2800" b="1" smtClean="0">
                <a:solidFill>
                  <a:schemeClr val="accent5">
                    <a:lumMod val="50000"/>
                  </a:schemeClr>
                </a:solidFill>
              </a:rPr>
              <a:t>МЕТ 3222 Процессуально-методологические </a:t>
            </a:r>
            <a:r>
              <a:rPr lang="ru-RU" sz="2800" b="1" dirty="0">
                <a:solidFill>
                  <a:schemeClr val="accent5">
                    <a:lumMod val="50000"/>
                  </a:schemeClr>
                </a:solidFill>
              </a:rPr>
              <a:t>схемы исследования. Общая схема научного исследования </a:t>
            </a:r>
          </a:p>
        </p:txBody>
      </p:sp>
      <p:sp>
        <p:nvSpPr>
          <p:cNvPr id="15363" name="Rectangle 3">
            <a:extLst>
              <a:ext uri="{FF2B5EF4-FFF2-40B4-BE49-F238E27FC236}">
                <a16:creationId xmlns:a16="http://schemas.microsoft.com/office/drawing/2014/main" id="{30F249D2-A289-AB44-A96C-ABCEE1C1036B}"/>
              </a:ext>
            </a:extLst>
          </p:cNvPr>
          <p:cNvSpPr>
            <a:spLocks noGrp="1" noChangeArrowheads="1"/>
          </p:cNvSpPr>
          <p:nvPr>
            <p:ph type="subTitle" idx="1"/>
          </p:nvPr>
        </p:nvSpPr>
        <p:spPr>
          <a:xfrm>
            <a:off x="1371600" y="4749800"/>
            <a:ext cx="6400800" cy="1774825"/>
          </a:xfrm>
        </p:spPr>
        <p:txBody>
          <a:bodyPr/>
          <a:lstStyle/>
          <a:p>
            <a:pPr eaLnBrk="1" hangingPunct="1"/>
            <a:r>
              <a:rPr lang="ru-RU" altLang="ru-KZ" sz="2000" u="sng">
                <a:solidFill>
                  <a:schemeClr val="accent2"/>
                </a:solidFill>
              </a:rPr>
              <a:t>Усольцева Галина Александровна</a:t>
            </a:r>
          </a:p>
          <a:p>
            <a:pPr eaLnBrk="1" hangingPunct="1"/>
            <a:r>
              <a:rPr lang="ru-RU" altLang="ru-KZ" sz="1000">
                <a:solidFill>
                  <a:schemeClr val="accent2"/>
                </a:solidFill>
              </a:rPr>
              <a:t>(ФИО преподавателя)</a:t>
            </a:r>
          </a:p>
          <a:p>
            <a:pPr eaLnBrk="1" hangingPunct="1"/>
            <a:endParaRPr lang="ru-RU" altLang="ru-KZ" sz="1000">
              <a:solidFill>
                <a:schemeClr val="accent2"/>
              </a:solidFill>
            </a:endParaRPr>
          </a:p>
          <a:p>
            <a:pPr eaLnBrk="1" hangingPunct="1"/>
            <a:r>
              <a:rPr lang="en-US" altLang="ru-KZ" sz="2000">
                <a:solidFill>
                  <a:schemeClr val="accent2"/>
                </a:solidFill>
                <a:hlinkClick r:id="rId3"/>
              </a:rPr>
              <a:t>nota-vesna@yandex.kz</a:t>
            </a:r>
            <a:r>
              <a:rPr lang="en-US" altLang="ru-KZ" sz="2000">
                <a:solidFill>
                  <a:schemeClr val="accent2"/>
                </a:solidFill>
              </a:rPr>
              <a:t> </a:t>
            </a:r>
            <a:r>
              <a:rPr lang="ru-RU" altLang="ru-KZ" sz="2000">
                <a:solidFill>
                  <a:schemeClr val="accent2"/>
                </a:solidFill>
              </a:rPr>
              <a:t>         </a:t>
            </a:r>
            <a:endParaRPr lang="en-US" altLang="ru-KZ" sz="2000">
              <a:solidFill>
                <a:schemeClr val="accent2"/>
              </a:solidFill>
            </a:endParaRPr>
          </a:p>
          <a:p>
            <a:pPr eaLnBrk="1" hangingPunct="1"/>
            <a:r>
              <a:rPr lang="ru-RU" altLang="ru-KZ" sz="2000" u="sng">
                <a:solidFill>
                  <a:schemeClr val="accent2"/>
                </a:solidFill>
              </a:rPr>
              <a:t>+7-701-742-95-22</a:t>
            </a:r>
            <a:endParaRPr lang="ru-RU" altLang="ru-KZ" sz="1000" u="sng">
              <a:solidFill>
                <a:schemeClr val="accent2"/>
              </a:solidFill>
            </a:endParaRPr>
          </a:p>
          <a:p>
            <a:pPr eaLnBrk="1" hangingPunct="1"/>
            <a:endParaRPr lang="ru-RU" altLang="ru-KZ" sz="1000">
              <a:solidFill>
                <a:schemeClr val="accent2"/>
              </a:solidFill>
            </a:endParaRPr>
          </a:p>
        </p:txBody>
      </p:sp>
      <p:sp>
        <p:nvSpPr>
          <p:cNvPr id="15364" name="Rectangle 5">
            <a:extLst>
              <a:ext uri="{FF2B5EF4-FFF2-40B4-BE49-F238E27FC236}">
                <a16:creationId xmlns:a16="http://schemas.microsoft.com/office/drawing/2014/main" id="{66193609-BE5F-9348-8AD4-EAA6B6696536}"/>
              </a:ext>
            </a:extLst>
          </p:cNvPr>
          <p:cNvSpPr>
            <a:spLocks noChangeArrowheads="1"/>
          </p:cNvSpPr>
          <p:nvPr/>
        </p:nvSpPr>
        <p:spPr bwMode="auto">
          <a:xfrm>
            <a:off x="755650" y="549275"/>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ru-RU" altLang="ru-KZ" sz="1400" u="sng" dirty="0">
                <a:solidFill>
                  <a:schemeClr val="accent2"/>
                </a:solidFill>
              </a:rPr>
              <a:t>Металлургические процессы, теплотехника и технологии специальных материалов</a:t>
            </a:r>
            <a:br>
              <a:rPr lang="ru-RU" altLang="ru-KZ" sz="1400" u="sng" dirty="0">
                <a:solidFill>
                  <a:schemeClr val="accent2"/>
                </a:solidFill>
              </a:rPr>
            </a:br>
            <a:r>
              <a:rPr lang="ru-RU" altLang="ru-KZ" sz="1200" dirty="0">
                <a:solidFill>
                  <a:schemeClr val="accent2"/>
                </a:solidFill>
              </a:rPr>
              <a:t>(кафедра)</a:t>
            </a:r>
            <a:br>
              <a:rPr lang="ru-RU" altLang="ru-KZ" sz="1200" dirty="0">
                <a:solidFill>
                  <a:schemeClr val="accent2"/>
                </a:solidFill>
              </a:rPr>
            </a:br>
            <a:r>
              <a:rPr lang="ru-RU" altLang="ru-KZ" sz="1200" dirty="0">
                <a:solidFill>
                  <a:schemeClr val="accent2"/>
                </a:solidFill>
              </a:rPr>
              <a:t/>
            </a:r>
            <a:br>
              <a:rPr lang="ru-RU" altLang="ru-KZ" sz="1200" dirty="0">
                <a:solidFill>
                  <a:schemeClr val="accent2"/>
                </a:solidFill>
              </a:rPr>
            </a:br>
            <a:r>
              <a:rPr lang="ru-RU" altLang="ru-KZ" sz="2000" b="1" u="sng" dirty="0">
                <a:solidFill>
                  <a:srgbClr val="C00000"/>
                </a:solidFill>
              </a:rPr>
              <a:t>Методы научных исследований</a:t>
            </a:r>
            <a:r>
              <a:rPr lang="ru-RU" altLang="ru-KZ" sz="2000" dirty="0">
                <a:solidFill>
                  <a:schemeClr val="accent2"/>
                </a:solidFill>
              </a:rPr>
              <a:t/>
            </a:r>
            <a:br>
              <a:rPr lang="ru-RU" altLang="ru-KZ" sz="2000" dirty="0">
                <a:solidFill>
                  <a:schemeClr val="accent2"/>
                </a:solidFill>
              </a:rPr>
            </a:br>
            <a:r>
              <a:rPr lang="ru-RU" altLang="ru-KZ" sz="1200" dirty="0">
                <a:solidFill>
                  <a:schemeClr val="accent2"/>
                </a:solidFill>
              </a:rPr>
              <a:t>(дисциплина)</a:t>
            </a:r>
            <a:br>
              <a:rPr lang="ru-RU" altLang="ru-KZ" sz="1200" dirty="0">
                <a:solidFill>
                  <a:schemeClr val="accent2"/>
                </a:solidFill>
              </a:rPr>
            </a:br>
            <a:endParaRPr lang="ru-RU" altLang="ru-KZ" sz="1200" dirty="0">
              <a:solidFill>
                <a:schemeClr val="accent2"/>
              </a:solidFill>
            </a:endParaRPr>
          </a:p>
        </p:txBody>
      </p:sp>
      <p:sp>
        <p:nvSpPr>
          <p:cNvPr id="15365" name="Rectangle 7">
            <a:extLst>
              <a:ext uri="{FF2B5EF4-FFF2-40B4-BE49-F238E27FC236}">
                <a16:creationId xmlns:a16="http://schemas.microsoft.com/office/drawing/2014/main" id="{7C057343-2F8A-D542-A9A8-9BF8A2E5D481}"/>
              </a:ext>
            </a:extLst>
          </p:cNvPr>
          <p:cNvSpPr>
            <a:spLocks noChangeArrowheads="1"/>
          </p:cNvSpPr>
          <p:nvPr/>
        </p:nvSpPr>
        <p:spPr bwMode="auto">
          <a:xfrm>
            <a:off x="1006475" y="3860800"/>
            <a:ext cx="712946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ru-RU" altLang="ru-KZ" sz="2000" dirty="0">
                <a:solidFill>
                  <a:schemeClr val="accent2"/>
                </a:solidFill>
              </a:rPr>
              <a:t>Практическое занятие №_6_</a:t>
            </a:r>
          </a:p>
          <a:p>
            <a:pPr algn="ctr" eaLnBrk="1" hangingPunct="1">
              <a:buFontTx/>
              <a:buNone/>
            </a:pPr>
            <a:r>
              <a:rPr lang="ru-RU" altLang="ru-KZ" sz="2000" dirty="0">
                <a:solidFill>
                  <a:schemeClr val="accent2"/>
                </a:solidFill>
              </a:rPr>
              <a:t>1 академический час</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10</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441930" y="136525"/>
            <a:ext cx="7426647" cy="461962"/>
          </a:xfrm>
          <a:prstGeom prst="rect">
            <a:avLst/>
          </a:prstGeom>
          <a:noFill/>
        </p:spPr>
        <p:txBody>
          <a:bodyPr wrap="square">
            <a:spAutoFit/>
          </a:bodyPr>
          <a:lstStyle/>
          <a:p>
            <a:pPr>
              <a:defRPr/>
            </a:pPr>
            <a:r>
              <a:rPr lang="kk-KZ" sz="2400" b="1" dirty="0">
                <a:solidFill>
                  <a:schemeClr val="accent5">
                    <a:lumMod val="50000"/>
                  </a:schemeClr>
                </a:solidFill>
              </a:rPr>
              <a:t>5. </a:t>
            </a:r>
            <a:r>
              <a:rPr lang="ru-RU" sz="2400" b="1" dirty="0">
                <a:solidFill>
                  <a:schemeClr val="accent5">
                    <a:lumMod val="50000"/>
                  </a:schemeClr>
                </a:solidFill>
              </a:rPr>
              <a:t>Основные подходы к исследованию</a:t>
            </a:r>
            <a:endParaRPr lang="ru-KZ" sz="2400" b="1" dirty="0">
              <a:solidFill>
                <a:schemeClr val="accent5">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1520" y="598487"/>
            <a:ext cx="8435280" cy="2308324"/>
          </a:xfrm>
          <a:prstGeom prst="rect">
            <a:avLst/>
          </a:prstGeom>
          <a:noFill/>
        </p:spPr>
        <p:txBody>
          <a:bodyPr wrap="square">
            <a:spAutoFit/>
          </a:bodyPr>
          <a:lstStyle/>
          <a:p>
            <a:pPr indent="447675" algn="just"/>
            <a:r>
              <a:rPr lang="ru-RU" dirty="0">
                <a:latin typeface="Times New Roman" panose="02020603050405020304" pitchFamily="18" charset="0"/>
                <a:cs typeface="Times New Roman" panose="02020603050405020304" pitchFamily="18" charset="0"/>
              </a:rPr>
              <a:t>Подходы могут быть эмпирическими, прагматическими и научно-</a:t>
            </a:r>
            <a:r>
              <a:rPr lang="ru-RU" dirty="0" err="1">
                <a:latin typeface="Times New Roman" panose="02020603050405020304" pitchFamily="18" charset="0"/>
                <a:cs typeface="Times New Roman" panose="02020603050405020304" pitchFamily="18" charset="0"/>
              </a:rPr>
              <a:t>концептцальными</a:t>
            </a:r>
            <a:r>
              <a:rPr lang="ru-RU" dirty="0">
                <a:latin typeface="Times New Roman" panose="02020603050405020304" pitchFamily="18" charset="0"/>
                <a:cs typeface="Times New Roman" panose="02020603050405020304" pitchFamily="18" charset="0"/>
              </a:rPr>
              <a:t>. </a:t>
            </a:r>
          </a:p>
          <a:p>
            <a:pPr indent="447675" algn="just"/>
            <a:r>
              <a:rPr lang="ru-RU" dirty="0">
                <a:latin typeface="Times New Roman" panose="02020603050405020304" pitchFamily="18" charset="0"/>
                <a:cs typeface="Times New Roman" panose="02020603050405020304" pitchFamily="18" charset="0"/>
              </a:rPr>
              <a:t>Первый построен главным образом на опыте и его реализации в процессе исследования, второй – на решении проблем, дающем сиюминутный успех, непосредственную отдачу. </a:t>
            </a:r>
          </a:p>
          <a:p>
            <a:pPr indent="447675" algn="just"/>
            <a:r>
              <a:rPr lang="ru-RU" dirty="0">
                <a:latin typeface="Times New Roman" panose="02020603050405020304" pitchFamily="18" charset="0"/>
                <a:cs typeface="Times New Roman" panose="02020603050405020304" pitchFamily="18" charset="0"/>
              </a:rPr>
              <a:t>Такие исследования необходимы, и игнорировать их невозможно. Но наибольшую ценность имеют исследования, построенные на научно-концептуальном подходе. </a:t>
            </a:r>
          </a:p>
        </p:txBody>
      </p:sp>
      <p:pic>
        <p:nvPicPr>
          <p:cNvPr id="4" name="Рисунок 3">
            <a:extLst>
              <a:ext uri="{FF2B5EF4-FFF2-40B4-BE49-F238E27FC236}">
                <a16:creationId xmlns:a16="http://schemas.microsoft.com/office/drawing/2014/main" id="{A70984C2-CC7F-D54A-8F6F-225FC4AB3AA8}"/>
              </a:ext>
            </a:extLst>
          </p:cNvPr>
          <p:cNvPicPr>
            <a:picLocks noChangeAspect="1"/>
          </p:cNvPicPr>
          <p:nvPr/>
        </p:nvPicPr>
        <p:blipFill>
          <a:blip r:embed="rId2"/>
          <a:stretch>
            <a:fillRect/>
          </a:stretch>
        </p:blipFill>
        <p:spPr>
          <a:xfrm>
            <a:off x="261900" y="2906811"/>
            <a:ext cx="6019800" cy="3162300"/>
          </a:xfrm>
          <a:prstGeom prst="rect">
            <a:avLst/>
          </a:prstGeom>
        </p:spPr>
      </p:pic>
      <p:sp>
        <p:nvSpPr>
          <p:cNvPr id="5" name="TextBox 4">
            <a:extLst>
              <a:ext uri="{FF2B5EF4-FFF2-40B4-BE49-F238E27FC236}">
                <a16:creationId xmlns:a16="http://schemas.microsoft.com/office/drawing/2014/main" id="{23168F7D-1F74-0848-8C39-1200968BAF15}"/>
              </a:ext>
            </a:extLst>
          </p:cNvPr>
          <p:cNvSpPr txBox="1"/>
          <p:nvPr/>
        </p:nvSpPr>
        <p:spPr>
          <a:xfrm>
            <a:off x="6372200" y="2906811"/>
            <a:ext cx="2314600" cy="3139321"/>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Это исследования по принципиальным проблемам, преследующие перспективные цели и использующие в полной мере современные методологии и научные достижения.</a:t>
            </a:r>
          </a:p>
          <a:p>
            <a:endParaRPr lang="ru-KZ" dirty="0"/>
          </a:p>
        </p:txBody>
      </p:sp>
      <p:sp>
        <p:nvSpPr>
          <p:cNvPr id="6" name="TextBox 5">
            <a:extLst>
              <a:ext uri="{FF2B5EF4-FFF2-40B4-BE49-F238E27FC236}">
                <a16:creationId xmlns:a16="http://schemas.microsoft.com/office/drawing/2014/main" id="{5AF14F2D-2ADF-0041-892B-CFFDD3EC54C7}"/>
              </a:ext>
            </a:extLst>
          </p:cNvPr>
          <p:cNvSpPr txBox="1"/>
          <p:nvPr/>
        </p:nvSpPr>
        <p:spPr>
          <a:xfrm>
            <a:off x="344692" y="6071154"/>
            <a:ext cx="5854216" cy="584775"/>
          </a:xfrm>
          <a:prstGeom prst="rect">
            <a:avLst/>
          </a:prstGeom>
          <a:noFill/>
        </p:spPr>
        <p:txBody>
          <a:bodyPr wrap="square" rtlCol="0">
            <a:spAutoFit/>
          </a:bodyPr>
          <a:lstStyle/>
          <a:p>
            <a:pPr algn="ctr"/>
            <a:r>
              <a:rPr lang="ru-RU" sz="1600" b="1" dirty="0"/>
              <a:t>Основные подходы к исследованию и совершенствованию управления</a:t>
            </a:r>
            <a:endParaRPr lang="ru-KZ" sz="1600" dirty="0"/>
          </a:p>
        </p:txBody>
      </p:sp>
    </p:spTree>
    <p:extLst>
      <p:ext uri="{BB962C8B-B14F-4D97-AF65-F5344CB8AC3E}">
        <p14:creationId xmlns:p14="http://schemas.microsoft.com/office/powerpoint/2010/main" val="60987414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11</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441930" y="136525"/>
            <a:ext cx="7426647" cy="461962"/>
          </a:xfrm>
          <a:prstGeom prst="rect">
            <a:avLst/>
          </a:prstGeom>
          <a:noFill/>
        </p:spPr>
        <p:txBody>
          <a:bodyPr wrap="square">
            <a:spAutoFit/>
          </a:bodyPr>
          <a:lstStyle/>
          <a:p>
            <a:pPr>
              <a:defRPr/>
            </a:pPr>
            <a:r>
              <a:rPr lang="kk-KZ" sz="2400" b="1" dirty="0">
                <a:solidFill>
                  <a:schemeClr val="accent5">
                    <a:lumMod val="50000"/>
                  </a:schemeClr>
                </a:solidFill>
              </a:rPr>
              <a:t>5. </a:t>
            </a:r>
            <a:r>
              <a:rPr lang="ru-RU" sz="2400" b="1" dirty="0">
                <a:solidFill>
                  <a:schemeClr val="accent5">
                    <a:lumMod val="50000"/>
                  </a:schemeClr>
                </a:solidFill>
              </a:rPr>
              <a:t>Основные подходы к исследованию</a:t>
            </a:r>
            <a:endParaRPr lang="ru-KZ" sz="2400" b="1" dirty="0">
              <a:solidFill>
                <a:schemeClr val="accent5">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66790" y="714769"/>
            <a:ext cx="8435280" cy="5355312"/>
          </a:xfrm>
          <a:prstGeom prst="rect">
            <a:avLst/>
          </a:prstGeom>
          <a:noFill/>
        </p:spPr>
        <p:txBody>
          <a:bodyPr wrap="square">
            <a:spAutoFit/>
          </a:bodyPr>
          <a:lstStyle/>
          <a:p>
            <a:pPr indent="447675" algn="just"/>
            <a:r>
              <a:rPr lang="ru-RU" dirty="0"/>
              <a:t>Среди совокупности возможных подходов наибольшее значение сегодня имеют подходы, отражающие роль в управлении человеческого фактора. Такой подход является альтернативой технократическому и организационно-административному подходам и представляет собой социально-экономический подход. Основной исходной позицией исследования с использованием такого подхода является человек и его деятельность, в которой решающую роль играет экономический интерес.</a:t>
            </a:r>
          </a:p>
          <a:p>
            <a:pPr indent="447675" algn="just"/>
            <a:r>
              <a:rPr lang="ru-RU" dirty="0"/>
              <a:t>Возможны классификации по другим критериям. По факторам динамики существует функционально-структурный подход (статика), диахронический (временные изменения) и информационный (движение информации). Наиболее эффективным является диахронический. Здесь главным фактором исследования выступают изменения, характеризующие функционирование и развитие системы управления, а также фактор времени.</a:t>
            </a:r>
          </a:p>
          <a:p>
            <a:pPr indent="447675" algn="just"/>
            <a:r>
              <a:rPr lang="ru-RU" dirty="0"/>
              <a:t>По такому критерию, как цель исследования, можно выделить функционально-стоимостной и проблемно-ориентированный подходы. Наибольший эффект, однако, имеет программно-целевой подход, характеризующийся четкостью постановки цели исследования и конкретностью ее отражения в программе исследования.</a:t>
            </a:r>
          </a:p>
        </p:txBody>
      </p:sp>
    </p:spTree>
    <p:extLst>
      <p:ext uri="{BB962C8B-B14F-4D97-AF65-F5344CB8AC3E}">
        <p14:creationId xmlns:p14="http://schemas.microsoft.com/office/powerpoint/2010/main" val="25269740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12</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441930" y="136525"/>
            <a:ext cx="7426647" cy="461962"/>
          </a:xfrm>
          <a:prstGeom prst="rect">
            <a:avLst/>
          </a:prstGeom>
          <a:noFill/>
        </p:spPr>
        <p:txBody>
          <a:bodyPr wrap="square">
            <a:spAutoFit/>
          </a:bodyPr>
          <a:lstStyle/>
          <a:p>
            <a:pPr>
              <a:defRPr/>
            </a:pPr>
            <a:r>
              <a:rPr lang="kk-KZ" sz="2400" b="1" dirty="0">
                <a:solidFill>
                  <a:schemeClr val="accent5">
                    <a:lumMod val="50000"/>
                  </a:schemeClr>
                </a:solidFill>
              </a:rPr>
              <a:t>5. </a:t>
            </a:r>
            <a:r>
              <a:rPr lang="ru-RU" sz="2400" b="1" dirty="0">
                <a:solidFill>
                  <a:schemeClr val="accent5">
                    <a:lumMod val="50000"/>
                  </a:schemeClr>
                </a:solidFill>
              </a:rPr>
              <a:t>Основные подходы к исследованию</a:t>
            </a:r>
            <a:endParaRPr lang="ru-KZ" sz="2400" b="1" dirty="0">
              <a:solidFill>
                <a:schemeClr val="accent5">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66790" y="714769"/>
            <a:ext cx="8435280" cy="5355312"/>
          </a:xfrm>
          <a:prstGeom prst="rect">
            <a:avLst/>
          </a:prstGeom>
          <a:noFill/>
        </p:spPr>
        <p:txBody>
          <a:bodyPr wrap="square">
            <a:spAutoFit/>
          </a:bodyPr>
          <a:lstStyle/>
          <a:p>
            <a:pPr indent="447675" algn="just"/>
            <a:r>
              <a:rPr lang="ru-RU" dirty="0"/>
              <a:t>Среди совокупности возможных подходов наибольшее значение сегодня имеют подходы, отражающие роль в управлении человеческого фактора. Такой подход является альтернативой технократическому и организационно-административному подходам и представляет собой социально-экономический подход. Основной исходной позицией исследования с использованием такого подхода является человек и его деятельность, в которой решающую роль играет экономический интерес.</a:t>
            </a:r>
          </a:p>
          <a:p>
            <a:pPr indent="447675" algn="just"/>
            <a:r>
              <a:rPr lang="ru-RU" dirty="0"/>
              <a:t>Возможны классификации по другим критериям. По факторам динамики существует функционально-структурный подход (статика), диахронический (временные изменения) и информационный (движение информации). Наиболее эффективным является диахронический. Здесь главным фактором исследования выступают изменения, характеризующие функционирование и развитие системы управления, а также фактор времени.</a:t>
            </a:r>
          </a:p>
          <a:p>
            <a:pPr indent="447675" algn="just"/>
            <a:r>
              <a:rPr lang="ru-RU" dirty="0"/>
              <a:t>По такому критерию, как цель исследования, можно выделить функционально-стоимостной и проблемно-ориентированный подходы. Наибольший эффект, однако, имеет программно-целевой подход, характеризующийся четкостью постановки цели исследования и конкретностью ее отражения в программе исследования.</a:t>
            </a:r>
          </a:p>
        </p:txBody>
      </p:sp>
    </p:spTree>
    <p:extLst>
      <p:ext uri="{BB962C8B-B14F-4D97-AF65-F5344CB8AC3E}">
        <p14:creationId xmlns:p14="http://schemas.microsoft.com/office/powerpoint/2010/main" val="203492237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13</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4876730" y="1109781"/>
            <a:ext cx="3842038" cy="4247317"/>
          </a:xfrm>
          <a:prstGeom prst="rect">
            <a:avLst/>
          </a:prstGeom>
          <a:noFill/>
        </p:spPr>
        <p:txBody>
          <a:bodyPr wrap="square">
            <a:spAutoFit/>
          </a:bodyPr>
          <a:lstStyle/>
          <a:p>
            <a:pPr indent="447675" algn="just"/>
            <a:r>
              <a:rPr lang="ru-RU" dirty="0"/>
              <a:t>В настоящее время применяются несколько основных подходов: системный, комплексный, ситуационный, маркетинговый, инновационный, нормативный, поведенческий.</a:t>
            </a:r>
          </a:p>
          <a:p>
            <a:pPr indent="447675" algn="just"/>
            <a:r>
              <a:rPr lang="ru-RU" b="1" i="1" dirty="0">
                <a:solidFill>
                  <a:srgbClr val="0070C0"/>
                </a:solidFill>
              </a:rPr>
              <a:t>Системный подход </a:t>
            </a:r>
            <a:r>
              <a:rPr lang="ru-RU" dirty="0"/>
              <a:t>– это такое направление метода логики научного познания и практической деятельности, в основе которого лежит исследование любого объекта как сложной целостной кибернетической социально-экономической системы.</a:t>
            </a:r>
          </a:p>
        </p:txBody>
      </p:sp>
      <p:pic>
        <p:nvPicPr>
          <p:cNvPr id="4" name="Рисунок 3">
            <a:extLst>
              <a:ext uri="{FF2B5EF4-FFF2-40B4-BE49-F238E27FC236}">
                <a16:creationId xmlns:a16="http://schemas.microsoft.com/office/drawing/2014/main" id="{8B779A19-1536-434B-8F4D-1D7A55F2506B}"/>
              </a:ext>
            </a:extLst>
          </p:cNvPr>
          <p:cNvPicPr>
            <a:picLocks noChangeAspect="1"/>
          </p:cNvPicPr>
          <p:nvPr/>
        </p:nvPicPr>
        <p:blipFill>
          <a:blip r:embed="rId2"/>
          <a:stretch>
            <a:fillRect/>
          </a:stretch>
        </p:blipFill>
        <p:spPr>
          <a:xfrm>
            <a:off x="323528" y="598190"/>
            <a:ext cx="4470400" cy="5270500"/>
          </a:xfrm>
          <a:prstGeom prst="rect">
            <a:avLst/>
          </a:prstGeom>
        </p:spPr>
      </p:pic>
      <p:sp>
        <p:nvSpPr>
          <p:cNvPr id="5" name="TextBox 4">
            <a:extLst>
              <a:ext uri="{FF2B5EF4-FFF2-40B4-BE49-F238E27FC236}">
                <a16:creationId xmlns:a16="http://schemas.microsoft.com/office/drawing/2014/main" id="{54E77992-431B-DB44-AA70-CC4F06176974}"/>
              </a:ext>
            </a:extLst>
          </p:cNvPr>
          <p:cNvSpPr txBox="1"/>
          <p:nvPr/>
        </p:nvSpPr>
        <p:spPr>
          <a:xfrm>
            <a:off x="539552" y="5868690"/>
            <a:ext cx="4536504" cy="369332"/>
          </a:xfrm>
          <a:prstGeom prst="rect">
            <a:avLst/>
          </a:prstGeom>
          <a:noFill/>
        </p:spPr>
        <p:txBody>
          <a:bodyPr wrap="square" rtlCol="0">
            <a:spAutoFit/>
          </a:bodyPr>
          <a:lstStyle/>
          <a:p>
            <a:pPr algn="ctr"/>
            <a:r>
              <a:rPr lang="ru-RU" b="1" dirty="0"/>
              <a:t>Алгоритм технологии</a:t>
            </a:r>
            <a:endParaRPr lang="ru-KZ" dirty="0"/>
          </a:p>
        </p:txBody>
      </p:sp>
    </p:spTree>
    <p:extLst>
      <p:ext uri="{BB962C8B-B14F-4D97-AF65-F5344CB8AC3E}">
        <p14:creationId xmlns:p14="http://schemas.microsoft.com/office/powerpoint/2010/main" val="79609819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14</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541523" y="908720"/>
            <a:ext cx="8060953"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b="1" i="1" dirty="0">
                <a:latin typeface="Times New Roman" panose="02020603050405020304" pitchFamily="18" charset="0"/>
                <a:cs typeface="Times New Roman" panose="02020603050405020304" pitchFamily="18" charset="0"/>
              </a:rPr>
              <a:t>Система</a:t>
            </a:r>
            <a:r>
              <a:rPr lang="ru-RU" sz="2000" dirty="0">
                <a:latin typeface="Times New Roman" panose="02020603050405020304" pitchFamily="18" charset="0"/>
                <a:cs typeface="Times New Roman" panose="02020603050405020304" pitchFamily="18" charset="0"/>
              </a:rPr>
              <a:t> – это совокупность элементов, связанных друг с другом, образующих целостность, единство. </a:t>
            </a:r>
          </a:p>
          <a:p>
            <a:pPr algn="just">
              <a:buNone/>
            </a:pPr>
            <a:r>
              <a:rPr lang="ru-RU" sz="2000" dirty="0">
                <a:latin typeface="Times New Roman" panose="02020603050405020304" pitchFamily="18" charset="0"/>
                <a:cs typeface="Times New Roman" panose="02020603050405020304" pitchFamily="18" charset="0"/>
              </a:rPr>
              <a:t>Как известно, любая организация представляет собой взаимодействие двух подсистем: управляющей и управляемой. Одна подчиняется другой. </a:t>
            </a:r>
          </a:p>
          <a:p>
            <a:pPr algn="just">
              <a:buNone/>
            </a:pPr>
            <a:r>
              <a:rPr lang="ru-RU" sz="2000" dirty="0">
                <a:latin typeface="Times New Roman" panose="02020603050405020304" pitchFamily="18" charset="0"/>
                <a:cs typeface="Times New Roman" panose="02020603050405020304" pitchFamily="18" charset="0"/>
              </a:rPr>
              <a:t>При системном подходе большое значение приобретает изучение характеристик организации как системы, т.е. характеристик "входа", "процесса" и "выхода". </a:t>
            </a:r>
          </a:p>
          <a:p>
            <a:pPr algn="just">
              <a:buNone/>
            </a:pPr>
            <a:r>
              <a:rPr lang="ru-RU" sz="2000" dirty="0">
                <a:latin typeface="Times New Roman" panose="02020603050405020304" pitchFamily="18" charset="0"/>
                <a:cs typeface="Times New Roman" panose="02020603050405020304" pitchFamily="18" charset="0"/>
              </a:rPr>
              <a:t>При системном подходе на основе маркетинговых исследований сначала исследуют параметры "выхода", т.е. товары или услуги, а именно: что производить, с какими показателями качества, с какими затратами, для кого, в какие сроки продавать и по какой цене? Ответы на эти вопросы должны быть четкими и своевременными. На "выходе" в итоге должна быть конкурентоспособная продукция либо услуги.</a:t>
            </a:r>
          </a:p>
          <a:p>
            <a:pPr algn="just">
              <a:buNone/>
            </a:pPr>
            <a:endParaRPr lang="ru-RU"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47497845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15</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541523" y="908720"/>
            <a:ext cx="8060953" cy="5576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1800" dirty="0">
                <a:latin typeface="Times New Roman" panose="02020603050405020304" pitchFamily="18" charset="0"/>
                <a:cs typeface="Times New Roman" panose="02020603050405020304" pitchFamily="18" charset="0"/>
              </a:rPr>
              <a:t>Затем определяют параметры "входа", т.е. исследуют потребность в ресурсах (материальных, финансовых, трудовых и информационных), которая определяется после детального изучения организационно-технического уровня рассматриваемой системы (уровня техники, технологии, особенности организации производства, труда и управления) и параметров внешней среды (экономической, геополитической, социальной, экологической и др.). </a:t>
            </a:r>
          </a:p>
          <a:p>
            <a:pPr algn="just">
              <a:buNone/>
            </a:pPr>
            <a:r>
              <a:rPr lang="ru-RU" sz="1800" dirty="0">
                <a:latin typeface="Times New Roman" panose="02020603050405020304" pitchFamily="18" charset="0"/>
                <a:cs typeface="Times New Roman" panose="02020603050405020304" pitchFamily="18" charset="0"/>
              </a:rPr>
              <a:t>И, наконец, не меньшее значение приобретает исследование параметров процесса, преобразующего ресурсы в готовую продукцию. </a:t>
            </a:r>
          </a:p>
          <a:p>
            <a:pPr algn="just">
              <a:buNone/>
            </a:pPr>
            <a:r>
              <a:rPr lang="ru-RU" sz="1800" dirty="0">
                <a:latin typeface="Times New Roman" panose="02020603050405020304" pitchFamily="18" charset="0"/>
                <a:cs typeface="Times New Roman" panose="02020603050405020304" pitchFamily="18" charset="0"/>
              </a:rPr>
              <a:t>На этом этапе в зависимости от объекта исследования рассматривают производственную технологию либо технологию управления, а также факторы и пути ее совершенствования.</a:t>
            </a:r>
          </a:p>
          <a:p>
            <a:pPr algn="just">
              <a:buNone/>
            </a:pPr>
            <a:r>
              <a:rPr lang="ru-RU" sz="1800" dirty="0">
                <a:latin typeface="Times New Roman" panose="02020603050405020304" pitchFamily="18" charset="0"/>
                <a:cs typeface="Times New Roman" panose="02020603050405020304" pitchFamily="18" charset="0"/>
              </a:rPr>
              <a:t>Таким образом, системный подход позволяет комплексно оценить любую производственно-хозяйственную деятельность и деятельность системы управления на уровне конкретных характеристик. Это поможет анализировать любую ситуацию в пределах отдельно взятой системы, выявить характер проблем "входа", "процесса" и "выхода". Применение системного подхода дает возможность наилучшим образом организовать процесс принятия решений на всех уровнях в системе управления.</a:t>
            </a:r>
          </a:p>
          <a:p>
            <a:pPr algn="just">
              <a:buNone/>
            </a:pPr>
            <a:endParaRPr lang="ru-RU" sz="1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268088103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16</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541523" y="908720"/>
            <a:ext cx="8060953"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1800" b="1" i="1" dirty="0">
                <a:solidFill>
                  <a:srgbClr val="0070C0"/>
                </a:solidFill>
              </a:rPr>
              <a:t>Комплексный подход</a:t>
            </a:r>
            <a:r>
              <a:rPr lang="ru-RU" sz="1800" i="1" dirty="0">
                <a:solidFill>
                  <a:srgbClr val="0070C0"/>
                </a:solidFill>
              </a:rPr>
              <a:t> </a:t>
            </a:r>
            <a:r>
              <a:rPr lang="ru-RU" sz="1800" dirty="0"/>
              <a:t>предполагает при анализе учет как внутренней, так и внешней среды организации. </a:t>
            </a:r>
          </a:p>
          <a:p>
            <a:pPr algn="just">
              <a:buNone/>
            </a:pPr>
            <a:r>
              <a:rPr lang="ru-RU" sz="1800" dirty="0"/>
              <a:t>Это означает, что необходимо принимать во внимание не только внутренние, но и внешние факторы – экономические, геополитические, социальные, демографические, экологические и др. </a:t>
            </a:r>
          </a:p>
          <a:p>
            <a:pPr algn="just">
              <a:buNone/>
            </a:pPr>
            <a:r>
              <a:rPr lang="ru-RU" sz="1800" dirty="0"/>
              <a:t>Факторы – важные аспекты при анализе организаций и, к сожалению, учитываются не всегда. </a:t>
            </a:r>
          </a:p>
          <a:p>
            <a:pPr algn="just">
              <a:buNone/>
            </a:pPr>
            <a:r>
              <a:rPr lang="ru-RU" sz="1800" dirty="0"/>
              <a:t>Например, часто социальные вопросы при проектировании новых организаций игнорируются либо откладываются. </a:t>
            </a:r>
          </a:p>
          <a:p>
            <a:pPr algn="just">
              <a:buNone/>
            </a:pPr>
            <a:r>
              <a:rPr lang="ru-RU" sz="1800" dirty="0"/>
              <a:t>При внедрении новой техники не всегда придается значение показателям эргономичности, что приводит к повышению утомляемости рабочих и в итоге – к снижению производительности труда. </a:t>
            </a:r>
          </a:p>
          <a:p>
            <a:pPr algn="just">
              <a:buNone/>
            </a:pPr>
            <a:r>
              <a:rPr lang="ru-RU" sz="1800" dirty="0"/>
              <a:t>При формировании новых трудовых коллективов должным образом не учитываются социально-психологические аспекты, в частности, проблемы мотивации труда. </a:t>
            </a:r>
          </a:p>
          <a:p>
            <a:pPr algn="just">
              <a:buNone/>
            </a:pPr>
            <a:r>
              <a:rPr lang="ru-RU" sz="1800" dirty="0"/>
              <a:t>Суммируя сказанное, можно утверждать, что комплексный подход является необходимым условием при решении задачи анализа организации.</a:t>
            </a:r>
            <a:endParaRPr lang="ru-RU" sz="1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262929008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17</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541523" y="908720"/>
            <a:ext cx="8060953" cy="51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1800" b="1" i="1" dirty="0">
                <a:solidFill>
                  <a:srgbClr val="0070C0"/>
                </a:solidFill>
              </a:rPr>
              <a:t>Ситуационный подход </a:t>
            </a:r>
            <a:r>
              <a:rPr lang="ru-RU" sz="1800" dirty="0"/>
              <a:t>заключается в том, что побудительным мотивом к проведению анализа являются конкретные ситуации, широкий диапазон которых существенно влияет на эффективность управления.</a:t>
            </a:r>
          </a:p>
          <a:p>
            <a:pPr algn="just">
              <a:buNone/>
            </a:pPr>
            <a:r>
              <a:rPr lang="ru-RU" sz="1800" dirty="0"/>
              <a:t>При таком подходе система управления в зависимости от характера ситуаций может менять любую из своих характеристик. Объектами анализа в данном случае могут быть:</a:t>
            </a:r>
          </a:p>
          <a:p>
            <a:pPr algn="just">
              <a:buFont typeface="Wingdings" pitchFamily="2" charset="2"/>
              <a:buChar char="Ø"/>
            </a:pPr>
            <a:r>
              <a:rPr lang="ru-RU" sz="1800" dirty="0"/>
              <a:t>структура управления: в зависимости от ситуации и на основании проведенных объемных расчетов выбирается структура управления с преобладанием либо вертикальных, либо горизонтальных связей;</a:t>
            </a:r>
          </a:p>
          <a:p>
            <a:pPr algn="just">
              <a:buFont typeface="Wingdings" pitchFamily="2" charset="2"/>
              <a:buChar char="Ø"/>
            </a:pPr>
            <a:r>
              <a:rPr lang="ru-RU" sz="1800" dirty="0"/>
              <a:t>методы управления;</a:t>
            </a:r>
          </a:p>
          <a:p>
            <a:pPr algn="just">
              <a:buFont typeface="Wingdings" pitchFamily="2" charset="2"/>
              <a:buChar char="Ø"/>
            </a:pPr>
            <a:r>
              <a:rPr lang="ru-RU" sz="1800" dirty="0"/>
              <a:t>стиль руководства: в зависимости от профессионализма, численности и личностных качеств сотрудников выбирается стиль руководства, ориентированный либо на задачи, либо на человеческие отношения;</a:t>
            </a:r>
          </a:p>
          <a:p>
            <a:pPr algn="just">
              <a:buFont typeface="Wingdings" pitchFamily="2" charset="2"/>
              <a:buChar char="Ø"/>
            </a:pPr>
            <a:r>
              <a:rPr lang="ru-RU" sz="1800" dirty="0"/>
              <a:t>внешняя и внутренняя среда организации;</a:t>
            </a:r>
          </a:p>
          <a:p>
            <a:pPr algn="just">
              <a:buFont typeface="Wingdings" pitchFamily="2" charset="2"/>
              <a:buChar char="Ø"/>
            </a:pPr>
            <a:r>
              <a:rPr lang="ru-RU" sz="1800" dirty="0"/>
              <a:t>стратегия развития организации;</a:t>
            </a:r>
          </a:p>
          <a:p>
            <a:pPr algn="just">
              <a:buFont typeface="Wingdings" pitchFamily="2" charset="2"/>
              <a:buChar char="Ø"/>
            </a:pPr>
            <a:r>
              <a:rPr lang="ru-RU" sz="1800" dirty="0"/>
              <a:t>технологические особенности производственного процесса.</a:t>
            </a: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361864763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18</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251520" y="598190"/>
            <a:ext cx="8640959" cy="568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1800" b="1" dirty="0">
                <a:latin typeface="Times New Roman" panose="02020603050405020304" pitchFamily="18" charset="0"/>
                <a:cs typeface="Times New Roman" panose="02020603050405020304" pitchFamily="18" charset="0"/>
              </a:rPr>
              <a:t>Маркетинговый подход</a:t>
            </a:r>
            <a:r>
              <a:rPr lang="ru-RU" sz="1800" dirty="0">
                <a:latin typeface="Times New Roman" panose="02020603050405020304" pitchFamily="18" charset="0"/>
                <a:cs typeface="Times New Roman" panose="02020603050405020304" pitchFamily="18" charset="0"/>
              </a:rPr>
              <a:t> предполагает проведение анализа организаций на основе результатов маркетинговых исследований. Главной целью при таком подходе является ориентация управляющей системы на потребителя. Реализация поставленной цели требует прежде всего совершенствования деловой стратегии организаций, цель которой – обеспечить своей организации устойчивое конкурентное преимущество. Маркетинговый анализ призван выявить эти конкурентные преимущества и определяющие их факторы.</a:t>
            </a:r>
          </a:p>
          <a:p>
            <a:pPr algn="just">
              <a:buNone/>
            </a:pPr>
            <a:r>
              <a:rPr lang="ru-RU" sz="1800" dirty="0">
                <a:latin typeface="Times New Roman" panose="02020603050405020304" pitchFamily="18" charset="0"/>
                <a:cs typeface="Times New Roman" panose="02020603050405020304" pitchFamily="18" charset="0"/>
              </a:rPr>
              <a:t>Как показал а практика проведения исследований, к таким факторам относятся:</a:t>
            </a:r>
          </a:p>
          <a:p>
            <a:pPr algn="just">
              <a:buNone/>
            </a:pPr>
            <a:r>
              <a:rPr lang="ru-RU" sz="1800" dirty="0">
                <a:latin typeface="Times New Roman" panose="02020603050405020304" pitchFamily="18" charset="0"/>
                <a:cs typeface="Times New Roman" panose="02020603050405020304" pitchFamily="18" charset="0"/>
              </a:rPr>
              <a:t>• качество продукции или услуг;</a:t>
            </a:r>
          </a:p>
          <a:p>
            <a:pPr algn="just">
              <a:buNone/>
            </a:pPr>
            <a:r>
              <a:rPr lang="ru-RU" sz="1800" dirty="0">
                <a:latin typeface="Times New Roman" panose="02020603050405020304" pitchFamily="18" charset="0"/>
                <a:cs typeface="Times New Roman" panose="02020603050405020304" pitchFamily="18" charset="0"/>
              </a:rPr>
              <a:t>• качество управления самой организации;</a:t>
            </a:r>
          </a:p>
          <a:p>
            <a:pPr algn="just">
              <a:buNone/>
            </a:pPr>
            <a:r>
              <a:rPr lang="ru-RU" sz="1800" dirty="0">
                <a:latin typeface="Times New Roman" panose="02020603050405020304" pitchFamily="18" charset="0"/>
                <a:cs typeface="Times New Roman" panose="02020603050405020304" pitchFamily="18" charset="0"/>
              </a:rPr>
              <a:t>• маркетинговое качество, т.е. свойство товара соответствовать реальной потребности населения.</a:t>
            </a:r>
          </a:p>
          <a:p>
            <a:pPr algn="just">
              <a:buNone/>
            </a:pPr>
            <a:r>
              <a:rPr lang="ru-RU" sz="1800" dirty="0">
                <a:latin typeface="Times New Roman" panose="02020603050405020304" pitchFamily="18" charset="0"/>
                <a:cs typeface="Times New Roman" panose="02020603050405020304" pitchFamily="18" charset="0"/>
              </a:rPr>
              <a:t>При этом важно учитывать конкурентную позицию, т.е. позицию исследуемой организации в отрасли на данный период времени, поскольку конкурентная борьба – мероприятие дорогостоящее, и рынок характеризуется высокими входными барьерами.</a:t>
            </a:r>
          </a:p>
          <a:p>
            <a:pPr algn="just">
              <a:buNone/>
            </a:pPr>
            <a:r>
              <a:rPr lang="ru-RU" sz="1800" dirty="0">
                <a:latin typeface="Times New Roman" panose="02020603050405020304" pitchFamily="18" charset="0"/>
                <a:cs typeface="Times New Roman" panose="02020603050405020304" pitchFamily="18" charset="0"/>
              </a:rPr>
              <a:t>Таким образом, значение маркетингового подхода состоит в том, чтобы обеспечить организацию всей необходимой информацией, знание которой позволит надолго удержать и сохранить свою конкурентную позицию в отрасли.</a:t>
            </a: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3844404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19</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251520" y="980728"/>
            <a:ext cx="864095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b="1" i="1" dirty="0">
                <a:solidFill>
                  <a:srgbClr val="0070C0"/>
                </a:solidFill>
              </a:rPr>
              <a:t>Инновационный подход</a:t>
            </a:r>
            <a:r>
              <a:rPr lang="ru-RU" sz="2000" i="1" dirty="0">
                <a:solidFill>
                  <a:srgbClr val="0070C0"/>
                </a:solidFill>
              </a:rPr>
              <a:t> </a:t>
            </a:r>
            <a:r>
              <a:rPr lang="ru-RU" sz="2000" dirty="0"/>
              <a:t>основан на умении организации быстро реагировать на изменения, диктуемые внешней средой. </a:t>
            </a:r>
          </a:p>
          <a:p>
            <a:pPr algn="just">
              <a:buNone/>
            </a:pPr>
            <a:r>
              <a:rPr lang="ru-RU" sz="2000" dirty="0"/>
              <a:t>Это касается внедрения нововведений, новых технических решений, неуклонного возобновления производства новых товаров и услуг для наилучшего удовлетворения потребностей рынка сбыта.</a:t>
            </a:r>
          </a:p>
          <a:p>
            <a:pPr algn="just">
              <a:buNone/>
            </a:pPr>
            <a:r>
              <a:rPr lang="ru-RU" sz="2000" dirty="0"/>
              <a:t> Залог успешного функционирования любой организации состоит в том, что она должна не только идти вровень с техническим прогрессом, но и опережать его. </a:t>
            </a:r>
          </a:p>
          <a:p>
            <a:pPr algn="just">
              <a:buNone/>
            </a:pPr>
            <a:r>
              <a:rPr lang="ru-RU" sz="2000" dirty="0"/>
              <a:t>Внедрение </a:t>
            </a:r>
            <a:r>
              <a:rPr lang="ru-RU" sz="2000" dirty="0" err="1"/>
              <a:t>инноватики</a:t>
            </a:r>
            <a:r>
              <a:rPr lang="ru-RU" sz="2000" dirty="0"/>
              <a:t> также требует проведения системного анализа, а именно возможностей организации для внедрения того или иного новшества. </a:t>
            </a:r>
          </a:p>
          <a:p>
            <a:pPr algn="just">
              <a:buNone/>
            </a:pPr>
            <a:r>
              <a:rPr lang="ru-RU" sz="2000" dirty="0"/>
              <a:t>Процесс анализа при инновационном подходе весьма сложен и охватывает все стадии жизненного цикла продукта. </a:t>
            </a:r>
          </a:p>
          <a:p>
            <a:pPr algn="just">
              <a:buNone/>
            </a:pPr>
            <a:r>
              <a:rPr lang="ru-RU" sz="2000" dirty="0"/>
              <a:t>Рассмотрим эти стадии.</a:t>
            </a:r>
            <a:endParaRPr lang="ru-RU"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398350747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Номер слайда 3">
            <a:extLst>
              <a:ext uri="{FF2B5EF4-FFF2-40B4-BE49-F238E27FC236}">
                <a16:creationId xmlns:a16="http://schemas.microsoft.com/office/drawing/2014/main" id="{99A7F548-0505-AB4B-B374-3DBAE98603C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EB10FF4-622B-8C4B-85A6-8B06A6EB1B35}" type="slidenum">
              <a:rPr lang="ru-RU" altLang="ru-KZ" sz="1400" smtClean="0"/>
              <a:pPr>
                <a:spcBef>
                  <a:spcPct val="0"/>
                </a:spcBef>
                <a:buFontTx/>
                <a:buNone/>
              </a:pPr>
              <a:t>2</a:t>
            </a:fld>
            <a:endParaRPr lang="ru-RU" altLang="ru-KZ" sz="1400"/>
          </a:p>
        </p:txBody>
      </p:sp>
      <p:sp>
        <p:nvSpPr>
          <p:cNvPr id="3075" name="Rectangle 4">
            <a:extLst>
              <a:ext uri="{FF2B5EF4-FFF2-40B4-BE49-F238E27FC236}">
                <a16:creationId xmlns:a16="http://schemas.microsoft.com/office/drawing/2014/main" id="{7C6B5334-889C-9A45-972D-E3CF95FDE757}"/>
              </a:ext>
            </a:extLst>
          </p:cNvPr>
          <p:cNvSpPr>
            <a:spLocks noChangeArrowheads="1"/>
          </p:cNvSpPr>
          <p:nvPr/>
        </p:nvSpPr>
        <p:spPr bwMode="auto">
          <a:xfrm>
            <a:off x="360363" y="1989138"/>
            <a:ext cx="8423275" cy="2376487"/>
          </a:xfrm>
          <a:prstGeom prst="rect">
            <a:avLst/>
          </a:prstGeom>
          <a:noFill/>
          <a:ln>
            <a:noFill/>
          </a:ln>
          <a:effectLst>
            <a:outerShdw dist="53882" dir="2700000" algn="ctr" rotWithShape="0">
              <a:srgbClr val="CCECFF"/>
            </a:outerShdw>
          </a:effectLst>
        </p:spPr>
        <p:txBody>
          <a:bodyPr anchor="ctr"/>
          <a:lstStyle/>
          <a:p>
            <a:pPr algn="just" eaLnBrk="1" hangingPunct="1">
              <a:defRPr/>
            </a:pPr>
            <a:r>
              <a:rPr lang="ru-RU" sz="2000" b="1" dirty="0">
                <a:solidFill>
                  <a:srgbClr val="C00000"/>
                </a:solidFill>
                <a:latin typeface="+mn-lt"/>
              </a:rPr>
              <a:t>Цель и задачи занятия </a:t>
            </a:r>
            <a:r>
              <a:rPr lang="ru-RU" sz="2000" b="1" dirty="0">
                <a:solidFill>
                  <a:srgbClr val="7030A0"/>
                </a:solidFill>
                <a:latin typeface="+mn-lt"/>
              </a:rPr>
              <a:t>– рассмотреть совместно со студентами процессуально-методологические схемы исследований, определить основные подходы при построении схемы исследований на примере </a:t>
            </a:r>
            <a:r>
              <a:rPr lang="ru-RU" sz="2000" b="1">
                <a:solidFill>
                  <a:srgbClr val="7030A0"/>
                </a:solidFill>
                <a:latin typeface="+mn-lt"/>
              </a:rPr>
              <a:t>системы управления. </a:t>
            </a:r>
            <a:endParaRPr lang="ru-RU" sz="2000" b="1" dirty="0">
              <a:solidFill>
                <a:srgbClr val="7030A0"/>
              </a:solidFill>
              <a:latin typeface="+mn-lt"/>
            </a:endParaRPr>
          </a:p>
          <a:p>
            <a:pPr algn="just" eaLnBrk="1" hangingPunct="1">
              <a:defRPr/>
            </a:pPr>
            <a:endParaRPr lang="ru-RU" sz="2000" b="1" dirty="0">
              <a:solidFill>
                <a:srgbClr val="7030A0"/>
              </a:solidFill>
              <a:latin typeface="+mn-lt"/>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20</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251520" y="823728"/>
            <a:ext cx="8640959"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lgn="just">
              <a:buAutoNum type="arabicPeriod"/>
            </a:pPr>
            <a:r>
              <a:rPr lang="ru-RU" sz="2000" b="1" i="1" dirty="0">
                <a:latin typeface="Times New Roman" panose="02020603050405020304" pitchFamily="18" charset="0"/>
                <a:cs typeface="Times New Roman" panose="02020603050405020304" pitchFamily="18" charset="0"/>
              </a:rPr>
              <a:t>Анализ возможности проведения научно-исследовательских и опытно-конструкторских работ.</a:t>
            </a:r>
            <a:r>
              <a:rPr lang="ru-RU" sz="2000" dirty="0">
                <a:latin typeface="Times New Roman" panose="02020603050405020304" pitchFamily="18" charset="0"/>
                <a:cs typeface="Times New Roman" panose="02020603050405020304" pitchFamily="18" charset="0"/>
              </a:rPr>
              <a:t> </a:t>
            </a:r>
          </a:p>
          <a:p>
            <a:pPr indent="0" algn="just">
              <a:buNone/>
            </a:pPr>
            <a:r>
              <a:rPr lang="ru-RU" sz="2000" dirty="0">
                <a:latin typeface="Times New Roman" panose="02020603050405020304" pitchFamily="18" charset="0"/>
                <a:cs typeface="Times New Roman" panose="02020603050405020304" pitchFamily="18" charset="0"/>
              </a:rPr>
              <a:t>Здесь необходимо определить, располагает ли данная организация необходимыми финансовыми ресурсами, поскольку расходы на разработку инновационных идей и их внедрение все интенсивнее возрастают. Как правило, финансирование осуществляется инвестиционными компаниями, частными и государственными фондами, при этом финансируется определенный проект или новая научная идея. Финансирование осуществляется в несколько этапов: сначала прикладные исследования, затем опытные разработки и на заключительном этапе – финансирование массового производства. Поиск надежных финансовых инвесторов имеет немаловажное значение, поскольку наукоемкое производство таит в себе большую неопределенность. Многие нововведения не доходят до массового производства из-за того, что отвергаются рынком, и финансовый риск здесь достаточно велик. На этой стадии также необходимо выяснить, имеется ли в команде исполнителей специальная группа людей, которая будет заниматься разработкой и реализацией инновационных проектов, и какова их профессиональная подготовка.</a:t>
            </a: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29807734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21</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251520" y="641486"/>
            <a:ext cx="8640959" cy="585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1800" b="1" i="1" dirty="0"/>
              <a:t>2. Анализ возможности внедрения в производство результатов научно-исследовательских и опытно-конструкторских работ.</a:t>
            </a:r>
            <a:r>
              <a:rPr lang="ru-RU" sz="1800" dirty="0"/>
              <a:t> Здесь необходимо определить техническую, организационную и экономическую целесообразность внедрения новой техники либо технологии.</a:t>
            </a:r>
          </a:p>
          <a:p>
            <a:pPr algn="just">
              <a:buNone/>
            </a:pPr>
            <a:r>
              <a:rPr lang="ru-RU" sz="1800" b="1" dirty="0"/>
              <a:t>3.</a:t>
            </a:r>
            <a:r>
              <a:rPr lang="ru-RU" sz="1800" dirty="0"/>
              <a:t> </a:t>
            </a:r>
            <a:r>
              <a:rPr lang="ru-RU" sz="1800" b="1" i="1" dirty="0"/>
              <a:t>Анализ возможности вывода нового продукта на рынок. </a:t>
            </a:r>
            <a:r>
              <a:rPr lang="ru-RU" sz="1800" dirty="0"/>
              <a:t>Особую роль здесь должен сыграть маркетинговый подход. Необходимо изучить требования рынка, характер продукции подобного типа, пользующейся спросом, определить, где она производится и в каком количестве. Немаловажную роль играет и собственная конкурентная позиция. Именно на этой стадии анализа должна в наибольшей степени проявить себя деловая (конкурентная) стратегия организации, от которой зависит продолжительность жизни товара – от первых продаж до насыщения спроса и ухода с рынка.</a:t>
            </a:r>
          </a:p>
          <a:p>
            <a:pPr algn="just">
              <a:buNone/>
            </a:pPr>
            <a:r>
              <a:rPr lang="ru-RU" sz="1800" b="1" dirty="0">
                <a:solidFill>
                  <a:srgbClr val="0070C0"/>
                </a:solidFill>
              </a:rPr>
              <a:t>При инновационном подходе нужно помнить: </a:t>
            </a:r>
          </a:p>
          <a:p>
            <a:pPr algn="just">
              <a:buFont typeface="Wingdings" pitchFamily="2" charset="2"/>
              <a:buChar char="v"/>
            </a:pPr>
            <a:r>
              <a:rPr lang="ru-RU" sz="1800" dirty="0"/>
              <a:t>чтобы успешно конкурировать на рынке, необходимо дать возможность изобретателям создавать новые вещи, свободно творить и доводить свои изобретения до успешной реализации. </a:t>
            </a:r>
          </a:p>
          <a:p>
            <a:pPr algn="just">
              <a:buFont typeface="Wingdings" pitchFamily="2" charset="2"/>
              <a:buChar char="v"/>
            </a:pPr>
            <a:r>
              <a:rPr lang="ru-RU" sz="1800" dirty="0"/>
              <a:t>для этого команде изобретателей требуется определенная свобода творчества: право принимать решения и отвечать за конечные результаты.</a:t>
            </a:r>
          </a:p>
          <a:p>
            <a:pPr algn="just">
              <a:buFont typeface="Wingdings" pitchFamily="2" charset="2"/>
              <a:buChar char="v"/>
            </a:pPr>
            <a:r>
              <a:rPr lang="ru-RU" sz="1800" dirty="0"/>
              <a:t> управление организации должно быть направлено на поощрение инициативы и предприимчивости изобретателей.</a:t>
            </a: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372457426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22</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274717" y="917543"/>
            <a:ext cx="8640959" cy="50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404813" algn="just">
              <a:buNone/>
            </a:pPr>
            <a:r>
              <a:rPr lang="ru-RU" sz="1800" b="1" i="1" dirty="0">
                <a:solidFill>
                  <a:srgbClr val="0070C0"/>
                </a:solidFill>
              </a:rPr>
              <a:t>Нормативный подход</a:t>
            </a:r>
            <a:r>
              <a:rPr lang="ru-RU" sz="1800" i="1" dirty="0">
                <a:solidFill>
                  <a:srgbClr val="0070C0"/>
                </a:solidFill>
              </a:rPr>
              <a:t> </a:t>
            </a:r>
            <a:r>
              <a:rPr lang="ru-RU" sz="1800" dirty="0"/>
              <a:t>заключается в следующем. </a:t>
            </a:r>
          </a:p>
          <a:p>
            <a:pPr indent="404813" algn="just">
              <a:buNone/>
            </a:pPr>
            <a:r>
              <a:rPr lang="ru-RU" sz="1800" dirty="0"/>
              <a:t>Анализ любой системы управления с целью ее совершенствования связан с учетом совокупности важнейших нормативов, которыми руководствуется в своей деятельности аппарат компании. Это установленные для каждой отрасли нормативы, например нормы управляемости, и нормативы, разрабатываемые самими проектировщиками (Положение об организации, должностные инструкции, штатное расписание и др.).</a:t>
            </a:r>
          </a:p>
          <a:p>
            <a:pPr indent="404813" algn="just">
              <a:buNone/>
            </a:pPr>
            <a:r>
              <a:rPr lang="ru-RU" sz="1800" dirty="0"/>
              <a:t>Нормативы могут иметь целевую, функциональную и социальную направленность. </a:t>
            </a:r>
          </a:p>
          <a:p>
            <a:pPr indent="404813" algn="just">
              <a:buNone/>
            </a:pPr>
            <a:r>
              <a:rPr lang="ru-RU" sz="1800" dirty="0"/>
              <a:t>К </a:t>
            </a:r>
            <a:r>
              <a:rPr lang="ru-RU" sz="1800" b="1" i="1" dirty="0"/>
              <a:t>целевым нормативам</a:t>
            </a:r>
            <a:r>
              <a:rPr lang="ru-RU" sz="1800" dirty="0"/>
              <a:t> относится все то, что обеспечивает реализацию поставленных перед организацией целей. Это прежде всего показатели качества продукции, ресурсоемкость продукции, эргономические показатели, показатели надежности, а также технический уровень производства.</a:t>
            </a:r>
          </a:p>
          <a:p>
            <a:pPr indent="404813" algn="just">
              <a:buNone/>
            </a:pPr>
            <a:r>
              <a:rPr lang="ru-RU" sz="1800" dirty="0"/>
              <a:t>К </a:t>
            </a:r>
            <a:r>
              <a:rPr lang="ru-RU" sz="1800" b="1" i="1" dirty="0"/>
              <a:t>функциональным нормативам</a:t>
            </a:r>
            <a:r>
              <a:rPr lang="ru-RU" sz="1800" dirty="0"/>
              <a:t> относится качество и своевременность проработки планов, четкая организованность подразделений, оперативный учет и контроль, строгое распределение функциональных обязанностей в каждом структурном подразделении организации.</a:t>
            </a: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228070133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23</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274717" y="917543"/>
            <a:ext cx="864095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b="1" i="1" dirty="0"/>
              <a:t>Нормативы в социальной сфере</a:t>
            </a:r>
            <a:r>
              <a:rPr lang="ru-RU" sz="2000" dirty="0"/>
              <a:t> должны обеспечить оптимальные условия для специального развития коллектива. К ним относятся показатели стимулирования и охраны труда, показатели обеспеченности всех сотрудников необходимыми техническими средствами для успешной работы. Сюда также относится необходимость систематического повышения профессионального роста, хорошая мотивация, правовые и экологические нормативы.</a:t>
            </a:r>
          </a:p>
          <a:p>
            <a:pPr algn="just">
              <a:buNone/>
            </a:pPr>
            <a:r>
              <a:rPr lang="ru-RU" sz="2000" dirty="0"/>
              <a:t>Таким образом, нормативный подход при проведении анализа требует учета всей совокупности нормативов при управлении ресурсами, процессом и продуктом. Чем больше будет научно обоснованных нормативов по всем аспектам деятельности организации, тем скорее придет успех в достижении поставленных целей.</a:t>
            </a: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421586365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24</a:t>
            </a:fld>
            <a:endParaRPr lang="ru-RU" altLang="ru-KZ" sz="1400"/>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274717" y="917543"/>
            <a:ext cx="8640959"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b="1" i="1" dirty="0">
                <a:solidFill>
                  <a:srgbClr val="0070C0"/>
                </a:solidFill>
              </a:rPr>
              <a:t>Поведенческий подход</a:t>
            </a:r>
            <a:r>
              <a:rPr lang="ru-RU" sz="2000" i="1" dirty="0">
                <a:solidFill>
                  <a:srgbClr val="0070C0"/>
                </a:solidFill>
              </a:rPr>
              <a:t> </a:t>
            </a:r>
            <a:r>
              <a:rPr lang="ru-RU" sz="2000" dirty="0"/>
              <a:t>позволяет создать все необходимые условия для реализации творческих способностей каждого сотрудника, осознания собственной значимости в управлении организацией. Большое значение для менеджеров здесь приобретают изучение различных поведенческих подходов, которые рекомендует общий менеджмент, и исследование возможности их применения в процессе анализа организации. Необходимо помнить, что человек – самый важный элемент в системе управления. Удачно подобранная команда единомышленников и партнеров, способных понимать и внедрять идеи своего руководителя, – важнейшее условие экономического успеха.</a:t>
            </a:r>
          </a:p>
        </p:txBody>
      </p:sp>
      <p:sp>
        <p:nvSpPr>
          <p:cNvPr id="5" name="TextBox 4">
            <a:extLst>
              <a:ext uri="{FF2B5EF4-FFF2-40B4-BE49-F238E27FC236}">
                <a16:creationId xmlns:a16="http://schemas.microsoft.com/office/drawing/2014/main" id="{7CA79004-593F-E94D-83AE-851A61695461}"/>
              </a:ext>
            </a:extLst>
          </p:cNvPr>
          <p:cNvSpPr txBox="1"/>
          <p:nvPr/>
        </p:nvSpPr>
        <p:spPr>
          <a:xfrm>
            <a:off x="441930" y="136525"/>
            <a:ext cx="8306534" cy="461665"/>
          </a:xfrm>
          <a:prstGeom prst="rect">
            <a:avLst/>
          </a:prstGeom>
          <a:noFill/>
        </p:spPr>
        <p:txBody>
          <a:bodyPr wrap="square">
            <a:spAutoFit/>
          </a:bodyPr>
          <a:lstStyle/>
          <a:p>
            <a:pPr>
              <a:defRPr/>
            </a:pPr>
            <a:r>
              <a:rPr lang="kk-KZ" sz="2400" b="1" dirty="0">
                <a:solidFill>
                  <a:schemeClr val="accent5">
                    <a:lumMod val="50000"/>
                  </a:schemeClr>
                </a:solidFill>
              </a:rPr>
              <a:t>6. </a:t>
            </a:r>
            <a:r>
              <a:rPr lang="ru-RU" sz="2400" b="1" dirty="0">
                <a:solidFill>
                  <a:schemeClr val="accent5">
                    <a:lumMod val="50000"/>
                  </a:schemeClr>
                </a:solidFill>
              </a:rPr>
              <a:t>Современные подходы к исследованию систем</a:t>
            </a:r>
            <a:endParaRPr lang="ru-KZ" sz="2400" b="1" dirty="0">
              <a:solidFill>
                <a:schemeClr val="accent5">
                  <a:lumMod val="50000"/>
                </a:schemeClr>
              </a:solidFill>
            </a:endParaRPr>
          </a:p>
        </p:txBody>
      </p:sp>
    </p:spTree>
    <p:extLst>
      <p:ext uri="{BB962C8B-B14F-4D97-AF65-F5344CB8AC3E}">
        <p14:creationId xmlns:p14="http://schemas.microsoft.com/office/powerpoint/2010/main" val="158144782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Номер слайда 3">
            <a:extLst>
              <a:ext uri="{FF2B5EF4-FFF2-40B4-BE49-F238E27FC236}">
                <a16:creationId xmlns:a16="http://schemas.microsoft.com/office/drawing/2014/main" id="{0FC22600-0453-2C49-929E-7A6447E4E33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901B9D-7D4F-6549-930E-4E02024D9E94}" type="slidenum">
              <a:rPr lang="ru-RU" altLang="ru-KZ" sz="1400" smtClean="0"/>
              <a:pPr>
                <a:spcBef>
                  <a:spcPct val="0"/>
                </a:spcBef>
                <a:buFontTx/>
                <a:buNone/>
              </a:pPr>
              <a:t>25</a:t>
            </a:fld>
            <a:endParaRPr lang="ru-RU" altLang="ru-KZ" sz="1400"/>
          </a:p>
        </p:txBody>
      </p:sp>
      <p:sp>
        <p:nvSpPr>
          <p:cNvPr id="4" name="TextBox 3">
            <a:extLst>
              <a:ext uri="{FF2B5EF4-FFF2-40B4-BE49-F238E27FC236}">
                <a16:creationId xmlns:a16="http://schemas.microsoft.com/office/drawing/2014/main" id="{7CE1BB33-CC1D-6A49-98AE-B8694B6CBBFF}"/>
              </a:ext>
            </a:extLst>
          </p:cNvPr>
          <p:cNvSpPr txBox="1"/>
          <p:nvPr/>
        </p:nvSpPr>
        <p:spPr>
          <a:xfrm>
            <a:off x="215900" y="160338"/>
            <a:ext cx="8712200" cy="5355312"/>
          </a:xfrm>
          <a:prstGeom prst="rect">
            <a:avLst/>
          </a:prstGeom>
          <a:noFill/>
        </p:spPr>
        <p:txBody>
          <a:bodyPr>
            <a:spAutoFit/>
          </a:bodyPr>
          <a:lstStyle/>
          <a:p>
            <a:pPr algn="ctr">
              <a:defRPr/>
            </a:pPr>
            <a:r>
              <a:rPr lang="ru-RU" b="1" dirty="0">
                <a:solidFill>
                  <a:srgbClr val="C00000"/>
                </a:solidFill>
                <a:latin typeface="+mn-lt"/>
                <a:cs typeface="Times New Roman" panose="02020603050405020304" pitchFamily="18" charset="0"/>
              </a:rPr>
              <a:t>Задание 6</a:t>
            </a:r>
            <a:endParaRPr lang="ru-KZ" dirty="0">
              <a:solidFill>
                <a:srgbClr val="C00000"/>
              </a:solidFill>
              <a:latin typeface="+mn-lt"/>
              <a:cs typeface="Times New Roman" panose="02020603050405020304" pitchFamily="18" charset="0"/>
            </a:endParaRPr>
          </a:p>
          <a:p>
            <a:pPr algn="ctr">
              <a:defRPr/>
            </a:pPr>
            <a:r>
              <a:rPr lang="ru-RU" b="1" dirty="0">
                <a:solidFill>
                  <a:srgbClr val="C00000"/>
                </a:solidFill>
                <a:latin typeface="+mn-lt"/>
                <a:cs typeface="Times New Roman" panose="02020603050405020304" pitchFamily="18" charset="0"/>
              </a:rPr>
              <a:t>по дисциплине «Методы научных исследований»</a:t>
            </a:r>
            <a:endParaRPr lang="ru-KZ" dirty="0">
              <a:solidFill>
                <a:srgbClr val="C00000"/>
              </a:solidFill>
              <a:latin typeface="+mn-lt"/>
              <a:cs typeface="Times New Roman" panose="02020603050405020304" pitchFamily="18" charset="0"/>
            </a:endParaRPr>
          </a:p>
          <a:p>
            <a:pPr algn="ctr">
              <a:defRPr/>
            </a:pPr>
            <a:r>
              <a:rPr lang="ru-RU" dirty="0">
                <a:solidFill>
                  <a:srgbClr val="0070C0"/>
                </a:solidFill>
                <a:latin typeface="+mn-lt"/>
                <a:cs typeface="Times New Roman" panose="02020603050405020304" pitchFamily="18" charset="0"/>
              </a:rPr>
              <a:t> </a:t>
            </a:r>
            <a:endParaRPr lang="ru-KZ" dirty="0">
              <a:solidFill>
                <a:srgbClr val="0070C0"/>
              </a:solidFill>
              <a:latin typeface="+mn-lt"/>
              <a:cs typeface="Times New Roman" panose="02020603050405020304" pitchFamily="18" charset="0"/>
            </a:endParaRPr>
          </a:p>
          <a:p>
            <a:pPr algn="just">
              <a:defRPr/>
            </a:pPr>
            <a:r>
              <a:rPr lang="ru-RU" b="1" dirty="0">
                <a:solidFill>
                  <a:srgbClr val="0070C0"/>
                </a:solidFill>
                <a:latin typeface="+mn-lt"/>
                <a:cs typeface="Times New Roman" panose="02020603050405020304" pitchFamily="18" charset="0"/>
              </a:rPr>
              <a:t>Тема задания:</a:t>
            </a:r>
            <a:endParaRPr lang="ru-KZ" dirty="0">
              <a:latin typeface="+mn-lt"/>
              <a:cs typeface="Times New Roman" panose="02020603050405020304" pitchFamily="18" charset="0"/>
            </a:endParaRPr>
          </a:p>
          <a:p>
            <a:pPr>
              <a:defRPr/>
            </a:pPr>
            <a:r>
              <a:rPr lang="ru-RU" dirty="0">
                <a:latin typeface="+mn-lt"/>
                <a:cs typeface="Times New Roman" panose="02020603050405020304" pitchFamily="18" charset="0"/>
              </a:rPr>
              <a:t> </a:t>
            </a:r>
            <a:r>
              <a:rPr lang="ru-RU" b="1" dirty="0">
                <a:solidFill>
                  <a:srgbClr val="0070C0"/>
                </a:solidFill>
                <a:latin typeface="+mn-lt"/>
                <a:cs typeface="Times New Roman" panose="02020603050405020304" pitchFamily="18" charset="0"/>
              </a:rPr>
              <a:t>Задание:  </a:t>
            </a:r>
            <a:endParaRPr lang="ru-KZ" dirty="0">
              <a:solidFill>
                <a:srgbClr val="0070C0"/>
              </a:solidFill>
              <a:latin typeface="+mn-lt"/>
              <a:cs typeface="Times New Roman" panose="02020603050405020304" pitchFamily="18" charset="0"/>
            </a:endParaRPr>
          </a:p>
          <a:p>
            <a:pPr marL="342900" indent="-342900" algn="just">
              <a:buAutoNum type="arabicParenR"/>
              <a:defRPr/>
            </a:pPr>
            <a:r>
              <a:rPr lang="ru-RU" dirty="0">
                <a:latin typeface="+mn-lt"/>
                <a:cs typeface="Times New Roman" panose="02020603050405020304" pitchFamily="18" charset="0"/>
              </a:rPr>
              <a:t>Дать предварительную схему исследований по Вашей теме диссертационной работы;</a:t>
            </a:r>
          </a:p>
          <a:p>
            <a:pPr marL="342900" indent="-342900" algn="just">
              <a:buAutoNum type="arabicParenR"/>
              <a:defRPr/>
            </a:pPr>
            <a:r>
              <a:rPr lang="ru-RU" dirty="0">
                <a:latin typeface="+mn-lt"/>
                <a:cs typeface="Times New Roman" panose="02020603050405020304" pitchFamily="18" charset="0"/>
              </a:rPr>
              <a:t>Дать характеристику подходов к исследованиям по Вашей теме, которые Вы намерены применять </a:t>
            </a:r>
          </a:p>
          <a:p>
            <a:pPr algn="just">
              <a:defRPr/>
            </a:pPr>
            <a:endParaRPr lang="ru-RU" dirty="0">
              <a:latin typeface="+mn-lt"/>
              <a:cs typeface="Times New Roman" panose="02020603050405020304" pitchFamily="18" charset="0"/>
            </a:endParaRPr>
          </a:p>
          <a:p>
            <a:pPr algn="just">
              <a:defRPr/>
            </a:pPr>
            <a:r>
              <a:rPr lang="ru-KZ" dirty="0">
                <a:latin typeface="+mn-lt"/>
                <a:cs typeface="Times New Roman" panose="02020603050405020304" pitchFamily="18" charset="0"/>
              </a:rPr>
              <a:t> </a:t>
            </a:r>
            <a:r>
              <a:rPr lang="ru-RU" b="1" dirty="0">
                <a:latin typeface="+mn-lt"/>
                <a:cs typeface="Times New Roman" panose="02020603050405020304" pitchFamily="18" charset="0"/>
              </a:rPr>
              <a:t> </a:t>
            </a:r>
            <a:endParaRPr lang="ru-KZ" dirty="0">
              <a:latin typeface="+mn-lt"/>
              <a:cs typeface="Times New Roman" panose="02020603050405020304" pitchFamily="18" charset="0"/>
            </a:endParaRPr>
          </a:p>
          <a:p>
            <a:pPr>
              <a:defRPr/>
            </a:pPr>
            <a:r>
              <a:rPr lang="ru-RU" b="1" dirty="0">
                <a:solidFill>
                  <a:srgbClr val="0070C0"/>
                </a:solidFill>
                <a:latin typeface="+mn-lt"/>
                <a:cs typeface="Times New Roman" panose="02020603050405020304" pitchFamily="18" charset="0"/>
              </a:rPr>
              <a:t>Оформление задания: </a:t>
            </a:r>
            <a:endParaRPr lang="ru-KZ" dirty="0">
              <a:solidFill>
                <a:srgbClr val="0070C0"/>
              </a:solidFill>
              <a:latin typeface="+mn-lt"/>
              <a:cs typeface="Times New Roman" panose="02020603050405020304" pitchFamily="18" charset="0"/>
            </a:endParaRPr>
          </a:p>
          <a:p>
            <a:pPr marL="285750" indent="-285750">
              <a:buFont typeface="Wingdings" pitchFamily="2" charset="2"/>
              <a:buChar char="Ø"/>
              <a:defRPr/>
            </a:pPr>
            <a:r>
              <a:rPr lang="ru-RU" dirty="0">
                <a:latin typeface="+mn-lt"/>
                <a:cs typeface="Times New Roman" panose="02020603050405020304" pitchFamily="18" charset="0"/>
              </a:rPr>
              <a:t>выполнить в виде текстового документа или презентации, если это необходимо. </a:t>
            </a:r>
          </a:p>
          <a:p>
            <a:pPr marL="285750" indent="-285750">
              <a:buFont typeface="Wingdings" pitchFamily="2" charset="2"/>
              <a:buChar char="Ø"/>
              <a:defRPr/>
            </a:pPr>
            <a:r>
              <a:rPr lang="ru-RU" dirty="0">
                <a:latin typeface="+mn-lt"/>
                <a:cs typeface="Times New Roman" panose="02020603050405020304" pitchFamily="18" charset="0"/>
              </a:rPr>
              <a:t>наименование файла для загрузки должно выглядеть так: </a:t>
            </a:r>
            <a:endParaRPr lang="ru-KZ" dirty="0">
              <a:latin typeface="+mn-lt"/>
              <a:cs typeface="Times New Roman" panose="02020603050405020304" pitchFamily="18" charset="0"/>
            </a:endParaRPr>
          </a:p>
          <a:p>
            <a:pPr>
              <a:defRPr/>
            </a:pPr>
            <a:r>
              <a:rPr lang="ru-RU" b="1" i="1" dirty="0">
                <a:latin typeface="+mn-lt"/>
                <a:cs typeface="Times New Roman" panose="02020603050405020304" pitchFamily="18" charset="0"/>
              </a:rPr>
              <a:t>Задание 6-МНИ-Фамилия студента.</a:t>
            </a:r>
            <a:endParaRPr lang="ru-KZ" dirty="0">
              <a:latin typeface="+mn-lt"/>
              <a:cs typeface="Times New Roman" panose="02020603050405020304" pitchFamily="18" charset="0"/>
            </a:endParaRPr>
          </a:p>
          <a:p>
            <a:pPr>
              <a:defRPr/>
            </a:pPr>
            <a:endParaRPr lang="ru-KZ" dirty="0">
              <a:solidFill>
                <a:srgbClr val="0070C0"/>
              </a:solidFill>
              <a:latin typeface="+mn-lt"/>
              <a:cs typeface="Times New Roman" panose="02020603050405020304" pitchFamily="18" charset="0"/>
            </a:endParaRPr>
          </a:p>
          <a:p>
            <a:pPr>
              <a:defRPr/>
            </a:pPr>
            <a:r>
              <a:rPr lang="ru-KZ" b="1" dirty="0">
                <a:solidFill>
                  <a:srgbClr val="0070C0"/>
                </a:solidFill>
                <a:latin typeface="+mn-lt"/>
                <a:cs typeface="Times New Roman" panose="02020603050405020304" pitchFamily="18" charset="0"/>
              </a:rPr>
              <a:t> Сдача задания:</a:t>
            </a:r>
            <a:endParaRPr lang="ru-KZ" dirty="0">
              <a:solidFill>
                <a:srgbClr val="0070C0"/>
              </a:solidFill>
              <a:latin typeface="+mn-lt"/>
              <a:cs typeface="Times New Roman" panose="02020603050405020304" pitchFamily="18" charset="0"/>
            </a:endParaRPr>
          </a:p>
          <a:p>
            <a:pPr>
              <a:defRPr/>
            </a:pPr>
            <a:r>
              <a:rPr lang="ru-RU" dirty="0">
                <a:latin typeface="+mn-lt"/>
                <a:cs typeface="Times New Roman" panose="02020603050405020304" pitchFamily="18" charset="0"/>
              </a:rPr>
              <a:t>п</a:t>
            </a:r>
            <a:r>
              <a:rPr lang="ru-KZ" dirty="0">
                <a:latin typeface="+mn-lt"/>
                <a:cs typeface="Times New Roman" panose="02020603050405020304" pitchFamily="18" charset="0"/>
              </a:rPr>
              <a:t>рикрепленным файлом на портале </a:t>
            </a:r>
            <a:r>
              <a:rPr lang="en-US" u="sng" dirty="0">
                <a:latin typeface="+mn-lt"/>
                <a:cs typeface="Times New Roman" panose="02020603050405020304" pitchFamily="18" charset="0"/>
                <a:hlinkClick r:id="rId2"/>
              </a:rPr>
              <a:t>https</a:t>
            </a:r>
            <a:r>
              <a:rPr lang="ru-RU" u="sng" dirty="0">
                <a:latin typeface="+mn-lt"/>
                <a:cs typeface="Times New Roman" panose="02020603050405020304" pitchFamily="18" charset="0"/>
                <a:hlinkClick r:id="rId2"/>
              </a:rPr>
              <a:t>://</a:t>
            </a:r>
            <a:r>
              <a:rPr lang="en-US" u="sng" dirty="0">
                <a:latin typeface="+mn-lt"/>
                <a:cs typeface="Times New Roman" panose="02020603050405020304" pitchFamily="18" charset="0"/>
                <a:hlinkClick r:id="rId2"/>
              </a:rPr>
              <a:t>polytechonline</a:t>
            </a:r>
            <a:r>
              <a:rPr lang="ru-RU" u="sng" dirty="0">
                <a:latin typeface="+mn-lt"/>
                <a:cs typeface="Times New Roman" panose="02020603050405020304" pitchFamily="18" charset="0"/>
                <a:hlinkClick r:id="rId2"/>
              </a:rPr>
              <a:t>.</a:t>
            </a:r>
            <a:r>
              <a:rPr lang="en-US" u="sng" dirty="0">
                <a:latin typeface="+mn-lt"/>
                <a:cs typeface="Times New Roman" panose="02020603050405020304" pitchFamily="18" charset="0"/>
                <a:hlinkClick r:id="rId2"/>
              </a:rPr>
              <a:t>kz</a:t>
            </a:r>
            <a:r>
              <a:rPr lang="ru-RU" u="sng" dirty="0">
                <a:latin typeface="+mn-lt"/>
                <a:cs typeface="Times New Roman" panose="02020603050405020304" pitchFamily="18" charset="0"/>
                <a:hlinkClick r:id="rId2"/>
              </a:rPr>
              <a:t>/</a:t>
            </a:r>
            <a:endParaRPr lang="ru-KZ" dirty="0">
              <a:latin typeface="+mn-lt"/>
              <a:cs typeface="Times New Roman" panose="02020603050405020304"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Номер слайда 3">
            <a:extLst>
              <a:ext uri="{FF2B5EF4-FFF2-40B4-BE49-F238E27FC236}">
                <a16:creationId xmlns:a16="http://schemas.microsoft.com/office/drawing/2014/main" id="{4BB77758-F345-7841-A17D-1AC59E911D7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6505AB4-A503-8244-920A-7E474B9CE308}" type="slidenum">
              <a:rPr lang="ru-RU" altLang="ru-KZ" sz="1400" smtClean="0"/>
              <a:pPr>
                <a:spcBef>
                  <a:spcPct val="0"/>
                </a:spcBef>
                <a:buFontTx/>
                <a:buNone/>
              </a:pPr>
              <a:t>26</a:t>
            </a:fld>
            <a:endParaRPr lang="ru-RU" altLang="ru-KZ" sz="1400"/>
          </a:p>
        </p:txBody>
      </p:sp>
      <p:sp>
        <p:nvSpPr>
          <p:cNvPr id="4" name="TextBox 3">
            <a:extLst>
              <a:ext uri="{FF2B5EF4-FFF2-40B4-BE49-F238E27FC236}">
                <a16:creationId xmlns:a16="http://schemas.microsoft.com/office/drawing/2014/main" id="{111A7ACA-D13B-1641-B0E2-DD60EBFDC4CE}"/>
              </a:ext>
            </a:extLst>
          </p:cNvPr>
          <p:cNvSpPr txBox="1"/>
          <p:nvPr/>
        </p:nvSpPr>
        <p:spPr>
          <a:xfrm>
            <a:off x="215900" y="476250"/>
            <a:ext cx="8712200" cy="3416320"/>
          </a:xfrm>
          <a:prstGeom prst="rect">
            <a:avLst/>
          </a:prstGeom>
          <a:noFill/>
        </p:spPr>
        <p:txBody>
          <a:bodyPr>
            <a:spAutoFit/>
          </a:bodyPr>
          <a:lstStyle/>
          <a:p>
            <a:pPr algn="ctr">
              <a:defRPr/>
            </a:pPr>
            <a:r>
              <a:rPr lang="ru-KZ" sz="2400" b="1" dirty="0">
                <a:solidFill>
                  <a:schemeClr val="accent1">
                    <a:lumMod val="50000"/>
                  </a:schemeClr>
                </a:solidFill>
              </a:rPr>
              <a:t>Литература</a:t>
            </a:r>
          </a:p>
          <a:p>
            <a:pPr algn="ctr">
              <a:defRPr/>
            </a:pPr>
            <a:endParaRPr lang="ru-KZ" sz="1600" dirty="0"/>
          </a:p>
          <a:p>
            <a:pPr marL="342900" indent="-342900" algn="just">
              <a:buFont typeface="+mj-lt"/>
              <a:buAutoNum type="arabicPeriod"/>
              <a:defRPr/>
            </a:pPr>
            <a:r>
              <a:rPr lang="ru-RU" sz="1600" dirty="0" err="1"/>
              <a:t>Борытко</a:t>
            </a:r>
            <a:r>
              <a:rPr lang="ru-RU" sz="1600" dirty="0"/>
              <a:t>, Н. М. Методология и методы психолого-педагогических исследований: учебное пособие для ВПО / Н. М. </a:t>
            </a:r>
            <a:r>
              <a:rPr lang="ru-RU" sz="1600" dirty="0" err="1"/>
              <a:t>Борытко</a:t>
            </a:r>
            <a:r>
              <a:rPr lang="ru-RU" sz="1600" dirty="0"/>
              <a:t>. – М.: Академия, 2009. – 320 с.</a:t>
            </a:r>
          </a:p>
          <a:p>
            <a:pPr marL="342900" indent="-342900" algn="just">
              <a:buFont typeface="+mj-lt"/>
              <a:buAutoNum type="arabicPeriod"/>
              <a:defRPr/>
            </a:pPr>
            <a:r>
              <a:rPr lang="ru-RU" sz="1600" dirty="0" err="1"/>
              <a:t>Загвязинский</a:t>
            </a:r>
            <a:r>
              <a:rPr lang="ru-RU" sz="1600" dirty="0"/>
              <a:t>, В. И. Методология и методы психолого-педагогического исследования: учеб. пособие / В. И. </a:t>
            </a:r>
            <a:r>
              <a:rPr lang="ru-RU" sz="1600" dirty="0" err="1"/>
              <a:t>Загвязинский</a:t>
            </a:r>
            <a:r>
              <a:rPr lang="ru-RU" sz="1600" dirty="0"/>
              <a:t>, Р. </a:t>
            </a:r>
            <a:r>
              <a:rPr lang="ru-RU" sz="1600" dirty="0" err="1"/>
              <a:t>Атаханов</a:t>
            </a:r>
            <a:r>
              <a:rPr lang="ru-RU" sz="1600" dirty="0"/>
              <a:t>. – М.: Академия, 2010. – 208 с.</a:t>
            </a:r>
          </a:p>
          <a:p>
            <a:pPr marL="342900" indent="-342900" algn="just">
              <a:buFont typeface="+mj-lt"/>
              <a:buAutoNum type="arabicPeriod"/>
              <a:defRPr/>
            </a:pPr>
            <a:r>
              <a:rPr lang="ru-RU" sz="1600" dirty="0"/>
              <a:t>Краевский, В. В. Методологические характеристики научного исследования / В. В. Краевский // Народное образование. – 2010. – № 5. – С. 135-144.</a:t>
            </a:r>
          </a:p>
          <a:p>
            <a:pPr marL="342900" indent="-342900" algn="just">
              <a:buFont typeface="+mj-lt"/>
              <a:buAutoNum type="arabicPeriod"/>
              <a:defRPr/>
            </a:pPr>
            <a:r>
              <a:rPr lang="ru-RU" sz="1600" dirty="0"/>
              <a:t>Новиков, А. М. Научно-экспериментальная работа в образовательном учреждении: деловые советы / А. М. Новиков. – М.: АПО РАО, 1998. – 134 с.</a:t>
            </a:r>
          </a:p>
          <a:p>
            <a:pPr marL="342900" indent="-342900" algn="just">
              <a:buFont typeface="+mj-lt"/>
              <a:buAutoNum type="arabicPeriod"/>
              <a:defRPr/>
            </a:pPr>
            <a:r>
              <a:rPr lang="ru-RU" sz="1600" dirty="0"/>
              <a:t>Степин, В. С. Философия и методология науки: учебник. – М.: Академический проект, 2015. – 720 с.</a:t>
            </a:r>
          </a:p>
          <a:p>
            <a:pPr algn="ctr">
              <a:defRPr/>
            </a:pPr>
            <a:endParaRPr lang="ru-KZ" sz="16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Номер слайда 3">
            <a:extLst>
              <a:ext uri="{FF2B5EF4-FFF2-40B4-BE49-F238E27FC236}">
                <a16:creationId xmlns:a16="http://schemas.microsoft.com/office/drawing/2014/main" id="{168812DB-CE73-444D-9041-56A34A282675}"/>
              </a:ext>
            </a:extLst>
          </p:cNvPr>
          <p:cNvSpPr>
            <a:spLocks noGrp="1"/>
          </p:cNvSpPr>
          <p:nvPr>
            <p:ph type="sldNum" sz="quarter" idx="12"/>
          </p:nvPr>
        </p:nvSpPr>
        <p:spPr>
          <a:xfrm>
            <a:off x="6877050" y="6296025"/>
            <a:ext cx="2133600" cy="4762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1BC5285-CA6E-BB48-A218-2462D00626BC}" type="slidenum">
              <a:rPr lang="ru-RU" altLang="ru-KZ" sz="1400" smtClean="0"/>
              <a:pPr>
                <a:spcBef>
                  <a:spcPct val="0"/>
                </a:spcBef>
                <a:buFontTx/>
                <a:buNone/>
              </a:pPr>
              <a:t>27</a:t>
            </a:fld>
            <a:endParaRPr lang="ru-RU" altLang="ru-KZ" sz="1400"/>
          </a:p>
        </p:txBody>
      </p:sp>
      <p:sp>
        <p:nvSpPr>
          <p:cNvPr id="45058" name="AutoShape 10" descr="V={\frac  {m_{{1}}-m_{{2}}}{\rho _{{2}}}}">
            <a:extLst>
              <a:ext uri="{FF2B5EF4-FFF2-40B4-BE49-F238E27FC236}">
                <a16:creationId xmlns:a16="http://schemas.microsoft.com/office/drawing/2014/main" id="{DA6DC3C0-6E51-2046-88E0-A6359413B35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KZ" altLang="ru-KZ" sz="1800"/>
          </a:p>
        </p:txBody>
      </p:sp>
      <p:sp>
        <p:nvSpPr>
          <p:cNvPr id="2" name="Прямоугольник 1">
            <a:extLst>
              <a:ext uri="{FF2B5EF4-FFF2-40B4-BE49-F238E27FC236}">
                <a16:creationId xmlns:a16="http://schemas.microsoft.com/office/drawing/2014/main" id="{55ED9AB8-9C6E-DE4D-9BEA-B1309397D839}"/>
              </a:ext>
            </a:extLst>
          </p:cNvPr>
          <p:cNvSpPr/>
          <p:nvPr/>
        </p:nvSpPr>
        <p:spPr>
          <a:xfrm>
            <a:off x="593442" y="2579141"/>
            <a:ext cx="7957115" cy="830997"/>
          </a:xfrm>
          <a:prstGeom prst="rect">
            <a:avLst/>
          </a:prstGeom>
          <a:noFill/>
          <a:effectLst>
            <a:glow rad="228600">
              <a:schemeClr val="accent2">
                <a:satMod val="175000"/>
                <a:alpha val="40000"/>
              </a:schemeClr>
            </a:glow>
            <a:softEdge rad="6350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ru-RU" sz="4800" b="1" spc="50" dirty="0">
                <a:ln w="11430"/>
                <a:solidFill>
                  <a:srgbClr val="C00000"/>
                </a:solidFill>
                <a:effectLst>
                  <a:outerShdw blurRad="76200" dist="50800" dir="5400000" algn="tl" rotWithShape="0">
                    <a:srgbClr val="000000">
                      <a:alpha val="65000"/>
                    </a:srgbClr>
                  </a:outerShdw>
                </a:effectLst>
                <a:latin typeface="Arial" charset="0"/>
              </a:rPr>
              <a:t>Благодарю за внимание!</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3</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7559675" cy="461963"/>
          </a:xfrm>
          <a:prstGeom prst="rect">
            <a:avLst/>
          </a:prstGeom>
          <a:noFill/>
        </p:spPr>
        <p:txBody>
          <a:bodyPr>
            <a:spAutoFit/>
          </a:bodyPr>
          <a:lstStyle/>
          <a:p>
            <a:pPr>
              <a:defRPr/>
            </a:pPr>
            <a:r>
              <a:rPr lang="kk-KZ" sz="2400" b="1" dirty="0">
                <a:solidFill>
                  <a:schemeClr val="accent1">
                    <a:lumMod val="50000"/>
                  </a:schemeClr>
                </a:solidFill>
              </a:rPr>
              <a:t>1. </a:t>
            </a:r>
            <a:r>
              <a:rPr lang="kk-KZ" sz="2400" b="1" dirty="0" err="1">
                <a:solidFill>
                  <a:schemeClr val="accent1">
                    <a:lumMod val="50000"/>
                  </a:schemeClr>
                </a:solidFill>
              </a:rPr>
              <a:t>Введение</a:t>
            </a:r>
            <a:endParaRPr lang="ru-KZ" sz="24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541523" y="908720"/>
            <a:ext cx="8060953"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t>Процесс осуществления исследования может быть построен по-разному. Оно может начинаться с разработки цели и последовательно проводиться до достижения определенного результата, проходя этапы гипотезы или концепции, предварительных рекомендаций или только лишь подготовительных работ. Процесс исследования – это последовательность этапов его осуществления, комбинация и последовательность различных операций и процедур, выбор и сочетание приоритетов.</a:t>
            </a:r>
          </a:p>
          <a:p>
            <a:pPr algn="just">
              <a:buNone/>
            </a:pPr>
            <a:r>
              <a:rPr lang="ru-RU" sz="2000" dirty="0"/>
              <a:t>Этапы исследования характеризует комплекс операций, определяющих качественное различие деятельности в процессе его проведения. Такими этапами могут быть цель, накопление информации, обучение (образование), концепция, гипотеза, проблема, рецепт, проект, рекомендации, решение, модель, методика.</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4</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190500" y="131763"/>
            <a:ext cx="7559675" cy="461962"/>
          </a:xfrm>
          <a:prstGeom prst="rect">
            <a:avLst/>
          </a:prstGeom>
          <a:noFill/>
        </p:spPr>
        <p:txBody>
          <a:bodyPr>
            <a:spAutoFit/>
          </a:bodyPr>
          <a:lstStyle/>
          <a:p>
            <a:pPr>
              <a:defRPr/>
            </a:pPr>
            <a:r>
              <a:rPr lang="kk-KZ" sz="2400" b="1" dirty="0">
                <a:solidFill>
                  <a:schemeClr val="accent1">
                    <a:lumMod val="50000"/>
                  </a:schemeClr>
                </a:solidFill>
              </a:rPr>
              <a:t>2. </a:t>
            </a:r>
            <a:r>
              <a:rPr lang="kk-KZ" sz="2400" b="1" dirty="0" err="1">
                <a:solidFill>
                  <a:schemeClr val="accent1">
                    <a:lumMod val="50000"/>
                  </a:schemeClr>
                </a:solidFill>
              </a:rPr>
              <a:t>Методологическая</a:t>
            </a:r>
            <a:r>
              <a:rPr lang="kk-KZ" sz="2400" b="1" dirty="0">
                <a:solidFill>
                  <a:schemeClr val="accent1">
                    <a:lumMod val="50000"/>
                  </a:schemeClr>
                </a:solidFill>
              </a:rPr>
              <a:t> схема </a:t>
            </a:r>
            <a:r>
              <a:rPr lang="kk-KZ" sz="2400" b="1" dirty="0" err="1">
                <a:solidFill>
                  <a:schemeClr val="accent1">
                    <a:lumMod val="50000"/>
                  </a:schemeClr>
                </a:solidFill>
              </a:rPr>
              <a:t>исследований</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190500" y="671513"/>
            <a:ext cx="8496300" cy="3416320"/>
          </a:xfrm>
          <a:prstGeom prst="rect">
            <a:avLst/>
          </a:prstGeom>
          <a:noFill/>
        </p:spPr>
        <p:txBody>
          <a:bodyPr>
            <a:spAutoFit/>
          </a:bodyPr>
          <a:lstStyle/>
          <a:p>
            <a:pPr indent="490538" algn="just">
              <a:defRPr/>
            </a:pPr>
            <a:r>
              <a:rPr lang="ru-RU" b="1" dirty="0"/>
              <a:t>Методологическая схема исследования</a:t>
            </a:r>
            <a:r>
              <a:rPr lang="ru-RU" dirty="0"/>
              <a:t> – комплекс, сочетание, выбор приоритетов, последовательность основных элементов методологии: концепции, гипотезы, проблемы, анализа, подхода, методов, проекта, рекомендаций, модели, цели, решений, рецепта, образования.</a:t>
            </a:r>
          </a:p>
          <a:p>
            <a:pPr indent="490538" algn="just">
              <a:defRPr/>
            </a:pPr>
            <a:r>
              <a:rPr lang="ru-RU" dirty="0"/>
              <a:t>Исследования разных видов предполагают различные процессуально-методологические схемы их проведения. Например, для исследования стратегии необходимо начинать с разработки цели и концепции, а при исследовании какого-либо частного вопроса в сфере функционирования фирмы можно не заострять на этом внимание, а просто уяснить проблему и разработать решение. </a:t>
            </a:r>
          </a:p>
          <a:p>
            <a:pPr indent="490538" algn="just">
              <a:defRPr/>
            </a:pPr>
            <a:r>
              <a:rPr lang="ru-RU" dirty="0"/>
              <a:t>Можно сделать это на основе разработки рабочей гипотезы, предваряющей решение и его последствия по схемам:</a:t>
            </a:r>
            <a:endParaRPr lang="ru-RU"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3B054AE5-8117-DD47-AE62-A3160AF659E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colorTemperature colorTemp="5900"/>
                    </a14:imgEffect>
                    <a14:imgEffect>
                      <a14:brightnessContrast contrast="20000"/>
                    </a14:imgEffect>
                  </a14:imgLayer>
                </a14:imgProps>
              </a:ext>
            </a:extLst>
          </a:blip>
          <a:stretch>
            <a:fillRect/>
          </a:stretch>
        </p:blipFill>
        <p:spPr>
          <a:xfrm>
            <a:off x="971600" y="4165621"/>
            <a:ext cx="6480720" cy="2021049"/>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5</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190500" y="131763"/>
            <a:ext cx="7559675" cy="461962"/>
          </a:xfrm>
          <a:prstGeom prst="rect">
            <a:avLst/>
          </a:prstGeom>
          <a:noFill/>
        </p:spPr>
        <p:txBody>
          <a:bodyPr>
            <a:spAutoFit/>
          </a:bodyPr>
          <a:lstStyle/>
          <a:p>
            <a:pPr>
              <a:defRPr/>
            </a:pPr>
            <a:r>
              <a:rPr lang="kk-KZ" sz="2400" b="1" dirty="0">
                <a:solidFill>
                  <a:schemeClr val="accent1">
                    <a:lumMod val="50000"/>
                  </a:schemeClr>
                </a:solidFill>
              </a:rPr>
              <a:t>2. </a:t>
            </a:r>
            <a:r>
              <a:rPr lang="kk-KZ" sz="2400" b="1" dirty="0" err="1">
                <a:solidFill>
                  <a:schemeClr val="accent1">
                    <a:lumMod val="50000"/>
                  </a:schemeClr>
                </a:solidFill>
              </a:rPr>
              <a:t>Методологическая</a:t>
            </a:r>
            <a:r>
              <a:rPr lang="kk-KZ" sz="2400" b="1" dirty="0">
                <a:solidFill>
                  <a:schemeClr val="accent1">
                    <a:lumMod val="50000"/>
                  </a:schemeClr>
                </a:solidFill>
              </a:rPr>
              <a:t> схема </a:t>
            </a:r>
            <a:r>
              <a:rPr lang="kk-KZ" sz="2400" b="1" dirty="0" err="1">
                <a:solidFill>
                  <a:schemeClr val="accent1">
                    <a:lumMod val="50000"/>
                  </a:schemeClr>
                </a:solidFill>
              </a:rPr>
              <a:t>исследований</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395536" y="980728"/>
            <a:ext cx="8064574" cy="5016758"/>
          </a:xfrm>
          <a:prstGeom prst="rect">
            <a:avLst/>
          </a:prstGeom>
          <a:noFill/>
        </p:spPr>
        <p:txBody>
          <a:bodyPr wrap="square">
            <a:spAutoFit/>
          </a:bodyPr>
          <a:lstStyle/>
          <a:p>
            <a:pPr indent="447675" algn="just"/>
            <a:r>
              <a:rPr lang="ru-RU" sz="2000" dirty="0"/>
              <a:t>Очень часто в качестве этапа процесса исследования используется разработка гипотезы, которая может быть эффективным средством поиска путей решения проблемы, подходов к се пониманию.</a:t>
            </a:r>
          </a:p>
          <a:p>
            <a:pPr indent="490538" algn="just"/>
            <a:endParaRPr lang="ru-RU" sz="2000" dirty="0"/>
          </a:p>
          <a:p>
            <a:pPr indent="490538" algn="just"/>
            <a:r>
              <a:rPr lang="ru-RU" sz="2000" dirty="0"/>
              <a:t>Гипотеза – это вероятностное знание, объяснение, понимание. Поэтому категоричность в оценке и представлении гипотез недопустима. </a:t>
            </a:r>
          </a:p>
          <a:p>
            <a:pPr indent="490538" algn="just"/>
            <a:endParaRPr lang="ru-RU" sz="2000" dirty="0"/>
          </a:p>
          <a:p>
            <a:pPr indent="490538" algn="just"/>
            <a:r>
              <a:rPr lang="ru-RU" sz="2000" dirty="0"/>
              <a:t>Существует принцип: конечная научная ценность гипотетического знания не зависит от степени обоснования гипотезы в момент оценки. Но выбор гипотез тем не менее возможен в соответствии с критерием наибольшей вероятности объяснения исследуемой проблемы или вариантов ее решения.</a:t>
            </a:r>
          </a:p>
          <a:p>
            <a:pPr indent="490538" algn="just"/>
            <a:endParaRPr lang="ru-RU" sz="2000" dirty="0"/>
          </a:p>
          <a:p>
            <a:pPr indent="490538" algn="just"/>
            <a:endParaRPr lang="ru-RU" sz="2000" dirty="0"/>
          </a:p>
        </p:txBody>
      </p:sp>
    </p:spTree>
    <p:extLst>
      <p:ext uri="{BB962C8B-B14F-4D97-AF65-F5344CB8AC3E}">
        <p14:creationId xmlns:p14="http://schemas.microsoft.com/office/powerpoint/2010/main" val="239746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6</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190500" y="131763"/>
            <a:ext cx="7559675" cy="461962"/>
          </a:xfrm>
          <a:prstGeom prst="rect">
            <a:avLst/>
          </a:prstGeom>
          <a:noFill/>
        </p:spPr>
        <p:txBody>
          <a:bodyPr>
            <a:spAutoFit/>
          </a:bodyPr>
          <a:lstStyle/>
          <a:p>
            <a:pPr>
              <a:defRPr/>
            </a:pPr>
            <a:r>
              <a:rPr lang="kk-KZ" sz="2400" b="1" dirty="0">
                <a:solidFill>
                  <a:schemeClr val="accent1">
                    <a:lumMod val="50000"/>
                  </a:schemeClr>
                </a:solidFill>
              </a:rPr>
              <a:t>2. </a:t>
            </a:r>
            <a:r>
              <a:rPr lang="kk-KZ" sz="2400" b="1" dirty="0" err="1">
                <a:solidFill>
                  <a:schemeClr val="accent1">
                    <a:lumMod val="50000"/>
                  </a:schemeClr>
                </a:solidFill>
              </a:rPr>
              <a:t>Методологическая</a:t>
            </a:r>
            <a:r>
              <a:rPr lang="kk-KZ" sz="2400" b="1" dirty="0">
                <a:solidFill>
                  <a:schemeClr val="accent1">
                    <a:lumMod val="50000"/>
                  </a:schemeClr>
                </a:solidFill>
              </a:rPr>
              <a:t> схема </a:t>
            </a:r>
            <a:r>
              <a:rPr lang="kk-KZ" sz="2400" b="1" dirty="0" err="1">
                <a:solidFill>
                  <a:schemeClr val="accent1">
                    <a:lumMod val="50000"/>
                  </a:schemeClr>
                </a:solidFill>
              </a:rPr>
              <a:t>исследований</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395536" y="880318"/>
            <a:ext cx="8288126" cy="5632311"/>
          </a:xfrm>
          <a:prstGeom prst="rect">
            <a:avLst/>
          </a:prstGeom>
          <a:noFill/>
        </p:spPr>
        <p:txBody>
          <a:bodyPr wrap="square">
            <a:spAutoFit/>
          </a:bodyPr>
          <a:lstStyle/>
          <a:p>
            <a:pPr indent="447675" algn="just"/>
            <a:r>
              <a:rPr lang="ru-RU" b="1" dirty="0"/>
              <a:t>Гипотеза</a:t>
            </a:r>
            <a:r>
              <a:rPr lang="ru-RU" dirty="0"/>
              <a:t> – это вариант объяснения при недостаточной информации. Существуют требования, согласно которым она выбирается или конструируется.</a:t>
            </a:r>
          </a:p>
          <a:p>
            <a:pPr indent="447675" algn="just"/>
            <a:r>
              <a:rPr lang="ru-RU" dirty="0"/>
              <a:t>1. Гипотетическое объяснение должно быть построено по методологии научного объяснения – причины, факторы, зависимости и пр.</a:t>
            </a:r>
          </a:p>
          <a:p>
            <a:pPr indent="447675" algn="just"/>
            <a:r>
              <a:rPr lang="ru-RU" dirty="0"/>
              <a:t>2. Гипотеза должна учитывать известные законы, но не подстраиваться к ним, не искать абсолютного соответствия. Она предназначена для объяснения всех фактов, характеризующих проблему.</a:t>
            </a:r>
          </a:p>
          <a:p>
            <a:pPr indent="447675" algn="just"/>
            <a:r>
              <a:rPr lang="ru-RU" dirty="0"/>
              <a:t>4. Гипотеза должна быть принципиально проверяемой, т.е. следствиям, которые из нее выводятся, должны соответствовать определенные практические эффекты.</a:t>
            </a:r>
          </a:p>
          <a:p>
            <a:pPr indent="447675" algn="just"/>
            <a:r>
              <a:rPr lang="ru-RU" dirty="0"/>
              <a:t>5. Она должна строиться по принципу максимально возможной простоты.</a:t>
            </a:r>
          </a:p>
          <a:p>
            <a:pPr indent="447675" algn="just"/>
            <a:r>
              <a:rPr lang="ru-RU" dirty="0"/>
              <a:t>6. Гипотеза должна быть логически непротиворечивой. Ее собственные внутренние элементы должны представлять систему строго согласованных элементов, имеющих единое логическое основание.</a:t>
            </a:r>
          </a:p>
          <a:p>
            <a:pPr indent="447675" algn="just"/>
            <a:endParaRPr lang="ru-RU" dirty="0"/>
          </a:p>
          <a:p>
            <a:pPr indent="447675" algn="just"/>
            <a:r>
              <a:rPr lang="ru-RU" dirty="0"/>
              <a:t>Поскольку большинство из Вас будут так или иначе причастны к управлению и менеджменту, то сегодня рассмотрим именно эту область деятельности человека – управленческую, область менеджмента.</a:t>
            </a:r>
          </a:p>
        </p:txBody>
      </p:sp>
    </p:spTree>
    <p:extLst>
      <p:ext uri="{BB962C8B-B14F-4D97-AF65-F5344CB8AC3E}">
        <p14:creationId xmlns:p14="http://schemas.microsoft.com/office/powerpoint/2010/main" val="35889562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7</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441930" y="136525"/>
            <a:ext cx="7426647" cy="461962"/>
          </a:xfrm>
          <a:prstGeom prst="rect">
            <a:avLst/>
          </a:prstGeom>
          <a:noFill/>
        </p:spPr>
        <p:txBody>
          <a:bodyPr wrap="square">
            <a:spAutoFit/>
          </a:bodyPr>
          <a:lstStyle/>
          <a:p>
            <a:pPr>
              <a:defRPr/>
            </a:pPr>
            <a:r>
              <a:rPr lang="kk-KZ" sz="2400" b="1" dirty="0">
                <a:solidFill>
                  <a:schemeClr val="accent1">
                    <a:lumMod val="50000"/>
                  </a:schemeClr>
                </a:solidFill>
              </a:rPr>
              <a:t>3. </a:t>
            </a:r>
            <a:r>
              <a:rPr lang="kk-KZ" sz="2400" b="1" dirty="0" err="1">
                <a:solidFill>
                  <a:schemeClr val="accent1">
                    <a:lumMod val="50000"/>
                  </a:schemeClr>
                </a:solidFill>
              </a:rPr>
              <a:t>Результаты</a:t>
            </a:r>
            <a:r>
              <a:rPr lang="kk-KZ" sz="2400" b="1" dirty="0">
                <a:solidFill>
                  <a:schemeClr val="accent1">
                    <a:lumMod val="50000"/>
                  </a:schemeClr>
                </a:solidFill>
              </a:rPr>
              <a:t> </a:t>
            </a:r>
            <a:r>
              <a:rPr lang="kk-KZ" sz="2400" b="1" dirty="0" err="1">
                <a:solidFill>
                  <a:schemeClr val="accent1">
                    <a:lumMod val="50000"/>
                  </a:schemeClr>
                </a:solidFill>
              </a:rPr>
              <a:t>исследования</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5292080" y="843123"/>
            <a:ext cx="3715020" cy="5632311"/>
          </a:xfrm>
          <a:prstGeom prst="rect">
            <a:avLst/>
          </a:prstGeom>
          <a:noFill/>
        </p:spPr>
        <p:txBody>
          <a:bodyPr wrap="square">
            <a:spAutoFit/>
          </a:bodyPr>
          <a:lstStyle/>
          <a:p>
            <a:pPr indent="447675" algn="just"/>
            <a:r>
              <a:rPr lang="ru-RU" dirty="0">
                <a:latin typeface="Times New Roman" panose="02020603050405020304" pitchFamily="18" charset="0"/>
                <a:cs typeface="Times New Roman" panose="02020603050405020304" pitchFamily="18" charset="0"/>
              </a:rPr>
              <a:t>Результаты исследования могут иметь различный вид. Они бывают непосредственными, т.е. представлены в виде конкретных рецептов, рекомендаций, моделей, инновационных программ, стратегий, методик, систем мотивации и </a:t>
            </a:r>
            <a:r>
              <a:rPr lang="ru-RU" dirty="0" err="1">
                <a:latin typeface="Times New Roman" panose="02020603050405020304" pitchFamily="18" charset="0"/>
                <a:cs typeface="Times New Roman" panose="02020603050405020304" pitchFamily="18" charset="0"/>
              </a:rPr>
              <a:t>нр</a:t>
            </a:r>
            <a:r>
              <a:rPr lang="ru-RU" dirty="0">
                <a:latin typeface="Times New Roman" panose="02020603050405020304" pitchFamily="18" charset="0"/>
                <a:cs typeface="Times New Roman" panose="02020603050405020304" pitchFamily="18" charset="0"/>
              </a:rPr>
              <a:t>. Но результаты могут быть и опосредованными. </a:t>
            </a:r>
          </a:p>
          <a:p>
            <a:pPr indent="447675" algn="just"/>
            <a:r>
              <a:rPr lang="ru-RU" dirty="0">
                <a:latin typeface="Times New Roman" panose="02020603050405020304" pitchFamily="18" charset="0"/>
                <a:cs typeface="Times New Roman" panose="02020603050405020304" pitchFamily="18" charset="0"/>
              </a:rPr>
              <a:t>При рассмотрении результатов исследований, например, системы управления, следует выделить:</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 имидж фирмы, </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социально-психологическая атмосфера работы,</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 антикризисное развитие и пр.</a:t>
            </a:r>
          </a:p>
          <a:p>
            <a:pPr indent="447675" algn="just"/>
            <a:r>
              <a:rPr lang="ru-RU" dirty="0">
                <a:latin typeface="Times New Roman" panose="02020603050405020304" pitchFamily="18" charset="0"/>
                <a:cs typeface="Times New Roman" panose="02020603050405020304" pitchFamily="18" charset="0"/>
              </a:rPr>
              <a:t> Результаты исследования могут быть основными и дополнительными.</a:t>
            </a:r>
          </a:p>
          <a:p>
            <a:pPr indent="490538" algn="just"/>
            <a:endParaRPr lang="ru-RU"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7E08D213-A1A5-A946-9E7F-36DF396E8B7C}"/>
              </a:ext>
            </a:extLst>
          </p:cNvPr>
          <p:cNvPicPr>
            <a:picLocks noChangeAspect="1"/>
          </p:cNvPicPr>
          <p:nvPr/>
        </p:nvPicPr>
        <p:blipFill>
          <a:blip r:embed="rId2"/>
          <a:stretch>
            <a:fillRect/>
          </a:stretch>
        </p:blipFill>
        <p:spPr>
          <a:xfrm>
            <a:off x="441930" y="790574"/>
            <a:ext cx="4681950" cy="4150594"/>
          </a:xfrm>
          <a:prstGeom prst="rect">
            <a:avLst/>
          </a:prstGeom>
        </p:spPr>
      </p:pic>
      <p:sp>
        <p:nvSpPr>
          <p:cNvPr id="5" name="TextBox 4">
            <a:extLst>
              <a:ext uri="{FF2B5EF4-FFF2-40B4-BE49-F238E27FC236}">
                <a16:creationId xmlns:a16="http://schemas.microsoft.com/office/drawing/2014/main" id="{35AFCE01-FE44-2841-A2FF-C5D715345EB0}"/>
              </a:ext>
            </a:extLst>
          </p:cNvPr>
          <p:cNvSpPr txBox="1"/>
          <p:nvPr/>
        </p:nvSpPr>
        <p:spPr>
          <a:xfrm>
            <a:off x="441930" y="5229200"/>
            <a:ext cx="4562118" cy="646331"/>
          </a:xfrm>
          <a:prstGeom prst="rect">
            <a:avLst/>
          </a:prstGeom>
          <a:noFill/>
        </p:spPr>
        <p:txBody>
          <a:bodyPr wrap="square" rtlCol="0">
            <a:spAutoFit/>
          </a:bodyPr>
          <a:lstStyle/>
          <a:p>
            <a:pPr algn="ctr"/>
            <a:r>
              <a:rPr lang="ru-RU" b="1" dirty="0"/>
              <a:t>Результаты исследования управления</a:t>
            </a:r>
            <a:endParaRPr lang="ru-KZ" dirty="0"/>
          </a:p>
        </p:txBody>
      </p:sp>
    </p:spTree>
    <p:extLst>
      <p:ext uri="{BB962C8B-B14F-4D97-AF65-F5344CB8AC3E}">
        <p14:creationId xmlns:p14="http://schemas.microsoft.com/office/powerpoint/2010/main" val="68627866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8</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441930" y="136525"/>
            <a:ext cx="7426647" cy="461962"/>
          </a:xfrm>
          <a:prstGeom prst="rect">
            <a:avLst/>
          </a:prstGeom>
          <a:noFill/>
        </p:spPr>
        <p:txBody>
          <a:bodyPr wrap="square">
            <a:spAutoFit/>
          </a:bodyPr>
          <a:lstStyle/>
          <a:p>
            <a:pPr>
              <a:defRPr/>
            </a:pPr>
            <a:r>
              <a:rPr lang="kk-KZ" sz="2400" b="1" dirty="0">
                <a:solidFill>
                  <a:schemeClr val="accent1">
                    <a:lumMod val="50000"/>
                  </a:schemeClr>
                </a:solidFill>
              </a:rPr>
              <a:t>4. </a:t>
            </a:r>
            <a:r>
              <a:rPr lang="kk-KZ" sz="2400" b="1" dirty="0" err="1">
                <a:solidFill>
                  <a:schemeClr val="accent1">
                    <a:lumMod val="50000"/>
                  </a:schemeClr>
                </a:solidFill>
              </a:rPr>
              <a:t>Направления</a:t>
            </a:r>
            <a:r>
              <a:rPr lang="kk-KZ" sz="2400" b="1" dirty="0">
                <a:solidFill>
                  <a:schemeClr val="accent1">
                    <a:lumMod val="50000"/>
                  </a:schemeClr>
                </a:solidFill>
              </a:rPr>
              <a:t> </a:t>
            </a:r>
            <a:r>
              <a:rPr lang="kk-KZ" sz="2400" b="1" dirty="0" err="1">
                <a:solidFill>
                  <a:schemeClr val="accent1">
                    <a:lumMod val="50000"/>
                  </a:schemeClr>
                </a:solidFill>
              </a:rPr>
              <a:t>исследований</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410524" y="1412776"/>
            <a:ext cx="3193966" cy="4247317"/>
          </a:xfrm>
          <a:prstGeom prst="rect">
            <a:avLst/>
          </a:prstGeom>
          <a:noFill/>
        </p:spPr>
        <p:txBody>
          <a:bodyPr wrap="square">
            <a:spAutoFit/>
          </a:bodyPr>
          <a:lstStyle/>
          <a:p>
            <a:pPr indent="9525" algn="just"/>
            <a:r>
              <a:rPr lang="ru-RU" dirty="0">
                <a:latin typeface="Times New Roman" panose="02020603050405020304" pitchFamily="18" charset="0"/>
                <a:cs typeface="Times New Roman" panose="02020603050405020304" pitchFamily="18" charset="0"/>
              </a:rPr>
              <a:t>Все разнообразие проблем, которые характеризуют предмет исследования систем управления, можно представить в совокупности трех направлений:</a:t>
            </a:r>
          </a:p>
          <a:p>
            <a:pPr marL="285750" indent="-285750">
              <a:buFont typeface="Wingdings" pitchFamily="2" charset="2"/>
              <a:buChar char="v"/>
            </a:pPr>
            <a:r>
              <a:rPr lang="ru-RU" dirty="0">
                <a:latin typeface="Times New Roman" panose="02020603050405020304" pitchFamily="18" charset="0"/>
                <a:cs typeface="Times New Roman" panose="02020603050405020304" pitchFamily="18" charset="0"/>
              </a:rPr>
              <a:t> проблемы поведения объекта управления (производство, офис, фирма, предприятие и пр.), </a:t>
            </a:r>
          </a:p>
          <a:p>
            <a:pPr marL="285750" indent="-285750">
              <a:buFont typeface="Wingdings" pitchFamily="2" charset="2"/>
              <a:buChar char="v"/>
            </a:pPr>
            <a:r>
              <a:rPr lang="ru-RU" dirty="0">
                <a:latin typeface="Times New Roman" panose="02020603050405020304" pitchFamily="18" charset="0"/>
                <a:cs typeface="Times New Roman" panose="02020603050405020304" pitchFamily="18" charset="0"/>
              </a:rPr>
              <a:t>проблемы поведения субъекта управления и </a:t>
            </a:r>
          </a:p>
          <a:p>
            <a:pPr marL="285750" indent="-285750">
              <a:buFont typeface="Wingdings" pitchFamily="2" charset="2"/>
              <a:buChar char="v"/>
            </a:pPr>
            <a:r>
              <a:rPr lang="ru-RU" dirty="0">
                <a:latin typeface="Times New Roman" panose="02020603050405020304" pitchFamily="18" charset="0"/>
                <a:cs typeface="Times New Roman" panose="02020603050405020304" pitchFamily="18" charset="0"/>
              </a:rPr>
              <a:t>проблемы взаимодействия субъекта и объекта управления</a:t>
            </a:r>
          </a:p>
        </p:txBody>
      </p:sp>
      <p:sp>
        <p:nvSpPr>
          <p:cNvPr id="5" name="TextBox 4">
            <a:extLst>
              <a:ext uri="{FF2B5EF4-FFF2-40B4-BE49-F238E27FC236}">
                <a16:creationId xmlns:a16="http://schemas.microsoft.com/office/drawing/2014/main" id="{35AFCE01-FE44-2841-A2FF-C5D715345EB0}"/>
              </a:ext>
            </a:extLst>
          </p:cNvPr>
          <p:cNvSpPr txBox="1"/>
          <p:nvPr/>
        </p:nvSpPr>
        <p:spPr>
          <a:xfrm>
            <a:off x="3923928" y="5598894"/>
            <a:ext cx="4562118" cy="646331"/>
          </a:xfrm>
          <a:prstGeom prst="rect">
            <a:avLst/>
          </a:prstGeom>
          <a:noFill/>
        </p:spPr>
        <p:txBody>
          <a:bodyPr wrap="square" rtlCol="0">
            <a:spAutoFit/>
          </a:bodyPr>
          <a:lstStyle/>
          <a:p>
            <a:pPr algn="ctr"/>
            <a:r>
              <a:rPr lang="ru-RU" b="1" dirty="0"/>
              <a:t>Основные направления исследований управления</a:t>
            </a:r>
            <a:endParaRPr lang="ru-KZ" dirty="0"/>
          </a:p>
        </p:txBody>
      </p:sp>
      <p:pic>
        <p:nvPicPr>
          <p:cNvPr id="6" name="Рисунок 5">
            <a:extLst>
              <a:ext uri="{FF2B5EF4-FFF2-40B4-BE49-F238E27FC236}">
                <a16:creationId xmlns:a16="http://schemas.microsoft.com/office/drawing/2014/main" id="{AA3859BC-C23C-8C43-8957-7D63E0E2A73D}"/>
              </a:ext>
            </a:extLst>
          </p:cNvPr>
          <p:cNvPicPr>
            <a:picLocks noChangeAspect="1"/>
          </p:cNvPicPr>
          <p:nvPr/>
        </p:nvPicPr>
        <p:blipFill>
          <a:blip r:embed="rId2"/>
          <a:stretch>
            <a:fillRect/>
          </a:stretch>
        </p:blipFill>
        <p:spPr>
          <a:xfrm>
            <a:off x="3779912" y="1180941"/>
            <a:ext cx="5063666" cy="3925154"/>
          </a:xfrm>
          <a:prstGeom prst="rect">
            <a:avLst/>
          </a:prstGeom>
        </p:spPr>
      </p:pic>
    </p:spTree>
    <p:extLst>
      <p:ext uri="{BB962C8B-B14F-4D97-AF65-F5344CB8AC3E}">
        <p14:creationId xmlns:p14="http://schemas.microsoft.com/office/powerpoint/2010/main" val="19503934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9</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441930" y="136525"/>
            <a:ext cx="7426647" cy="461962"/>
          </a:xfrm>
          <a:prstGeom prst="rect">
            <a:avLst/>
          </a:prstGeom>
          <a:noFill/>
        </p:spPr>
        <p:txBody>
          <a:bodyPr wrap="square">
            <a:spAutoFit/>
          </a:bodyPr>
          <a:lstStyle/>
          <a:p>
            <a:pPr>
              <a:defRPr/>
            </a:pPr>
            <a:r>
              <a:rPr lang="kk-KZ" sz="2400" b="1" dirty="0">
                <a:solidFill>
                  <a:schemeClr val="accent1">
                    <a:lumMod val="50000"/>
                  </a:schemeClr>
                </a:solidFill>
              </a:rPr>
              <a:t>4. </a:t>
            </a:r>
            <a:r>
              <a:rPr lang="kk-KZ" sz="2400" b="1" dirty="0" err="1">
                <a:solidFill>
                  <a:schemeClr val="accent1">
                    <a:lumMod val="50000"/>
                  </a:schemeClr>
                </a:solidFill>
              </a:rPr>
              <a:t>Направления</a:t>
            </a:r>
            <a:r>
              <a:rPr lang="kk-KZ" sz="2400" b="1" dirty="0">
                <a:solidFill>
                  <a:schemeClr val="accent1">
                    <a:lumMod val="50000"/>
                  </a:schemeClr>
                </a:solidFill>
              </a:rPr>
              <a:t> </a:t>
            </a:r>
            <a:r>
              <a:rPr lang="kk-KZ" sz="2400" b="1" dirty="0" err="1">
                <a:solidFill>
                  <a:schemeClr val="accent1">
                    <a:lumMod val="50000"/>
                  </a:schemeClr>
                </a:solidFill>
              </a:rPr>
              <a:t>исследований</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323528" y="764704"/>
            <a:ext cx="8363272" cy="4801314"/>
          </a:xfrm>
          <a:prstGeom prst="rect">
            <a:avLst/>
          </a:prstGeom>
          <a:noFill/>
        </p:spPr>
        <p:txBody>
          <a:bodyPr wrap="square">
            <a:spAutoFit/>
          </a:bodyPr>
          <a:lstStyle/>
          <a:p>
            <a:pPr indent="447675" algn="just"/>
            <a:r>
              <a:rPr lang="ru-RU" dirty="0"/>
              <a:t>Главными в исследовании объекта управления, проблематики функционирования социально-экономической системы (фирмы, организации, предприятия, офиса и др.) являются проблемы, отражающие необходимые компоненты ее функционирования (иногда их называют подсистемами), такие как социальная, экономическая, организационная, технологическая системы, система качества деятельности и поведения на рынке (маркетинг). Все это типичные источники проблем, требующих исследования для развития управления.</a:t>
            </a:r>
          </a:p>
          <a:p>
            <a:pPr indent="447675" algn="just"/>
            <a:r>
              <a:rPr lang="ru-RU" dirty="0"/>
              <a:t>Субъект управления чаще всего характеризуют такие проблемы, как характеристики персонала, информационное обеспечение управления, использование времени, разработка стратегий, развитие организации управления и его техническая вооруженность.</a:t>
            </a:r>
          </a:p>
          <a:p>
            <a:pPr indent="447675" algn="just"/>
            <a:r>
              <a:rPr lang="ru-RU" dirty="0"/>
              <a:t>Характер объекта и предмета исследования определяет также разнообразие подходов и приоритетов. Подход к исследованию характеризует ракурс видения проблемы, набор методов исследования, общее направление его проведения. Это исходная позиция при подготовке к решению проблемы.</a:t>
            </a:r>
          </a:p>
        </p:txBody>
      </p:sp>
    </p:spTree>
    <p:extLst>
      <p:ext uri="{BB962C8B-B14F-4D97-AF65-F5344CB8AC3E}">
        <p14:creationId xmlns:p14="http://schemas.microsoft.com/office/powerpoint/2010/main" val="473002165"/>
      </p:ext>
    </p:extLst>
  </p:cSld>
  <p:clrMapOvr>
    <a:masterClrMapping/>
  </p:clrMapOvr>
  <p:transition/>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3366</TotalTime>
  <Words>1475</Words>
  <Application>Microsoft Office PowerPoint</Application>
  <PresentationFormat>Экран (4:3)</PresentationFormat>
  <Paragraphs>184</Paragraphs>
  <Slides>27</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Arial</vt:lpstr>
      <vt:lpstr>Times New Roman</vt:lpstr>
      <vt:lpstr>Wingdings</vt:lpstr>
      <vt:lpstr>Оформление по умолчанию</vt:lpstr>
      <vt:lpstr>МЕТ 3222 Процессуально-методологические схемы исследования. Общая схема научного исследования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KazNTU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Image</dc:creator>
  <cp:lastModifiedBy>Tatyana Chepushtanova</cp:lastModifiedBy>
  <cp:revision>355</cp:revision>
  <cp:lastPrinted>2017-08-15T12:41:56Z</cp:lastPrinted>
  <dcterms:created xsi:type="dcterms:W3CDTF">2012-10-31T08:46:53Z</dcterms:created>
  <dcterms:modified xsi:type="dcterms:W3CDTF">2021-09-27T08:19:31Z</dcterms:modified>
</cp:coreProperties>
</file>