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8" r:id="rId3"/>
    <p:sldId id="371" r:id="rId4"/>
    <p:sldId id="492" r:id="rId5"/>
    <p:sldId id="262" r:id="rId6"/>
    <p:sldId id="494" r:id="rId7"/>
    <p:sldId id="507" r:id="rId8"/>
    <p:sldId id="260" r:id="rId9"/>
    <p:sldId id="506" r:id="rId10"/>
    <p:sldId id="508" r:id="rId11"/>
    <p:sldId id="423" r:id="rId12"/>
    <p:sldId id="495" r:id="rId13"/>
    <p:sldId id="496" r:id="rId14"/>
    <p:sldId id="509" r:id="rId15"/>
    <p:sldId id="499" r:id="rId16"/>
    <p:sldId id="484" r:id="rId17"/>
    <p:sldId id="497" r:id="rId18"/>
    <p:sldId id="504" r:id="rId19"/>
    <p:sldId id="510" r:id="rId20"/>
    <p:sldId id="498" r:id="rId21"/>
    <p:sldId id="505" r:id="rId22"/>
    <p:sldId id="511" r:id="rId23"/>
    <p:sldId id="500" r:id="rId24"/>
    <p:sldId id="501" r:id="rId25"/>
    <p:sldId id="503" r:id="rId26"/>
    <p:sldId id="512" r:id="rId27"/>
    <p:sldId id="502" r:id="rId28"/>
    <p:sldId id="488" r:id="rId29"/>
    <p:sldId id="485" r:id="rId30"/>
    <p:sldId id="486" r:id="rId31"/>
    <p:sldId id="514" r:id="rId32"/>
    <p:sldId id="513" r:id="rId33"/>
    <p:sldId id="468" r:id="rId34"/>
    <p:sldId id="325" r:id="rId35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ина Усольцева" initials="ГУ" lastIdx="1" clrIdx="0">
    <p:extLst>
      <p:ext uri="{19B8F6BF-5375-455C-9EA6-DF929625EA0E}">
        <p15:presenceInfo xmlns:p15="http://schemas.microsoft.com/office/powerpoint/2012/main" userId="16bff2a133a60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674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082" y="-10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17:33:42.95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F4752C-8B63-2E4E-8CDE-7C0E38DEF6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836E73-7114-2242-AD75-F912CFFCC2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5E698B5-23F8-DC48-809B-3B18E24AC9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6200B98-1D35-B14E-89C5-CA2A861605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6EB85A-C83C-BE47-B419-3F41A308848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5F0829-8619-0448-BC78-8EFDB8E38A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5AC45B-CD7C-D140-96CD-DB19837099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2A75AF9-4CAF-0343-88D6-6D5F32D411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C289DB4-F01C-724D-8B12-98777519D4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54C64B-085E-234C-ADE7-0EC9A84F81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5B1A5E7-A47E-574C-9A71-E0729249B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EF836C-AF46-6140-B513-BDC0B1E1265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528143B-A8E9-B34B-9EE8-929586B80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KZ"/>
              <a:t>МИНИСТЕРСТВО ОБРАЗОВАНИЯ И НАУКИ РЕСПУБЛИКИ КАЗАХСТАН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8E22223D-291F-F143-9BB8-962BA71DE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921F9-1718-BC46-97FB-C4322557FFCD}" type="slidenum">
              <a:rPr lang="ru-RU" altLang="ru-KZ" smtClean="0"/>
              <a:pPr>
                <a:spcBef>
                  <a:spcPct val="0"/>
                </a:spcBef>
              </a:pPr>
              <a:t>1</a:t>
            </a:fld>
            <a:endParaRPr lang="ru-RU" altLang="ru-K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B4D6DC-96CE-EF46-8C79-60FB62076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EF18562-F6C3-9345-AA07-BF51F2C80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32228-8C0B-094E-8FA6-9E6E32711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E0A55-4A9A-D64B-A9DE-CE09DDDA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663D53-4B56-E743-A165-02B369E6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2FF3-E2B6-1B4A-825A-38689BAFA5D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798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586B4-4712-3944-9FBC-74DC72A35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FEEA3-6C27-4541-B6C1-8500013D6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80452-E0B3-0945-A0B3-C8FD68F51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1D44-6743-714A-904D-0BCCAC61758D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5401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456F7-5290-9441-9408-41602A1F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85B0-203E-4A41-A009-4332499CE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55ED8C-A5C7-7442-BF28-04AA45981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5ED5-51F1-574A-8929-814AB2C5C9F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372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97733-C955-6046-B70D-8AA344C25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FB27-DC18-2C45-B23F-2D4AA0C8F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CC83D-9A18-E848-AAA0-E8E1DDCC0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A6C9-185A-344B-A934-C9ADEB98D51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977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C4673-EA00-EE46-B005-F592753EC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8EB70-DACB-CB4B-A3B6-D17CE608F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D23B1-129F-3743-91D3-F8BC812A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2A71-2543-8349-82D7-8701B385863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533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8268-5334-D744-B4C6-CFB0DCB75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55FC-7C43-A843-9A7A-0A7FEDA09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0AFB7-F8D5-2D46-AA35-5832EAD4C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74A4-697C-9847-A274-2C7868084FEC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38904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6DD5E-C8C4-5149-B0BD-3B26E0970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7A4F5E-4B39-4841-9190-EFD515A69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E326A8-1378-694A-9430-AD39C46DB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CD25-2D35-5542-8BF3-BB41F6C5251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50793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B608D6-E005-634E-A54E-7DEC3ADFF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725A4-9570-6642-BBDB-9727A02DA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44E27-BA79-6045-B661-16E6F8270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8012-2D66-9146-A368-258B6273C0C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125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03BD95-1066-C042-9BD4-F23218821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94336-FC08-CE4C-A479-D45E91A92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DB2723-F739-274D-80AA-83027A10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7FAB-8320-CE4C-A7FA-66D011F2C46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555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99775-ED2A-5647-B550-CC636124E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0D3C-1E28-A649-9111-7FE528B89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DC79F-4FFB-9F49-A8C0-72E3543B9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1D5C-D820-E745-B4E4-31CF5A88B7E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3578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47E66-F84E-3B46-8D6A-6332D932E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04E7D-0D02-A647-BE72-BF966714C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CC3DC-4339-274F-822D-A71C5D5E4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075C-010A-3841-B8DD-A0EBB66ECD7B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982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D33A79-6C1A-804F-B148-09E4FFF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85AB91-FF36-014B-A1C9-9498A44AA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5C310B-6E4B-A249-BB7B-D22B59CC36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4F382B-42C5-AF4B-8C23-488A35CDB7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31C22D-5B50-4C48-9C15-7B5DAADC18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1646C5-2950-C244-AC11-26154787015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ta-vesna@yandex.k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5">
            <a:extLst>
              <a:ext uri="{FF2B5EF4-FFF2-40B4-BE49-F238E27FC236}">
                <a16:creationId xmlns:a16="http://schemas.microsoft.com/office/drawing/2014/main" id="{A13A2D97-28F4-D745-BEE3-6871CEB0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FAD6D-893C-5643-AE82-2B737B15099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KZ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76F2D5-7ED5-7249-B948-6349206B68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2263" y="2008188"/>
            <a:ext cx="8496300" cy="1574800"/>
          </a:xfrm>
          <a:effectLst>
            <a:outerShdw dist="53882" dir="2700000" algn="ctr" rotWithShape="0">
              <a:srgbClr val="CCECFF"/>
            </a:outerShdw>
          </a:effectLst>
        </p:spPr>
        <p:txBody>
          <a:bodyPr/>
          <a:lstStyle/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МЕТ 3222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Методы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научного познания: общенаучные 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конкретнонаучные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(частные)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F249D2-A289-AB44-A96C-ABCEE1C103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49800"/>
            <a:ext cx="6400800" cy="1774825"/>
          </a:xfrm>
        </p:spPr>
        <p:txBody>
          <a:bodyPr/>
          <a:lstStyle/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Усольцева Галина Александровна</a:t>
            </a:r>
          </a:p>
          <a:p>
            <a:pPr eaLnBrk="1" hangingPunct="1"/>
            <a:r>
              <a:rPr lang="ru-RU" altLang="ru-KZ" sz="1000">
                <a:solidFill>
                  <a:schemeClr val="accent2"/>
                </a:solidFill>
              </a:rPr>
              <a:t>(ФИО преподавателя)</a:t>
            </a: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KZ" sz="2000">
                <a:solidFill>
                  <a:schemeClr val="accent2"/>
                </a:solidFill>
                <a:hlinkClick r:id="rId3"/>
              </a:rPr>
              <a:t>nota-vesna@yandex.kz</a:t>
            </a:r>
            <a:r>
              <a:rPr lang="en-US" altLang="ru-KZ" sz="2000">
                <a:solidFill>
                  <a:schemeClr val="accent2"/>
                </a:solidFill>
              </a:rPr>
              <a:t> </a:t>
            </a:r>
            <a:r>
              <a:rPr lang="ru-RU" altLang="ru-KZ" sz="2000">
                <a:solidFill>
                  <a:schemeClr val="accent2"/>
                </a:solidFill>
              </a:rPr>
              <a:t>         </a:t>
            </a:r>
            <a:endParaRPr lang="en-US" altLang="ru-KZ" sz="200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+7-701-742-95-22</a:t>
            </a:r>
            <a:endParaRPr lang="ru-RU" altLang="ru-KZ" sz="1000" u="sng">
              <a:solidFill>
                <a:schemeClr val="accent2"/>
              </a:solidFill>
            </a:endParaRP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6193609-BE5F-9348-8AD4-EAA6B669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92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KZ" sz="1400" u="sng" dirty="0">
                <a:solidFill>
                  <a:schemeClr val="accent2"/>
                </a:solidFill>
              </a:rPr>
              <a:t>Металлургические процессы, теплотехника и технологии специальных материалов</a:t>
            </a:r>
            <a:br>
              <a:rPr lang="ru-RU" altLang="ru-KZ" sz="1400" u="sng" dirty="0">
                <a:solidFill>
                  <a:schemeClr val="accent2"/>
                </a:solidFill>
              </a:rPr>
            </a:br>
            <a:r>
              <a:rPr lang="ru-RU" altLang="ru-KZ" sz="1200" dirty="0">
                <a:solidFill>
                  <a:schemeClr val="accent2"/>
                </a:solidFill>
              </a:rPr>
              <a:t>(кафедра)</a:t>
            </a:r>
            <a:br>
              <a:rPr lang="ru-RU" altLang="ru-KZ" sz="1200" dirty="0">
                <a:solidFill>
                  <a:schemeClr val="accent2"/>
                </a:solidFill>
              </a:rPr>
            </a:br>
            <a:r>
              <a:rPr lang="ru-RU" altLang="ru-KZ" sz="1200" dirty="0">
                <a:solidFill>
                  <a:schemeClr val="accent2"/>
                </a:solidFill>
              </a:rPr>
              <a:t/>
            </a:r>
            <a:br>
              <a:rPr lang="ru-RU" altLang="ru-KZ" sz="1200" dirty="0">
                <a:solidFill>
                  <a:schemeClr val="accent2"/>
                </a:solidFill>
              </a:rPr>
            </a:br>
            <a:r>
              <a:rPr lang="ru-RU" altLang="ru-KZ" sz="2000" b="1" u="sng" dirty="0">
                <a:solidFill>
                  <a:srgbClr val="C00000"/>
                </a:solidFill>
              </a:rPr>
              <a:t>Методы научных исследований</a:t>
            </a:r>
            <a:r>
              <a:rPr lang="ru-RU" altLang="ru-KZ" sz="2000" dirty="0">
                <a:solidFill>
                  <a:schemeClr val="accent2"/>
                </a:solidFill>
              </a:rPr>
              <a:t/>
            </a:r>
            <a:br>
              <a:rPr lang="ru-RU" altLang="ru-KZ" sz="2000" dirty="0">
                <a:solidFill>
                  <a:schemeClr val="accent2"/>
                </a:solidFill>
              </a:rPr>
            </a:br>
            <a:r>
              <a:rPr lang="ru-RU" altLang="ru-KZ" sz="1200" dirty="0">
                <a:solidFill>
                  <a:schemeClr val="accent2"/>
                </a:solidFill>
              </a:rPr>
              <a:t>(дисциплина)</a:t>
            </a:r>
            <a:br>
              <a:rPr lang="ru-RU" altLang="ru-KZ" sz="1200" dirty="0">
                <a:solidFill>
                  <a:schemeClr val="accent2"/>
                </a:solidFill>
              </a:rPr>
            </a:br>
            <a:endParaRPr lang="ru-RU" altLang="ru-KZ" sz="1200" dirty="0">
              <a:solidFill>
                <a:schemeClr val="accent2"/>
              </a:solidFill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C057343-2F8A-D542-A9A8-9BF8A2E5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860800"/>
            <a:ext cx="71294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Практическое занятие №_7_</a:t>
            </a:r>
          </a:p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1 академический час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1CF42B-BD0E-E941-854E-D65AB599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1A6C9-185A-344B-A934-C9ADEB98D515}" type="slidenum">
              <a:rPr lang="ru-RU" altLang="ru-KZ" smtClean="0"/>
              <a:pPr>
                <a:defRPr/>
              </a:pPr>
              <a:t>10</a:t>
            </a:fld>
            <a:endParaRPr lang="ru-RU" alt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5DABD-504B-C846-8360-B1BD7C084AA0}"/>
              </a:ext>
            </a:extLst>
          </p:cNvPr>
          <p:cNvSpPr txBox="1"/>
          <p:nvPr/>
        </p:nvSpPr>
        <p:spPr>
          <a:xfrm>
            <a:off x="611560" y="836712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dirty="0"/>
              <a:t>Вопросы:</a:t>
            </a:r>
          </a:p>
          <a:p>
            <a:pPr algn="just"/>
            <a:endParaRPr lang="ru-KZ" sz="2400" dirty="0"/>
          </a:p>
          <a:p>
            <a:pPr marL="342900" indent="-342900" algn="just">
              <a:buAutoNum type="arabicParenR"/>
            </a:pPr>
            <a:r>
              <a:rPr lang="ru-KZ" sz="2400" dirty="0"/>
              <a:t>Достаточно ли наглядно представлено понятие методов «Сравнение и анализ»?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выводы можно сделать на основании представленных слайдов?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Можно ли на основании данных слайдов сформулировать какие-либо задачи или даже гипотезу?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Каким образом еще можно сравнение и анализ данных объектов?</a:t>
            </a:r>
          </a:p>
        </p:txBody>
      </p:sp>
    </p:spTree>
    <p:extLst>
      <p:ext uri="{BB962C8B-B14F-4D97-AF65-F5344CB8AC3E}">
        <p14:creationId xmlns:p14="http://schemas.microsoft.com/office/powerpoint/2010/main" val="411149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179512" y="404664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KZ" sz="2400" b="1" i="1" dirty="0">
                <a:solidFill>
                  <a:srgbClr val="C00000"/>
                </a:solidFill>
              </a:rPr>
              <a:t>Счет</a:t>
            </a:r>
            <a:r>
              <a:rPr lang="kk-KZ" altLang="ru-KZ" sz="2400" b="1" dirty="0">
                <a:solidFill>
                  <a:srgbClr val="C00000"/>
                </a:solidFill>
              </a:rPr>
              <a:t> </a:t>
            </a:r>
            <a:r>
              <a:rPr lang="kk-KZ" altLang="ru-KZ" sz="2400" b="1" dirty="0">
                <a:solidFill>
                  <a:srgbClr val="0070C0"/>
                </a:solidFill>
              </a:rPr>
              <a:t>– </a:t>
            </a:r>
            <a:r>
              <a:rPr lang="kk-KZ" altLang="ru-KZ" sz="2400" dirty="0" err="1">
                <a:solidFill>
                  <a:srgbClr val="0070C0"/>
                </a:solidFill>
              </a:rPr>
              <a:t>нахождение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числа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определяющего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количественное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соотно­ше­ние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однотипных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объек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тов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или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их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параметров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характеризующих</a:t>
            </a:r>
            <a:r>
              <a:rPr lang="kk-KZ" altLang="ru-KZ" sz="2400" dirty="0">
                <a:solidFill>
                  <a:srgbClr val="0070C0"/>
                </a:solidFill>
              </a:rPr>
              <a:t> те </a:t>
            </a:r>
            <a:r>
              <a:rPr lang="kk-KZ" altLang="ru-KZ" sz="2400" dirty="0" err="1">
                <a:solidFill>
                  <a:srgbClr val="0070C0"/>
                </a:solidFill>
              </a:rPr>
              <a:t>или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иные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свойства</a:t>
            </a:r>
            <a:r>
              <a:rPr lang="kk-KZ" altLang="ru-KZ" sz="2400" dirty="0">
                <a:solidFill>
                  <a:srgbClr val="0070C0"/>
                </a:solidFill>
              </a:rPr>
              <a:t>.</a:t>
            </a:r>
            <a:endParaRPr lang="ru-KZ" sz="2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70C10-9330-234C-A563-F890B5F7D9E2}"/>
              </a:ext>
            </a:extLst>
          </p:cNvPr>
          <p:cNvSpPr txBox="1"/>
          <p:nvPr/>
        </p:nvSpPr>
        <p:spPr>
          <a:xfrm>
            <a:off x="205992" y="1772816"/>
            <a:ext cx="8480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Приемы упорядочения данных: </a:t>
            </a:r>
            <a:endParaRPr lang="ru-KZ" dirty="0"/>
          </a:p>
          <a:p>
            <a:pPr algn="just"/>
            <a:r>
              <a:rPr lang="ru-RU" i="1" dirty="0"/>
              <a:t>– подсчет, например</a:t>
            </a:r>
            <a:r>
              <a:rPr lang="ru-RU" dirty="0"/>
              <a:t> сколько раз прибор показал значение в некоторых пределах. Во многих со­вре­мен­ных установках подсчеты подобного рода автоматизированы, тем не менее в практической работе при­хо­дится широко сталкиваться и с обычным, «ручным» счетом. Часто пользуются хорошо известными при­е­мами, когда каж­дый раз, встречая определенное значение, около соответствующего числа ставят па­лочку, галочку и т.п.</a:t>
            </a:r>
            <a:endParaRPr lang="ru-KZ" dirty="0"/>
          </a:p>
          <a:p>
            <a:pPr algn="just"/>
            <a:r>
              <a:rPr lang="ru-RU" dirty="0"/>
              <a:t> Например:</a:t>
            </a:r>
            <a:endParaRPr lang="ru-KZ" dirty="0"/>
          </a:p>
          <a:p>
            <a:pPr algn="just"/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854429-BF61-F643-A0B8-3399DB91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2" y="4090296"/>
            <a:ext cx="6624072" cy="2467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746D6-9F2B-7741-9F15-AB450847C45A}"/>
              </a:ext>
            </a:extLst>
          </p:cNvPr>
          <p:cNvSpPr txBox="1"/>
          <p:nvPr/>
        </p:nvSpPr>
        <p:spPr>
          <a:xfrm>
            <a:off x="6948264" y="3993803"/>
            <a:ext cx="1890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обоих вариантах записи отражено, что в 23 случаях исследователю пришлось встретиться  с каким-то значением.</a:t>
            </a:r>
            <a:endParaRPr lang="ru-KZ" sz="1600" dirty="0"/>
          </a:p>
          <a:p>
            <a:endParaRPr lang="ru-KZ" sz="16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70C10-9330-234C-A563-F890B5F7D9E2}"/>
              </a:ext>
            </a:extLst>
          </p:cNvPr>
          <p:cNvSpPr txBox="1"/>
          <p:nvPr/>
        </p:nvSpPr>
        <p:spPr>
          <a:xfrm>
            <a:off x="251520" y="1268760"/>
            <a:ext cx="3664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90538" algn="just"/>
            <a:r>
              <a:rPr lang="ru-RU" dirty="0"/>
              <a:t>В подсчетах подобного рода обычно необходимо выделить те значения величин, которые встре­ча­ют­ся чаще всего. При этом полезно воспользоваться приемом, получившим название стебель с листь­ями. При его использовании об­щая часть измеряемой величины образует «стебель» (в виде верти­каль­ной линии), на который нанизываются «листья» – меняющаяся часть значения. 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37DBE-F2AF-D346-BE33-34B467CC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847" y="1813203"/>
            <a:ext cx="4647336" cy="4155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D52D9-2DFD-A144-A450-EC9417B95063}"/>
              </a:ext>
            </a:extLst>
          </p:cNvPr>
          <p:cNvSpPr txBox="1"/>
          <p:nvPr/>
        </p:nvSpPr>
        <p:spPr>
          <a:xfrm>
            <a:off x="4427984" y="33265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Так, данные по спект­раль­ному анализу бора в алюмосиликатах, выраженные в про­центах и расположенные в виде таблицы</a:t>
            </a:r>
            <a:endParaRPr lang="ru-KZ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038150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70C10-9330-234C-A563-F890B5F7D9E2}"/>
              </a:ext>
            </a:extLst>
          </p:cNvPr>
          <p:cNvSpPr txBox="1"/>
          <p:nvPr/>
        </p:nvSpPr>
        <p:spPr>
          <a:xfrm>
            <a:off x="395536" y="404664"/>
            <a:ext cx="82912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90538" algn="just"/>
            <a:r>
              <a:rPr lang="ru-RU" dirty="0"/>
              <a:t>Выгода такой записи не только в экономии цифр (26 вместо 80), но и в том, что здесь легко уви­деть, какие значения (0,034 и 0,035) чаще всего встре­ча­ют­ся. Существует целая система экономной и быст­рой записи по­доб­но­го рода. Если данные, предназначенные для хранения, выражены обычно в их натуральной форме, то для по­строения «стебля» с «листьями» можно (а иногда и необходимо) использовать преобразованные чис­ла, в наиболее простом случае – логарифмы исходных данных. Шкала логарифмов как бы рас­ши­ря­ет диапазон распределения последних цифр разрядов (фактически – мантисс логарифмов)</a:t>
            </a:r>
            <a:r>
              <a:rPr lang="ru-KZ" dirty="0"/>
              <a:t>.</a:t>
            </a:r>
          </a:p>
          <a:p>
            <a:pPr indent="490538" algn="just"/>
            <a:endParaRPr lang="ru-KZ" dirty="0"/>
          </a:p>
          <a:p>
            <a:pPr indent="447675" algn="just"/>
            <a:r>
              <a:rPr lang="ru-RU" i="1" dirty="0"/>
              <a:t>Группировка.</a:t>
            </a:r>
            <a:r>
              <a:rPr lang="ru-RU" dirty="0"/>
              <a:t>  Цель любого представления (обработки) данных – сделать их наглядными, ком­пакт­ными и удобными для обозрения. При этом необходимо су­меть выделить закономерности, выте­ка­ющие из результатов исследования. Для этого необходимо сначала представить (сгруппировать) их в ви­де таблиц, диаг­рамм, графиков и уравнений (эмпирических соотношений).</a:t>
            </a:r>
            <a:endParaRPr lang="ru-KZ" dirty="0"/>
          </a:p>
          <a:p>
            <a:pPr indent="447675" algn="just"/>
            <a:r>
              <a:rPr lang="ru-RU" dirty="0"/>
              <a:t>Каждый из этих способов имеет свои достоинства и недостатки. Хотя чет­кую границу между раз­ны­ми способами представления, например между гра­фи­ка­ми и диаграммами, провести не просто, об­щее представление об этих изобра­зи­тель­ных средствах таково, что специального пояснения эти тер­ми­ны не требуют.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2525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1CF42B-BD0E-E941-854E-D65AB599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1A6C9-185A-344B-A934-C9ADEB98D515}" type="slidenum">
              <a:rPr lang="ru-RU" altLang="ru-KZ" smtClean="0"/>
              <a:pPr>
                <a:defRPr/>
              </a:pPr>
              <a:t>14</a:t>
            </a:fld>
            <a:endParaRPr lang="ru-RU" alt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5DABD-504B-C846-8360-B1BD7C084AA0}"/>
              </a:ext>
            </a:extLst>
          </p:cNvPr>
          <p:cNvSpPr txBox="1"/>
          <p:nvPr/>
        </p:nvSpPr>
        <p:spPr>
          <a:xfrm>
            <a:off x="611560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dirty="0"/>
              <a:t>Вопросы:</a:t>
            </a:r>
          </a:p>
          <a:p>
            <a:pPr algn="just"/>
            <a:endParaRPr lang="ru-KZ" sz="2400" dirty="0"/>
          </a:p>
          <a:p>
            <a:pPr marL="342900" indent="-342900" algn="just">
              <a:buAutoNum type="arabicParenR"/>
            </a:pPr>
            <a:r>
              <a:rPr lang="ru-KZ" sz="2400" dirty="0"/>
              <a:t>Какие методы подсчета и группировки Вы используете в своей практике?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методы группировки более наглядны?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методы группировки более информативны?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Всегда ли требуется вести подобный счет?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современные методы счета можно использовать?</a:t>
            </a:r>
          </a:p>
          <a:p>
            <a:pPr marL="342900" indent="-342900" algn="just">
              <a:buAutoNum type="arabicParenR"/>
            </a:pP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98389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70C10-9330-234C-A563-F890B5F7D9E2}"/>
              </a:ext>
            </a:extLst>
          </p:cNvPr>
          <p:cNvSpPr txBox="1"/>
          <p:nvPr/>
        </p:nvSpPr>
        <p:spPr>
          <a:xfrm>
            <a:off x="371524" y="1268760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indent="481013" algn="just"/>
            <a:r>
              <a:rPr lang="kk-KZ" altLang="ru-KZ" sz="2400" b="1" i="1" dirty="0" err="1">
                <a:solidFill>
                  <a:srgbClr val="C00000"/>
                </a:solidFill>
              </a:rPr>
              <a:t>Экспе</a:t>
            </a:r>
            <a:r>
              <a:rPr lang="ru-RU" altLang="ru-KZ" sz="2400" b="1" i="1" dirty="0">
                <a:solidFill>
                  <a:srgbClr val="C00000"/>
                </a:solidFill>
              </a:rPr>
              <a:t>­</a:t>
            </a:r>
            <a:r>
              <a:rPr lang="kk-KZ" altLang="ru-KZ" sz="2400" b="1" i="1" dirty="0" err="1">
                <a:solidFill>
                  <a:srgbClr val="C00000"/>
                </a:solidFill>
              </a:rPr>
              <a:t>ри</a:t>
            </a:r>
            <a:r>
              <a:rPr lang="ru-RU" altLang="ru-KZ" sz="2400" b="1" i="1" dirty="0">
                <a:solidFill>
                  <a:srgbClr val="C00000"/>
                </a:solidFill>
              </a:rPr>
              <a:t>­</a:t>
            </a:r>
            <a:r>
              <a:rPr lang="kk-KZ" altLang="ru-KZ" sz="2400" b="1" i="1" dirty="0" err="1">
                <a:solidFill>
                  <a:srgbClr val="C00000"/>
                </a:solidFill>
              </a:rPr>
              <a:t>мент</a:t>
            </a:r>
            <a:r>
              <a:rPr lang="kk-KZ" altLang="ru-KZ" sz="2400" b="1" dirty="0">
                <a:solidFill>
                  <a:srgbClr val="C00000"/>
                </a:solidFill>
              </a:rPr>
              <a:t> </a:t>
            </a:r>
            <a:r>
              <a:rPr lang="kk-KZ" altLang="ru-KZ" sz="2400" dirty="0"/>
              <a:t>– </a:t>
            </a:r>
            <a:r>
              <a:rPr lang="kk-KZ" altLang="ru-KZ" sz="2400" dirty="0" err="1">
                <a:solidFill>
                  <a:srgbClr val="0070C0"/>
                </a:solidFill>
              </a:rPr>
              <a:t>одна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из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сфер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человеческой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практики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которой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подвер­га­ется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проверке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истин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ность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выдвигаемых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гипотез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или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выявляются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законо­мер­ности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объективного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мира</a:t>
            </a:r>
            <a:r>
              <a:rPr lang="kk-KZ" altLang="ru-KZ" sz="2400" dirty="0">
                <a:solidFill>
                  <a:srgbClr val="0070C0"/>
                </a:solidFill>
              </a:rPr>
              <a:t>. </a:t>
            </a:r>
          </a:p>
          <a:p>
            <a:pPr marL="9525" indent="481013" algn="just"/>
            <a:endParaRPr lang="kk-KZ" altLang="ru-KZ" sz="2400" dirty="0">
              <a:solidFill>
                <a:srgbClr val="0070C0"/>
              </a:solidFill>
            </a:endParaRPr>
          </a:p>
          <a:p>
            <a:pPr marL="9525" indent="481013" algn="just"/>
            <a:r>
              <a:rPr lang="kk-KZ" altLang="ru-KZ" sz="2400" dirty="0" err="1">
                <a:solidFill>
                  <a:srgbClr val="0070C0"/>
                </a:solidFill>
              </a:rPr>
              <a:t>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процессе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экспери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>
                <a:solidFill>
                  <a:srgbClr val="0070C0"/>
                </a:solidFill>
              </a:rPr>
              <a:t>мен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>
                <a:solidFill>
                  <a:srgbClr val="0070C0"/>
                </a:solidFill>
              </a:rPr>
              <a:t>та </a:t>
            </a:r>
            <a:r>
              <a:rPr lang="kk-KZ" altLang="ru-KZ" sz="2400" dirty="0" err="1">
                <a:solidFill>
                  <a:srgbClr val="0070C0"/>
                </a:solidFill>
              </a:rPr>
              <a:t>исследова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тель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вмешивается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изучаемый</a:t>
            </a:r>
            <a:r>
              <a:rPr lang="kk-KZ" altLang="ru-KZ" sz="2400" dirty="0">
                <a:solidFill>
                  <a:srgbClr val="0070C0"/>
                </a:solidFill>
              </a:rPr>
              <a:t> процесс, </a:t>
            </a:r>
            <a:r>
              <a:rPr lang="kk-KZ" altLang="ru-KZ" sz="2400" dirty="0" err="1">
                <a:solidFill>
                  <a:srgbClr val="0070C0"/>
                </a:solidFill>
              </a:rPr>
              <a:t>при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этом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одни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условия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опыта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изолируются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дру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гие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исключаются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третьи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усиливаются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или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ослабляются</a:t>
            </a:r>
            <a:r>
              <a:rPr lang="kk-KZ" altLang="ru-KZ" sz="24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37662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KZ" sz="1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2DC1BB-329D-194E-B7BE-BB04270D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8" y="620688"/>
            <a:ext cx="8109903" cy="5116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CD04D-A652-D54A-B0A2-B4E9ACD50F61}"/>
              </a:ext>
            </a:extLst>
          </p:cNvPr>
          <p:cNvSpPr txBox="1"/>
          <p:nvPr/>
        </p:nvSpPr>
        <p:spPr>
          <a:xfrm>
            <a:off x="1619672" y="587727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Автор: </a:t>
            </a:r>
            <a:r>
              <a:rPr lang="ru-RU" sz="1400" b="1" dirty="0" err="1">
                <a:solidFill>
                  <a:srgbClr val="0070C0"/>
                </a:solidFill>
                <a:cs typeface="Arial" panose="020B0604020202020204" pitchFamily="34" charset="0"/>
              </a:rPr>
              <a:t>Аязбаева</a:t>
            </a: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cs typeface="Arial" panose="020B0604020202020204" pitchFamily="34" charset="0"/>
              </a:rPr>
              <a:t>Айгерим</a:t>
            </a: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cs typeface="Arial" panose="020B0604020202020204" pitchFamily="34" charset="0"/>
              </a:rPr>
              <a:t>Ерлановна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  <a:r>
              <a:rPr lang="en-US" sz="1400" b="1" dirty="0">
                <a:solidFill>
                  <a:srgbClr val="0070C0"/>
                </a:solidFill>
                <a:cs typeface="Arial" panose="020B0604020202020204" pitchFamily="34" charset="0"/>
              </a:rPr>
              <a:t>D</a:t>
            </a: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07108 – Основные процессы синтеза и производства новых органических и полимерных материалов</a:t>
            </a:r>
            <a:endParaRPr lang="ru-K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562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KZ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CD04D-A652-D54A-B0A2-B4E9ACD50F61}"/>
              </a:ext>
            </a:extLst>
          </p:cNvPr>
          <p:cNvSpPr txBox="1"/>
          <p:nvPr/>
        </p:nvSpPr>
        <p:spPr>
          <a:xfrm>
            <a:off x="1619672" y="587727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Автор: </a:t>
            </a:r>
            <a:r>
              <a:rPr lang="ru-RU" sz="1400" b="1" dirty="0" err="1">
                <a:solidFill>
                  <a:srgbClr val="0070C0"/>
                </a:solidFill>
                <a:cs typeface="Arial" panose="020B0604020202020204" pitchFamily="34" charset="0"/>
              </a:rPr>
              <a:t>Аязбаева</a:t>
            </a: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cs typeface="Arial" panose="020B0604020202020204" pitchFamily="34" charset="0"/>
              </a:rPr>
              <a:t>Айгерим</a:t>
            </a: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cs typeface="Arial" panose="020B0604020202020204" pitchFamily="34" charset="0"/>
              </a:rPr>
              <a:t>Ерлановна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  <a:r>
              <a:rPr lang="en-US" sz="1400" b="1" dirty="0">
                <a:solidFill>
                  <a:srgbClr val="0070C0"/>
                </a:solidFill>
                <a:cs typeface="Arial" panose="020B0604020202020204" pitchFamily="34" charset="0"/>
              </a:rPr>
              <a:t>D</a:t>
            </a: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07108 – Основные процессы синтеза и производства новых органических и полимерных материалов</a:t>
            </a:r>
            <a:endParaRPr lang="ru-KZ" sz="1400" dirty="0">
              <a:solidFill>
                <a:srgbClr val="0070C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7F105E-E9DA-9F46-BCE4-7DC72ED4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00" y="412856"/>
            <a:ext cx="8172400" cy="54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664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KZ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CD04D-A652-D54A-B0A2-B4E9ACD50F61}"/>
              </a:ext>
            </a:extLst>
          </p:cNvPr>
          <p:cNvSpPr txBox="1"/>
          <p:nvPr/>
        </p:nvSpPr>
        <p:spPr>
          <a:xfrm>
            <a:off x="1619672" y="58772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Автор: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Зарубеков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лихан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Болатханулы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D05202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«Гидрогеология и инженерная геология»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21C34A-D6EC-2441-BB2D-3040BB3E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332655"/>
            <a:ext cx="7615566" cy="53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88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A8D47A-251B-3746-AE34-E7B80C17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7FAB-8320-CE4C-A7FA-66D011F2C465}" type="slidenum">
              <a:rPr lang="ru-RU" altLang="ru-KZ" smtClean="0"/>
              <a:pPr>
                <a:defRPr/>
              </a:pPr>
              <a:t>19</a:t>
            </a:fld>
            <a:endParaRPr lang="ru-RU" alt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3CD5C-A5B6-9A4D-9855-F30E687DE3DD}"/>
              </a:ext>
            </a:extLst>
          </p:cNvPr>
          <p:cNvSpPr txBox="1"/>
          <p:nvPr/>
        </p:nvSpPr>
        <p:spPr>
          <a:xfrm>
            <a:off x="611560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dirty="0"/>
              <a:t>Вопросы:</a:t>
            </a:r>
          </a:p>
          <a:p>
            <a:pPr algn="just"/>
            <a:endParaRPr lang="ru-KZ" sz="2400" dirty="0"/>
          </a:p>
          <a:p>
            <a:pPr marL="342900" indent="-342900" algn="just">
              <a:buAutoNum type="arabicParenR"/>
            </a:pPr>
            <a:r>
              <a:rPr lang="ru-KZ" sz="2400" dirty="0"/>
              <a:t>В чем заключаются положительные и отрицательные стороны эксперимента?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виды экспериментов Вам известны?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Почему эксперимент лежит в основе любой диссертационной работы?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В чем сущность натурного эксперимента?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Почему необходимо планирование эксперимента?</a:t>
            </a:r>
          </a:p>
          <a:p>
            <a:pPr marL="342900" indent="-342900" algn="just">
              <a:buAutoNum type="arabicParenR"/>
            </a:pP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51830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>
            <a:extLst>
              <a:ext uri="{FF2B5EF4-FFF2-40B4-BE49-F238E27FC236}">
                <a16:creationId xmlns:a16="http://schemas.microsoft.com/office/drawing/2014/main" id="{99A7F548-0505-AB4B-B374-3DBAE986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10FF4-622B-8C4B-85A6-8B06A6EB1B3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KZ" sz="14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7C6B5334-889C-9A45-972D-E3CF95FD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989138"/>
            <a:ext cx="8423275" cy="23764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Цель и задачи занятия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– рассмотреть совместно со студентами методы научного познания и применения их на практике. </a:t>
            </a:r>
          </a:p>
          <a:p>
            <a:pPr algn="just" eaLnBrk="1" hangingPunct="1">
              <a:defRPr/>
            </a:pP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KZ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C5F46B-38E5-3F4F-B9AE-EB8D0C56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2" y="548680"/>
            <a:ext cx="8499237" cy="5112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26E30-0A78-F44A-B619-3ECEBAA4F6E8}"/>
              </a:ext>
            </a:extLst>
          </p:cNvPr>
          <p:cNvSpPr txBox="1"/>
          <p:nvPr/>
        </p:nvSpPr>
        <p:spPr>
          <a:xfrm>
            <a:off x="902423" y="593467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b="1" dirty="0">
                <a:solidFill>
                  <a:srgbClr val="0070C0"/>
                </a:solidFill>
              </a:rPr>
              <a:t>Автор: </a:t>
            </a:r>
            <a:r>
              <a:rPr lang="ru-RU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Байгаринов</a:t>
            </a:r>
            <a:r>
              <a:rPr lang="ru-RU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А.М. </a:t>
            </a:r>
          </a:p>
          <a:p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8D06102 Machine Learning &amp; Data Science</a:t>
            </a:r>
            <a:endParaRPr lang="en-US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357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KZ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CFF57-DF45-6A42-B84B-D9E23310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4862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049A4-18DB-C14E-BF61-5B67A7860065}"/>
              </a:ext>
            </a:extLst>
          </p:cNvPr>
          <p:cNvSpPr txBox="1"/>
          <p:nvPr/>
        </p:nvSpPr>
        <p:spPr>
          <a:xfrm>
            <a:off x="1187624" y="5775647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b="1" dirty="0">
                <a:solidFill>
                  <a:srgbClr val="0070C0"/>
                </a:solidFill>
              </a:rPr>
              <a:t>Автор: </a:t>
            </a:r>
            <a:r>
              <a:rPr lang="ru-RU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Байгаринов</a:t>
            </a:r>
            <a:r>
              <a:rPr lang="ru-RU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А.М. </a:t>
            </a:r>
          </a:p>
          <a:p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8D06102 Machine Learning &amp; Data Science</a:t>
            </a:r>
            <a:endParaRPr lang="en-US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42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A8D47A-251B-3746-AE34-E7B80C17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7FAB-8320-CE4C-A7FA-66D011F2C465}" type="slidenum">
              <a:rPr lang="ru-RU" altLang="ru-KZ" smtClean="0"/>
              <a:pPr>
                <a:defRPr/>
              </a:pPr>
              <a:t>22</a:t>
            </a:fld>
            <a:endParaRPr lang="ru-RU" alt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3CD5C-A5B6-9A4D-9855-F30E687DE3DD}"/>
              </a:ext>
            </a:extLst>
          </p:cNvPr>
          <p:cNvSpPr txBox="1"/>
          <p:nvPr/>
        </p:nvSpPr>
        <p:spPr>
          <a:xfrm>
            <a:off x="611560" y="83671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dirty="0"/>
              <a:t>Вопросы:</a:t>
            </a:r>
          </a:p>
          <a:p>
            <a:pPr algn="just"/>
            <a:endParaRPr lang="ru-KZ" sz="2400" dirty="0"/>
          </a:p>
          <a:p>
            <a:pPr marL="342900" indent="-342900" algn="just">
              <a:buAutoNum type="arabicParenR"/>
            </a:pPr>
            <a:r>
              <a:rPr lang="ru-KZ" sz="2400" dirty="0"/>
              <a:t>Можно ли выполнить измерения без средств измерений?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Для чего необходима поверка средств измерений?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Почему в основе измерений всегда лежат сертифицированные методики?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виды измерений Вам уже приходилось выполнять?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Почему необходима тщательность и внимательность при выполнении измерений?</a:t>
            </a:r>
          </a:p>
          <a:p>
            <a:pPr marL="342900" indent="-342900" algn="just">
              <a:buAutoNum type="arabicParenR"/>
            </a:pP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85661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KZ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84419-6204-9F48-A31C-E6FA18D68970}"/>
              </a:ext>
            </a:extLst>
          </p:cNvPr>
          <p:cNvSpPr txBox="1"/>
          <p:nvPr/>
        </p:nvSpPr>
        <p:spPr>
          <a:xfrm>
            <a:off x="179512" y="47667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kk-KZ" altLang="ru-KZ" sz="2400" b="1" i="1" dirty="0">
                <a:solidFill>
                  <a:srgbClr val="C00000"/>
                </a:solidFill>
              </a:rPr>
              <a:t>Аналогия</a:t>
            </a:r>
            <a:r>
              <a:rPr lang="kk-KZ" altLang="ru-KZ" sz="2400" b="1" dirty="0">
                <a:solidFill>
                  <a:srgbClr val="C00000"/>
                </a:solidFill>
              </a:rPr>
              <a:t> –</a:t>
            </a:r>
            <a:r>
              <a:rPr lang="kk-KZ" altLang="ru-KZ" sz="2400" dirty="0"/>
              <a:t> </a:t>
            </a:r>
            <a:r>
              <a:rPr lang="kk-KZ" altLang="ru-KZ" sz="2400" b="1" dirty="0">
                <a:solidFill>
                  <a:srgbClr val="0070C0"/>
                </a:solidFill>
              </a:rPr>
              <a:t>метод </a:t>
            </a:r>
            <a:r>
              <a:rPr lang="kk-KZ" altLang="ru-KZ" sz="2400" b="1" dirty="0" err="1">
                <a:solidFill>
                  <a:srgbClr val="0070C0"/>
                </a:solidFill>
              </a:rPr>
              <a:t>познания</a:t>
            </a:r>
            <a:r>
              <a:rPr lang="kk-KZ" altLang="ru-KZ" sz="2400" b="1" dirty="0">
                <a:solidFill>
                  <a:srgbClr val="0070C0"/>
                </a:solidFill>
              </a:rPr>
              <a:t>, </a:t>
            </a:r>
            <a:r>
              <a:rPr lang="kk-KZ" altLang="ru-KZ" sz="2400" b="1" dirty="0" err="1">
                <a:solidFill>
                  <a:srgbClr val="0070C0"/>
                </a:solidFill>
              </a:rPr>
              <a:t>основанный</a:t>
            </a:r>
            <a:r>
              <a:rPr lang="kk-KZ" altLang="ru-KZ" sz="2400" b="1" dirty="0">
                <a:solidFill>
                  <a:srgbClr val="0070C0"/>
                </a:solidFill>
              </a:rPr>
              <a:t> </a:t>
            </a:r>
            <a:r>
              <a:rPr lang="kk-KZ" altLang="ru-KZ" sz="2400" b="1" dirty="0" err="1">
                <a:solidFill>
                  <a:srgbClr val="0070C0"/>
                </a:solidFill>
              </a:rPr>
              <a:t>на</a:t>
            </a:r>
            <a:r>
              <a:rPr lang="kk-KZ" altLang="ru-KZ" sz="2400" b="1" dirty="0">
                <a:solidFill>
                  <a:srgbClr val="0070C0"/>
                </a:solidFill>
              </a:rPr>
              <a:t> </a:t>
            </a:r>
            <a:r>
              <a:rPr lang="kk-KZ" altLang="ru-KZ" sz="2400" b="1" dirty="0" err="1">
                <a:solidFill>
                  <a:srgbClr val="0070C0"/>
                </a:solidFill>
              </a:rPr>
              <a:t>сходстве</a:t>
            </a:r>
            <a:r>
              <a:rPr lang="kk-KZ" altLang="ru-KZ" sz="2400" b="1" dirty="0">
                <a:solidFill>
                  <a:srgbClr val="0070C0"/>
                </a:solidFill>
              </a:rPr>
              <a:t> </a:t>
            </a:r>
            <a:r>
              <a:rPr lang="kk-KZ" altLang="ru-KZ" sz="2400" b="1" dirty="0" err="1">
                <a:solidFill>
                  <a:srgbClr val="0070C0"/>
                </a:solidFill>
              </a:rPr>
              <a:t>пред</a:t>
            </a:r>
            <a:r>
              <a:rPr lang="ru-RU" altLang="ru-KZ" sz="2400" b="1" dirty="0">
                <a:solidFill>
                  <a:srgbClr val="0070C0"/>
                </a:solidFill>
              </a:rPr>
              <a:t>­</a:t>
            </a:r>
            <a:r>
              <a:rPr lang="kk-KZ" altLang="ru-KZ" sz="2400" b="1" dirty="0">
                <a:solidFill>
                  <a:srgbClr val="0070C0"/>
                </a:solidFill>
              </a:rPr>
              <a:t>ме</a:t>
            </a:r>
            <a:r>
              <a:rPr lang="ru-RU" altLang="ru-KZ" sz="2400" b="1" dirty="0">
                <a:solidFill>
                  <a:srgbClr val="0070C0"/>
                </a:solidFill>
              </a:rPr>
              <a:t>­</a:t>
            </a:r>
            <a:r>
              <a:rPr lang="kk-KZ" altLang="ru-KZ" sz="2400" b="1" dirty="0" err="1">
                <a:solidFill>
                  <a:srgbClr val="0070C0"/>
                </a:solidFill>
              </a:rPr>
              <a:t>тов</a:t>
            </a:r>
            <a:r>
              <a:rPr lang="kk-KZ" altLang="ru-KZ" sz="2400" b="1" dirty="0">
                <a:solidFill>
                  <a:srgbClr val="0070C0"/>
                </a:solidFill>
              </a:rPr>
              <a:t> и </a:t>
            </a:r>
            <a:r>
              <a:rPr lang="kk-KZ" altLang="ru-KZ" sz="2400" b="1" dirty="0" err="1">
                <a:solidFill>
                  <a:srgbClr val="0070C0"/>
                </a:solidFill>
              </a:rPr>
              <a:t>явле­ний</a:t>
            </a:r>
            <a:r>
              <a:rPr lang="kk-KZ" altLang="ru-KZ" sz="2400" b="1" dirty="0">
                <a:solidFill>
                  <a:srgbClr val="0070C0"/>
                </a:solidFill>
              </a:rPr>
              <a:t>. </a:t>
            </a:r>
          </a:p>
          <a:p>
            <a:pPr algn="ctr">
              <a:buFont typeface="Wingdings" pitchFamily="2" charset="2"/>
              <a:buChar char="Ø"/>
            </a:pPr>
            <a:endParaRPr lang="kk-KZ" altLang="ru-KZ" sz="24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kk-KZ" altLang="ru-KZ" sz="2400" b="1" i="1" dirty="0" err="1">
                <a:solidFill>
                  <a:srgbClr val="C00000"/>
                </a:solidFill>
              </a:rPr>
              <a:t>Исторический</a:t>
            </a:r>
            <a:r>
              <a:rPr lang="kk-KZ" altLang="ru-KZ" sz="2400" b="1" i="1" dirty="0">
                <a:solidFill>
                  <a:srgbClr val="C00000"/>
                </a:solidFill>
              </a:rPr>
              <a:t> метод</a:t>
            </a:r>
            <a:r>
              <a:rPr lang="kk-KZ" altLang="ru-KZ" sz="2400" b="1" dirty="0">
                <a:solidFill>
                  <a:srgbClr val="C0000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предполагает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исследование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возникновения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фор­ми­рования</a:t>
            </a:r>
            <a:r>
              <a:rPr lang="kk-KZ" altLang="ru-KZ" sz="2400" dirty="0">
                <a:solidFill>
                  <a:srgbClr val="0070C0"/>
                </a:solidFill>
              </a:rPr>
              <a:t> и </a:t>
            </a:r>
            <a:r>
              <a:rPr lang="kk-KZ" altLang="ru-KZ" sz="2400" dirty="0" err="1">
                <a:solidFill>
                  <a:srgbClr val="0070C0"/>
                </a:solidFill>
              </a:rPr>
              <a:t>развития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объектов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хронологической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последовательности</a:t>
            </a:r>
            <a:r>
              <a:rPr lang="kk-KZ" altLang="ru-KZ" sz="2400" dirty="0">
                <a:solidFill>
                  <a:srgbClr val="0070C0"/>
                </a:solidFill>
              </a:rPr>
              <a:t>. </a:t>
            </a:r>
            <a:endParaRPr lang="ru-K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185B0-D6B6-6842-BE0F-1361DE91ACE7}"/>
              </a:ext>
            </a:extLst>
          </p:cNvPr>
          <p:cNvSpPr txBox="1"/>
          <p:nvPr/>
        </p:nvSpPr>
        <p:spPr>
          <a:xfrm>
            <a:off x="395536" y="3079076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90538" algn="just"/>
            <a:r>
              <a:rPr lang="ru-RU" sz="2400" dirty="0"/>
              <a:t>Широкое распространение в геологии нефти и газа получил метод аналогии, как основа для проведения поисково-разведочных работ. В корне данной методики лежит общность геологических процессов и явлений, происходивших на планете Земля. </a:t>
            </a:r>
          </a:p>
          <a:p>
            <a:pPr indent="490538" algn="just"/>
            <a:endParaRPr lang="ru-RU" sz="2400" dirty="0"/>
          </a:p>
          <a:p>
            <a:pPr indent="490538" algn="just"/>
            <a:r>
              <a:rPr lang="ru-RU" sz="2400" dirty="0"/>
              <a:t>Здесь отдельно выделяется </a:t>
            </a:r>
            <a:r>
              <a:rPr lang="ru-RU" sz="2400" i="1" dirty="0">
                <a:solidFill>
                  <a:srgbClr val="0070C0"/>
                </a:solidFill>
              </a:rPr>
              <a:t>аналогия локальная и </a:t>
            </a:r>
            <a:r>
              <a:rPr lang="ru-RU" sz="2400" i="1" dirty="0" err="1">
                <a:solidFill>
                  <a:srgbClr val="0070C0"/>
                </a:solidFill>
              </a:rPr>
              <a:t>дистанцированная</a:t>
            </a:r>
            <a:r>
              <a:rPr lang="ru-RU" sz="2400" i="1" dirty="0">
                <a:solidFill>
                  <a:srgbClr val="0070C0"/>
                </a:solidFill>
              </a:rPr>
              <a:t>. </a:t>
            </a:r>
          </a:p>
          <a:p>
            <a:pPr algn="just"/>
            <a:endParaRPr lang="ru-KZ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8702E-DB24-A047-AF9C-71D6A206CE8D}"/>
              </a:ext>
            </a:extLst>
          </p:cNvPr>
          <p:cNvSpPr txBox="1"/>
          <p:nvPr/>
        </p:nvSpPr>
        <p:spPr>
          <a:xfrm>
            <a:off x="3995936" y="60212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400" b="1" dirty="0">
                <a:solidFill>
                  <a:srgbClr val="0070C0"/>
                </a:solidFill>
              </a:rPr>
              <a:t>Автор: </a:t>
            </a:r>
            <a:r>
              <a:rPr lang="ru-RU" sz="1400" b="1" dirty="0" err="1">
                <a:solidFill>
                  <a:srgbClr val="0070C0"/>
                </a:solidFill>
              </a:rPr>
              <a:t>Шухрат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Маметов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8D07206 </a:t>
            </a:r>
            <a:r>
              <a:rPr lang="ru-RU" sz="1400" b="1" dirty="0">
                <a:solidFill>
                  <a:srgbClr val="0070C0"/>
                </a:solidFill>
              </a:rPr>
              <a:t>Геология нефти и газа</a:t>
            </a:r>
            <a:endParaRPr lang="ru-KZ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960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KZ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84419-6204-9F48-A31C-E6FA18D68970}"/>
              </a:ext>
            </a:extLst>
          </p:cNvPr>
          <p:cNvSpPr txBox="1"/>
          <p:nvPr/>
        </p:nvSpPr>
        <p:spPr>
          <a:xfrm>
            <a:off x="457200" y="692696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90538" algn="just"/>
            <a:r>
              <a:rPr lang="ru-RU" sz="2000" b="1" dirty="0">
                <a:solidFill>
                  <a:srgbClr val="0070C0"/>
                </a:solidFill>
              </a:rPr>
              <a:t>Аналогия по локальности </a:t>
            </a:r>
            <a:r>
              <a:rPr lang="ru-RU" sz="2000" dirty="0"/>
              <a:t>подразумевает, что близлежащие объекты или месторождения имели общность геологической истории, так как осадочный бассейн имел значительную протяженность и не заканчивался одномоментно. В этом случае, имея действующее месторождение нефти и газа, можно обосновать присутствие углеводородов на близко расположенных к открытому месторождению структурах использую метод аналогии. </a:t>
            </a:r>
          </a:p>
          <a:p>
            <a:pPr indent="490538" algn="just"/>
            <a:endParaRPr lang="ru-RU" sz="2000" dirty="0"/>
          </a:p>
          <a:p>
            <a:pPr indent="490538" algn="just"/>
            <a:r>
              <a:rPr lang="ru-RU" sz="2000" b="1" dirty="0">
                <a:solidFill>
                  <a:srgbClr val="0070C0"/>
                </a:solidFill>
              </a:rPr>
              <a:t>Аналогия </a:t>
            </a:r>
            <a:r>
              <a:rPr lang="ru-RU" sz="2000" b="1" dirty="0" err="1">
                <a:solidFill>
                  <a:srgbClr val="0070C0"/>
                </a:solidFill>
              </a:rPr>
              <a:t>дистанцированная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dirty="0"/>
              <a:t>Аналогию можно производить и для месторождений, расположенных на значительном расстоянии друг от друга. Если два месторождения, в разных участках Земли, в геологическом прошлом находились в аналогичных палеоклиматических и палеотектонических условиях, то можно сделать определенные выводы об общности фильтрационно-емкостных свойств пород, основываясь на методе аналогии. </a:t>
            </a:r>
            <a:endParaRPr lang="ru-KZ" sz="2000" dirty="0"/>
          </a:p>
          <a:p>
            <a:pPr algn="just"/>
            <a:endParaRPr lang="ru-KZ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CAF5E-F921-F74B-AB1E-494806E9551C}"/>
              </a:ext>
            </a:extLst>
          </p:cNvPr>
          <p:cNvSpPr txBox="1"/>
          <p:nvPr/>
        </p:nvSpPr>
        <p:spPr>
          <a:xfrm>
            <a:off x="3995936" y="60212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400" b="1" dirty="0">
                <a:solidFill>
                  <a:srgbClr val="0070C0"/>
                </a:solidFill>
              </a:rPr>
              <a:t>Автор: </a:t>
            </a:r>
            <a:r>
              <a:rPr lang="ru-RU" sz="1400" b="1" dirty="0" err="1">
                <a:solidFill>
                  <a:srgbClr val="0070C0"/>
                </a:solidFill>
              </a:rPr>
              <a:t>Шухрат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Маметов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8D07206 </a:t>
            </a:r>
            <a:r>
              <a:rPr lang="ru-RU" sz="1400" b="1" dirty="0">
                <a:solidFill>
                  <a:srgbClr val="0070C0"/>
                </a:solidFill>
              </a:rPr>
              <a:t>Геология нефти и газа</a:t>
            </a:r>
            <a:endParaRPr lang="ru-KZ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32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CAF5E-F921-F74B-AB1E-494806E9551C}"/>
              </a:ext>
            </a:extLst>
          </p:cNvPr>
          <p:cNvSpPr txBox="1"/>
          <p:nvPr/>
        </p:nvSpPr>
        <p:spPr>
          <a:xfrm>
            <a:off x="5076056" y="598361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400" b="1" dirty="0">
                <a:solidFill>
                  <a:srgbClr val="0070C0"/>
                </a:solidFill>
              </a:rPr>
              <a:t>Автор: </a:t>
            </a:r>
            <a:r>
              <a:rPr lang="ru-RU" sz="1400" b="1" dirty="0" err="1">
                <a:solidFill>
                  <a:srgbClr val="0070C0"/>
                </a:solidFill>
              </a:rPr>
              <a:t>Шухрат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Маметов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8D07206 </a:t>
            </a:r>
            <a:r>
              <a:rPr lang="ru-RU" sz="1400" b="1" dirty="0">
                <a:solidFill>
                  <a:srgbClr val="0070C0"/>
                </a:solidFill>
              </a:rPr>
              <a:t>Геология нефти и газа</a:t>
            </a:r>
            <a:endParaRPr lang="ru-KZ" sz="1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88A09-811D-CA40-AC72-C46C6D1D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9231"/>
            <a:ext cx="7416824" cy="56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688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A8D47A-251B-3746-AE34-E7B80C17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7FAB-8320-CE4C-A7FA-66D011F2C465}" type="slidenum">
              <a:rPr lang="ru-RU" altLang="ru-KZ" smtClean="0"/>
              <a:pPr>
                <a:defRPr/>
              </a:pPr>
              <a:t>26</a:t>
            </a:fld>
            <a:endParaRPr lang="ru-RU" alt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3CD5C-A5B6-9A4D-9855-F30E687DE3DD}"/>
              </a:ext>
            </a:extLst>
          </p:cNvPr>
          <p:cNvSpPr txBox="1"/>
          <p:nvPr/>
        </p:nvSpPr>
        <p:spPr>
          <a:xfrm>
            <a:off x="611560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dirty="0"/>
              <a:t>Вопросы:</a:t>
            </a:r>
          </a:p>
          <a:p>
            <a:pPr algn="just"/>
            <a:endParaRPr lang="ru-KZ" sz="2400" dirty="0"/>
          </a:p>
          <a:p>
            <a:pPr marL="342900" indent="-342900" algn="just">
              <a:buAutoNum type="arabicParenR"/>
            </a:pPr>
            <a:r>
              <a:rPr lang="ru-KZ" sz="2400" dirty="0"/>
              <a:t>Что дает метод аналогии?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специальные методы в данном случае использованы?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Имеются ли в приведенных методах аналогии элементы исторического метода? 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Что общего и в чем различия между приведенными методами аналогии?</a:t>
            </a:r>
          </a:p>
          <a:p>
            <a:pPr marL="342900" indent="-342900" algn="just">
              <a:buAutoNum type="arabicParenR"/>
            </a:pP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34090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84B592-42F7-8944-83D4-2997686B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7FAB-8320-CE4C-A7FA-66D011F2C465}" type="slidenum">
              <a:rPr lang="ru-RU" altLang="ru-KZ" smtClean="0"/>
              <a:pPr>
                <a:defRPr/>
              </a:pPr>
              <a:t>27</a:t>
            </a:fld>
            <a:endParaRPr lang="ru-RU" alt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012C0-222F-6F48-9527-C56CC7A3A2AA}"/>
              </a:ext>
            </a:extLst>
          </p:cNvPr>
          <p:cNvSpPr txBox="1"/>
          <p:nvPr/>
        </p:nvSpPr>
        <p:spPr>
          <a:xfrm>
            <a:off x="611560" y="177281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KZ" sz="2400" b="1" i="1" dirty="0">
                <a:solidFill>
                  <a:srgbClr val="C00000"/>
                </a:solidFill>
              </a:rPr>
              <a:t>Моделирование</a:t>
            </a:r>
            <a:r>
              <a:rPr lang="ru-RU" altLang="ru-KZ" sz="2400" i="1" dirty="0">
                <a:solidFill>
                  <a:srgbClr val="C00000"/>
                </a:solidFill>
              </a:rPr>
              <a:t> </a:t>
            </a:r>
            <a:r>
              <a:rPr lang="ru-RU" altLang="ru-KZ" sz="2400" dirty="0"/>
              <a:t>- </a:t>
            </a:r>
            <a:r>
              <a:rPr lang="ru-RU" altLang="ru-KZ" sz="2400" dirty="0">
                <a:solidFill>
                  <a:srgbClr val="0070C0"/>
                </a:solidFill>
              </a:rPr>
              <a:t>исследование объектов познания на их моделях; построение и изучение моделей реально существующих объектов, процессов или явлений с целью получения объяснений этих явлений, а также для предсказания явлений, интересующих исследователя.</a:t>
            </a:r>
          </a:p>
          <a:p>
            <a:pPr algn="ctr"/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372950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KZ" sz="1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95A6B8-D769-3B44-9B2E-2E29BDCE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404664"/>
            <a:ext cx="8028384" cy="5397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8CF388-1BC5-AD44-B3EF-C43707E3872A}"/>
              </a:ext>
            </a:extLst>
          </p:cNvPr>
          <p:cNvSpPr txBox="1"/>
          <p:nvPr/>
        </p:nvSpPr>
        <p:spPr>
          <a:xfrm>
            <a:off x="4355976" y="5802224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Автор: Кабулов </a:t>
            </a:r>
            <a:r>
              <a:rPr lang="ru-RU" sz="1400" b="1" dirty="0" err="1">
                <a:solidFill>
                  <a:srgbClr val="0070C0"/>
                </a:solidFill>
              </a:rPr>
              <a:t>Даулет</a:t>
            </a:r>
            <a:r>
              <a:rPr lang="ru-RU" sz="1400" b="1" dirty="0">
                <a:solidFill>
                  <a:srgbClr val="0070C0"/>
                </a:solidFill>
              </a:rPr>
              <a:t> Шамильевич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8D07206 </a:t>
            </a:r>
            <a:r>
              <a:rPr lang="ru-RU" sz="1400" b="1" dirty="0">
                <a:solidFill>
                  <a:srgbClr val="0070C0"/>
                </a:solidFill>
              </a:rPr>
              <a:t>Геология нефти и газа</a:t>
            </a:r>
          </a:p>
          <a:p>
            <a:endParaRPr lang="ru-K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741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KZ" sz="1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8AEC90-F233-9B4D-81DD-629A7B45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4487"/>
            <a:ext cx="7848872" cy="5678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46730-11FD-1846-84B2-D43C86A8670A}"/>
              </a:ext>
            </a:extLst>
          </p:cNvPr>
          <p:cNvSpPr txBox="1"/>
          <p:nvPr/>
        </p:nvSpPr>
        <p:spPr>
          <a:xfrm>
            <a:off x="1996081" y="59705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Автор: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Зарубеков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лихан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Болатханулы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D05202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«Гидрогеология и инженерная геология»</a:t>
            </a:r>
          </a:p>
        </p:txBody>
      </p:sp>
    </p:spTree>
    <p:extLst>
      <p:ext uri="{BB962C8B-B14F-4D97-AF65-F5344CB8AC3E}">
        <p14:creationId xmlns:p14="http://schemas.microsoft.com/office/powerpoint/2010/main" val="6862786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3">
            <a:extLst>
              <a:ext uri="{FF2B5EF4-FFF2-40B4-BE49-F238E27FC236}">
                <a16:creationId xmlns:a16="http://schemas.microsoft.com/office/drawing/2014/main" id="{0A173500-23BF-444F-A624-004CD8E1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637E89-5FBD-4B41-9D9D-A710507E3C1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KZ" sz="1400"/>
          </a:p>
        </p:txBody>
      </p:sp>
      <p:sp>
        <p:nvSpPr>
          <p:cNvPr id="38914" name="TextBox 1">
            <a:extLst>
              <a:ext uri="{FF2B5EF4-FFF2-40B4-BE49-F238E27FC236}">
                <a16:creationId xmlns:a16="http://schemas.microsoft.com/office/drawing/2014/main" id="{109E48E1-E63E-C14C-B1FA-99012A1E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57388"/>
            <a:ext cx="4033838" cy="44497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KZ" sz="2400"/>
              <a:t>наблюдение,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сравнение,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счет,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измерение,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экс­пе­римент,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обобщение,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аб­ст­рагирование,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формализация,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анализ,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синтез, </a:t>
            </a:r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id="{0DB6A355-D65A-D04D-9B0A-D10969CC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338263"/>
            <a:ext cx="815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KZ" sz="2400" b="1">
                <a:solidFill>
                  <a:srgbClr val="C00000"/>
                </a:solidFill>
              </a:rPr>
              <a:t>К </a:t>
            </a:r>
            <a:r>
              <a:rPr lang="ru-RU" altLang="ru-KZ" sz="2400" b="1" u="sng">
                <a:solidFill>
                  <a:srgbClr val="C00000"/>
                </a:solidFill>
              </a:rPr>
              <a:t>общенаучным</a:t>
            </a:r>
            <a:r>
              <a:rPr lang="ru-RU" altLang="ru-KZ" sz="2400" b="1">
                <a:solidFill>
                  <a:srgbClr val="C00000"/>
                </a:solidFill>
              </a:rPr>
              <a:t> относятся:</a:t>
            </a:r>
            <a:endParaRPr lang="ru-KZ" altLang="ru-KZ" sz="2400" b="1">
              <a:solidFill>
                <a:srgbClr val="C00000"/>
              </a:solidFill>
            </a:endParaRPr>
          </a:p>
        </p:txBody>
      </p:sp>
      <p:sp>
        <p:nvSpPr>
          <p:cNvPr id="38916" name="TextBox 1">
            <a:extLst>
              <a:ext uri="{FF2B5EF4-FFF2-40B4-BE49-F238E27FC236}">
                <a16:creationId xmlns:a16="http://schemas.microsoft.com/office/drawing/2014/main" id="{2AF5EB52-4ED1-9A4B-BCFB-F6BC8099C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57388"/>
            <a:ext cx="4337050" cy="43767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KZ" sz="2400"/>
              <a:t>ин­дукция,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дедукция,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аналогия,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моделирование,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иде­а­ли­­зация,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ранжирование,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аксиоматический, гипотетический,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исторический, </a:t>
            </a:r>
          </a:p>
          <a:p>
            <a:pPr>
              <a:buFont typeface="Wingdings" pitchFamily="2" charset="2"/>
              <a:buChar char="Ø"/>
            </a:pPr>
            <a:r>
              <a:rPr lang="ru-RU" altLang="ru-KZ" sz="2400"/>
              <a:t>системный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CFBCFDD-FAB6-C14C-AD72-2C9351CD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60350"/>
            <a:ext cx="865822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KZ" altLang="ru-KZ" sz="2800" b="1" dirty="0">
                <a:solidFill>
                  <a:schemeClr val="accent1">
                    <a:lumMod val="50000"/>
                  </a:schemeClr>
                </a:solidFill>
              </a:rPr>
              <a:t>Методы </a:t>
            </a:r>
            <a:r>
              <a:rPr lang="ru-RU" altLang="ru-KZ" sz="2800" b="1" dirty="0">
                <a:solidFill>
                  <a:schemeClr val="accent1">
                    <a:lumMod val="50000"/>
                  </a:schemeClr>
                </a:solidFill>
              </a:rPr>
              <a:t>теоретических и эмпирических исследований</a:t>
            </a:r>
            <a:endParaRPr lang="ru-KZ" alt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258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KZ" sz="1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76AE7-8F8F-2245-9E80-A7D9A234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589302" cy="4248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5DAB16-4307-264C-B796-8F47D719410C}"/>
              </a:ext>
            </a:extLst>
          </p:cNvPr>
          <p:cNvSpPr txBox="1"/>
          <p:nvPr/>
        </p:nvSpPr>
        <p:spPr>
          <a:xfrm>
            <a:off x="3275856" y="558924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600" b="1" dirty="0">
                <a:solidFill>
                  <a:srgbClr val="0070C0"/>
                </a:solidFill>
              </a:rPr>
              <a:t>Автор: </a:t>
            </a:r>
            <a:r>
              <a:rPr lang="ru-RU" sz="1600" b="1" dirty="0" err="1">
                <a:solidFill>
                  <a:srgbClr val="0070C0"/>
                </a:solidFill>
              </a:rPr>
              <a:t>Палтушева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Жания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Уразгалиевна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8D07103 </a:t>
            </a:r>
            <a:r>
              <a:rPr lang="ru-RU" sz="1600" b="1" dirty="0">
                <a:solidFill>
                  <a:srgbClr val="0070C0"/>
                </a:solidFill>
              </a:rPr>
              <a:t>Материаловедение и инженерия</a:t>
            </a:r>
            <a:endParaRPr lang="ru-K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934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B45EDC-9298-C243-946B-AC93ED30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7FAB-8320-CE4C-A7FA-66D011F2C465}" type="slidenum">
              <a:rPr lang="ru-RU" altLang="ru-KZ" smtClean="0"/>
              <a:pPr>
                <a:defRPr/>
              </a:pPr>
              <a:t>31</a:t>
            </a:fld>
            <a:endParaRPr lang="ru-RU" alt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C22B2-9C8D-AB4B-9FB5-82F55B8E52B8}"/>
              </a:ext>
            </a:extLst>
          </p:cNvPr>
          <p:cNvSpPr txBox="1"/>
          <p:nvPr/>
        </p:nvSpPr>
        <p:spPr>
          <a:xfrm>
            <a:off x="1907704" y="4100922"/>
            <a:ext cx="560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Y(Sn) =  -0,0003x</a:t>
            </a:r>
            <a:r>
              <a:rPr lang="en-US" sz="1600" baseline="30000" dirty="0"/>
              <a:t>2</a:t>
            </a:r>
            <a:r>
              <a:rPr lang="en-US" sz="1600" dirty="0"/>
              <a:t> + 0,2983x - 2,2986;    R² = 0,9624;                         </a:t>
            </a:r>
            <a:endParaRPr lang="ru-KZ" sz="1600" dirty="0"/>
          </a:p>
          <a:p>
            <a:r>
              <a:rPr lang="en-US" sz="1600" dirty="0"/>
              <a:t> </a:t>
            </a:r>
            <a:endParaRPr lang="ru-KZ" sz="1600" dirty="0"/>
          </a:p>
          <a:p>
            <a:r>
              <a:rPr lang="en-US" sz="1600" dirty="0"/>
              <a:t>Y (Pb) = -0,0004x</a:t>
            </a:r>
            <a:r>
              <a:rPr lang="en-US" sz="1600" baseline="30000" dirty="0"/>
              <a:t>2</a:t>
            </a:r>
            <a:r>
              <a:rPr lang="en-US" sz="1600" dirty="0"/>
              <a:t> + 0,3678x - 4,9388;    R² = 0,9678.                            </a:t>
            </a:r>
            <a:endParaRPr lang="ru-KZ" sz="1600" dirty="0"/>
          </a:p>
          <a:p>
            <a:pPr algn="just"/>
            <a:endParaRPr lang="ru-KZ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1E1D1-05D8-4A4C-BB2C-BBE83FE0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4973126" cy="3746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6331C-6865-B449-9164-F2E17CD603FC}"/>
              </a:ext>
            </a:extLst>
          </p:cNvPr>
          <p:cNvSpPr txBox="1"/>
          <p:nvPr/>
        </p:nvSpPr>
        <p:spPr>
          <a:xfrm>
            <a:off x="611560" y="5271881"/>
            <a:ext cx="843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Приравнивая первые производные к нулю и решая уравнения относительно Х, получим координаты точек экстремума для свинца и олова по оси Х: </a:t>
            </a:r>
          </a:p>
          <a:p>
            <a:endParaRPr lang="ru-RU" sz="1600" dirty="0"/>
          </a:p>
          <a:p>
            <a:pPr algn="ctr"/>
            <a:r>
              <a:rPr lang="ru-RU" sz="1600" dirty="0"/>
              <a:t>Х (</a:t>
            </a:r>
            <a:r>
              <a:rPr lang="en-US" sz="1600" dirty="0"/>
              <a:t>Sn</a:t>
            </a:r>
            <a:r>
              <a:rPr lang="ru-RU" sz="1600" dirty="0"/>
              <a:t>) = 497,1 об./мин,    Х (</a:t>
            </a:r>
            <a:r>
              <a:rPr lang="en-US" sz="1600" dirty="0"/>
              <a:t>Pb</a:t>
            </a:r>
            <a:r>
              <a:rPr lang="ru-RU" sz="1600" dirty="0"/>
              <a:t>) = 459,75 об./мин.</a:t>
            </a:r>
            <a:endParaRPr lang="ru-KZ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F0E6A-B2BE-5B4F-9291-13380BCD3088}"/>
              </a:ext>
            </a:extLst>
          </p:cNvPr>
          <p:cNvSpPr txBox="1"/>
          <p:nvPr/>
        </p:nvSpPr>
        <p:spPr>
          <a:xfrm>
            <a:off x="5724128" y="848141"/>
            <a:ext cx="3143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обработке полученных результатов влияния скорости перемешивания фаз путем добавления линий тренда получены полиномиальные уравнения с степенью 2 с величиной коэффициента аппроксимации более 0,95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3894251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A8D47A-251B-3746-AE34-E7B80C17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7FAB-8320-CE4C-A7FA-66D011F2C465}" type="slidenum">
              <a:rPr lang="ru-RU" altLang="ru-KZ" smtClean="0"/>
              <a:pPr>
                <a:defRPr/>
              </a:pPr>
              <a:t>32</a:t>
            </a:fld>
            <a:endParaRPr lang="ru-RU" alt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3CD5C-A5B6-9A4D-9855-F30E687DE3DD}"/>
              </a:ext>
            </a:extLst>
          </p:cNvPr>
          <p:cNvSpPr txBox="1"/>
          <p:nvPr/>
        </p:nvSpPr>
        <p:spPr>
          <a:xfrm>
            <a:off x="611560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dirty="0"/>
              <a:t>Вопросы:</a:t>
            </a:r>
          </a:p>
          <a:p>
            <a:pPr algn="just"/>
            <a:endParaRPr lang="ru-KZ" sz="2400" dirty="0"/>
          </a:p>
          <a:p>
            <a:pPr marL="342900" indent="-342900" algn="just">
              <a:buAutoNum type="arabicParenR"/>
            </a:pPr>
            <a:r>
              <a:rPr lang="ru-KZ" sz="2400" dirty="0"/>
              <a:t>Почему важен метод моделирования?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виды моделей Вам известны?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Для каких целей создают модели? 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В чем отличие математических моделей от физических и визуальных?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Можно ли построив модель утвержадть, что при оптимизации модели получим однозначные оптимальные условия? </a:t>
            </a:r>
          </a:p>
        </p:txBody>
      </p:sp>
    </p:spTree>
    <p:extLst>
      <p:ext uri="{BB962C8B-B14F-4D97-AF65-F5344CB8AC3E}">
        <p14:creationId xmlns:p14="http://schemas.microsoft.com/office/powerpoint/2010/main" val="68188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>
            <a:extLst>
              <a:ext uri="{FF2B5EF4-FFF2-40B4-BE49-F238E27FC236}">
                <a16:creationId xmlns:a16="http://schemas.microsoft.com/office/drawing/2014/main" id="{4BB77758-F345-7841-A17D-1AC59E91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05AB4-A503-8244-920A-7E474B9CE308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ACA-D13B-1641-B0E2-DD60EBFDC4CE}"/>
              </a:ext>
            </a:extLst>
          </p:cNvPr>
          <p:cNvSpPr txBox="1"/>
          <p:nvPr/>
        </p:nvSpPr>
        <p:spPr>
          <a:xfrm>
            <a:off x="215900" y="476250"/>
            <a:ext cx="8712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  <a:p>
            <a:pPr algn="ctr">
              <a:defRPr/>
            </a:pPr>
            <a:endParaRPr lang="ru-KZ" sz="16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 err="1"/>
              <a:t>Борытко</a:t>
            </a:r>
            <a:r>
              <a:rPr lang="ru-RU" sz="1600" dirty="0"/>
              <a:t>, Н. М. Методология и методы психолого-педагогических исследований: учебное пособие для ВПО / Н. М. </a:t>
            </a:r>
            <a:r>
              <a:rPr lang="ru-RU" sz="1600" dirty="0" err="1"/>
              <a:t>Борытко</a:t>
            </a:r>
            <a:r>
              <a:rPr lang="ru-RU" sz="1600" dirty="0"/>
              <a:t>. – М.: Академия, 2009. – 320 с.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 err="1"/>
              <a:t>Загвязинский</a:t>
            </a:r>
            <a:r>
              <a:rPr lang="ru-RU" sz="1600" dirty="0"/>
              <a:t>, В. И. Методология и методы психолого-педагогического исследования: учеб. пособие / В. И. </a:t>
            </a:r>
            <a:r>
              <a:rPr lang="ru-RU" sz="1600" dirty="0" err="1"/>
              <a:t>Загвязинский</a:t>
            </a:r>
            <a:r>
              <a:rPr lang="ru-RU" sz="1600" dirty="0"/>
              <a:t>, Р. </a:t>
            </a:r>
            <a:r>
              <a:rPr lang="ru-RU" sz="1600" dirty="0" err="1"/>
              <a:t>Атаханов</a:t>
            </a:r>
            <a:r>
              <a:rPr lang="ru-RU" sz="1600" dirty="0"/>
              <a:t>. – М.: Академия, 2010. – 208 с.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/>
              <a:t>Краевский, В. В. Методологические характеристики научного исследования / В. В. Краевский // Народное образование. – 2010. – № 5. – С. 135-144.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/>
              <a:t>Новиков, А. М. Научно-экспериментальная работа в образовательном учреждении: деловые советы / А. М. Новиков. – М.: АПО РАО, 1998. – 134 с.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/>
              <a:t>Степин, В. С. Философия и методология науки: учебник. – М.: Академический проект, 2015. – 720 с.</a:t>
            </a:r>
          </a:p>
          <a:p>
            <a:pPr algn="ctr">
              <a:defRPr/>
            </a:pPr>
            <a:endParaRPr lang="ru-KZ" sz="16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3">
            <a:extLst>
              <a:ext uri="{FF2B5EF4-FFF2-40B4-BE49-F238E27FC236}">
                <a16:creationId xmlns:a16="http://schemas.microsoft.com/office/drawing/2014/main" id="{168812DB-CE73-444D-9041-56A34A2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2960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C5285-CA6E-BB48-A218-2462D00626BC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KZ" sz="1400"/>
          </a:p>
        </p:txBody>
      </p:sp>
      <p:sp>
        <p:nvSpPr>
          <p:cNvPr id="45058" name="AutoShape 10" descr="V={\frac  {m_{{1}}-m_{{2}}}{\rho _{{2}}}}">
            <a:extLst>
              <a:ext uri="{FF2B5EF4-FFF2-40B4-BE49-F238E27FC236}">
                <a16:creationId xmlns:a16="http://schemas.microsoft.com/office/drawing/2014/main" id="{DA6DC3C0-6E51-2046-88E0-A6359413B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KZ" altLang="ru-KZ" sz="18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ED9AB8-9C6E-DE4D-9BEA-B1309397D839}"/>
              </a:ext>
            </a:extLst>
          </p:cNvPr>
          <p:cNvSpPr/>
          <p:nvPr/>
        </p:nvSpPr>
        <p:spPr>
          <a:xfrm>
            <a:off x="593442" y="2579141"/>
            <a:ext cx="7957115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179512" y="2943201"/>
            <a:ext cx="87849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KZ" sz="2400" b="1" i="1" dirty="0" err="1">
                <a:solidFill>
                  <a:srgbClr val="C00000"/>
                </a:solidFill>
              </a:rPr>
              <a:t>Наблюдение</a:t>
            </a:r>
            <a:r>
              <a:rPr lang="kk-KZ" altLang="ru-KZ" sz="2400" dirty="0"/>
              <a:t> – </a:t>
            </a:r>
            <a:r>
              <a:rPr lang="kk-KZ" altLang="ru-KZ" sz="2400" dirty="0" err="1">
                <a:solidFill>
                  <a:srgbClr val="0070C0"/>
                </a:solidFill>
              </a:rPr>
              <a:t>это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способ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познания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объективного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мира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основанный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на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не­посредственном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вос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при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>
                <a:solidFill>
                  <a:srgbClr val="0070C0"/>
                </a:solidFill>
              </a:rPr>
              <a:t>я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тии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предметов</a:t>
            </a:r>
            <a:r>
              <a:rPr lang="kk-KZ" altLang="ru-KZ" sz="2400" dirty="0">
                <a:solidFill>
                  <a:srgbClr val="0070C0"/>
                </a:solidFill>
              </a:rPr>
              <a:t> и </a:t>
            </a:r>
            <a:r>
              <a:rPr lang="kk-KZ" altLang="ru-KZ" sz="2400" dirty="0" err="1">
                <a:solidFill>
                  <a:srgbClr val="0070C0"/>
                </a:solidFill>
              </a:rPr>
              <a:t>явлений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при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помощи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органов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чувств</a:t>
            </a:r>
            <a:r>
              <a:rPr lang="kk-KZ" altLang="ru-KZ" sz="2400" dirty="0">
                <a:solidFill>
                  <a:srgbClr val="0070C0"/>
                </a:solidFill>
              </a:rPr>
              <a:t> без </a:t>
            </a:r>
            <a:r>
              <a:rPr lang="kk-KZ" altLang="ru-KZ" sz="2400" dirty="0" err="1">
                <a:solidFill>
                  <a:srgbClr val="0070C0"/>
                </a:solidFill>
              </a:rPr>
              <a:t>вмешательства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понятие</a:t>
            </a:r>
            <a:r>
              <a:rPr lang="kk-KZ" altLang="ru-KZ" sz="2400" dirty="0">
                <a:solidFill>
                  <a:srgbClr val="0070C0"/>
                </a:solidFill>
              </a:rPr>
              <a:t> со </a:t>
            </a:r>
            <a:r>
              <a:rPr lang="kk-KZ" altLang="ru-KZ" sz="2400" dirty="0" err="1">
                <a:solidFill>
                  <a:srgbClr val="0070C0"/>
                </a:solidFill>
              </a:rPr>
              <a:t>стороны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иссле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>
                <a:solidFill>
                  <a:srgbClr val="0070C0"/>
                </a:solidFill>
              </a:rPr>
              <a:t>до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вателя</a:t>
            </a:r>
            <a:endParaRPr lang="kk-KZ" altLang="ru-KZ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kk-KZ" sz="240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kk-KZ" altLang="ru-KZ" sz="2400" b="1" i="1" dirty="0" err="1">
                <a:solidFill>
                  <a:srgbClr val="C00000"/>
                </a:solidFill>
              </a:rPr>
              <a:t>Сравнение</a:t>
            </a:r>
            <a:r>
              <a:rPr lang="kk-KZ" altLang="ru-KZ" sz="2400" b="1" dirty="0">
                <a:solidFill>
                  <a:srgbClr val="C00000"/>
                </a:solidFill>
              </a:rPr>
              <a:t> </a:t>
            </a:r>
            <a:r>
              <a:rPr lang="kk-KZ" altLang="ru-KZ" sz="2400" dirty="0"/>
              <a:t>– </a:t>
            </a:r>
            <a:r>
              <a:rPr lang="kk-KZ" altLang="ru-KZ" sz="2400" dirty="0" err="1">
                <a:solidFill>
                  <a:srgbClr val="0070C0"/>
                </a:solidFill>
              </a:rPr>
              <a:t>это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установление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различия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между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объектами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материаль­но­го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мира</a:t>
            </a:r>
            <a:r>
              <a:rPr lang="kk-KZ" altLang="ru-KZ" sz="2400" dirty="0">
                <a:solidFill>
                  <a:srgbClr val="0070C0"/>
                </a:solidFill>
              </a:rPr>
              <a:t>, </a:t>
            </a:r>
            <a:r>
              <a:rPr lang="kk-KZ" altLang="ru-KZ" sz="2400" dirty="0" err="1">
                <a:solidFill>
                  <a:srgbClr val="0070C0"/>
                </a:solidFill>
              </a:rPr>
              <a:t>нахождение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в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них</a:t>
            </a:r>
            <a:r>
              <a:rPr lang="kk-KZ" altLang="ru-KZ" sz="2400" dirty="0">
                <a:solidFill>
                  <a:srgbClr val="0070C0"/>
                </a:solidFill>
              </a:rPr>
              <a:t> </a:t>
            </a:r>
            <a:r>
              <a:rPr lang="kk-KZ" altLang="ru-KZ" sz="2400" dirty="0" err="1">
                <a:solidFill>
                  <a:srgbClr val="0070C0"/>
                </a:solidFill>
              </a:rPr>
              <a:t>об</a:t>
            </a:r>
            <a:r>
              <a:rPr lang="ru-RU" altLang="ru-KZ" sz="2400" dirty="0">
                <a:solidFill>
                  <a:srgbClr val="0070C0"/>
                </a:solidFill>
              </a:rPr>
              <a:t>­</a:t>
            </a:r>
            <a:r>
              <a:rPr lang="kk-KZ" altLang="ru-KZ" sz="2400" dirty="0" err="1">
                <a:solidFill>
                  <a:srgbClr val="0070C0"/>
                </a:solidFill>
              </a:rPr>
              <a:t>щего</a:t>
            </a:r>
            <a:r>
              <a:rPr lang="kk-KZ" altLang="ru-KZ" sz="2400" dirty="0">
                <a:solidFill>
                  <a:srgbClr val="0070C0"/>
                </a:solidFill>
              </a:rPr>
              <a:t>.</a:t>
            </a:r>
            <a:endParaRPr lang="ru-KZ" sz="24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075EC-EAF6-294F-BE7C-A90D866F4DA3}"/>
              </a:ext>
            </a:extLst>
          </p:cNvPr>
          <p:cNvSpPr txBox="1"/>
          <p:nvPr/>
        </p:nvSpPr>
        <p:spPr>
          <a:xfrm>
            <a:off x="395536" y="575425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000" b="1" dirty="0">
                <a:solidFill>
                  <a:srgbClr val="C00000"/>
                </a:solidFill>
              </a:rPr>
              <a:t>Методы </a:t>
            </a:r>
            <a:r>
              <a:rPr lang="ru-RU" sz="2000" b="1" i="1" dirty="0">
                <a:solidFill>
                  <a:srgbClr val="C00000"/>
                </a:solidFill>
              </a:rPr>
              <a:t>эмпирического уровня познания: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наблюдение, сравнение, счет, изме­ре­ние, анкетный опрос, собеседование, тесты, метод проб и ошибок. </a:t>
            </a:r>
          </a:p>
          <a:p>
            <a:pPr indent="447675" algn="just"/>
            <a:r>
              <a:rPr lang="ru-RU" sz="2000" dirty="0"/>
              <a:t>Наблюдение сопро­вож­да­ет любую экспериментальную работу и не требует специального упорядочивания данных. </a:t>
            </a:r>
          </a:p>
          <a:p>
            <a:pPr indent="447675" algn="just"/>
            <a:r>
              <a:rPr lang="ru-RU" sz="2000" dirty="0"/>
              <a:t>Ос­таль­ные методы обязательно базируются на данных, которые были упорядочены каким-либо спо­со­бом.</a:t>
            </a:r>
            <a:endParaRPr lang="ru-KZ" sz="2000" dirty="0"/>
          </a:p>
          <a:p>
            <a:pPr algn="just"/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2699439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08" y="692696"/>
            <a:ext cx="3622214" cy="11089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908" y="2489501"/>
            <a:ext cx="3515044" cy="26562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алгоритм машинного обучения и построить модель нейронной сети, которая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изображение плохого качества на входе, а на выходе выпускает изображение улучшенного качества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к улучшить качество фотографи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09" y="1446869"/>
            <a:ext cx="3948283" cy="36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8DBF6-1492-D24A-9F31-CD7B09857153}"/>
              </a:ext>
            </a:extLst>
          </p:cNvPr>
          <p:cNvSpPr txBox="1"/>
          <p:nvPr/>
        </p:nvSpPr>
        <p:spPr>
          <a:xfrm>
            <a:off x="4319464" y="58052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dirty="0">
                <a:solidFill>
                  <a:srgbClr val="0070C0"/>
                </a:solidFill>
              </a:rPr>
              <a:t>Автор: </a:t>
            </a:r>
            <a:r>
              <a:rPr lang="ru-RU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Байгаринов</a:t>
            </a:r>
            <a:r>
              <a:rPr lang="ru-RU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А.М. </a:t>
            </a:r>
          </a:p>
          <a:p>
            <a:r>
              <a:rPr lang="en-US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8D06102 Machine Learning &amp; Data Science</a:t>
            </a:r>
            <a:endParaRPr lang="en-US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8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B8DBF6-1492-D24A-9F31-CD7B09857153}"/>
              </a:ext>
            </a:extLst>
          </p:cNvPr>
          <p:cNvSpPr txBox="1"/>
          <p:nvPr/>
        </p:nvSpPr>
        <p:spPr>
          <a:xfrm>
            <a:off x="4319464" y="58052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dirty="0">
                <a:solidFill>
                  <a:srgbClr val="0070C0"/>
                </a:solidFill>
              </a:rPr>
              <a:t>Автор: </a:t>
            </a:r>
            <a:r>
              <a:rPr lang="ru-RU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Байгаринов</a:t>
            </a:r>
            <a:r>
              <a:rPr lang="ru-RU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А.М. </a:t>
            </a:r>
          </a:p>
          <a:p>
            <a:r>
              <a:rPr lang="en-US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8D06102 Machine Learning &amp; Data Science</a:t>
            </a:r>
            <a:endParaRPr lang="en-US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>
              <a:solidFill>
                <a:srgbClr val="0070C0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298CAED-CDC0-3548-8E1C-0587C21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62" y="620688"/>
            <a:ext cx="8328001" cy="4818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– предмет исследования.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работать с изображением, нужно узнать структуру изображения, из чего оно состоит, каким образом компьютер понимает изображение. Таким образом, нужно провести анализ, разложив изображение на составные части.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состоит из пикселей. Пиксели можно понимать как неделимые точки, из которых состоит любое изображение.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пиксель содержит значение или значения. Если изображение черно-белое, каждый пиксель будет содержать 1 значение (от 0 до 255), если изображение цветное, каждый пиксель будет содержать 3 значения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RGB-red,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0 до 255 каждый)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3 значений составляется цвет пикселя, то есть они наслаиваются.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D154B0-F8CD-F14D-BA72-3D596DAE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1A6C9-185A-344B-A934-C9ADEB98D515}" type="slidenum">
              <a:rPr lang="ru-RU" altLang="ru-KZ" smtClean="0"/>
              <a:pPr>
                <a:defRPr/>
              </a:pPr>
              <a:t>7</a:t>
            </a:fld>
            <a:endParaRPr lang="ru-RU" alt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9C1B5-62DC-2540-8B13-5EDFCF4CC885}"/>
              </a:ext>
            </a:extLst>
          </p:cNvPr>
          <p:cNvSpPr txBox="1"/>
          <p:nvPr/>
        </p:nvSpPr>
        <p:spPr>
          <a:xfrm>
            <a:off x="611560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dirty="0"/>
              <a:t>Вопросы:</a:t>
            </a:r>
          </a:p>
          <a:p>
            <a:pPr algn="just"/>
            <a:endParaRPr lang="ru-KZ" sz="2400" dirty="0"/>
          </a:p>
          <a:p>
            <a:pPr marL="342900" indent="-342900" algn="just">
              <a:buAutoNum type="arabicParenR"/>
            </a:pPr>
            <a:r>
              <a:rPr lang="ru-KZ" sz="2400" dirty="0"/>
              <a:t>Достаточно ли наглядно представлено понятие метода «Наблюдение»?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Какие органы чувств в данном случае были задействованы?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Кроме наблюдения какие еще методы можно использовать, глядя на эти примеры?</a:t>
            </a:r>
          </a:p>
          <a:p>
            <a:pPr marL="342900" indent="-342900" algn="just">
              <a:buAutoNum type="arabicParenR"/>
            </a:pPr>
            <a:r>
              <a:rPr lang="ru-KZ" sz="2400" dirty="0"/>
              <a:t>Каким образом еще можно организовать наблюдение данного объекта?</a:t>
            </a:r>
          </a:p>
        </p:txBody>
      </p:sp>
    </p:spTree>
    <p:extLst>
      <p:ext uri="{BB962C8B-B14F-4D97-AF65-F5344CB8AC3E}">
        <p14:creationId xmlns:p14="http://schemas.microsoft.com/office/powerpoint/2010/main" val="111231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: Color image representation in the RGB color domain. | Download 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6" y="3996666"/>
            <a:ext cx="4302919" cy="16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LAB | RGB image representation - GeeksforGee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" y="1473754"/>
            <a:ext cx="3746462" cy="21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r image representation and RGB matrix |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03" y="1468374"/>
            <a:ext cx="5067579" cy="18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860032" y="3996666"/>
            <a:ext cx="4044242" cy="2288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появиться понимание каким образом донести изображение до нейронной сети и осознание, каким образом лучше  работать с пикселями для улучшения изображения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02423" y="486557"/>
            <a:ext cx="7339154" cy="57167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и анализ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168E8-1A46-9541-87EA-14C1368F661F}"/>
              </a:ext>
            </a:extLst>
          </p:cNvPr>
          <p:cNvSpPr txBox="1"/>
          <p:nvPr/>
        </p:nvSpPr>
        <p:spPr>
          <a:xfrm>
            <a:off x="902423" y="593467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b="1" dirty="0">
                <a:solidFill>
                  <a:srgbClr val="0070C0"/>
                </a:solidFill>
              </a:rPr>
              <a:t>Автор: </a:t>
            </a:r>
            <a:r>
              <a:rPr lang="ru-RU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Байгаринов</a:t>
            </a:r>
            <a:r>
              <a:rPr lang="ru-RU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А.М. </a:t>
            </a:r>
          </a:p>
          <a:p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8D06102 Machine Learning &amp; Data Science</a:t>
            </a:r>
            <a:endParaRPr lang="en-US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7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17BDAD-0A08-824D-96FD-801C3E71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1A6C9-185A-344B-A934-C9ADEB98D515}" type="slidenum">
              <a:rPr lang="ru-RU" altLang="ru-KZ" smtClean="0"/>
              <a:pPr>
                <a:defRPr/>
              </a:pPr>
              <a:t>9</a:t>
            </a:fld>
            <a:endParaRPr lang="ru-RU" alt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3515B7-3FC2-624A-A8BA-482A8E6F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363272" cy="475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7954F-36D1-5A48-8BFE-B15E1AC79846}"/>
              </a:ext>
            </a:extLst>
          </p:cNvPr>
          <p:cNvSpPr txBox="1"/>
          <p:nvPr/>
        </p:nvSpPr>
        <p:spPr>
          <a:xfrm>
            <a:off x="2987824" y="573325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600" b="1" dirty="0">
                <a:solidFill>
                  <a:srgbClr val="0070C0"/>
                </a:solidFill>
              </a:rPr>
              <a:t>Автор: </a:t>
            </a:r>
            <a:r>
              <a:rPr lang="ru-RU" sz="1600" b="1" dirty="0" err="1">
                <a:solidFill>
                  <a:srgbClr val="0070C0"/>
                </a:solidFill>
              </a:rPr>
              <a:t>Палтушева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Жания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Уразгалиевна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8D07103 </a:t>
            </a:r>
            <a:r>
              <a:rPr lang="ru-RU" sz="1600" b="1" dirty="0">
                <a:solidFill>
                  <a:srgbClr val="0070C0"/>
                </a:solidFill>
              </a:rPr>
              <a:t>Материаловедение и инженерия</a:t>
            </a:r>
            <a:endParaRPr lang="ru-K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163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1764</Words>
  <Application>Microsoft Office PowerPoint</Application>
  <PresentationFormat>Экран (4:3)</PresentationFormat>
  <Paragraphs>194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Wingdings</vt:lpstr>
      <vt:lpstr>Оформление по умолчанию</vt:lpstr>
      <vt:lpstr>МЕТ 3222Методы научного познания: общенаучные и конкретнонаучные (частные) </vt:lpstr>
      <vt:lpstr>Презентация PowerPoint</vt:lpstr>
      <vt:lpstr>Презентация PowerPoint</vt:lpstr>
      <vt:lpstr>Презентация PowerPoint</vt:lpstr>
      <vt:lpstr>Наблюдение</vt:lpstr>
      <vt:lpstr>Презентация PowerPoint</vt:lpstr>
      <vt:lpstr>Презентация PowerPoint</vt:lpstr>
      <vt:lpstr>Сравнение и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Tatyana Chepushtanova</cp:lastModifiedBy>
  <cp:revision>368</cp:revision>
  <cp:lastPrinted>2017-08-15T12:41:56Z</cp:lastPrinted>
  <dcterms:created xsi:type="dcterms:W3CDTF">2012-10-31T08:46:53Z</dcterms:created>
  <dcterms:modified xsi:type="dcterms:W3CDTF">2021-09-27T08:36:33Z</dcterms:modified>
</cp:coreProperties>
</file>