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8" r:id="rId3"/>
    <p:sldId id="423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39" r:id="rId19"/>
    <p:sldId id="497" r:id="rId20"/>
    <p:sldId id="499" r:id="rId21"/>
    <p:sldId id="498" r:id="rId22"/>
    <p:sldId id="500" r:id="rId23"/>
    <p:sldId id="501" r:id="rId24"/>
    <p:sldId id="440" r:id="rId25"/>
    <p:sldId id="502" r:id="rId26"/>
    <p:sldId id="503" r:id="rId27"/>
    <p:sldId id="470" r:id="rId28"/>
    <p:sldId id="468" r:id="rId29"/>
    <p:sldId id="325" r:id="rId30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>
      <p:cViewPr varScale="1">
        <p:scale>
          <a:sx n="109" d="100"/>
          <a:sy n="109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082" y="-10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F4752C-8B63-2E4E-8CDE-7C0E38DEF6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836E73-7114-2242-AD75-F912CFFCC2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5E698B5-23F8-DC48-809B-3B18E24AC9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6200B98-1D35-B14E-89C5-CA2A861605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6EB85A-C83C-BE47-B419-3F41A308848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5F0829-8619-0448-BC78-8EFDB8E38A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5AC45B-CD7C-D140-96CD-DB19837099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2A75AF9-4CAF-0343-88D6-6D5F32D411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C289DB4-F01C-724D-8B12-98777519D4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54C64B-085E-234C-ADE7-0EC9A84F81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5B1A5E7-A47E-574C-9A71-E0729249B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EF836C-AF46-6140-B513-BDC0B1E12652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528143B-A8E9-B34B-9EE8-929586B80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KZ"/>
              <a:t>МИНИСТЕРСТВО ОБРАЗОВАНИЯ И НАУКИ РЕСПУБЛИКИ КАЗАХСТАН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8E22223D-291F-F143-9BB8-962BA71DE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921F9-1718-BC46-97FB-C4322557FFCD}" type="slidenum">
              <a:rPr lang="ru-RU" altLang="ru-KZ" smtClean="0"/>
              <a:pPr>
                <a:spcBef>
                  <a:spcPct val="0"/>
                </a:spcBef>
              </a:pPr>
              <a:t>1</a:t>
            </a:fld>
            <a:endParaRPr lang="ru-RU" altLang="ru-K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B4D6DC-96CE-EF46-8C79-60FB62076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EF18562-F6C3-9345-AA07-BF51F2C80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32228-8C0B-094E-8FA6-9E6E32711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7E0A55-4A9A-D64B-A9DE-CE09DDDA4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663D53-4B56-E743-A165-02B369E6C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2FF3-E2B6-1B4A-825A-38689BAFA5D8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798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586B4-4712-3944-9FBC-74DC72A35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FEEA3-6C27-4541-B6C1-8500013D6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180452-E0B3-0945-A0B3-C8FD68F51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1D44-6743-714A-904D-0BCCAC61758D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5401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456F7-5290-9441-9408-41602A1FC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B85B0-203E-4A41-A009-4332499CE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55ED8C-A5C7-7442-BF28-04AA45981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65ED5-51F1-574A-8929-814AB2C5C9F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3726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C97733-C955-6046-B70D-8AA344C25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0FB27-DC18-2C45-B23F-2D4AA0C8F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CC83D-9A18-E848-AAA0-E8E1DDCC0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A6C9-185A-344B-A934-C9ADEB98D51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977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C4673-EA00-EE46-B005-F592753EC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8EB70-DACB-CB4B-A3B6-D17CE608F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D23B1-129F-3743-91D3-F8BC812A2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2A71-2543-8349-82D7-8701B385863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533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A8268-5334-D744-B4C6-CFB0DCB75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955FC-7C43-A843-9A7A-0A7FEDA09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0AFB7-F8D5-2D46-AA35-5832EAD4C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74A4-697C-9847-A274-2C7868084FEC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38904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6DD5E-C8C4-5149-B0BD-3B26E0970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7A4F5E-4B39-4841-9190-EFD515A69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E326A8-1378-694A-9430-AD39C46DB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CD25-2D35-5542-8BF3-BB41F6C5251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50793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B608D6-E005-634E-A54E-7DEC3ADFF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725A4-9570-6642-BBDB-9727A02DA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44E27-BA79-6045-B661-16E6F8270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8012-2D66-9146-A368-258B6273C0C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125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03BD95-1066-C042-9BD4-F23218821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294336-FC08-CE4C-A479-D45E91A92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DB2723-F739-274D-80AA-83027A105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7FAB-8320-CE4C-A7FA-66D011F2C46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555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99775-ED2A-5647-B550-CC636124E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0D3C-1E28-A649-9111-7FE528B89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DC79F-4FFB-9F49-A8C0-72E3543B9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1D5C-D820-E745-B4E4-31CF5A88B7E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3578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47E66-F84E-3B46-8D6A-6332D932E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04E7D-0D02-A647-BE72-BF966714C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CC3DC-4339-274F-822D-A71C5D5E4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075C-010A-3841-B8DD-A0EBB66ECD7B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982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D33A79-6C1A-804F-B148-09E4FFF4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85AB91-FF36-014B-A1C9-9498A44AA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текста</a:t>
            </a:r>
          </a:p>
          <a:p>
            <a:pPr lvl="1"/>
            <a:r>
              <a:rPr lang="ru-RU" altLang="ru-KZ"/>
              <a:t>Второй уровень</a:t>
            </a:r>
          </a:p>
          <a:p>
            <a:pPr lvl="2"/>
            <a:r>
              <a:rPr lang="ru-RU" altLang="ru-KZ"/>
              <a:t>Третий уровень</a:t>
            </a:r>
          </a:p>
          <a:p>
            <a:pPr lvl="3"/>
            <a:r>
              <a:rPr lang="ru-RU" altLang="ru-KZ"/>
              <a:t>Четвертый уровень</a:t>
            </a:r>
          </a:p>
          <a:p>
            <a:pPr lvl="4"/>
            <a:r>
              <a:rPr lang="ru-RU" altLang="ru-KZ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5C310B-6E4B-A249-BB7B-D22B59CC36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4F382B-42C5-AF4B-8C23-488A35CDB7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31C22D-5B50-4C48-9C15-7B5DAADC18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1646C5-2950-C244-AC11-26154787015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ta-vesna@yandex.k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9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ematicus.ru/teoriya-veroyatnosti/tablitsy/tablitsa-znachenij-kriteriya-styudenta-t-kriteriya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maticus.ru/teoriya-veroyatnosti/tablitsy/tablitsa-znachenij-kriteriya-fishera-f-kriteriy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Xj0yq8O1M" TargetMode="External"/><Relationship Id="rId2" Type="http://schemas.openxmlformats.org/officeDocument/2006/relationships/hyperlink" Target="https://www.youtube.com/watch?v=U5a6PdFjy4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5">
            <a:extLst>
              <a:ext uri="{FF2B5EF4-FFF2-40B4-BE49-F238E27FC236}">
                <a16:creationId xmlns:a16="http://schemas.microsoft.com/office/drawing/2014/main" id="{A13A2D97-28F4-D745-BEE3-6871CEB0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FAD6D-893C-5643-AE82-2B737B15099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KZ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76F2D5-7ED5-7249-B948-6349206B68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2263" y="2008188"/>
            <a:ext cx="8496300" cy="1574800"/>
          </a:xfrm>
          <a:effectLst>
            <a:outerShdw dist="53882" dir="2700000" algn="ctr" rotWithShape="0">
              <a:srgbClr val="CCECFF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</a:rPr>
              <a:t>МЕТ 3222 Методы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обработки и представления экспериментальных данных. Планирование экспериментов и матрицы планирования.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F249D2-A289-AB44-A96C-ABCEE1C103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49800"/>
            <a:ext cx="6400800" cy="1774825"/>
          </a:xfrm>
        </p:spPr>
        <p:txBody>
          <a:bodyPr/>
          <a:lstStyle/>
          <a:p>
            <a:pPr eaLnBrk="1" hangingPunct="1"/>
            <a:r>
              <a:rPr lang="ru-RU" altLang="ru-KZ" sz="2000" u="sng">
                <a:solidFill>
                  <a:schemeClr val="accent2"/>
                </a:solidFill>
              </a:rPr>
              <a:t>Усольцева Галина Александровна</a:t>
            </a:r>
          </a:p>
          <a:p>
            <a:pPr eaLnBrk="1" hangingPunct="1"/>
            <a:r>
              <a:rPr lang="ru-RU" altLang="ru-KZ" sz="1000">
                <a:solidFill>
                  <a:schemeClr val="accent2"/>
                </a:solidFill>
              </a:rPr>
              <a:t>(ФИО преподавателя)</a:t>
            </a:r>
          </a:p>
          <a:p>
            <a:pPr eaLnBrk="1" hangingPunct="1"/>
            <a:endParaRPr lang="ru-RU" altLang="ru-KZ" sz="1000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KZ" sz="2000">
                <a:solidFill>
                  <a:schemeClr val="accent2"/>
                </a:solidFill>
                <a:hlinkClick r:id="rId3"/>
              </a:rPr>
              <a:t>nota-vesna@yandex.kz</a:t>
            </a:r>
            <a:r>
              <a:rPr lang="en-US" altLang="ru-KZ" sz="2000">
                <a:solidFill>
                  <a:schemeClr val="accent2"/>
                </a:solidFill>
              </a:rPr>
              <a:t> </a:t>
            </a:r>
            <a:r>
              <a:rPr lang="ru-RU" altLang="ru-KZ" sz="2000">
                <a:solidFill>
                  <a:schemeClr val="accent2"/>
                </a:solidFill>
              </a:rPr>
              <a:t>         </a:t>
            </a:r>
            <a:endParaRPr lang="en-US" altLang="ru-KZ" sz="200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KZ" sz="2000" u="sng">
                <a:solidFill>
                  <a:schemeClr val="accent2"/>
                </a:solidFill>
              </a:rPr>
              <a:t>+7-701-742-95-22</a:t>
            </a:r>
            <a:endParaRPr lang="ru-RU" altLang="ru-KZ" sz="1000" u="sng">
              <a:solidFill>
                <a:schemeClr val="accent2"/>
              </a:solidFill>
            </a:endParaRPr>
          </a:p>
          <a:p>
            <a:pPr eaLnBrk="1" hangingPunct="1"/>
            <a:endParaRPr lang="ru-RU" altLang="ru-KZ" sz="1000">
              <a:solidFill>
                <a:schemeClr val="accent2"/>
              </a:solidFill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6193609-BE5F-9348-8AD4-EAA6B669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92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KZ" sz="1400" u="sng">
                <a:solidFill>
                  <a:schemeClr val="accent2"/>
                </a:solidFill>
              </a:rPr>
              <a:t>Металлургические процессы, теплотехника и технологии специальных материалов</a:t>
            </a:r>
            <a:br>
              <a:rPr lang="ru-RU" altLang="ru-KZ" sz="1400" u="sng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>(кафедра)</a:t>
            </a:r>
            <a:br>
              <a:rPr lang="ru-RU" altLang="ru-KZ" sz="1200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/>
            </a:r>
            <a:br>
              <a:rPr lang="ru-RU" altLang="ru-KZ" sz="1200">
                <a:solidFill>
                  <a:schemeClr val="accent2"/>
                </a:solidFill>
              </a:rPr>
            </a:br>
            <a:r>
              <a:rPr lang="ru-RU" altLang="ru-KZ" sz="2000" b="1" u="sng">
                <a:solidFill>
                  <a:srgbClr val="C00000"/>
                </a:solidFill>
              </a:rPr>
              <a:t>Методы научных исследований</a:t>
            </a:r>
            <a:r>
              <a:rPr lang="ru-RU" altLang="ru-KZ" sz="2000">
                <a:solidFill>
                  <a:schemeClr val="accent2"/>
                </a:solidFill>
              </a:rPr>
              <a:t/>
            </a:r>
            <a:br>
              <a:rPr lang="ru-RU" altLang="ru-KZ" sz="2000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>(дисциплина)</a:t>
            </a:r>
            <a:br>
              <a:rPr lang="ru-RU" altLang="ru-KZ" sz="1200">
                <a:solidFill>
                  <a:schemeClr val="accent2"/>
                </a:solidFill>
              </a:rPr>
            </a:br>
            <a:endParaRPr lang="ru-RU" altLang="ru-KZ" sz="1200">
              <a:solidFill>
                <a:schemeClr val="accent2"/>
              </a:solidFill>
            </a:endParaRP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C057343-2F8A-D542-A9A8-9BF8A2E5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3860800"/>
            <a:ext cx="71294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Практическое занятие №__</a:t>
            </a:r>
          </a:p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1 академический час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696"/>
            <a:ext cx="836295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эксперимент проводится по заранее составленному плану, в соответствии с которым ставится задача не только определения оптимальных условий проведения эксперимента, но и оптимизации процесса (оптимальное планирование эксперимента).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оптимальных условий проведения процесса с использованием эмпирических моделей (например, методом Бокса-Вильсона) выходная переменная       является критерием оптимальности или целевой функцией.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теории активного экспериментирования выходную (зависимую) переменную принято называть функцией отклика, а входные (независимые) переменные – факторами.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- координатное пространство с координатами (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факторным пространством, а геометрическое изображение функции отклика в факторном пространстве – поверхностью отклика.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эксперимент планируется таким образом, чтобы упростить обработку его результатов методами регрессионного и корреляционного анализа. </a:t>
            </a:r>
            <a:endParaRPr lang="ru-RU" alt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00D811-12EA-A54F-BF92-8CA57721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55" y="2636912"/>
            <a:ext cx="288032" cy="3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99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71" y="1124744"/>
            <a:ext cx="83629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достоинствам активного экспериментирования относятся: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возможность предсказания количества опытов, которые следуют провести;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определение точек факторного пространства, где следует проводить опыты;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отсутствие проблем, связанных с выбором вида уравнения регрессии;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возможность определения оптимальных параметров процесса экспериментально-статистическим методом;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сокращение объёма опытных исследований.</a:t>
            </a:r>
            <a:endParaRPr lang="ru-RU" alt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745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6097DB-BB30-BD4D-9316-AFD8ED59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43256"/>
            <a:ext cx="8064896" cy="57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744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D2AFAD-9E1D-8243-9197-8170479D1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50" y="1124744"/>
            <a:ext cx="8326394" cy="42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8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4E6627-3ACB-884E-9E7D-CC835FD7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8867"/>
            <a:ext cx="7703677" cy="57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98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8E318B-48B8-CA4F-8B23-4F27DF453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6" y="808906"/>
            <a:ext cx="7914483" cy="38673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0D881-B2A4-C948-9861-6CC64E23D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6" y="4808499"/>
            <a:ext cx="7998792" cy="977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A127A0-2029-AE49-BE69-376E156AB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96" y="5706515"/>
            <a:ext cx="7907380" cy="68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90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DD7A76-5E2A-A247-AFD1-92034361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782768" cy="37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31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2A8DA9-A5C6-0D47-A1B3-36E9E8F0A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1" y="1124744"/>
            <a:ext cx="8310827" cy="3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425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323850" y="1161544"/>
            <a:ext cx="84963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необходимое количество опытов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полном фактор­ном эксперименте (ПФЭ) определяется по формуле: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количество уровней;  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число факторов,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необходимое число опытов при 2 уровнях и числе факторов 2 и 3 равно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16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уравнения регрессии для этих условий запишутся в виде: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98C3074-F239-C442-9776-63D5F7984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435981"/>
              </p:ext>
            </p:extLst>
          </p:nvPr>
        </p:nvGraphicFramePr>
        <p:xfrm>
          <a:off x="1619671" y="4067472"/>
          <a:ext cx="5711440" cy="105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91744800" imgH="17068800" progId="Equation.3">
                  <p:embed/>
                </p:oleObj>
              </mc:Choice>
              <mc:Fallback>
                <p:oleObj r:id="rId3" imgW="91744800" imgH="1706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1" y="4067472"/>
                        <a:ext cx="5711440" cy="1058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B8F459D-85F3-EA42-8B9D-407C16AAD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16868"/>
              </p:ext>
            </p:extLst>
          </p:nvPr>
        </p:nvGraphicFramePr>
        <p:xfrm>
          <a:off x="1331641" y="5281495"/>
          <a:ext cx="6684841" cy="38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5" imgW="110642400" imgH="6096000" progId="Equation.3">
                  <p:embed/>
                </p:oleObj>
              </mc:Choice>
              <mc:Fallback>
                <p:oleObj r:id="rId5" imgW="110642400" imgH="6096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1" y="5281495"/>
                        <a:ext cx="6684841" cy="387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CC49FB-3307-7E46-AF2D-97F584D37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19" y="5753876"/>
            <a:ext cx="4176142" cy="8887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454289" y="1209224"/>
            <a:ext cx="84963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граничных условий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Граничные условия экстракционного извлечения цинка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фенолсодержащим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водных растворов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5544E985-B6E7-AE4C-A770-C2FC5AA53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99449"/>
              </p:ext>
            </p:extLst>
          </p:nvPr>
        </p:nvGraphicFramePr>
        <p:xfrm>
          <a:off x="649170" y="2619560"/>
          <a:ext cx="7845660" cy="1086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3711">
                  <a:extLst>
                    <a:ext uri="{9D8B030D-6E8A-4147-A177-3AD203B41FA5}">
                      <a16:colId xmlns:a16="http://schemas.microsoft.com/office/drawing/2014/main" val="3186372116"/>
                    </a:ext>
                  </a:extLst>
                </a:gridCol>
                <a:gridCol w="968915">
                  <a:extLst>
                    <a:ext uri="{9D8B030D-6E8A-4147-A177-3AD203B41FA5}">
                      <a16:colId xmlns:a16="http://schemas.microsoft.com/office/drawing/2014/main" val="922253254"/>
                    </a:ext>
                  </a:extLst>
                </a:gridCol>
                <a:gridCol w="1607208">
                  <a:extLst>
                    <a:ext uri="{9D8B030D-6E8A-4147-A177-3AD203B41FA5}">
                      <a16:colId xmlns:a16="http://schemas.microsoft.com/office/drawing/2014/main" val="1135081458"/>
                    </a:ext>
                  </a:extLst>
                </a:gridCol>
                <a:gridCol w="1608059">
                  <a:extLst>
                    <a:ext uri="{9D8B030D-6E8A-4147-A177-3AD203B41FA5}">
                      <a16:colId xmlns:a16="http://schemas.microsoft.com/office/drawing/2014/main" val="784183370"/>
                    </a:ext>
                  </a:extLst>
                </a:gridCol>
                <a:gridCol w="1507767">
                  <a:extLst>
                    <a:ext uri="{9D8B030D-6E8A-4147-A177-3AD203B41FA5}">
                      <a16:colId xmlns:a16="http://schemas.microsoft.com/office/drawing/2014/main" val="2283672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Переменные</a:t>
                      </a:r>
                      <a:endParaRPr lang="ru-KZ" sz="1800" b="1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Ж:Т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г/дм</a:t>
                      </a:r>
                      <a:r>
                        <a:rPr lang="ru-RU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46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уровень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688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уровень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1:10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32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9000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>
            <a:extLst>
              <a:ext uri="{FF2B5EF4-FFF2-40B4-BE49-F238E27FC236}">
                <a16:creationId xmlns:a16="http://schemas.microsoft.com/office/drawing/2014/main" id="{99A7F548-0505-AB4B-B374-3DBAE986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10FF4-622B-8C4B-85A6-8B06A6EB1B3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KZ" sz="140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7C6B5334-889C-9A45-972D-E3CF95FD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989138"/>
            <a:ext cx="8423275" cy="23764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Цель и задачи занятия 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– Познакомить студентов с построением линейной модели по методу </a:t>
            </a:r>
            <a:r>
              <a:rPr lang="ru-RU" sz="2000" b="1" dirty="0" err="1">
                <a:solidFill>
                  <a:srgbClr val="7030A0"/>
                </a:solidFill>
                <a:latin typeface="+mn-lt"/>
              </a:rPr>
              <a:t>полнофакторного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 эксперимента. </a:t>
            </a:r>
          </a:p>
          <a:p>
            <a:pPr algn="just" eaLnBrk="1" hangingPunct="1">
              <a:defRPr/>
            </a:pP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454289" y="1209224"/>
            <a:ext cx="84963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матрицы планирования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планирования для процесса экстракции цинка в условиях трехфакторного эксперимента</a:t>
            </a:r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AD35C-E346-1A40-894C-D41B3C35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2512510"/>
            <a:ext cx="8415024" cy="34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95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621AEA-6382-5740-A754-9FBABFEC3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44" y="1140851"/>
            <a:ext cx="5885414" cy="2798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9A4F6E-C125-4B40-A494-5B6E1BCD2E37}"/>
              </a:ext>
            </a:extLst>
          </p:cNvPr>
          <p:cNvSpPr txBox="1"/>
          <p:nvPr/>
        </p:nvSpPr>
        <p:spPr>
          <a:xfrm>
            <a:off x="431540" y="3997279"/>
            <a:ext cx="814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Дисперсии коэффициентов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рассчи­тывались по выражениям: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31DA95B-9944-1A4F-8044-2D870B4A4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16848"/>
              </p:ext>
            </p:extLst>
          </p:nvPr>
        </p:nvGraphicFramePr>
        <p:xfrm>
          <a:off x="2606444" y="4590595"/>
          <a:ext cx="1107431" cy="70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4" imgW="18592800" imgH="11887200" progId="Equation.3">
                  <p:embed/>
                </p:oleObj>
              </mc:Choice>
              <mc:Fallback>
                <p:oleObj r:id="rId4" imgW="18592800" imgH="1188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444" y="4590595"/>
                        <a:ext cx="1107431" cy="708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1294F3F9-DFE8-164C-B02D-F0D09994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5618334"/>
            <a:ext cx="1101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B7F72814-AAB1-F448-A588-128B31E8F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44283"/>
              </p:ext>
            </p:extLst>
          </p:nvPr>
        </p:nvGraphicFramePr>
        <p:xfrm>
          <a:off x="4897965" y="4524855"/>
          <a:ext cx="1270124" cy="84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6" imgW="25298400" imgH="17068800" progId="Equation.3">
                  <p:embed/>
                </p:oleObj>
              </mc:Choice>
              <mc:Fallback>
                <p:oleObj r:id="rId6" imgW="25298400" imgH="1706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965" y="4524855"/>
                        <a:ext cx="1270124" cy="841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4CCEC9-B9EC-F14A-B8E8-1E0644E3488D}"/>
              </a:ext>
            </a:extLst>
          </p:cNvPr>
          <p:cNvSpPr txBox="1"/>
          <p:nvPr/>
        </p:nvSpPr>
        <p:spPr>
          <a:xfrm>
            <a:off x="555507" y="5519144"/>
            <a:ext cx="803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дисперсия единичного измерения, определяемая по формуле: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2DE2304-C67D-3B45-AB1A-C61B5476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91" y="6287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5CCCFD0A-569D-584F-BCF6-238EBD233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00527"/>
              </p:ext>
            </p:extLst>
          </p:nvPr>
        </p:nvGraphicFramePr>
        <p:xfrm>
          <a:off x="3713875" y="6020422"/>
          <a:ext cx="186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r:id="rId8" imgW="44805600" imgH="7924800" progId="Equation.3">
                  <p:embed/>
                </p:oleObj>
              </mc:Choice>
              <mc:Fallback>
                <p:oleObj r:id="rId8" imgW="44805600" imgH="7924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875" y="6020422"/>
                        <a:ext cx="1866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3013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2DE2304-C67D-3B45-AB1A-C61B5476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91" y="6287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531C93-AF70-0F48-A196-BAB4E978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72522"/>
            <a:ext cx="7463532" cy="1415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AC5D37-5377-834C-8923-6ED575BFB5D4}"/>
              </a:ext>
            </a:extLst>
          </p:cNvPr>
          <p:cNvSpPr txBox="1"/>
          <p:nvPr/>
        </p:nvSpPr>
        <p:spPr>
          <a:xfrm>
            <a:off x="539552" y="2788398"/>
            <a:ext cx="7809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регрессии (математическая модель) экстракции цинка имеет следующий вид: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41E69EC-89A9-BE49-BA1E-E41F7E54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02" y="3508196"/>
            <a:ext cx="10638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8AA23B5D-DF07-7F48-8899-D2FB0799E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3727"/>
              </p:ext>
            </p:extLst>
          </p:nvPr>
        </p:nvGraphicFramePr>
        <p:xfrm>
          <a:off x="1231998" y="3741810"/>
          <a:ext cx="6661595" cy="1436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4" imgW="117322600" imgH="24282400" progId="Equation.3">
                  <p:embed/>
                </p:oleObj>
              </mc:Choice>
              <mc:Fallback>
                <p:oleObj r:id="rId4" imgW="117322600" imgH="242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98" y="3741810"/>
                        <a:ext cx="6661595" cy="1436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5897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294F3F9-DFE8-164C-B02D-F0D09994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5618334"/>
            <a:ext cx="1101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C5D37-5377-834C-8923-6ED575BFB5D4}"/>
              </a:ext>
            </a:extLst>
          </p:cNvPr>
          <p:cNvSpPr txBox="1"/>
          <p:nvPr/>
        </p:nvSpPr>
        <p:spPr>
          <a:xfrm>
            <a:off x="539552" y="1322838"/>
            <a:ext cx="81472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значимости коэффициентов проводили по критерию Стьюдента: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сопоставлении со справочным табличным его значением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кр.табл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2,12 для уровня значимости р = 0,05 и числа степеней свободы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1),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где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количество параллельных опытов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2). 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значим, если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условие: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табл.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адекватности полученных уравнений проводили по крите­рию Фишера 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41E69EC-89A9-BE49-BA1E-E41F7E54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02" y="3508196"/>
            <a:ext cx="10638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F1B38-0442-9948-97BF-8970FDA3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2034444"/>
            <a:ext cx="14561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2FA8196-7A2F-7847-8388-28687F8B2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74163"/>
              </p:ext>
            </p:extLst>
          </p:nvPr>
        </p:nvGraphicFramePr>
        <p:xfrm>
          <a:off x="4067944" y="1738952"/>
          <a:ext cx="758724" cy="79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3" imgW="13716000" imgH="14325600" progId="Equation.3">
                  <p:embed/>
                </p:oleObj>
              </mc:Choice>
              <mc:Fallback>
                <p:oleObj r:id="rId3" imgW="13716000" imgH="1432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738952"/>
                        <a:ext cx="758724" cy="792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0BD14712-34FC-214E-9608-EB553C6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986" y="5577544"/>
            <a:ext cx="11381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61BEDC9-B620-9648-AB49-4E88BB3E6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631323"/>
              </p:ext>
            </p:extLst>
          </p:nvPr>
        </p:nvGraphicFramePr>
        <p:xfrm>
          <a:off x="983933" y="5559438"/>
          <a:ext cx="837773" cy="64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5" imgW="16154400" imgH="12496800" progId="Equation.3">
                  <p:embed/>
                </p:oleObj>
              </mc:Choice>
              <mc:Fallback>
                <p:oleObj r:id="rId5" imgW="16154400" imgH="1249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933" y="5559438"/>
                        <a:ext cx="837773" cy="648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D8FE850E-5C13-084A-80A1-39E29D6A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90" y="5435825"/>
            <a:ext cx="10387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9E481048-F0B7-194E-9397-AEF6887B1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45829"/>
              </p:ext>
            </p:extLst>
          </p:nvPr>
        </p:nvGraphicFramePr>
        <p:xfrm>
          <a:off x="2362014" y="5393280"/>
          <a:ext cx="1626440" cy="8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r:id="rId7" imgW="32004000" imgH="16764000" progId="Equation.3">
                  <p:embed/>
                </p:oleObj>
              </mc:Choice>
              <mc:Fallback>
                <p:oleObj r:id="rId7" imgW="32004000" imgH="1676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014" y="5393280"/>
                        <a:ext cx="1626440" cy="851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11A4CAE-4F47-1C43-86D0-3CAE48DE0901}"/>
              </a:ext>
            </a:extLst>
          </p:cNvPr>
          <p:cNvSpPr txBox="1"/>
          <p:nvPr/>
        </p:nvSpPr>
        <p:spPr>
          <a:xfrm>
            <a:off x="4343356" y="5787080"/>
            <a:ext cx="462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количество значимых коэффициентов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724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3">
            <a:extLst>
              <a:ext uri="{FF2B5EF4-FFF2-40B4-BE49-F238E27FC236}">
                <a16:creationId xmlns:a16="http://schemas.microsoft.com/office/drawing/2014/main" id="{6D672096-8DA1-B149-84B3-4D348C3E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A979-9110-BA4F-94A7-00E45BE5998B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13873-108F-844F-9DB3-551F8087463D}"/>
              </a:ext>
            </a:extLst>
          </p:cNvPr>
          <p:cNvSpPr txBox="1"/>
          <p:nvPr/>
        </p:nvSpPr>
        <p:spPr>
          <a:xfrm>
            <a:off x="190500" y="178469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Таблица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критерия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Стьюдента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AE3C44-1CCA-2645-AB2E-5DA93D1F4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10"/>
          <a:stretch/>
        </p:blipFill>
        <p:spPr>
          <a:xfrm>
            <a:off x="190500" y="622509"/>
            <a:ext cx="4437940" cy="5400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D9D366-A215-744E-B13C-D726F3E8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719" y="1192492"/>
            <a:ext cx="4116961" cy="458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7943A-A0AF-454F-9419-9FF048AA5748}"/>
              </a:ext>
            </a:extLst>
          </p:cNvPr>
          <p:cNvSpPr txBox="1"/>
          <p:nvPr/>
        </p:nvSpPr>
        <p:spPr>
          <a:xfrm>
            <a:off x="432547" y="607999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https://www.matematicus.ru/teoriya-veroyatnosti/tablitsy/tablitsa-znachenij-kriteriya-styudenta-t-kriteriya</a:t>
            </a:r>
            <a:r>
              <a:rPr lang="ru-RU" sz="1600" dirty="0"/>
              <a:t> </a:t>
            </a:r>
            <a:endParaRPr lang="ru-KZ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19413-A668-8F43-9746-C56B19009944}"/>
              </a:ext>
            </a:extLst>
          </p:cNvPr>
          <p:cNvSpPr txBox="1"/>
          <p:nvPr/>
        </p:nvSpPr>
        <p:spPr>
          <a:xfrm>
            <a:off x="4836092" y="537140"/>
            <a:ext cx="382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</a:t>
            </a:r>
            <a:r>
              <a:rPr lang="en-US" sz="1600" dirty="0"/>
              <a:t> </a:t>
            </a:r>
            <a:r>
              <a:rPr lang="ru-RU" sz="1600" dirty="0"/>
              <a:t>-</a:t>
            </a:r>
            <a:r>
              <a:rPr lang="en-US" sz="1600" dirty="0"/>
              <a:t> </a:t>
            </a:r>
            <a:r>
              <a:rPr lang="ru-RU" sz="1600" dirty="0"/>
              <a:t>доверительная вероятность  </a:t>
            </a:r>
          </a:p>
          <a:p>
            <a:r>
              <a:rPr lang="en-US" sz="1600" b="1" dirty="0"/>
              <a:t>f </a:t>
            </a:r>
            <a:r>
              <a:rPr lang="ru-RU" sz="1600" b="1" dirty="0"/>
              <a:t>-</a:t>
            </a:r>
            <a:r>
              <a:rPr lang="en-US" sz="1600" b="1" dirty="0"/>
              <a:t> </a:t>
            </a:r>
            <a:r>
              <a:rPr lang="ru-RU" sz="1600" dirty="0"/>
              <a:t>числа степеней свободы</a:t>
            </a:r>
            <a:endParaRPr lang="ru-KZ" sz="16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294F3F9-DFE8-164C-B02D-F0D09994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5618334"/>
            <a:ext cx="1101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41E69EC-89A9-BE49-BA1E-E41F7E54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02" y="3508196"/>
            <a:ext cx="10638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F1B38-0442-9948-97BF-8970FDA3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2034444"/>
            <a:ext cx="14561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D14712-34FC-214E-9608-EB553C6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986" y="5577544"/>
            <a:ext cx="11381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8FE850E-5C13-084A-80A1-39E29D6A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90" y="5435825"/>
            <a:ext cx="10387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A66D62-BC33-D34A-9D68-B47D8C46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68" y="1202316"/>
            <a:ext cx="8100392" cy="20590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EEE042-099C-844F-B668-21EF2E0FF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65" y="3475197"/>
            <a:ext cx="7877398" cy="2002355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E3419E1A-51C8-3A42-B0EC-A9DDDED0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86" y="5764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25F0E1FB-9B5B-324A-860D-545E58693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0101"/>
              </p:ext>
            </p:extLst>
          </p:nvPr>
        </p:nvGraphicFramePr>
        <p:xfrm>
          <a:off x="2310314" y="5793646"/>
          <a:ext cx="2434449" cy="65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r:id="rId5" imgW="39204900" imgH="10528300" progId="Equation.3">
                  <p:embed/>
                </p:oleObj>
              </mc:Choice>
              <mc:Fallback>
                <p:oleObj r:id="rId5" imgW="39204900" imgH="1052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314" y="5793646"/>
                        <a:ext cx="2434449" cy="654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12DFAD1-9F8E-054B-9B82-08D4E223E41E}"/>
              </a:ext>
            </a:extLst>
          </p:cNvPr>
          <p:cNvSpPr txBox="1"/>
          <p:nvPr/>
        </p:nvSpPr>
        <p:spPr>
          <a:xfrm>
            <a:off x="723085" y="5365113"/>
            <a:ext cx="469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 критерию Фишера показала: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BD61F3F-0DA6-E947-A261-3970D0E86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539" y="58418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9FCD75DB-0481-CF4A-989C-4C5D93647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752693"/>
              </p:ext>
            </p:extLst>
          </p:nvPr>
        </p:nvGraphicFramePr>
        <p:xfrm>
          <a:off x="5148064" y="5843652"/>
          <a:ext cx="1836549" cy="60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r:id="rId7" imgW="33934400" imgH="11112500" progId="Equation.3">
                  <p:embed/>
                </p:oleObj>
              </mc:Choice>
              <mc:Fallback>
                <p:oleObj r:id="rId7" imgW="33934400" imgH="11112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843652"/>
                        <a:ext cx="1836549" cy="601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4952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294F3F9-DFE8-164C-B02D-F0D09994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5618334"/>
            <a:ext cx="1101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41E69EC-89A9-BE49-BA1E-E41F7E54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02" y="3508196"/>
            <a:ext cx="10638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F1B38-0442-9948-97BF-8970FDA3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2034444"/>
            <a:ext cx="14561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D14712-34FC-214E-9608-EB553C6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986" y="5577544"/>
            <a:ext cx="11381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8FE850E-5C13-084A-80A1-39E29D6A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90" y="5435825"/>
            <a:ext cx="10387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E3419E1A-51C8-3A42-B0EC-A9DDDED0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86" y="5764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DFAD1-9F8E-054B-9B82-08D4E223E41E}"/>
              </a:ext>
            </a:extLst>
          </p:cNvPr>
          <p:cNvSpPr txBox="1"/>
          <p:nvPr/>
        </p:nvSpPr>
        <p:spPr>
          <a:xfrm>
            <a:off x="412348" y="1309103"/>
            <a:ext cx="82744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Табулированное значение критерия Фишера при экстракции цинка для уровня значимости р=0,05, числе степеней свободы дисперсии адекватности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 числе   степеней   свободы  дисперсии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–1) = 16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)=3,01.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дисперсионное значение критерия Фишера оказалось меньше табличного (1,997&lt;3,01), следовательно, уравнение, описывающее экстракцию цинка можно считать адекватным эксперименту.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BD61F3F-0DA6-E947-A261-3970D0E86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539" y="58418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4927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Таблица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критерия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Фишера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5CE35-0023-2641-B978-8D7C6E90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9" y="665833"/>
            <a:ext cx="5144696" cy="5817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BBCF6-EB40-D046-83B6-C0EF65378B43}"/>
              </a:ext>
            </a:extLst>
          </p:cNvPr>
          <p:cNvSpPr txBox="1"/>
          <p:nvPr/>
        </p:nvSpPr>
        <p:spPr>
          <a:xfrm>
            <a:off x="5724128" y="544522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https://www.matematicus.ru/teoriya-veroyatnosti/tablitsy/tablitsa-znachenij-kriteriya-fishera-f-kriteriya</a:t>
            </a:r>
            <a:r>
              <a:rPr lang="ru-RU" sz="1400" dirty="0"/>
              <a:t> </a:t>
            </a:r>
            <a:endParaRPr lang="ru-KZ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ABEAD-07FA-7144-BEA3-312F08DE0852}"/>
              </a:ext>
            </a:extLst>
          </p:cNvPr>
          <p:cNvSpPr txBox="1"/>
          <p:nvPr/>
        </p:nvSpPr>
        <p:spPr>
          <a:xfrm>
            <a:off x="5868144" y="109541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 </a:t>
            </a:r>
            <a:r>
              <a:rPr lang="el-GR" dirty="0"/>
              <a:t>α=0.05</a:t>
            </a:r>
          </a:p>
          <a:p>
            <a:r>
              <a:rPr lang="en-US" b="1" i="1" dirty="0"/>
              <a:t>f</a:t>
            </a:r>
            <a:r>
              <a:rPr lang="en-US" b="1" i="1" baseline="-25000" dirty="0"/>
              <a:t>1</a:t>
            </a:r>
            <a:r>
              <a:rPr lang="en-US" dirty="0"/>
              <a:t> — </a:t>
            </a:r>
            <a:r>
              <a:rPr lang="ru-RU" dirty="0"/>
              <a:t>число степеней свободы большей дисперсии   </a:t>
            </a:r>
            <a:br>
              <a:rPr lang="ru-RU" dirty="0"/>
            </a:br>
            <a:r>
              <a:rPr lang="en-US" b="1" i="1" dirty="0"/>
              <a:t>f</a:t>
            </a:r>
            <a:r>
              <a:rPr lang="en-US" b="1" i="1" baseline="-25000" dirty="0"/>
              <a:t>2</a:t>
            </a:r>
            <a:r>
              <a:rPr lang="en-US" dirty="0"/>
              <a:t> — </a:t>
            </a:r>
            <a:r>
              <a:rPr lang="ru-RU" dirty="0"/>
              <a:t>число степеней свободы меньшей дисперсии</a:t>
            </a:r>
          </a:p>
          <a:p>
            <a:endParaRPr lang="ru-KZ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3">
            <a:extLst>
              <a:ext uri="{FF2B5EF4-FFF2-40B4-BE49-F238E27FC236}">
                <a16:creationId xmlns:a16="http://schemas.microsoft.com/office/drawing/2014/main" id="{4BB77758-F345-7841-A17D-1AC59E91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05AB4-A503-8244-920A-7E474B9CE308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A7ACA-D13B-1641-B0E2-DD60EBFDC4CE}"/>
              </a:ext>
            </a:extLst>
          </p:cNvPr>
          <p:cNvSpPr txBox="1"/>
          <p:nvPr/>
        </p:nvSpPr>
        <p:spPr>
          <a:xfrm>
            <a:off x="215900" y="476250"/>
            <a:ext cx="8712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</a:p>
          <a:p>
            <a:pPr algn="ctr">
              <a:defRPr/>
            </a:pPr>
            <a:endParaRPr lang="ru-KZ" sz="1600" dirty="0"/>
          </a:p>
          <a:p>
            <a:pPr marL="342900" indent="-342900">
              <a:buAutoNum type="arabicPeriod"/>
            </a:pPr>
            <a:r>
              <a:rPr lang="ru-RU" sz="1600" dirty="0"/>
              <a:t>В.Н. Шкляр Планирование эксперимента и обработка результатов / Конспект лекций для магистров по направлению 220200 «автоматизация и управление в технических (</a:t>
            </a:r>
            <a:r>
              <a:rPr lang="ru-RU" sz="1600" dirty="0" err="1"/>
              <a:t>мехатронных</a:t>
            </a:r>
            <a:r>
              <a:rPr lang="ru-RU" sz="1600" dirty="0"/>
              <a:t>) системах» - Томск: Изд. Томского политехнического университета, 2010. – 90 с. </a:t>
            </a:r>
          </a:p>
          <a:p>
            <a:pPr marL="342900" indent="-342900">
              <a:buAutoNum type="arabicPeriod"/>
            </a:pPr>
            <a:r>
              <a:rPr lang="ru-RU" sz="1600" dirty="0"/>
              <a:t>Примеры из личных исследований</a:t>
            </a:r>
          </a:p>
          <a:p>
            <a:endParaRPr lang="ru-RU" sz="1600" dirty="0"/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</a:p>
          <a:p>
            <a:endParaRPr lang="ru-RU" sz="1600" dirty="0"/>
          </a:p>
          <a:p>
            <a:r>
              <a:rPr lang="ru-RU" sz="1600" dirty="0"/>
              <a:t>Метод линейной оптимизации в </a:t>
            </a:r>
            <a:r>
              <a:rPr lang="en-US" sz="1600" dirty="0"/>
              <a:t>excel</a:t>
            </a:r>
            <a:endParaRPr lang="ru-RU" sz="1600" dirty="0"/>
          </a:p>
          <a:p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https://www.youtube.com/watch?v=U5a6PdFjy4g</a:t>
            </a:r>
            <a:r>
              <a:rPr lang="en-US" sz="1600" dirty="0"/>
              <a:t> 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Установление надстройки «Поиск решения»</a:t>
            </a:r>
          </a:p>
          <a:p>
            <a:r>
              <a:rPr lang="en-US" sz="1600" dirty="0">
                <a:hlinkClick r:id="rId3"/>
              </a:rPr>
              <a:t>https://www.youtube.com/watch?v=pJXj0yq8O1M</a:t>
            </a:r>
            <a:r>
              <a:rPr lang="en-US" sz="1600" dirty="0"/>
              <a:t> , </a:t>
            </a:r>
          </a:p>
          <a:p>
            <a:pPr algn="ctr">
              <a:defRPr/>
            </a:pPr>
            <a:endParaRPr lang="ru-KZ" sz="16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3">
            <a:extLst>
              <a:ext uri="{FF2B5EF4-FFF2-40B4-BE49-F238E27FC236}">
                <a16:creationId xmlns:a16="http://schemas.microsoft.com/office/drawing/2014/main" id="{168812DB-CE73-444D-9041-56A34A28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2960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C5285-CA6E-BB48-A218-2462D00626BC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KZ" sz="1400"/>
          </a:p>
        </p:txBody>
      </p:sp>
      <p:sp>
        <p:nvSpPr>
          <p:cNvPr id="45058" name="AutoShape 10" descr="V={\frac  {m_{{1}}-m_{{2}}}{\rho _{{2}}}}">
            <a:extLst>
              <a:ext uri="{FF2B5EF4-FFF2-40B4-BE49-F238E27FC236}">
                <a16:creationId xmlns:a16="http://schemas.microsoft.com/office/drawing/2014/main" id="{DA6DC3C0-6E51-2046-88E0-A6359413B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KZ" altLang="ru-KZ" sz="18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ED9AB8-9C6E-DE4D-9BEA-B1309397D839}"/>
              </a:ext>
            </a:extLst>
          </p:cNvPr>
          <p:cNvSpPr/>
          <p:nvPr/>
        </p:nvSpPr>
        <p:spPr>
          <a:xfrm>
            <a:off x="593442" y="2579141"/>
            <a:ext cx="7957115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49" y="598488"/>
            <a:ext cx="8348663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 на этапе планирования эксперимента должен: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помнить, к какому классу относится моделируемая система (статическая или динамическая, детерминированная или стохастическая и т.д.);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определить, какой режим работы его интересует, стационарный (установившийся) или нестационарный;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знать, в течение какого промежутка времени следует наблюдать за поведением (функционированием ) системы;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знать, какой объём испытаний (то есть повторных экспериментов) сможет обеспечить требуемую точность оценок (в статистическом смысле) исследуемых характеристик системы.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планирование модельных экспериментов преследует 2 основные цели: 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общего объёма испытаний при соблюдении требований к достоверности и точности их результатов; 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информативности каждого из экспериментов в отдельности. Поиск плана эксперимента проводится в факторном пространстве.</a:t>
            </a:r>
            <a:endParaRPr lang="ru-RU" alt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6732"/>
            <a:ext cx="834866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Факторное пространство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(ФП) – это множество внешних и внутренних параметров модели, значения которых исследователь может контролировать в ходе подготовки и проведения эксперимента.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факторов обычно называются уровнями.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проведении эксперимента исследователь может изменять уровни факторов, эксперимент называется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противном случае –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факторов имеет верхний и нижний уровни, расположенные симметрично относительно некоторого нулевого уровня.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в факторном пространстве, соответствующая нулевым уровням всех факторов, называется центром плана.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Интервалом варьирования фактора называется некоторое число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прибавление которого к нулевому уровню даёт верхний уровень, а вычитание – нижний.</a:t>
            </a:r>
            <a:endParaRPr lang="ru-RU" alt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428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49" y="598488"/>
            <a:ext cx="834866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план эксперимента строится относительно одного (основного) выходного скалярного параметра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называется наблюдаемой переменной.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моделирование используется как инструмент принятия решения, то в роли наблюдаемой переменной выступает показатель эффективности.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предполагается, что значение наблюдаемой переменной, полученное в ходе эксперимента, складывается из двух составляющих: </a:t>
            </a:r>
          </a:p>
          <a:p>
            <a:pPr algn="just">
              <a:buFontTx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дисперсией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эксперимента. </a:t>
            </a:r>
          </a:p>
          <a:p>
            <a:pPr algn="just">
              <a:buFontTx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характеризует качество эксперимента.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называется идеальным при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18CD8A-0183-C440-BBB3-3DD8A6403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" y="3024396"/>
            <a:ext cx="8788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97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720"/>
            <a:ext cx="834866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2000" dirty="0"/>
              <a:t>Существует два основных варианта постановки задачи планирования имитационного эксперимента: </a:t>
            </a:r>
          </a:p>
          <a:p>
            <a:pPr algn="just">
              <a:buFontTx/>
              <a:buNone/>
            </a:pPr>
            <a:r>
              <a:rPr lang="ru-RU" sz="2000" dirty="0"/>
              <a:t>· Из всех допустимых требуется выбрать такой план, который позволил бы получить наиболее достоверное значение функции отклика </a:t>
            </a:r>
            <a:r>
              <a:rPr lang="en-US" sz="2000" dirty="0"/>
              <a:t>f (x) </a:t>
            </a:r>
            <a:r>
              <a:rPr lang="ru-RU" sz="2000" dirty="0"/>
              <a:t>при фиксированном числе опытов; </a:t>
            </a:r>
          </a:p>
          <a:p>
            <a:pPr algn="just">
              <a:buFontTx/>
              <a:buNone/>
            </a:pPr>
            <a:r>
              <a:rPr lang="ru-RU" sz="2000" dirty="0"/>
              <a:t>· Из всех допустимых требуется выбрать такой план, при котором статистическая оценка функции отклика может быть получена с заданной точностью при минимальном объёме испытаний. </a:t>
            </a:r>
          </a:p>
          <a:p>
            <a:pPr algn="just">
              <a:buFontTx/>
              <a:buNone/>
            </a:pPr>
            <a:r>
              <a:rPr lang="ru-RU" sz="2000" dirty="0"/>
              <a:t>Решение задачи планирования в первой постановке называется стратегическим планированием, во второй – тактическим планированием. </a:t>
            </a:r>
          </a:p>
          <a:p>
            <a:pPr algn="just">
              <a:buFontTx/>
              <a:buNone/>
            </a:pPr>
            <a:r>
              <a:rPr lang="ru-RU" sz="2000" dirty="0"/>
              <a:t>При проведении опытных исследований различают пассивный и активный эксперимент.</a:t>
            </a:r>
            <a:endParaRPr lang="ru-RU" alt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683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720"/>
            <a:ext cx="834866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2000" dirty="0"/>
              <a:t>Существует два основных варианта постановки задачи планирования имитационного эксперимента: </a:t>
            </a:r>
          </a:p>
          <a:p>
            <a:pPr algn="just">
              <a:buFontTx/>
              <a:buNone/>
            </a:pPr>
            <a:r>
              <a:rPr lang="ru-RU" sz="2000" dirty="0"/>
              <a:t>· Из всех допустимых требуется выбрать такой план, который позволил бы получить наиболее достоверное значение функции отклика </a:t>
            </a:r>
            <a:r>
              <a:rPr lang="en-US" sz="2000" dirty="0"/>
              <a:t>f (x) </a:t>
            </a:r>
            <a:r>
              <a:rPr lang="ru-RU" sz="2000" dirty="0"/>
              <a:t>при фиксированном числе опытов; </a:t>
            </a:r>
          </a:p>
          <a:p>
            <a:pPr algn="just">
              <a:buFontTx/>
              <a:buNone/>
            </a:pPr>
            <a:r>
              <a:rPr lang="ru-RU" sz="2000" dirty="0"/>
              <a:t>· Из всех допустимых требуется выбрать такой план, при котором статистическая оценка функции отклика может быть получена с заданной точностью при минимальном объёме испытаний. </a:t>
            </a:r>
          </a:p>
          <a:p>
            <a:pPr algn="just">
              <a:buFontTx/>
              <a:buNone/>
            </a:pPr>
            <a:r>
              <a:rPr lang="ru-RU" sz="2000" dirty="0"/>
              <a:t>Решение задачи планирования в первой постановке называется стратегическим планированием, во второй – тактическим планированием. </a:t>
            </a:r>
          </a:p>
          <a:p>
            <a:pPr algn="just">
              <a:buFontTx/>
              <a:buNone/>
            </a:pPr>
            <a:r>
              <a:rPr lang="ru-RU" sz="2000" dirty="0"/>
              <a:t>При проведении опытных исследований различают пассивный и активный эксперимент.</a:t>
            </a:r>
            <a:endParaRPr lang="ru-RU" alt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24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720"/>
            <a:ext cx="83629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2000" dirty="0"/>
              <a:t>Методология пассивного экспериментирования предполагает проведение большой серии опытных исследований с поочередным варьированием значений входных переменных   и анализом результатов измерений выходной переменной </a:t>
            </a:r>
            <a:r>
              <a:rPr lang="en-US" sz="2000" b="1" i="1" dirty="0"/>
              <a:t>y</a:t>
            </a:r>
            <a:r>
              <a:rPr lang="en-US" sz="2000" dirty="0"/>
              <a:t> (</a:t>
            </a:r>
            <a:r>
              <a:rPr lang="ru-RU" sz="2000" dirty="0"/>
              <a:t>лабораторный эксперимент или эксперимент на пилотной установке). </a:t>
            </a:r>
          </a:p>
          <a:p>
            <a:pPr algn="just">
              <a:buFontTx/>
              <a:buNone/>
            </a:pPr>
            <a:r>
              <a:rPr lang="ru-RU" sz="2000" dirty="0"/>
              <a:t>К пассивному эксперименту принято относить также и сбор опытных данных в режиме эксплуатации промышленной установки – т.н. промышленный эксперимент. </a:t>
            </a:r>
          </a:p>
          <a:p>
            <a:pPr algn="just">
              <a:buFontTx/>
              <a:buNone/>
            </a:pPr>
            <a:r>
              <a:rPr lang="ru-RU" sz="2000" dirty="0"/>
              <a:t>Обработка результатов, и выбор вида эмпирической модели (уравнения регрессии), т.е. решение задачи структурной идентификации является достаточно сложной задачей. </a:t>
            </a:r>
          </a:p>
          <a:p>
            <a:pPr algn="just">
              <a:buFontTx/>
              <a:buNone/>
            </a:pPr>
            <a:r>
              <a:rPr lang="ru-RU" sz="2000" dirty="0"/>
              <a:t>Это связано с тем, что вид уравнения регрессии необходимо определять по характеру изменения переменных на графике эмпирической линии регрессии, полученной по выборке экспериментальных данных.</a:t>
            </a:r>
            <a:endParaRPr lang="ru-RU" alt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4BADE-EDAF-514C-B9DB-A9A45E89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548075"/>
            <a:ext cx="288032" cy="3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70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Основы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планирования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эксперимента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696"/>
            <a:ext cx="83629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пассивного экспериментирования предполагает проведение большой серии опытных исследований с поочередным варьированием значений входных переменных   и анализом результатов измерений выходной переменной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эксперимент или эксперимент на пилотной установке). </a:t>
            </a:r>
          </a:p>
          <a:p>
            <a:pPr algn="just"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пассивному эксперименту принято относить также и сбор опытных данных в режиме эксплуатации промышленной установки – т.н. промышленный эксперимент. </a:t>
            </a:r>
          </a:p>
          <a:p>
            <a:pPr algn="just"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результатов, и выбор вида эмпирической модели (уравнения регрессии), т.е. решение задачи структурной идентификации является достаточно сложной задачей. </a:t>
            </a:r>
          </a:p>
          <a:p>
            <a:pPr algn="just"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связано с тем, что вид уравнения регрессии необходимо определять по характеру изменения переменных на графике эмпирической линии регрессии, полученной по выборке экспериментальных данных.</a:t>
            </a:r>
          </a:p>
          <a:p>
            <a:pPr algn="just"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этой задачи для одной входной переменной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предложены эффективные методы, в которых предусматривается преобразование системы координат как для входной (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для выходной переменной (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).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большем числе входных переменных (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надёжных методов определения вида уравнения регрессии (вида эмпирической модели) в настоящее время не существует.</a:t>
            </a:r>
            <a:endParaRPr lang="ru-RU" alt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4BADE-EDAF-514C-B9DB-A9A45E89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548075"/>
            <a:ext cx="288032" cy="3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63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1452</Words>
  <Application>Microsoft Office PowerPoint</Application>
  <PresentationFormat>Экран (4:3)</PresentationFormat>
  <Paragraphs>202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Wingdings</vt:lpstr>
      <vt:lpstr>Оформление по умолчанию</vt:lpstr>
      <vt:lpstr>Microsoft Equation 3.0</vt:lpstr>
      <vt:lpstr>МЕТ 3222 Методы обработки и представления экспериментальных данных. Планирование экспериментов и матрицы планирования.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Tatyana Chepushtanova</cp:lastModifiedBy>
  <cp:revision>360</cp:revision>
  <cp:lastPrinted>2017-08-15T12:41:56Z</cp:lastPrinted>
  <dcterms:created xsi:type="dcterms:W3CDTF">2012-10-31T08:46:53Z</dcterms:created>
  <dcterms:modified xsi:type="dcterms:W3CDTF">2021-09-27T08:36:51Z</dcterms:modified>
</cp:coreProperties>
</file>