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56" r:id="rId2"/>
    <p:sldId id="423" r:id="rId3"/>
    <p:sldId id="487" r:id="rId4"/>
    <p:sldId id="489" r:id="rId5"/>
    <p:sldId id="490" r:id="rId6"/>
    <p:sldId id="488" r:id="rId7"/>
    <p:sldId id="491" r:id="rId8"/>
    <p:sldId id="486" r:id="rId9"/>
    <p:sldId id="483" r:id="rId10"/>
    <p:sldId id="484" r:id="rId11"/>
    <p:sldId id="485" r:id="rId12"/>
    <p:sldId id="492" r:id="rId13"/>
    <p:sldId id="439" r:id="rId14"/>
    <p:sldId id="494" r:id="rId15"/>
    <p:sldId id="493" r:id="rId16"/>
    <p:sldId id="495" r:id="rId17"/>
    <p:sldId id="496" r:id="rId18"/>
    <p:sldId id="497" r:id="rId19"/>
    <p:sldId id="498" r:id="rId20"/>
    <p:sldId id="499" r:id="rId21"/>
    <p:sldId id="500" r:id="rId22"/>
    <p:sldId id="501" r:id="rId23"/>
    <p:sldId id="502" r:id="rId24"/>
    <p:sldId id="440" r:id="rId25"/>
    <p:sldId id="503" r:id="rId26"/>
    <p:sldId id="504" r:id="rId27"/>
    <p:sldId id="505" r:id="rId28"/>
    <p:sldId id="507" r:id="rId29"/>
    <p:sldId id="508" r:id="rId30"/>
    <p:sldId id="509" r:id="rId31"/>
    <p:sldId id="468" r:id="rId32"/>
    <p:sldId id="325" r:id="rId33"/>
  </p:sldIdLst>
  <p:sldSz cx="9144000" cy="6858000" type="screen4x3"/>
  <p:notesSz cx="9866313" cy="6735763"/>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21">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8"/>
    <p:restoredTop sz="94674"/>
  </p:normalViewPr>
  <p:slideViewPr>
    <p:cSldViewPr>
      <p:cViewPr varScale="1">
        <p:scale>
          <a:sx n="109" d="100"/>
          <a:sy n="109" d="100"/>
        </p:scale>
        <p:origin x="1470" y="108"/>
      </p:cViewPr>
      <p:guideLst>
        <p:guide orient="horz" pos="2160"/>
        <p:guide pos="2880"/>
      </p:guideLst>
    </p:cSldViewPr>
  </p:slideViewPr>
  <p:notesTextViewPr>
    <p:cViewPr>
      <p:scale>
        <a:sx n="100" d="100"/>
        <a:sy n="100" d="100"/>
      </p:scale>
      <p:origin x="0" y="0"/>
    </p:cViewPr>
  </p:notesTextViewPr>
  <p:notesViewPr>
    <p:cSldViewPr>
      <p:cViewPr varScale="1">
        <p:scale>
          <a:sx n="116" d="100"/>
          <a:sy n="116" d="100"/>
        </p:scale>
        <p:origin x="-2082" y="-102"/>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DEF4752C-8B63-2E4E-8CDE-7C0E38DEF61F}"/>
              </a:ext>
            </a:extLst>
          </p:cNvPr>
          <p:cNvSpPr>
            <a:spLocks noGrp="1" noChangeArrowheads="1"/>
          </p:cNvSpPr>
          <p:nvPr>
            <p:ph type="hdr" sz="quarter"/>
          </p:nvPr>
        </p:nvSpPr>
        <p:spPr bwMode="auto">
          <a:xfrm>
            <a:off x="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5123" name="Rectangle 3">
            <a:extLst>
              <a:ext uri="{FF2B5EF4-FFF2-40B4-BE49-F238E27FC236}">
                <a16:creationId xmlns:a16="http://schemas.microsoft.com/office/drawing/2014/main" id="{97836E73-7114-2242-AD75-F912CFFCC2FD}"/>
              </a:ext>
            </a:extLst>
          </p:cNvPr>
          <p:cNvSpPr>
            <a:spLocks noGrp="1" noChangeArrowheads="1"/>
          </p:cNvSpPr>
          <p:nvPr>
            <p:ph type="dt" sz="quarter" idx="1"/>
          </p:nvPr>
        </p:nvSpPr>
        <p:spPr bwMode="auto">
          <a:xfrm>
            <a:off x="558800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5124" name="Rectangle 4">
            <a:extLst>
              <a:ext uri="{FF2B5EF4-FFF2-40B4-BE49-F238E27FC236}">
                <a16:creationId xmlns:a16="http://schemas.microsoft.com/office/drawing/2014/main" id="{65E698B5-23F8-DC48-809B-3B18E24AC9CA}"/>
              </a:ext>
            </a:extLst>
          </p:cNvPr>
          <p:cNvSpPr>
            <a:spLocks noGrp="1" noChangeArrowheads="1"/>
          </p:cNvSpPr>
          <p:nvPr>
            <p:ph type="ftr" sz="quarter" idx="2"/>
          </p:nvPr>
        </p:nvSpPr>
        <p:spPr bwMode="auto">
          <a:xfrm>
            <a:off x="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5125" name="Rectangle 5">
            <a:extLst>
              <a:ext uri="{FF2B5EF4-FFF2-40B4-BE49-F238E27FC236}">
                <a16:creationId xmlns:a16="http://schemas.microsoft.com/office/drawing/2014/main" id="{86200B98-1D35-B14E-89C5-CA2A86160576}"/>
              </a:ext>
            </a:extLst>
          </p:cNvPr>
          <p:cNvSpPr>
            <a:spLocks noGrp="1" noChangeArrowheads="1"/>
          </p:cNvSpPr>
          <p:nvPr>
            <p:ph type="sldNum" sz="quarter" idx="3"/>
          </p:nvPr>
        </p:nvSpPr>
        <p:spPr bwMode="auto">
          <a:xfrm>
            <a:off x="558800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A6EB85A-C83C-BE47-B419-3F41A3088483}" type="slidenum">
              <a:rPr lang="ru-RU" altLang="ru-KZ"/>
              <a:pPr>
                <a:defRPr/>
              </a:pPr>
              <a:t>‹#›</a:t>
            </a:fld>
            <a:endParaRPr lang="ru-RU" altLang="ru-K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E5F0829-8619-0448-BC78-8EFDB8E38ADE}"/>
              </a:ext>
            </a:extLst>
          </p:cNvPr>
          <p:cNvSpPr>
            <a:spLocks noGrp="1" noChangeArrowheads="1"/>
          </p:cNvSpPr>
          <p:nvPr>
            <p:ph type="hdr" sz="quarter"/>
          </p:nvPr>
        </p:nvSpPr>
        <p:spPr bwMode="auto">
          <a:xfrm>
            <a:off x="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r>
              <a:rPr lang="ru-RU"/>
              <a:t>МИНИСТЕРСТВО ОБРАЗОВАНИЯ И НАУКИ РЕСПУБЛИКИ КАЗАХСТАН</a:t>
            </a:r>
          </a:p>
        </p:txBody>
      </p:sp>
      <p:sp>
        <p:nvSpPr>
          <p:cNvPr id="3075" name="Rectangle 3">
            <a:extLst>
              <a:ext uri="{FF2B5EF4-FFF2-40B4-BE49-F238E27FC236}">
                <a16:creationId xmlns:a16="http://schemas.microsoft.com/office/drawing/2014/main" id="{105AC45B-CD7C-D140-96CD-DB1983709963}"/>
              </a:ext>
            </a:extLst>
          </p:cNvPr>
          <p:cNvSpPr>
            <a:spLocks noGrp="1" noChangeArrowheads="1"/>
          </p:cNvSpPr>
          <p:nvPr>
            <p:ph type="dt" idx="1"/>
          </p:nvPr>
        </p:nvSpPr>
        <p:spPr bwMode="auto">
          <a:xfrm>
            <a:off x="5588000" y="0"/>
            <a:ext cx="4276725" cy="3365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13316" name="Rectangle 4">
            <a:extLst>
              <a:ext uri="{FF2B5EF4-FFF2-40B4-BE49-F238E27FC236}">
                <a16:creationId xmlns:a16="http://schemas.microsoft.com/office/drawing/2014/main" id="{32A75AF9-4CAF-0343-88D6-6D5F32D4110E}"/>
              </a:ext>
            </a:extLst>
          </p:cNvPr>
          <p:cNvSpPr>
            <a:spLocks noGrp="1" noRot="1" noChangeAspect="1" noChangeArrowheads="1" noTextEdit="1"/>
          </p:cNvSpPr>
          <p:nvPr>
            <p:ph type="sldImg" idx="2"/>
          </p:nvPr>
        </p:nvSpPr>
        <p:spPr bwMode="auto">
          <a:xfrm>
            <a:off x="3249613" y="504825"/>
            <a:ext cx="3370262" cy="25273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C289DB4-F01C-724D-8B12-98777519D404}"/>
              </a:ext>
            </a:extLst>
          </p:cNvPr>
          <p:cNvSpPr>
            <a:spLocks noGrp="1" noChangeArrowheads="1"/>
          </p:cNvSpPr>
          <p:nvPr>
            <p:ph type="body" sz="quarter" idx="3"/>
          </p:nvPr>
        </p:nvSpPr>
        <p:spPr bwMode="auto">
          <a:xfrm>
            <a:off x="985838" y="3198813"/>
            <a:ext cx="7894637" cy="3032125"/>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a:extLst>
              <a:ext uri="{FF2B5EF4-FFF2-40B4-BE49-F238E27FC236}">
                <a16:creationId xmlns:a16="http://schemas.microsoft.com/office/drawing/2014/main" id="{0254C64B-085E-234C-ADE7-0EC9A84F816C}"/>
              </a:ext>
            </a:extLst>
          </p:cNvPr>
          <p:cNvSpPr>
            <a:spLocks noGrp="1" noChangeArrowheads="1"/>
          </p:cNvSpPr>
          <p:nvPr>
            <p:ph type="ftr" sz="quarter" idx="4"/>
          </p:nvPr>
        </p:nvSpPr>
        <p:spPr bwMode="auto">
          <a:xfrm>
            <a:off x="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3079" name="Rectangle 7">
            <a:extLst>
              <a:ext uri="{FF2B5EF4-FFF2-40B4-BE49-F238E27FC236}">
                <a16:creationId xmlns:a16="http://schemas.microsoft.com/office/drawing/2014/main" id="{D5B1A5E7-A47E-574C-9A71-E0729249B950}"/>
              </a:ext>
            </a:extLst>
          </p:cNvPr>
          <p:cNvSpPr>
            <a:spLocks noGrp="1" noChangeArrowheads="1"/>
          </p:cNvSpPr>
          <p:nvPr>
            <p:ph type="sldNum" sz="quarter" idx="5"/>
          </p:nvPr>
        </p:nvSpPr>
        <p:spPr bwMode="auto">
          <a:xfrm>
            <a:off x="5588000" y="6397625"/>
            <a:ext cx="4276725" cy="3365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CEF836C-AF46-6140-B513-BDC0B1E12652}" type="slidenum">
              <a:rPr lang="ru-RU" altLang="ru-KZ"/>
              <a:pPr>
                <a:defRPr/>
              </a:pPr>
              <a:t>‹#›</a:t>
            </a:fld>
            <a:endParaRPr lang="ru-RU" altLang="ru-KZ"/>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a:extLst>
              <a:ext uri="{FF2B5EF4-FFF2-40B4-BE49-F238E27FC236}">
                <a16:creationId xmlns:a16="http://schemas.microsoft.com/office/drawing/2014/main" id="{2528143B-A8E9-B34B-9EE8-929586B805C8}"/>
              </a:ext>
            </a:extLst>
          </p:cNvPr>
          <p:cNvSpPr>
            <a:spLocks noGrp="1" noChangeArrowheads="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ru-RU" altLang="ru-KZ"/>
              <a:t>МИНИСТЕРСТВО ОБРАЗОВАНИЯ И НАУКИ РЕСПУБЛИКИ КАЗАХСТАН</a:t>
            </a:r>
          </a:p>
        </p:txBody>
      </p:sp>
      <p:sp>
        <p:nvSpPr>
          <p:cNvPr id="16386" name="Rectangle 7">
            <a:extLst>
              <a:ext uri="{FF2B5EF4-FFF2-40B4-BE49-F238E27FC236}">
                <a16:creationId xmlns:a16="http://schemas.microsoft.com/office/drawing/2014/main" id="{8E22223D-291F-F143-9BB8-962BA71DE05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0921F9-1718-BC46-97FB-C4322557FFCD}" type="slidenum">
              <a:rPr lang="ru-RU" altLang="ru-KZ" smtClean="0"/>
              <a:pPr>
                <a:spcBef>
                  <a:spcPct val="0"/>
                </a:spcBef>
              </a:pPr>
              <a:t>1</a:t>
            </a:fld>
            <a:endParaRPr lang="ru-RU" altLang="ru-KZ"/>
          </a:p>
        </p:txBody>
      </p:sp>
      <p:sp>
        <p:nvSpPr>
          <p:cNvPr id="16387" name="Rectangle 2">
            <a:extLst>
              <a:ext uri="{FF2B5EF4-FFF2-40B4-BE49-F238E27FC236}">
                <a16:creationId xmlns:a16="http://schemas.microsoft.com/office/drawing/2014/main" id="{51B4D6DC-96CE-EF46-8C79-60FB6207623C}"/>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4EF18562-F6C3-9345-AA07-BF51F2C8097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ru-KZ" altLang="ru-K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a:extLst>
              <a:ext uri="{FF2B5EF4-FFF2-40B4-BE49-F238E27FC236}">
                <a16:creationId xmlns:a16="http://schemas.microsoft.com/office/drawing/2014/main" id="{CDB32228-8C0B-094E-8FA6-9E6E32711BE8}"/>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C27E0A55-4A9A-D64B-A9DE-CE09DDDA401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8A663D53-4B56-E743-A165-02B369E6C511}"/>
              </a:ext>
            </a:extLst>
          </p:cNvPr>
          <p:cNvSpPr>
            <a:spLocks noGrp="1" noChangeArrowheads="1"/>
          </p:cNvSpPr>
          <p:nvPr>
            <p:ph type="sldNum" sz="quarter" idx="12"/>
          </p:nvPr>
        </p:nvSpPr>
        <p:spPr>
          <a:ln/>
        </p:spPr>
        <p:txBody>
          <a:bodyPr/>
          <a:lstStyle>
            <a:lvl1pPr>
              <a:defRPr/>
            </a:lvl1pPr>
          </a:lstStyle>
          <a:p>
            <a:pPr>
              <a:defRPr/>
            </a:pPr>
            <a:fld id="{BD042FF3-E2B6-1B4A-825A-38689BAFA5D8}" type="slidenum">
              <a:rPr lang="ru-RU" altLang="ru-KZ"/>
              <a:pPr>
                <a:defRPr/>
              </a:pPr>
              <a:t>‹#›</a:t>
            </a:fld>
            <a:endParaRPr lang="ru-RU" altLang="ru-KZ"/>
          </a:p>
        </p:txBody>
      </p:sp>
    </p:spTree>
    <p:extLst>
      <p:ext uri="{BB962C8B-B14F-4D97-AF65-F5344CB8AC3E}">
        <p14:creationId xmlns:p14="http://schemas.microsoft.com/office/powerpoint/2010/main" val="97986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B8586B4-4712-3944-9FBC-74DC72A35F67}"/>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FBCFEEA3-6C27-4541-B6C1-8500013D61A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CB180452-E0B3-0945-A0B3-C8FD68F51366}"/>
              </a:ext>
            </a:extLst>
          </p:cNvPr>
          <p:cNvSpPr>
            <a:spLocks noGrp="1" noChangeArrowheads="1"/>
          </p:cNvSpPr>
          <p:nvPr>
            <p:ph type="sldNum" sz="quarter" idx="12"/>
          </p:nvPr>
        </p:nvSpPr>
        <p:spPr>
          <a:ln/>
        </p:spPr>
        <p:txBody>
          <a:bodyPr/>
          <a:lstStyle>
            <a:lvl1pPr>
              <a:defRPr/>
            </a:lvl1pPr>
          </a:lstStyle>
          <a:p>
            <a:pPr>
              <a:defRPr/>
            </a:pPr>
            <a:fld id="{4E591D44-6743-714A-904D-0BCCAC61758D}" type="slidenum">
              <a:rPr lang="ru-RU" altLang="ru-KZ"/>
              <a:pPr>
                <a:defRPr/>
              </a:pPr>
              <a:t>‹#›</a:t>
            </a:fld>
            <a:endParaRPr lang="ru-RU" altLang="ru-KZ"/>
          </a:p>
        </p:txBody>
      </p:sp>
    </p:spTree>
    <p:extLst>
      <p:ext uri="{BB962C8B-B14F-4D97-AF65-F5344CB8AC3E}">
        <p14:creationId xmlns:p14="http://schemas.microsoft.com/office/powerpoint/2010/main" val="405401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D9C456F7-5290-9441-9408-41602A1FCDE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25EB85B0-203E-4A41-A009-4332499CE3D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6E55ED8C-A5C7-7442-BF28-04AA459813FC}"/>
              </a:ext>
            </a:extLst>
          </p:cNvPr>
          <p:cNvSpPr>
            <a:spLocks noGrp="1" noChangeArrowheads="1"/>
          </p:cNvSpPr>
          <p:nvPr>
            <p:ph type="sldNum" sz="quarter" idx="12"/>
          </p:nvPr>
        </p:nvSpPr>
        <p:spPr>
          <a:ln/>
        </p:spPr>
        <p:txBody>
          <a:bodyPr/>
          <a:lstStyle>
            <a:lvl1pPr>
              <a:defRPr/>
            </a:lvl1pPr>
          </a:lstStyle>
          <a:p>
            <a:pPr>
              <a:defRPr/>
            </a:pPr>
            <a:fld id="{D8065ED5-51F1-574A-8929-814AB2C5C9FA}" type="slidenum">
              <a:rPr lang="ru-RU" altLang="ru-KZ"/>
              <a:pPr>
                <a:defRPr/>
              </a:pPr>
              <a:t>‹#›</a:t>
            </a:fld>
            <a:endParaRPr lang="ru-RU" altLang="ru-KZ"/>
          </a:p>
        </p:txBody>
      </p:sp>
    </p:spTree>
    <p:extLst>
      <p:ext uri="{BB962C8B-B14F-4D97-AF65-F5344CB8AC3E}">
        <p14:creationId xmlns:p14="http://schemas.microsoft.com/office/powerpoint/2010/main" val="4037260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a:extLst>
              <a:ext uri="{FF2B5EF4-FFF2-40B4-BE49-F238E27FC236}">
                <a16:creationId xmlns:a16="http://schemas.microsoft.com/office/drawing/2014/main" id="{E5C97733-C955-6046-B70D-8AA344C25F71}"/>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A780FB27-DC18-2C45-B23F-2D4AA0C8F6D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DE1CC83D-9A18-E848-AAA0-E8E1DDCC0D89}"/>
              </a:ext>
            </a:extLst>
          </p:cNvPr>
          <p:cNvSpPr>
            <a:spLocks noGrp="1" noChangeArrowheads="1"/>
          </p:cNvSpPr>
          <p:nvPr>
            <p:ph type="sldNum" sz="quarter" idx="12"/>
          </p:nvPr>
        </p:nvSpPr>
        <p:spPr>
          <a:ln/>
        </p:spPr>
        <p:txBody>
          <a:bodyPr/>
          <a:lstStyle>
            <a:lvl1pPr>
              <a:defRPr/>
            </a:lvl1pPr>
          </a:lstStyle>
          <a:p>
            <a:pPr>
              <a:defRPr/>
            </a:pPr>
            <a:fld id="{F0C1A6C9-185A-344B-A934-C9ADEB98D515}" type="slidenum">
              <a:rPr lang="ru-RU" altLang="ru-KZ"/>
              <a:pPr>
                <a:defRPr/>
              </a:pPr>
              <a:t>‹#›</a:t>
            </a:fld>
            <a:endParaRPr lang="ru-RU" altLang="ru-KZ"/>
          </a:p>
        </p:txBody>
      </p:sp>
    </p:spTree>
    <p:extLst>
      <p:ext uri="{BB962C8B-B14F-4D97-AF65-F5344CB8AC3E}">
        <p14:creationId xmlns:p14="http://schemas.microsoft.com/office/powerpoint/2010/main" val="79770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a:extLst>
              <a:ext uri="{FF2B5EF4-FFF2-40B4-BE49-F238E27FC236}">
                <a16:creationId xmlns:a16="http://schemas.microsoft.com/office/drawing/2014/main" id="{203C4673-EA00-EE46-B005-F592753EC16C}"/>
              </a:ext>
            </a:extLst>
          </p:cNvPr>
          <p:cNvSpPr>
            <a:spLocks noGrp="1" noChangeArrowheads="1"/>
          </p:cNvSpPr>
          <p:nvPr>
            <p:ph type="dt" sz="half" idx="10"/>
          </p:nvPr>
        </p:nvSpPr>
        <p:spPr>
          <a:ln/>
        </p:spPr>
        <p:txBody>
          <a:bodyPr/>
          <a:lstStyle>
            <a:lvl1pPr>
              <a:defRPr/>
            </a:lvl1pPr>
          </a:lstStyle>
          <a:p>
            <a:pPr>
              <a:defRPr/>
            </a:pPr>
            <a:endParaRPr lang="ru-RU"/>
          </a:p>
        </p:txBody>
      </p:sp>
      <p:sp>
        <p:nvSpPr>
          <p:cNvPr id="5" name="Rectangle 5">
            <a:extLst>
              <a:ext uri="{FF2B5EF4-FFF2-40B4-BE49-F238E27FC236}">
                <a16:creationId xmlns:a16="http://schemas.microsoft.com/office/drawing/2014/main" id="{E898EB70-DACB-CB4B-A3B6-D17CE608FEE8}"/>
              </a:ext>
            </a:extLst>
          </p:cNvPr>
          <p:cNvSpPr>
            <a:spLocks noGrp="1" noChangeArrowheads="1"/>
          </p:cNvSpPr>
          <p:nvPr>
            <p:ph type="ftr" sz="quarter" idx="11"/>
          </p:nvPr>
        </p:nvSpPr>
        <p:spPr>
          <a:ln/>
        </p:spPr>
        <p:txBody>
          <a:bodyPr/>
          <a:lstStyle>
            <a:lvl1pPr>
              <a:defRPr/>
            </a:lvl1pPr>
          </a:lstStyle>
          <a:p>
            <a:pPr>
              <a:defRPr/>
            </a:pPr>
            <a:endParaRPr lang="ru-RU"/>
          </a:p>
        </p:txBody>
      </p:sp>
      <p:sp>
        <p:nvSpPr>
          <p:cNvPr id="6" name="Rectangle 6">
            <a:extLst>
              <a:ext uri="{FF2B5EF4-FFF2-40B4-BE49-F238E27FC236}">
                <a16:creationId xmlns:a16="http://schemas.microsoft.com/office/drawing/2014/main" id="{7BCD23B1-129F-3743-91D3-F8BC812A2934}"/>
              </a:ext>
            </a:extLst>
          </p:cNvPr>
          <p:cNvSpPr>
            <a:spLocks noGrp="1" noChangeArrowheads="1"/>
          </p:cNvSpPr>
          <p:nvPr>
            <p:ph type="sldNum" sz="quarter" idx="12"/>
          </p:nvPr>
        </p:nvSpPr>
        <p:spPr>
          <a:ln/>
        </p:spPr>
        <p:txBody>
          <a:bodyPr/>
          <a:lstStyle>
            <a:lvl1pPr>
              <a:defRPr/>
            </a:lvl1pPr>
          </a:lstStyle>
          <a:p>
            <a:pPr>
              <a:defRPr/>
            </a:pPr>
            <a:fld id="{16BD2A71-2543-8349-82D7-8701B3858637}" type="slidenum">
              <a:rPr lang="ru-RU" altLang="ru-KZ"/>
              <a:pPr>
                <a:defRPr/>
              </a:pPr>
              <a:t>‹#›</a:t>
            </a:fld>
            <a:endParaRPr lang="ru-RU" altLang="ru-KZ"/>
          </a:p>
        </p:txBody>
      </p:sp>
    </p:spTree>
    <p:extLst>
      <p:ext uri="{BB962C8B-B14F-4D97-AF65-F5344CB8AC3E}">
        <p14:creationId xmlns:p14="http://schemas.microsoft.com/office/powerpoint/2010/main" val="75330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a:extLst>
              <a:ext uri="{FF2B5EF4-FFF2-40B4-BE49-F238E27FC236}">
                <a16:creationId xmlns:a16="http://schemas.microsoft.com/office/drawing/2014/main" id="{80CA8268-5334-D744-B4C6-CFB0DCB7528B}"/>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A34955FC-7C43-A843-9A7A-0A7FEDA09BF5}"/>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8480AFB7-F8D5-2D46-AA35-5832EAD4C894}"/>
              </a:ext>
            </a:extLst>
          </p:cNvPr>
          <p:cNvSpPr>
            <a:spLocks noGrp="1" noChangeArrowheads="1"/>
          </p:cNvSpPr>
          <p:nvPr>
            <p:ph type="sldNum" sz="quarter" idx="12"/>
          </p:nvPr>
        </p:nvSpPr>
        <p:spPr>
          <a:ln/>
        </p:spPr>
        <p:txBody>
          <a:bodyPr/>
          <a:lstStyle>
            <a:lvl1pPr>
              <a:defRPr/>
            </a:lvl1pPr>
          </a:lstStyle>
          <a:p>
            <a:pPr>
              <a:defRPr/>
            </a:pPr>
            <a:fld id="{0A9274A4-697C-9847-A274-2C7868084FEC}" type="slidenum">
              <a:rPr lang="ru-RU" altLang="ru-KZ"/>
              <a:pPr>
                <a:defRPr/>
              </a:pPr>
              <a:t>‹#›</a:t>
            </a:fld>
            <a:endParaRPr lang="ru-RU" altLang="ru-KZ"/>
          </a:p>
        </p:txBody>
      </p:sp>
    </p:spTree>
    <p:extLst>
      <p:ext uri="{BB962C8B-B14F-4D97-AF65-F5344CB8AC3E}">
        <p14:creationId xmlns:p14="http://schemas.microsoft.com/office/powerpoint/2010/main" val="2389047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a:extLst>
              <a:ext uri="{FF2B5EF4-FFF2-40B4-BE49-F238E27FC236}">
                <a16:creationId xmlns:a16="http://schemas.microsoft.com/office/drawing/2014/main" id="{72C6DD5E-C8C4-5149-B0BD-3B26E097013A}"/>
              </a:ext>
            </a:extLst>
          </p:cNvPr>
          <p:cNvSpPr>
            <a:spLocks noGrp="1" noChangeArrowheads="1"/>
          </p:cNvSpPr>
          <p:nvPr>
            <p:ph type="dt" sz="half" idx="10"/>
          </p:nvPr>
        </p:nvSpPr>
        <p:spPr>
          <a:ln/>
        </p:spPr>
        <p:txBody>
          <a:bodyPr/>
          <a:lstStyle>
            <a:lvl1pPr>
              <a:defRPr/>
            </a:lvl1pPr>
          </a:lstStyle>
          <a:p>
            <a:pPr>
              <a:defRPr/>
            </a:pPr>
            <a:endParaRPr lang="ru-RU"/>
          </a:p>
        </p:txBody>
      </p:sp>
      <p:sp>
        <p:nvSpPr>
          <p:cNvPr id="8" name="Rectangle 5">
            <a:extLst>
              <a:ext uri="{FF2B5EF4-FFF2-40B4-BE49-F238E27FC236}">
                <a16:creationId xmlns:a16="http://schemas.microsoft.com/office/drawing/2014/main" id="{9B7A4F5E-4B39-4841-9190-EFD515A69FE1}"/>
              </a:ext>
            </a:extLst>
          </p:cNvPr>
          <p:cNvSpPr>
            <a:spLocks noGrp="1" noChangeArrowheads="1"/>
          </p:cNvSpPr>
          <p:nvPr>
            <p:ph type="ftr" sz="quarter" idx="11"/>
          </p:nvPr>
        </p:nvSpPr>
        <p:spPr>
          <a:ln/>
        </p:spPr>
        <p:txBody>
          <a:bodyPr/>
          <a:lstStyle>
            <a:lvl1pPr>
              <a:defRPr/>
            </a:lvl1pPr>
          </a:lstStyle>
          <a:p>
            <a:pPr>
              <a:defRPr/>
            </a:pPr>
            <a:endParaRPr lang="ru-RU"/>
          </a:p>
        </p:txBody>
      </p:sp>
      <p:sp>
        <p:nvSpPr>
          <p:cNvPr id="9" name="Rectangle 6">
            <a:extLst>
              <a:ext uri="{FF2B5EF4-FFF2-40B4-BE49-F238E27FC236}">
                <a16:creationId xmlns:a16="http://schemas.microsoft.com/office/drawing/2014/main" id="{C4E326A8-1378-694A-9430-AD39C46DB0F4}"/>
              </a:ext>
            </a:extLst>
          </p:cNvPr>
          <p:cNvSpPr>
            <a:spLocks noGrp="1" noChangeArrowheads="1"/>
          </p:cNvSpPr>
          <p:nvPr>
            <p:ph type="sldNum" sz="quarter" idx="12"/>
          </p:nvPr>
        </p:nvSpPr>
        <p:spPr>
          <a:ln/>
        </p:spPr>
        <p:txBody>
          <a:bodyPr/>
          <a:lstStyle>
            <a:lvl1pPr>
              <a:defRPr/>
            </a:lvl1pPr>
          </a:lstStyle>
          <a:p>
            <a:pPr>
              <a:defRPr/>
            </a:pPr>
            <a:fld id="{21BDCD25-2D35-5542-8BF3-BB41F6C52517}" type="slidenum">
              <a:rPr lang="ru-RU" altLang="ru-KZ"/>
              <a:pPr>
                <a:defRPr/>
              </a:pPr>
              <a:t>‹#›</a:t>
            </a:fld>
            <a:endParaRPr lang="ru-RU" altLang="ru-KZ"/>
          </a:p>
        </p:txBody>
      </p:sp>
    </p:spTree>
    <p:extLst>
      <p:ext uri="{BB962C8B-B14F-4D97-AF65-F5344CB8AC3E}">
        <p14:creationId xmlns:p14="http://schemas.microsoft.com/office/powerpoint/2010/main" val="507938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a:extLst>
              <a:ext uri="{FF2B5EF4-FFF2-40B4-BE49-F238E27FC236}">
                <a16:creationId xmlns:a16="http://schemas.microsoft.com/office/drawing/2014/main" id="{2DB608D6-E005-634E-A54E-7DEC3ADFF833}"/>
              </a:ext>
            </a:extLst>
          </p:cNvPr>
          <p:cNvSpPr>
            <a:spLocks noGrp="1" noChangeArrowheads="1"/>
          </p:cNvSpPr>
          <p:nvPr>
            <p:ph type="dt" sz="half" idx="10"/>
          </p:nvPr>
        </p:nvSpPr>
        <p:spPr>
          <a:ln/>
        </p:spPr>
        <p:txBody>
          <a:bodyPr/>
          <a:lstStyle>
            <a:lvl1pPr>
              <a:defRPr/>
            </a:lvl1pPr>
          </a:lstStyle>
          <a:p>
            <a:pPr>
              <a:defRPr/>
            </a:pPr>
            <a:endParaRPr lang="ru-RU"/>
          </a:p>
        </p:txBody>
      </p:sp>
      <p:sp>
        <p:nvSpPr>
          <p:cNvPr id="4" name="Rectangle 5">
            <a:extLst>
              <a:ext uri="{FF2B5EF4-FFF2-40B4-BE49-F238E27FC236}">
                <a16:creationId xmlns:a16="http://schemas.microsoft.com/office/drawing/2014/main" id="{0B4725A4-9570-6642-BBDB-9727A02DAC97}"/>
              </a:ext>
            </a:extLst>
          </p:cNvPr>
          <p:cNvSpPr>
            <a:spLocks noGrp="1" noChangeArrowheads="1"/>
          </p:cNvSpPr>
          <p:nvPr>
            <p:ph type="ftr" sz="quarter" idx="11"/>
          </p:nvPr>
        </p:nvSpPr>
        <p:spPr>
          <a:ln/>
        </p:spPr>
        <p:txBody>
          <a:bodyPr/>
          <a:lstStyle>
            <a:lvl1pPr>
              <a:defRPr/>
            </a:lvl1pPr>
          </a:lstStyle>
          <a:p>
            <a:pPr>
              <a:defRPr/>
            </a:pPr>
            <a:endParaRPr lang="ru-RU"/>
          </a:p>
        </p:txBody>
      </p:sp>
      <p:sp>
        <p:nvSpPr>
          <p:cNvPr id="5" name="Rectangle 6">
            <a:extLst>
              <a:ext uri="{FF2B5EF4-FFF2-40B4-BE49-F238E27FC236}">
                <a16:creationId xmlns:a16="http://schemas.microsoft.com/office/drawing/2014/main" id="{FA944E27-BA79-6045-B661-16E6F8270482}"/>
              </a:ext>
            </a:extLst>
          </p:cNvPr>
          <p:cNvSpPr>
            <a:spLocks noGrp="1" noChangeArrowheads="1"/>
          </p:cNvSpPr>
          <p:nvPr>
            <p:ph type="sldNum" sz="quarter" idx="12"/>
          </p:nvPr>
        </p:nvSpPr>
        <p:spPr>
          <a:ln/>
        </p:spPr>
        <p:txBody>
          <a:bodyPr/>
          <a:lstStyle>
            <a:lvl1pPr>
              <a:defRPr/>
            </a:lvl1pPr>
          </a:lstStyle>
          <a:p>
            <a:pPr>
              <a:defRPr/>
            </a:pPr>
            <a:fld id="{26958012-2D66-9146-A368-258B6273C0C5}" type="slidenum">
              <a:rPr lang="ru-RU" altLang="ru-KZ"/>
              <a:pPr>
                <a:defRPr/>
              </a:pPr>
              <a:t>‹#›</a:t>
            </a:fld>
            <a:endParaRPr lang="ru-RU" altLang="ru-KZ"/>
          </a:p>
        </p:txBody>
      </p:sp>
    </p:spTree>
    <p:extLst>
      <p:ext uri="{BB962C8B-B14F-4D97-AF65-F5344CB8AC3E}">
        <p14:creationId xmlns:p14="http://schemas.microsoft.com/office/powerpoint/2010/main" val="401250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03BD95-1066-C042-9BD4-F232188214C0}"/>
              </a:ext>
            </a:extLst>
          </p:cNvPr>
          <p:cNvSpPr>
            <a:spLocks noGrp="1" noChangeArrowheads="1"/>
          </p:cNvSpPr>
          <p:nvPr>
            <p:ph type="dt" sz="half" idx="10"/>
          </p:nvPr>
        </p:nvSpPr>
        <p:spPr>
          <a:ln/>
        </p:spPr>
        <p:txBody>
          <a:bodyPr/>
          <a:lstStyle>
            <a:lvl1pPr>
              <a:defRPr/>
            </a:lvl1pPr>
          </a:lstStyle>
          <a:p>
            <a:pPr>
              <a:defRPr/>
            </a:pPr>
            <a:endParaRPr lang="ru-RU"/>
          </a:p>
        </p:txBody>
      </p:sp>
      <p:sp>
        <p:nvSpPr>
          <p:cNvPr id="3" name="Rectangle 5">
            <a:extLst>
              <a:ext uri="{FF2B5EF4-FFF2-40B4-BE49-F238E27FC236}">
                <a16:creationId xmlns:a16="http://schemas.microsoft.com/office/drawing/2014/main" id="{F8294336-FC08-CE4C-A479-D45E91A9247C}"/>
              </a:ext>
            </a:extLst>
          </p:cNvPr>
          <p:cNvSpPr>
            <a:spLocks noGrp="1" noChangeArrowheads="1"/>
          </p:cNvSpPr>
          <p:nvPr>
            <p:ph type="ftr" sz="quarter" idx="11"/>
          </p:nvPr>
        </p:nvSpPr>
        <p:spPr>
          <a:ln/>
        </p:spPr>
        <p:txBody>
          <a:bodyPr/>
          <a:lstStyle>
            <a:lvl1pPr>
              <a:defRPr/>
            </a:lvl1pPr>
          </a:lstStyle>
          <a:p>
            <a:pPr>
              <a:defRPr/>
            </a:pPr>
            <a:endParaRPr lang="ru-RU"/>
          </a:p>
        </p:txBody>
      </p:sp>
      <p:sp>
        <p:nvSpPr>
          <p:cNvPr id="4" name="Rectangle 6">
            <a:extLst>
              <a:ext uri="{FF2B5EF4-FFF2-40B4-BE49-F238E27FC236}">
                <a16:creationId xmlns:a16="http://schemas.microsoft.com/office/drawing/2014/main" id="{2CDB2723-F739-274D-80AA-83027A1053BF}"/>
              </a:ext>
            </a:extLst>
          </p:cNvPr>
          <p:cNvSpPr>
            <a:spLocks noGrp="1" noChangeArrowheads="1"/>
          </p:cNvSpPr>
          <p:nvPr>
            <p:ph type="sldNum" sz="quarter" idx="12"/>
          </p:nvPr>
        </p:nvSpPr>
        <p:spPr>
          <a:ln/>
        </p:spPr>
        <p:txBody>
          <a:bodyPr/>
          <a:lstStyle>
            <a:lvl1pPr>
              <a:defRPr/>
            </a:lvl1pPr>
          </a:lstStyle>
          <a:p>
            <a:pPr>
              <a:defRPr/>
            </a:pPr>
            <a:fld id="{A89C7FAB-8320-CE4C-A7FA-66D011F2C465}" type="slidenum">
              <a:rPr lang="ru-RU" altLang="ru-KZ"/>
              <a:pPr>
                <a:defRPr/>
              </a:pPr>
              <a:t>‹#›</a:t>
            </a:fld>
            <a:endParaRPr lang="ru-RU" altLang="ru-KZ"/>
          </a:p>
        </p:txBody>
      </p:sp>
    </p:spTree>
    <p:extLst>
      <p:ext uri="{BB962C8B-B14F-4D97-AF65-F5344CB8AC3E}">
        <p14:creationId xmlns:p14="http://schemas.microsoft.com/office/powerpoint/2010/main" val="245550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DB299775-ED2A-5647-B550-CC636124EB8F}"/>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E75A0D3C-1E28-A649-9111-7FE528B8925A}"/>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F52DC79F-4FFB-9F49-A8C0-72E3543B9E79}"/>
              </a:ext>
            </a:extLst>
          </p:cNvPr>
          <p:cNvSpPr>
            <a:spLocks noGrp="1" noChangeArrowheads="1"/>
          </p:cNvSpPr>
          <p:nvPr>
            <p:ph type="sldNum" sz="quarter" idx="12"/>
          </p:nvPr>
        </p:nvSpPr>
        <p:spPr>
          <a:ln/>
        </p:spPr>
        <p:txBody>
          <a:bodyPr/>
          <a:lstStyle>
            <a:lvl1pPr>
              <a:defRPr/>
            </a:lvl1pPr>
          </a:lstStyle>
          <a:p>
            <a:pPr>
              <a:defRPr/>
            </a:pPr>
            <a:fld id="{1A401D5C-D820-E745-B4E4-31CF5A88B7E0}" type="slidenum">
              <a:rPr lang="ru-RU" altLang="ru-KZ"/>
              <a:pPr>
                <a:defRPr/>
              </a:pPr>
              <a:t>‹#›</a:t>
            </a:fld>
            <a:endParaRPr lang="ru-RU" altLang="ru-KZ"/>
          </a:p>
        </p:txBody>
      </p:sp>
    </p:spTree>
    <p:extLst>
      <p:ext uri="{BB962C8B-B14F-4D97-AF65-F5344CB8AC3E}">
        <p14:creationId xmlns:p14="http://schemas.microsoft.com/office/powerpoint/2010/main" val="3357866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a:extLst>
              <a:ext uri="{FF2B5EF4-FFF2-40B4-BE49-F238E27FC236}">
                <a16:creationId xmlns:a16="http://schemas.microsoft.com/office/drawing/2014/main" id="{33D47E66-F84E-3B46-8D6A-6332D932EC37}"/>
              </a:ext>
            </a:extLst>
          </p:cNvPr>
          <p:cNvSpPr>
            <a:spLocks noGrp="1" noChangeArrowheads="1"/>
          </p:cNvSpPr>
          <p:nvPr>
            <p:ph type="dt" sz="half" idx="10"/>
          </p:nvPr>
        </p:nvSpPr>
        <p:spPr>
          <a:ln/>
        </p:spPr>
        <p:txBody>
          <a:bodyPr/>
          <a:lstStyle>
            <a:lvl1pPr>
              <a:defRPr/>
            </a:lvl1pPr>
          </a:lstStyle>
          <a:p>
            <a:pPr>
              <a:defRPr/>
            </a:pPr>
            <a:endParaRPr lang="ru-RU"/>
          </a:p>
        </p:txBody>
      </p:sp>
      <p:sp>
        <p:nvSpPr>
          <p:cNvPr id="6" name="Rectangle 5">
            <a:extLst>
              <a:ext uri="{FF2B5EF4-FFF2-40B4-BE49-F238E27FC236}">
                <a16:creationId xmlns:a16="http://schemas.microsoft.com/office/drawing/2014/main" id="{E3804E7D-0D02-A647-BE72-BF966714CB30}"/>
              </a:ext>
            </a:extLst>
          </p:cNvPr>
          <p:cNvSpPr>
            <a:spLocks noGrp="1" noChangeArrowheads="1"/>
          </p:cNvSpPr>
          <p:nvPr>
            <p:ph type="ftr" sz="quarter" idx="11"/>
          </p:nvPr>
        </p:nvSpPr>
        <p:spPr>
          <a:ln/>
        </p:spPr>
        <p:txBody>
          <a:bodyPr/>
          <a:lstStyle>
            <a:lvl1pPr>
              <a:defRPr/>
            </a:lvl1pPr>
          </a:lstStyle>
          <a:p>
            <a:pPr>
              <a:defRPr/>
            </a:pPr>
            <a:endParaRPr lang="ru-RU"/>
          </a:p>
        </p:txBody>
      </p:sp>
      <p:sp>
        <p:nvSpPr>
          <p:cNvPr id="7" name="Rectangle 6">
            <a:extLst>
              <a:ext uri="{FF2B5EF4-FFF2-40B4-BE49-F238E27FC236}">
                <a16:creationId xmlns:a16="http://schemas.microsoft.com/office/drawing/2014/main" id="{279CC3DC-4339-274F-822D-A71C5D5E4D8E}"/>
              </a:ext>
            </a:extLst>
          </p:cNvPr>
          <p:cNvSpPr>
            <a:spLocks noGrp="1" noChangeArrowheads="1"/>
          </p:cNvSpPr>
          <p:nvPr>
            <p:ph type="sldNum" sz="quarter" idx="12"/>
          </p:nvPr>
        </p:nvSpPr>
        <p:spPr>
          <a:ln/>
        </p:spPr>
        <p:txBody>
          <a:bodyPr/>
          <a:lstStyle>
            <a:lvl1pPr>
              <a:defRPr/>
            </a:lvl1pPr>
          </a:lstStyle>
          <a:p>
            <a:pPr>
              <a:defRPr/>
            </a:pPr>
            <a:fld id="{05E3075C-010A-3841-B8DD-A0EBB66ECD7B}" type="slidenum">
              <a:rPr lang="ru-RU" altLang="ru-KZ"/>
              <a:pPr>
                <a:defRPr/>
              </a:pPr>
              <a:t>‹#›</a:t>
            </a:fld>
            <a:endParaRPr lang="ru-RU" altLang="ru-KZ"/>
          </a:p>
        </p:txBody>
      </p:sp>
    </p:spTree>
    <p:extLst>
      <p:ext uri="{BB962C8B-B14F-4D97-AF65-F5344CB8AC3E}">
        <p14:creationId xmlns:p14="http://schemas.microsoft.com/office/powerpoint/2010/main" val="99824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D33A79-6C1A-804F-B148-09E4FFF4B55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KZ"/>
              <a:t>Образец заголовка</a:t>
            </a:r>
          </a:p>
        </p:txBody>
      </p:sp>
      <p:sp>
        <p:nvSpPr>
          <p:cNvPr id="1027" name="Rectangle 3">
            <a:extLst>
              <a:ext uri="{FF2B5EF4-FFF2-40B4-BE49-F238E27FC236}">
                <a16:creationId xmlns:a16="http://schemas.microsoft.com/office/drawing/2014/main" id="{FF85AB91-FF36-014B-A1C9-9498A44AA52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KZ"/>
              <a:t>Образец текста</a:t>
            </a:r>
          </a:p>
          <a:p>
            <a:pPr lvl="1"/>
            <a:r>
              <a:rPr lang="ru-RU" altLang="ru-KZ"/>
              <a:t>Второй уровень</a:t>
            </a:r>
          </a:p>
          <a:p>
            <a:pPr lvl="2"/>
            <a:r>
              <a:rPr lang="ru-RU" altLang="ru-KZ"/>
              <a:t>Третий уровень</a:t>
            </a:r>
          </a:p>
          <a:p>
            <a:pPr lvl="3"/>
            <a:r>
              <a:rPr lang="ru-RU" altLang="ru-KZ"/>
              <a:t>Четвертый уровень</a:t>
            </a:r>
          </a:p>
          <a:p>
            <a:pPr lvl="4"/>
            <a:r>
              <a:rPr lang="ru-RU" altLang="ru-KZ"/>
              <a:t>Пятый уровень</a:t>
            </a:r>
          </a:p>
        </p:txBody>
      </p:sp>
      <p:sp>
        <p:nvSpPr>
          <p:cNvPr id="1028" name="Rectangle 4">
            <a:extLst>
              <a:ext uri="{FF2B5EF4-FFF2-40B4-BE49-F238E27FC236}">
                <a16:creationId xmlns:a16="http://schemas.microsoft.com/office/drawing/2014/main" id="{065C310B-6E4B-A249-BB7B-D22B59CC36CC}"/>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a:extLst>
              <a:ext uri="{FF2B5EF4-FFF2-40B4-BE49-F238E27FC236}">
                <a16:creationId xmlns:a16="http://schemas.microsoft.com/office/drawing/2014/main" id="{AD4F382B-42C5-AF4B-8C23-488A35CDB767}"/>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a:extLst>
              <a:ext uri="{FF2B5EF4-FFF2-40B4-BE49-F238E27FC236}">
                <a16:creationId xmlns:a16="http://schemas.microsoft.com/office/drawing/2014/main" id="{F831C22D-5B50-4C48-9C15-7B5DAADC18EC}"/>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41646C5-2950-C244-AC11-261547870150}" type="slidenum">
              <a:rPr lang="ru-RU" altLang="ru-KZ"/>
              <a:pPr>
                <a:defRPr/>
              </a:pPr>
              <a:t>‹#›</a:t>
            </a:fld>
            <a:endParaRPr lang="ru-RU" altLang="ru-K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ota-vesna@yandex.k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hyperlink" Target="https://www.grandars.ru/student/ekonomicheskaya-teoriya/ekonomicheskaya-model.html"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Номер слайда 5">
            <a:extLst>
              <a:ext uri="{FF2B5EF4-FFF2-40B4-BE49-F238E27FC236}">
                <a16:creationId xmlns:a16="http://schemas.microsoft.com/office/drawing/2014/main" id="{A13A2D97-28F4-D745-BEE3-6871CEB0991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9FAD6D-893C-5643-AE82-2B737B150995}" type="slidenum">
              <a:rPr lang="ru-RU" altLang="ru-KZ" sz="1400" smtClean="0"/>
              <a:pPr>
                <a:spcBef>
                  <a:spcPct val="0"/>
                </a:spcBef>
                <a:buFontTx/>
                <a:buNone/>
              </a:pPr>
              <a:t>1</a:t>
            </a:fld>
            <a:endParaRPr lang="ru-RU" altLang="ru-KZ" sz="1400"/>
          </a:p>
        </p:txBody>
      </p:sp>
      <p:sp>
        <p:nvSpPr>
          <p:cNvPr id="15363" name="Rectangle 3">
            <a:extLst>
              <a:ext uri="{FF2B5EF4-FFF2-40B4-BE49-F238E27FC236}">
                <a16:creationId xmlns:a16="http://schemas.microsoft.com/office/drawing/2014/main" id="{30F249D2-A289-AB44-A96C-ABCEE1C1036B}"/>
              </a:ext>
            </a:extLst>
          </p:cNvPr>
          <p:cNvSpPr>
            <a:spLocks noGrp="1" noChangeArrowheads="1"/>
          </p:cNvSpPr>
          <p:nvPr>
            <p:ph type="subTitle" idx="1"/>
          </p:nvPr>
        </p:nvSpPr>
        <p:spPr>
          <a:xfrm>
            <a:off x="1371600" y="4749800"/>
            <a:ext cx="6400800" cy="1774825"/>
          </a:xfrm>
        </p:spPr>
        <p:txBody>
          <a:bodyPr/>
          <a:lstStyle/>
          <a:p>
            <a:pPr eaLnBrk="1" hangingPunct="1"/>
            <a:r>
              <a:rPr lang="ru-RU" altLang="ru-KZ" sz="2000" u="sng">
                <a:solidFill>
                  <a:schemeClr val="accent2"/>
                </a:solidFill>
              </a:rPr>
              <a:t>Усольцева Галина Александровна</a:t>
            </a:r>
          </a:p>
          <a:p>
            <a:pPr eaLnBrk="1" hangingPunct="1"/>
            <a:r>
              <a:rPr lang="ru-RU" altLang="ru-KZ" sz="1000">
                <a:solidFill>
                  <a:schemeClr val="accent2"/>
                </a:solidFill>
              </a:rPr>
              <a:t>(ФИО преподавателя)</a:t>
            </a:r>
          </a:p>
          <a:p>
            <a:pPr eaLnBrk="1" hangingPunct="1"/>
            <a:endParaRPr lang="ru-RU" altLang="ru-KZ" sz="1000">
              <a:solidFill>
                <a:schemeClr val="accent2"/>
              </a:solidFill>
            </a:endParaRPr>
          </a:p>
          <a:p>
            <a:pPr eaLnBrk="1" hangingPunct="1"/>
            <a:r>
              <a:rPr lang="en-US" altLang="ru-KZ" sz="2000">
                <a:solidFill>
                  <a:schemeClr val="accent2"/>
                </a:solidFill>
                <a:hlinkClick r:id="rId3"/>
              </a:rPr>
              <a:t>nota-vesna@yandex.kz</a:t>
            </a:r>
            <a:r>
              <a:rPr lang="en-US" altLang="ru-KZ" sz="2000">
                <a:solidFill>
                  <a:schemeClr val="accent2"/>
                </a:solidFill>
              </a:rPr>
              <a:t> </a:t>
            </a:r>
            <a:r>
              <a:rPr lang="ru-RU" altLang="ru-KZ" sz="2000">
                <a:solidFill>
                  <a:schemeClr val="accent2"/>
                </a:solidFill>
              </a:rPr>
              <a:t>         </a:t>
            </a:r>
            <a:endParaRPr lang="en-US" altLang="ru-KZ" sz="2000">
              <a:solidFill>
                <a:schemeClr val="accent2"/>
              </a:solidFill>
            </a:endParaRPr>
          </a:p>
          <a:p>
            <a:pPr eaLnBrk="1" hangingPunct="1"/>
            <a:r>
              <a:rPr lang="ru-RU" altLang="ru-KZ" sz="2000" u="sng">
                <a:solidFill>
                  <a:schemeClr val="accent2"/>
                </a:solidFill>
              </a:rPr>
              <a:t>+7-701-742-95-22</a:t>
            </a:r>
            <a:endParaRPr lang="ru-RU" altLang="ru-KZ" sz="1000" u="sng">
              <a:solidFill>
                <a:schemeClr val="accent2"/>
              </a:solidFill>
            </a:endParaRPr>
          </a:p>
          <a:p>
            <a:pPr eaLnBrk="1" hangingPunct="1"/>
            <a:endParaRPr lang="ru-RU" altLang="ru-KZ" sz="1000">
              <a:solidFill>
                <a:schemeClr val="accent2"/>
              </a:solidFill>
            </a:endParaRPr>
          </a:p>
        </p:txBody>
      </p:sp>
      <p:sp>
        <p:nvSpPr>
          <p:cNvPr id="15364" name="Rectangle 5">
            <a:extLst>
              <a:ext uri="{FF2B5EF4-FFF2-40B4-BE49-F238E27FC236}">
                <a16:creationId xmlns:a16="http://schemas.microsoft.com/office/drawing/2014/main" id="{66193609-BE5F-9348-8AD4-EAA6B6696536}"/>
              </a:ext>
            </a:extLst>
          </p:cNvPr>
          <p:cNvSpPr>
            <a:spLocks noChangeArrowheads="1"/>
          </p:cNvSpPr>
          <p:nvPr/>
        </p:nvSpPr>
        <p:spPr bwMode="auto">
          <a:xfrm>
            <a:off x="755650" y="549275"/>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KZ" sz="1400" u="sng">
                <a:solidFill>
                  <a:schemeClr val="accent2"/>
                </a:solidFill>
              </a:rPr>
              <a:t>Металлургические процессы, теплотехника и технологии специальных материалов</a:t>
            </a:r>
            <a:br>
              <a:rPr lang="ru-RU" altLang="ru-KZ" sz="1400" u="sng">
                <a:solidFill>
                  <a:schemeClr val="accent2"/>
                </a:solidFill>
              </a:rPr>
            </a:br>
            <a:r>
              <a:rPr lang="ru-RU" altLang="ru-KZ" sz="1200">
                <a:solidFill>
                  <a:schemeClr val="accent2"/>
                </a:solidFill>
              </a:rPr>
              <a:t>(кафедра)</a:t>
            </a:r>
            <a:br>
              <a:rPr lang="ru-RU" altLang="ru-KZ" sz="1200">
                <a:solidFill>
                  <a:schemeClr val="accent2"/>
                </a:solidFill>
              </a:rPr>
            </a:br>
            <a:r>
              <a:rPr lang="ru-RU" altLang="ru-KZ" sz="1200">
                <a:solidFill>
                  <a:schemeClr val="accent2"/>
                </a:solidFill>
              </a:rPr>
              <a:t/>
            </a:r>
            <a:br>
              <a:rPr lang="ru-RU" altLang="ru-KZ" sz="1200">
                <a:solidFill>
                  <a:schemeClr val="accent2"/>
                </a:solidFill>
              </a:rPr>
            </a:br>
            <a:r>
              <a:rPr lang="ru-RU" altLang="ru-KZ" sz="2000" b="1" u="sng">
                <a:solidFill>
                  <a:srgbClr val="C00000"/>
                </a:solidFill>
              </a:rPr>
              <a:t>Методы научных исследований</a:t>
            </a:r>
            <a:r>
              <a:rPr lang="ru-RU" altLang="ru-KZ" sz="2000">
                <a:solidFill>
                  <a:schemeClr val="accent2"/>
                </a:solidFill>
              </a:rPr>
              <a:t/>
            </a:r>
            <a:br>
              <a:rPr lang="ru-RU" altLang="ru-KZ" sz="2000">
                <a:solidFill>
                  <a:schemeClr val="accent2"/>
                </a:solidFill>
              </a:rPr>
            </a:br>
            <a:r>
              <a:rPr lang="ru-RU" altLang="ru-KZ" sz="1200">
                <a:solidFill>
                  <a:schemeClr val="accent2"/>
                </a:solidFill>
              </a:rPr>
              <a:t>(дисциплина)</a:t>
            </a:r>
            <a:br>
              <a:rPr lang="ru-RU" altLang="ru-KZ" sz="1200">
                <a:solidFill>
                  <a:schemeClr val="accent2"/>
                </a:solidFill>
              </a:rPr>
            </a:br>
            <a:endParaRPr lang="ru-RU" altLang="ru-KZ" sz="1200">
              <a:solidFill>
                <a:schemeClr val="accent2"/>
              </a:solidFill>
            </a:endParaRPr>
          </a:p>
        </p:txBody>
      </p:sp>
      <p:sp>
        <p:nvSpPr>
          <p:cNvPr id="15365" name="Rectangle 7">
            <a:extLst>
              <a:ext uri="{FF2B5EF4-FFF2-40B4-BE49-F238E27FC236}">
                <a16:creationId xmlns:a16="http://schemas.microsoft.com/office/drawing/2014/main" id="{7C057343-2F8A-D542-A9A8-9BF8A2E5D481}"/>
              </a:ext>
            </a:extLst>
          </p:cNvPr>
          <p:cNvSpPr>
            <a:spLocks noChangeArrowheads="1"/>
          </p:cNvSpPr>
          <p:nvPr/>
        </p:nvSpPr>
        <p:spPr bwMode="auto">
          <a:xfrm>
            <a:off x="1006475" y="3860800"/>
            <a:ext cx="7129463"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ru-RU" altLang="ru-KZ" sz="2000" dirty="0">
                <a:solidFill>
                  <a:schemeClr val="accent2"/>
                </a:solidFill>
              </a:rPr>
              <a:t>Практическое занятие №_9_</a:t>
            </a:r>
          </a:p>
          <a:p>
            <a:pPr algn="ctr" eaLnBrk="1" hangingPunct="1">
              <a:buFontTx/>
              <a:buNone/>
            </a:pPr>
            <a:r>
              <a:rPr lang="ru-RU" altLang="ru-KZ" sz="2000" dirty="0">
                <a:solidFill>
                  <a:schemeClr val="accent2"/>
                </a:solidFill>
              </a:rPr>
              <a:t>1 академический час</a:t>
            </a:r>
          </a:p>
        </p:txBody>
      </p:sp>
      <p:sp>
        <p:nvSpPr>
          <p:cNvPr id="4" name="TextBox 3">
            <a:extLst>
              <a:ext uri="{FF2B5EF4-FFF2-40B4-BE49-F238E27FC236}">
                <a16:creationId xmlns:a16="http://schemas.microsoft.com/office/drawing/2014/main" id="{F9AA6502-B342-AE41-B50F-3BA85A833A02}"/>
              </a:ext>
            </a:extLst>
          </p:cNvPr>
          <p:cNvSpPr txBox="1"/>
          <p:nvPr/>
        </p:nvSpPr>
        <p:spPr>
          <a:xfrm>
            <a:off x="395536" y="2132856"/>
            <a:ext cx="8132514" cy="1815882"/>
          </a:xfrm>
          <a:prstGeom prst="rect">
            <a:avLst/>
          </a:prstGeom>
          <a:noFill/>
        </p:spPr>
        <p:txBody>
          <a:bodyPr wrap="square" rtlCol="0">
            <a:spAutoFit/>
          </a:bodyPr>
          <a:lstStyle/>
          <a:p>
            <a:pPr algn="ctr"/>
            <a:r>
              <a:rPr lang="ru-RU" sz="2800" b="1" smtClean="0">
                <a:solidFill>
                  <a:schemeClr val="accent1">
                    <a:lumMod val="50000"/>
                  </a:schemeClr>
                </a:solidFill>
                <a:latin typeface="Times New Roman" panose="02020603050405020304" pitchFamily="18" charset="0"/>
                <a:cs typeface="Times New Roman" panose="02020603050405020304" pitchFamily="18" charset="0"/>
              </a:rPr>
              <a:t>МЕТ 3222 Абстрагирование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как метод экономического исследования. Экономические прогнозы.</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a:p>
            <a:pPr algn="ct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10</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49662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indent="490538" algn="just">
              <a:buNone/>
            </a:pPr>
            <a:r>
              <a:rPr lang="ru-RU" sz="2000" dirty="0">
                <a:latin typeface="Times New Roman" panose="02020603050405020304" pitchFamily="18" charset="0"/>
                <a:cs typeface="Times New Roman" panose="02020603050405020304" pitchFamily="18" charset="0"/>
              </a:rPr>
              <a:t>Когда же переходят на уровень макроэкономического исследования процессов, то приходится абстрагироваться от ряда других их особенностей. Например, вместо спроса и предложения на отдельных рынках нужно анализировать совокупный спрос и предложение, рассматривать показатели валового внутреннего продукта (ВВП) и национального дохода (НД) страны и т.п.</a:t>
            </a:r>
          </a:p>
          <a:p>
            <a:pPr indent="490538" algn="just">
              <a:buNone/>
            </a:pPr>
            <a:r>
              <a:rPr lang="ru-RU" sz="2000" dirty="0">
                <a:latin typeface="Times New Roman" panose="02020603050405020304" pitchFamily="18" charset="0"/>
                <a:cs typeface="Times New Roman" panose="02020603050405020304" pitchFamily="18" charset="0"/>
              </a:rPr>
              <a:t>Отсюда можно заключить, что </a:t>
            </a:r>
            <a:r>
              <a:rPr lang="ru-RU" sz="2000" b="1" dirty="0">
                <a:solidFill>
                  <a:srgbClr val="0070C0"/>
                </a:solidFill>
                <a:latin typeface="Times New Roman" panose="02020603050405020304" pitchFamily="18" charset="0"/>
                <a:cs typeface="Times New Roman" panose="02020603050405020304" pitchFamily="18" charset="0"/>
              </a:rPr>
              <a:t>абстрагирование</a:t>
            </a:r>
            <a:r>
              <a:rPr lang="ru-RU" sz="2000" b="1" dirty="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представляет собой важнейший элемент экономического исследования, при котором сложный экономический процесс или система в целом расчленяются на составные элементы, части или подсистемы. Хорошо известно, что в экономической системе различают такие ее подсистемы, как производство, обмен, потребление и распределение. Но и их также разделяют на свои элементы и изучают в абстракции от других подсистем.</a:t>
            </a:r>
          </a:p>
          <a:p>
            <a:pPr indent="490538" algn="just">
              <a:buNone/>
            </a:pPr>
            <a:endParaRPr lang="ru-RU" sz="2000" dirty="0">
              <a:latin typeface="Times New Roman" panose="02020603050405020304" pitchFamily="18" charset="0"/>
              <a:cs typeface="Times New Roman" panose="02020603050405020304" pitchFamily="18" charset="0"/>
            </a:endParaRPr>
          </a:p>
          <a:p>
            <a:pPr indent="0"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11052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11</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496622"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Этот уровень экономического исследования принято называть </a:t>
            </a:r>
            <a:r>
              <a:rPr lang="ru-RU" sz="2000" i="1" dirty="0">
                <a:latin typeface="Times New Roman" panose="02020603050405020304" pitchFamily="18" charset="0"/>
                <a:cs typeface="Times New Roman" panose="02020603050405020304" pitchFamily="18" charset="0"/>
              </a:rPr>
              <a:t>аналитической стадией,</a:t>
            </a:r>
            <a:r>
              <a:rPr lang="ru-RU" sz="2000" dirty="0">
                <a:latin typeface="Times New Roman" panose="02020603050405020304" pitchFamily="18" charset="0"/>
                <a:cs typeface="Times New Roman" panose="02020603050405020304" pitchFamily="18" charset="0"/>
              </a:rPr>
              <a:t> поскольку при этом анализируют либо отдельные свойства, стороны, отношения, либо части и элементы целого, создавая с помощью абстракции специфические экономические понятия и категории.</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dirty="0">
                <a:latin typeface="Times New Roman" panose="02020603050405020304" pitchFamily="18" charset="0"/>
                <a:cs typeface="Times New Roman" panose="02020603050405020304" pitchFamily="18" charset="0"/>
              </a:rPr>
              <a:t>Чтобы отобразить экономический процесс или систему в целом, необходимо перейти </a:t>
            </a:r>
            <a:r>
              <a:rPr lang="ru-RU" sz="2000" i="1" dirty="0">
                <a:latin typeface="Times New Roman" panose="02020603050405020304" pitchFamily="18" charset="0"/>
                <a:cs typeface="Times New Roman" panose="02020603050405020304" pitchFamily="18" charset="0"/>
              </a:rPr>
              <a:t>к синтетической стадии</a:t>
            </a:r>
            <a:r>
              <a:rPr lang="ru-RU" sz="2000" dirty="0">
                <a:latin typeface="Times New Roman" panose="02020603050405020304" pitchFamily="18" charset="0"/>
                <a:cs typeface="Times New Roman" panose="02020603050405020304" pitchFamily="18" charset="0"/>
              </a:rPr>
              <a:t> исследования, которая связана с объединением, или синтезом, отдельных абстракций, понятий, категорий и суждений в единую систему теоретического экономического знания. Именно в результате такого синтеза достигается воспроизведение </a:t>
            </a:r>
            <a:r>
              <a:rPr lang="ru-RU" sz="2000" i="1" dirty="0">
                <a:latin typeface="Times New Roman" panose="02020603050405020304" pitchFamily="18" charset="0"/>
                <a:cs typeface="Times New Roman" panose="02020603050405020304" pitchFamily="18" charset="0"/>
              </a:rPr>
              <a:t>конкретного,</a:t>
            </a:r>
            <a:r>
              <a:rPr lang="ru-RU" sz="2000" dirty="0">
                <a:latin typeface="Times New Roman" panose="02020603050405020304" pitchFamily="18" charset="0"/>
                <a:cs typeface="Times New Roman" panose="02020603050405020304" pitchFamily="18" charset="0"/>
              </a:rPr>
              <a:t> целостного знания в единой системе абстрактных понятий и теорий.</a:t>
            </a:r>
          </a:p>
          <a:p>
            <a:pPr indent="0"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23203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12</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49662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Не менее важным аспектом данного метода познания выступает необходимость селективного рассмотрения экономических явлений или процессов под определенным углом зрения при одновременном игнорировании всех других свойств. Так, при исследовании структуры общественного способа производства производительные силы рассматриваются в качестве его вещественного содержания, производственные отношения — в качестве общественной формы, а технико-технологическая сторона производительных сил (технологический строй производства) в этом случае опускается.</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i="1" dirty="0">
                <a:latin typeface="Times New Roman" panose="02020603050405020304" pitchFamily="18" charset="0"/>
                <a:cs typeface="Times New Roman" panose="02020603050405020304" pitchFamily="18" charset="0"/>
              </a:rPr>
              <a:t>Чтобы абстракция была научной, необходимо определить границы абстрагирования, доказать, что рассмотрение экономического явления или процесса в определенном аспекте или под определенным углом зрения не изменяет их внутренней сущности, законы развития и функционирования.</a:t>
            </a:r>
          </a:p>
          <a:p>
            <a:pPr indent="0"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71335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13</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198120" y="260648"/>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198120" y="976956"/>
            <a:ext cx="8496300" cy="5016758"/>
          </a:xfrm>
          <a:prstGeom prst="rect">
            <a:avLst/>
          </a:prstGeom>
          <a:noFill/>
        </p:spPr>
        <p:txBody>
          <a:bodyPr>
            <a:spAutoFit/>
          </a:bodyPr>
          <a:lstStyle/>
          <a:p>
            <a:pPr indent="404813" algn="just"/>
            <a:r>
              <a:rPr lang="ru-RU" sz="2000" dirty="0">
                <a:latin typeface="Times New Roman" panose="02020603050405020304" pitchFamily="18" charset="0"/>
                <a:cs typeface="Times New Roman" panose="02020603050405020304" pitchFamily="18" charset="0"/>
              </a:rPr>
              <a:t>Общественная жизнь невозможна без предвидения будущего, без прогнозирования перспектив её развития. В современных усло­виях экономические прогнозы необходимы для определения возмож­ных целей развития общества и обеспечивающих их достижение экономических ресурсов, для выявления наиболее вероятных и эко­номически эффективных вариантов долгосрочных, среднесрочных и текущих планов, обоснования основных направлений экономической и технической политики, предвидения последствий принимаемых ре­шений и осуществляемых в каждый данный момент мероприятий. </a:t>
            </a:r>
          </a:p>
          <a:p>
            <a:pPr indent="490538" algn="just">
              <a:defRPr/>
            </a:pPr>
            <a:r>
              <a:rPr lang="ru-RU" sz="2000" dirty="0">
                <a:latin typeface="Times New Roman" panose="02020603050405020304" pitchFamily="18" charset="0"/>
                <a:cs typeface="Times New Roman" panose="02020603050405020304" pitchFamily="18" charset="0"/>
              </a:rPr>
              <a:t>Методы </a:t>
            </a:r>
            <a:r>
              <a:rPr lang="ru-RU" sz="2000" b="1" dirty="0">
                <a:latin typeface="Times New Roman" panose="02020603050405020304" pitchFamily="18" charset="0"/>
                <a:cs typeface="Times New Roman" panose="02020603050405020304" pitchFamily="18" charset="0"/>
              </a:rPr>
              <a:t>прогнозирования</a:t>
            </a:r>
            <a:r>
              <a:rPr lang="ru-RU" sz="2000" dirty="0">
                <a:latin typeface="Times New Roman" panose="02020603050405020304" pitchFamily="18" charset="0"/>
                <a:cs typeface="Times New Roman" panose="02020603050405020304" pitchFamily="18" charset="0"/>
              </a:rPr>
              <a:t> в </a:t>
            </a:r>
            <a:r>
              <a:rPr lang="ru-RU" sz="2000" b="1" dirty="0">
                <a:latin typeface="Times New Roman" panose="02020603050405020304" pitchFamily="18" charset="0"/>
                <a:cs typeface="Times New Roman" panose="02020603050405020304" pitchFamily="18" charset="0"/>
              </a:rPr>
              <a:t>экономике</a:t>
            </a:r>
            <a:r>
              <a:rPr lang="ru-RU" sz="2000" dirty="0">
                <a:latin typeface="Times New Roman" panose="02020603050405020304" pitchFamily="18" charset="0"/>
                <a:cs typeface="Times New Roman" panose="02020603050405020304" pitchFamily="18" charset="0"/>
              </a:rPr>
              <a:t> - </a:t>
            </a:r>
            <a:r>
              <a:rPr lang="ru-RU" sz="2000" b="1" dirty="0">
                <a:latin typeface="Times New Roman" panose="02020603050405020304" pitchFamily="18" charset="0"/>
                <a:cs typeface="Times New Roman" panose="02020603050405020304" pitchFamily="18" charset="0"/>
              </a:rPr>
              <a:t>это</a:t>
            </a:r>
            <a:r>
              <a:rPr lang="ru-RU" sz="2000" dirty="0">
                <a:latin typeface="Times New Roman" panose="02020603050405020304" pitchFamily="18" charset="0"/>
                <a:cs typeface="Times New Roman" panose="02020603050405020304" pitchFamily="18" charset="0"/>
              </a:rPr>
              <a:t> совокупность научных методик, которые используются специалистами для разработки оптимальных алгоритмов дальнейшего развития различных сфер </a:t>
            </a:r>
            <a:r>
              <a:rPr lang="ru-RU" sz="2000" b="1" dirty="0">
                <a:latin typeface="Times New Roman" panose="02020603050405020304" pitchFamily="18" charset="0"/>
                <a:cs typeface="Times New Roman" panose="02020603050405020304" pitchFamily="18" charset="0"/>
              </a:rPr>
              <a:t>экономики</a:t>
            </a:r>
            <a:r>
              <a:rPr lang="ru-RU" sz="2000" dirty="0">
                <a:latin typeface="Times New Roman" panose="02020603050405020304" pitchFamily="18" charset="0"/>
                <a:cs typeface="Times New Roman" panose="02020603050405020304" pitchFamily="18" charset="0"/>
              </a:rPr>
              <a:t> каждого конкретного государства или мировой </a:t>
            </a:r>
            <a:r>
              <a:rPr lang="ru-RU" sz="2000" b="1" dirty="0">
                <a:latin typeface="Times New Roman" panose="02020603050405020304" pitchFamily="18" charset="0"/>
                <a:cs typeface="Times New Roman" panose="02020603050405020304" pitchFamily="18" charset="0"/>
              </a:rPr>
              <a:t>экономики</a:t>
            </a:r>
            <a:r>
              <a:rPr lang="ru-RU" sz="2000" dirty="0">
                <a:latin typeface="Times New Roman" panose="02020603050405020304" pitchFamily="18" charset="0"/>
                <a:cs typeface="Times New Roman" panose="02020603050405020304" pitchFamily="18" charset="0"/>
              </a:rPr>
              <a:t> в целом.</a:t>
            </a:r>
          </a:p>
          <a:p>
            <a:pPr indent="404813" algn="just"/>
            <a:endParaRPr lang="ru-RU" sz="2000" dirty="0">
              <a:latin typeface="Times New Roman" panose="02020603050405020304" pitchFamily="18" charset="0"/>
              <a:cs typeface="Times New Roman" panose="02020603050405020304" pitchFamily="18" charset="0"/>
            </a:endParaRPr>
          </a:p>
          <a:p>
            <a:pPr indent="404813" algn="just"/>
            <a:endParaRPr lang="ru-RU" sz="20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14</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198120" y="260648"/>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198120" y="976956"/>
            <a:ext cx="8496300" cy="5078313"/>
          </a:xfrm>
          <a:prstGeom prst="rect">
            <a:avLst/>
          </a:prstGeom>
          <a:noFill/>
        </p:spPr>
        <p:txBody>
          <a:bodyPr>
            <a:spAutoFit/>
          </a:bodyPr>
          <a:lstStyle/>
          <a:p>
            <a:pPr indent="404813" algn="just">
              <a:defRPr/>
            </a:pPr>
            <a:r>
              <a:rPr lang="ru-RU" dirty="0">
                <a:latin typeface="Times New Roman" panose="02020603050405020304" pitchFamily="18" charset="0"/>
                <a:cs typeface="Times New Roman" panose="02020603050405020304" pitchFamily="18" charset="0"/>
              </a:rPr>
              <a:t>Экономическое прогнозирование - это прогнозирование развития экономического объекта (объекта экономической природы). Немаловажно заметить, что, несмотря на то, что  словосочетание </a:t>
            </a:r>
            <a:r>
              <a:rPr lang="ru-RU" b="1" dirty="0">
                <a:latin typeface="Times New Roman" panose="02020603050405020304" pitchFamily="18" charset="0"/>
                <a:cs typeface="Times New Roman" panose="02020603050405020304" pitchFamily="18" charset="0"/>
              </a:rPr>
              <a:t>«прогнозирование развития»</a:t>
            </a:r>
            <a:r>
              <a:rPr lang="ru-RU" dirty="0">
                <a:latin typeface="Times New Roman" panose="02020603050405020304" pitchFamily="18" charset="0"/>
                <a:cs typeface="Times New Roman" panose="02020603050405020304" pitchFamily="18" charset="0"/>
              </a:rPr>
              <a:t> несколько тавтологично, оно является плотно устоявшимся, общепризнанным и почти неделимым.</a:t>
            </a:r>
          </a:p>
          <a:p>
            <a:pPr indent="404813" algn="just"/>
            <a:r>
              <a:rPr lang="ru-RU" dirty="0">
                <a:latin typeface="Times New Roman" panose="02020603050405020304" pitchFamily="18" charset="0"/>
                <a:cs typeface="Times New Roman" panose="02020603050405020304" pitchFamily="18" charset="0"/>
              </a:rPr>
              <a:t>По­этому прогнозирование становится одним из решающих научных фак­торов формулирования стратегии и тактики общественного развития.</a:t>
            </a:r>
          </a:p>
          <a:p>
            <a:pPr indent="404813" algn="just"/>
            <a:r>
              <a:rPr lang="ru-RU" dirty="0">
                <a:latin typeface="Times New Roman" panose="02020603050405020304" pitchFamily="18" charset="0"/>
                <a:cs typeface="Times New Roman" panose="02020603050405020304" pitchFamily="18" charset="0"/>
              </a:rPr>
              <a:t>Управление производством должно обеспечивать выбор и осу­ществление только оптимальных решений, так как цена потенциаль­ного ущерба для общества от принятия необоснованных решений сегодня многократно возрастает.</a:t>
            </a:r>
          </a:p>
          <a:p>
            <a:pPr indent="447675" algn="just"/>
            <a:r>
              <a:rPr lang="ru-RU" dirty="0">
                <a:latin typeface="Times New Roman" panose="02020603050405020304" pitchFamily="18" charset="0"/>
                <a:cs typeface="Times New Roman" panose="02020603050405020304" pitchFamily="18" charset="0"/>
              </a:rPr>
              <a:t>Таким образом, современные условия хозяйствования требуют максимального расширения фронта прогнозирования» дальнейшего совершенствования методологии и методики разработки прогнозов. Чем выше уровень прогнозирования процессов общественного раз­вития, тем эффективнее планирование и управление этими процес­сами в обществе.</a:t>
            </a:r>
          </a:p>
          <a:p>
            <a:pPr indent="447675" algn="just"/>
            <a:r>
              <a:rPr lang="ru-RU" dirty="0">
                <a:latin typeface="Times New Roman" panose="02020603050405020304" pitchFamily="18" charset="0"/>
                <a:cs typeface="Times New Roman" panose="02020603050405020304" pitchFamily="18" charset="0"/>
              </a:rPr>
              <a:t>Под </a:t>
            </a:r>
            <a:r>
              <a:rPr lang="ru-RU" b="1" i="1" dirty="0">
                <a:latin typeface="Times New Roman" panose="02020603050405020304" pitchFamily="18" charset="0"/>
                <a:cs typeface="Times New Roman" panose="02020603050405020304" pitchFamily="18" charset="0"/>
              </a:rPr>
              <a:t>прогнозом</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понимается научно обоснованное суждение о возможных состояниях объекта в будущем, об альтерна­тивных путях и сроках его осуществления. Процесс разработки прогнозов называется прогнозированием.</a:t>
            </a:r>
          </a:p>
        </p:txBody>
      </p:sp>
    </p:spTree>
    <p:extLst>
      <p:ext uri="{BB962C8B-B14F-4D97-AF65-F5344CB8AC3E}">
        <p14:creationId xmlns:p14="http://schemas.microsoft.com/office/powerpoint/2010/main" val="63909962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15</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43063" y="715384"/>
            <a:ext cx="8694360" cy="5632311"/>
          </a:xfrm>
          <a:prstGeom prst="rect">
            <a:avLst/>
          </a:prstGeom>
          <a:noFill/>
        </p:spPr>
        <p:txBody>
          <a:bodyPr wrap="square">
            <a:spAutoFit/>
          </a:bodyPr>
          <a:lstStyle/>
          <a:p>
            <a:pPr indent="361950" algn="just"/>
            <a:r>
              <a:rPr lang="ru-RU" sz="2000" b="1" i="1" dirty="0">
                <a:latin typeface="Times New Roman" panose="02020603050405020304" pitchFamily="18" charset="0"/>
                <a:cs typeface="Times New Roman" panose="02020603050405020304" pitchFamily="18" charset="0"/>
              </a:rPr>
              <a:t>Прогнозирование</a:t>
            </a:r>
            <a:r>
              <a:rPr lang="ru-RU" sz="2000" dirty="0">
                <a:latin typeface="Times New Roman" panose="02020603050405020304" pitchFamily="18" charset="0"/>
                <a:cs typeface="Times New Roman" panose="02020603050405020304" pitchFamily="18" charset="0"/>
              </a:rPr>
              <a:t> является важным связующим звеном между теорией и практикой во всех областях жизни общест­ва. Оно имеет две различные плоскости конкретизации: собствен­но предсказательную (дескриптивную, описательную) и другую, сопряженную с ней, относящуюся к категории управления, - </a:t>
            </a:r>
            <a:r>
              <a:rPr lang="ru-RU" sz="2000" dirty="0" err="1">
                <a:latin typeface="Times New Roman" panose="02020603050405020304" pitchFamily="18" charset="0"/>
                <a:cs typeface="Times New Roman" panose="02020603050405020304" pitchFamily="18" charset="0"/>
              </a:rPr>
              <a:t>предуказательную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прескриптивную</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предописательную</a:t>
            </a:r>
            <a:r>
              <a:rPr lang="ru-RU" sz="2000" dirty="0">
                <a:latin typeface="Times New Roman" panose="02020603050405020304" pitchFamily="18" charset="0"/>
                <a:cs typeface="Times New Roman" panose="02020603050405020304" pitchFamily="18" charset="0"/>
              </a:rPr>
              <a:t>). Предсказание подразумевает описание возможных или желательных перспектив, состояний, решений проблем будущего. </a:t>
            </a:r>
            <a:r>
              <a:rPr lang="ru-RU" sz="2000" dirty="0" err="1">
                <a:latin typeface="Times New Roman" panose="02020603050405020304" pitchFamily="18" charset="0"/>
                <a:cs typeface="Times New Roman" panose="02020603050405020304" pitchFamily="18" charset="0"/>
              </a:rPr>
              <a:t>Предуказание</a:t>
            </a:r>
            <a:r>
              <a:rPr lang="ru-RU" sz="2000" dirty="0">
                <a:latin typeface="Times New Roman" panose="02020603050405020304" pitchFamily="18" charset="0"/>
                <a:cs typeface="Times New Roman" panose="02020603050405020304" pitchFamily="18" charset="0"/>
              </a:rPr>
              <a:t> есть собст­венно решение этих проблем, использование информации о будущем в целенаправленной деятельности. Таким образом, в проблеме прогнозирования различают два аспекта: теоретико-познаватель­ный и управленческий, связанный с возможностью принятия на основе полученного знания управленческих решений.</a:t>
            </a:r>
          </a:p>
          <a:p>
            <a:pPr indent="361950" algn="just"/>
            <a:r>
              <a:rPr lang="ru-RU" sz="2000" dirty="0">
                <a:latin typeface="Times New Roman" panose="02020603050405020304" pitchFamily="18" charset="0"/>
                <a:cs typeface="Times New Roman" panose="02020603050405020304" pitchFamily="18" charset="0"/>
              </a:rPr>
              <a:t>Одним, из важных направлений прогнозирования общественного развития является экономическое прогнозирование - научная эко­номическая дисциплина, имеющая своим объектом процесс конкрет­ного расширенного воспроизводства, а предметом - познание воз­можных состояний функционирующих экономических объектов в бу­дущем, исследование закономерностей и способов разработки эко­номических прогнозов.</a:t>
            </a:r>
          </a:p>
        </p:txBody>
      </p:sp>
    </p:spTree>
    <p:extLst>
      <p:ext uri="{BB962C8B-B14F-4D97-AF65-F5344CB8AC3E}">
        <p14:creationId xmlns:p14="http://schemas.microsoft.com/office/powerpoint/2010/main" val="33200160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16</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816275"/>
            <a:ext cx="8694360" cy="5324535"/>
          </a:xfrm>
          <a:prstGeom prst="rect">
            <a:avLst/>
          </a:prstGeom>
          <a:noFill/>
        </p:spPr>
        <p:txBody>
          <a:bodyPr wrap="square">
            <a:spAutoFit/>
          </a:bodyPr>
          <a:lstStyle/>
          <a:p>
            <a:pPr indent="447675" algn="just"/>
            <a:r>
              <a:rPr lang="ru-RU" sz="2000" dirty="0">
                <a:latin typeface="Times New Roman" panose="02020603050405020304" pitchFamily="18" charset="0"/>
                <a:cs typeface="Times New Roman" panose="02020603050405020304" pitchFamily="18" charset="0"/>
              </a:rPr>
              <a:t>Важная роль в совершенствовании экономического прогнози­рования, повышении достоверности разрабатываемых прогнозов принадлежит также прикладной научной дисциплине, изучающей за­кономерности и способы разработки прогнозов развития объектов любой природы, - прогностике, в том числе такой её отрасли, как экономическая прогностика.</a:t>
            </a:r>
          </a:p>
          <a:p>
            <a:pPr indent="447675" algn="just"/>
            <a:r>
              <a:rPr lang="ru-RU" sz="2000" dirty="0">
                <a:latin typeface="Times New Roman" panose="02020603050405020304" pitchFamily="18" charset="0"/>
                <a:cs typeface="Times New Roman" panose="02020603050405020304" pitchFamily="18" charset="0"/>
              </a:rPr>
              <a:t>Исходя из сказанного, можно дать следующее определение понятия экономического прогнозирования.</a:t>
            </a:r>
          </a:p>
          <a:p>
            <a:pPr indent="447675" algn="just"/>
            <a:r>
              <a:rPr lang="ru-RU" sz="2000" b="1" i="1" dirty="0">
                <a:latin typeface="Times New Roman" panose="02020603050405020304" pitchFamily="18" charset="0"/>
                <a:cs typeface="Times New Roman" panose="02020603050405020304" pitchFamily="18" charset="0"/>
              </a:rPr>
              <a:t>Экономическое прогнозирование</a:t>
            </a:r>
            <a:r>
              <a:rPr lang="ru-RU" sz="2000" dirty="0">
                <a:latin typeface="Times New Roman" panose="02020603050405020304" pitchFamily="18" charset="0"/>
                <a:cs typeface="Times New Roman" panose="02020603050405020304" pitchFamily="18" charset="0"/>
              </a:rPr>
              <a:t> есть процесс разработки экономических прогнозов, основанный на научных методах познания экономических явлений и использовании всей совокупности методов, средств и способов экономической прогностики.</a:t>
            </a:r>
          </a:p>
          <a:p>
            <a:pPr indent="447675" algn="just"/>
            <a:r>
              <a:rPr lang="ru-RU" sz="2000" dirty="0">
                <a:latin typeface="Times New Roman" panose="02020603050405020304" pitchFamily="18" charset="0"/>
                <a:cs typeface="Times New Roman" panose="02020603050405020304" pitchFamily="18" charset="0"/>
              </a:rPr>
              <a:t>Прогнозирование, в том числе экономическое, соотносится с более широким понятием - предвидения как опережающего отобра­жения действительности, основанного на познании законов природы, общества и мышления. В зависимости от степени конкретности и характера воздействия на ход исследуемых процессов различают три формы предвидения: гипотезу, (общенаучное предвидение), прог­ноз, план.</a:t>
            </a:r>
          </a:p>
        </p:txBody>
      </p:sp>
    </p:spTree>
    <p:extLst>
      <p:ext uri="{BB962C8B-B14F-4D97-AF65-F5344CB8AC3E}">
        <p14:creationId xmlns:p14="http://schemas.microsoft.com/office/powerpoint/2010/main" val="28731762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17</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816275"/>
            <a:ext cx="8694360" cy="5909310"/>
          </a:xfrm>
          <a:prstGeom prst="rect">
            <a:avLst/>
          </a:prstGeom>
          <a:noFill/>
        </p:spPr>
        <p:txBody>
          <a:bodyPr wrap="square">
            <a:spAutoFit/>
          </a:bodyPr>
          <a:lstStyle/>
          <a:p>
            <a:pPr indent="447675" algn="just"/>
            <a:r>
              <a:rPr lang="ru-RU" b="1" i="1" dirty="0">
                <a:latin typeface="Times New Roman" panose="02020603050405020304" pitchFamily="18" charset="0"/>
                <a:cs typeface="Times New Roman" panose="02020603050405020304" pitchFamily="18" charset="0"/>
              </a:rPr>
              <a:t>Гипотеза</a:t>
            </a:r>
            <a:r>
              <a:rPr lang="ru-RU" dirty="0">
                <a:latin typeface="Times New Roman" panose="02020603050405020304" pitchFamily="18" charset="0"/>
                <a:cs typeface="Times New Roman" panose="02020603050405020304" pitchFamily="18" charset="0"/>
              </a:rPr>
              <a:t> характеризует научное предвидение на уровне общей теории. Это означает, что исходную базу построения гипотезы составляют теория и открытые на её основе законо­мерности и причинно-следственные связи функционирования и раз­вития исследуемых объектов. На уровне гипотезы дается качест­венная характеристика этих последних, выражающая общие законо­мерности их поведения.</a:t>
            </a:r>
          </a:p>
          <a:p>
            <a:pPr indent="447675" algn="just"/>
            <a:r>
              <a:rPr lang="ru-RU" b="1" i="1" dirty="0">
                <a:latin typeface="Times New Roman" panose="02020603050405020304" pitchFamily="18" charset="0"/>
                <a:cs typeface="Times New Roman" panose="02020603050405020304" pitchFamily="18" charset="0"/>
              </a:rPr>
              <a:t>Прогноз</a:t>
            </a:r>
            <a:r>
              <a:rPr lang="ru-RU" dirty="0">
                <a:latin typeface="Times New Roman" panose="02020603050405020304" pitchFamily="18" charset="0"/>
                <a:cs typeface="Times New Roman" panose="02020603050405020304" pitchFamily="18" charset="0"/>
              </a:rPr>
              <a:t> в сравнении с гипотезой имеет значительно большую определенность, поскольку основывается не только на качественных, но и на количественных параметрах и потому позво­ляет характеризовать будущее состояние объекта также и коли­чественно. Прогноз выражает предвидение на уровне конкретно-прикладной теории. Таким образом, прогноз отличается от гипо­тезы меньшей степенью неопределенности и большей достовернос­тью. В то же время связи прогноза с исследуемым объектом, яв­лением не являются жесткими, однозначными: прогноз носит веро­ятностный характер.</a:t>
            </a:r>
          </a:p>
          <a:p>
            <a:pPr indent="447675" algn="just"/>
            <a:r>
              <a:rPr lang="ru-RU" b="1" i="1" dirty="0">
                <a:latin typeface="Times New Roman" panose="02020603050405020304" pitchFamily="18" charset="0"/>
                <a:cs typeface="Times New Roman" panose="02020603050405020304" pitchFamily="18" charset="0"/>
              </a:rPr>
              <a:t>План</a:t>
            </a:r>
            <a:r>
              <a:rPr lang="ru-RU" dirty="0">
                <a:latin typeface="Times New Roman" panose="02020603050405020304" pitchFamily="18" charset="0"/>
                <a:cs typeface="Times New Roman" panose="02020603050405020304" pitchFamily="18" charset="0"/>
              </a:rPr>
              <a:t> представляет собой постановку точно определенной цели и предвидение конкретных, детальных событий исследуемого объекта. В нем фиксируются пути и средства развития в соответ­ствии с поставленными задачами, обосновываются принятые управ­ленческие решения. Его главная отличительная черта - определен­ность и директивность заданий. Таким образом, в плане предвиде­ние получает наибольшую конкретность и определенность. Как и прогноз, план основывается на результатах и достижениях конк­ретно-прикладной теории.</a:t>
            </a:r>
          </a:p>
          <a:p>
            <a:pPr indent="447675"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4356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18</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816275"/>
            <a:ext cx="8694360" cy="5632311"/>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Одной из важнейших теоретических проблем экономического прогнозирования является построение типологии прогнозов. Послед­няя может строиться в зависимости от различных критериев и при­знаков - целей, задач, объектов, методов организации прогнози­рования и т.д. К числу наиболее важных из них относятся: масш­таб прогнозирования, время упреждения, характер объекта, функ­ция прогноза.</a:t>
            </a:r>
          </a:p>
          <a:p>
            <a:pPr indent="447675" algn="just"/>
            <a:endParaRPr lang="ru-RU" b="1" dirty="0">
              <a:latin typeface="Times New Roman" panose="02020603050405020304" pitchFamily="18" charset="0"/>
              <a:cs typeface="Times New Roman" panose="02020603050405020304" pitchFamily="18" charset="0"/>
            </a:endParaRPr>
          </a:p>
          <a:p>
            <a:pPr indent="447675" algn="just"/>
            <a:r>
              <a:rPr lang="ru-RU" b="1" dirty="0">
                <a:latin typeface="Times New Roman" panose="02020603050405020304" pitchFamily="18" charset="0"/>
                <a:cs typeface="Times New Roman" panose="02020603050405020304" pitchFamily="18" charset="0"/>
              </a:rPr>
              <a:t>По масштабу прогнозирования</a:t>
            </a:r>
            <a:r>
              <a:rPr lang="ru-RU" dirty="0">
                <a:latin typeface="Times New Roman" panose="02020603050405020304" pitchFamily="18" charset="0"/>
                <a:cs typeface="Times New Roman" panose="02020603050405020304" pitchFamily="18" charset="0"/>
              </a:rPr>
              <a:t> выделяют: макроэкономический (народнохозяйственный) и структурный (межотраслевой и межрегиональный) прогнозы, прогнозы развития народнохозяйственных комплексов (топливно-энергетического, агропромышленного, инвестиционного, производственной инфраструктуры, сферы обслуживания населения и др.), прогнозы отраслевые и регио­нальные, микроэкономический - прогнозы первичных звеньев народнохозяйственной системы: пред­приятий, производственных объединений, а также отдельных про­изводств и продуктов.</a:t>
            </a:r>
          </a:p>
          <a:p>
            <a:pPr indent="447675" algn="just"/>
            <a:endParaRPr lang="ru-RU" b="1" dirty="0">
              <a:latin typeface="Times New Roman" panose="02020603050405020304" pitchFamily="18" charset="0"/>
              <a:cs typeface="Times New Roman" panose="02020603050405020304" pitchFamily="18" charset="0"/>
            </a:endParaRPr>
          </a:p>
          <a:p>
            <a:pPr indent="447675" algn="just"/>
            <a:r>
              <a:rPr lang="ru-RU" b="1" dirty="0">
                <a:latin typeface="Times New Roman" panose="02020603050405020304" pitchFamily="18" charset="0"/>
                <a:cs typeface="Times New Roman" panose="02020603050405020304" pitchFamily="18" charset="0"/>
              </a:rPr>
              <a:t>По времени упреждения</a:t>
            </a:r>
            <a:r>
              <a:rPr lang="ru-RU" dirty="0">
                <a:latin typeface="Times New Roman" panose="02020603050405020304" pitchFamily="18" charset="0"/>
                <a:cs typeface="Times New Roman" panose="02020603050405020304" pitchFamily="18" charset="0"/>
              </a:rPr>
              <a:t> прогнозы под­разделяются на оперативные, краткосрочные, среднесрочные, долгосрочные и дальнесрочные. Оперативный прогноз имеет пе­риод упреждения до одного месяца, краткосрочный - от одного месяца до года, среднесрочный - от года до пяти лет, долгосроч­ный - от пяти до пятнадцати - двадцати лет, дальнесрочный - свыше этого периода.</a:t>
            </a:r>
          </a:p>
        </p:txBody>
      </p:sp>
    </p:spTree>
    <p:extLst>
      <p:ext uri="{BB962C8B-B14F-4D97-AF65-F5344CB8AC3E}">
        <p14:creationId xmlns:p14="http://schemas.microsoft.com/office/powerpoint/2010/main" val="349929523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19</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816275"/>
            <a:ext cx="8694360" cy="5324535"/>
          </a:xfrm>
          <a:prstGeom prst="rect">
            <a:avLst/>
          </a:prstGeom>
          <a:noFill/>
        </p:spPr>
        <p:txBody>
          <a:bodyPr wrap="square">
            <a:spAutoFit/>
          </a:bodyPr>
          <a:lstStyle/>
          <a:p>
            <a:pPr indent="447675" algn="just"/>
            <a:r>
              <a:rPr lang="ru-RU" sz="2000" dirty="0">
                <a:latin typeface="Times New Roman" panose="02020603050405020304" pitchFamily="18" charset="0"/>
                <a:cs typeface="Times New Roman" panose="02020603050405020304" pitchFamily="18" charset="0"/>
              </a:rPr>
              <a:t>Перечисленные типы прогнозов отличаются друг от друга также по своему содержанию и характеру оценок исследуемых, про­цессов. Оперативные прогнозы основаны на предположении о том, что в прогнозируемом периоде не произойдет существенных измене­ний в исследуемом объекте как количественных, так и качест­венных. В них преобладают детально-количественные оценки ожи­даемых событий.</a:t>
            </a:r>
          </a:p>
          <a:p>
            <a:pPr indent="447675" algn="just"/>
            <a:r>
              <a:rPr lang="ru-RU" sz="2000" dirty="0">
                <a:latin typeface="Times New Roman" panose="02020603050405020304" pitchFamily="18" charset="0"/>
                <a:cs typeface="Times New Roman" panose="02020603050405020304" pitchFamily="18" charset="0"/>
              </a:rPr>
              <a:t> Краткосрочные прогнозы предполагают только ко­личественные изменения. Оценка событий соответственно дается количественная. </a:t>
            </a:r>
          </a:p>
          <a:p>
            <a:pPr indent="447675" algn="just"/>
            <a:r>
              <a:rPr lang="ru-RU" sz="2000" dirty="0">
                <a:latin typeface="Times New Roman" panose="02020603050405020304" pitchFamily="18" charset="0"/>
                <a:cs typeface="Times New Roman" panose="02020603050405020304" pitchFamily="18" charset="0"/>
              </a:rPr>
              <a:t>Среднесрочные и долгосрочные прогнозы исходят как из количественных, так и из качественных изменений в иссле­дуемом объекте, причем в среднесрочных количественные изменения доминируют над качественными. </a:t>
            </a:r>
          </a:p>
          <a:p>
            <a:pPr indent="447675" algn="just"/>
            <a:r>
              <a:rPr lang="ru-RU" sz="2000" dirty="0">
                <a:latin typeface="Times New Roman" panose="02020603050405020304" pitchFamily="18" charset="0"/>
                <a:cs typeface="Times New Roman" panose="02020603050405020304" pitchFamily="18" charset="0"/>
              </a:rPr>
              <a:t>В среднесрочных прогнозах оценка событий дается количественно-качественная, в долгосрочных - качественно-количественная. </a:t>
            </a:r>
          </a:p>
          <a:p>
            <a:pPr indent="447675" algn="just"/>
            <a:r>
              <a:rPr lang="ru-RU" sz="2000" dirty="0">
                <a:latin typeface="Times New Roman" panose="02020603050405020304" pitchFamily="18" charset="0"/>
                <a:cs typeface="Times New Roman" panose="02020603050405020304" pitchFamily="18" charset="0"/>
              </a:rPr>
              <a:t>Дальнесрочные прогнозы исходят толь­ко из качественных изменений, причем речь идет преимущественно об общих закономерностях развития исследуемого объекта. Форма оценки прогнозируемых событий качественная.</a:t>
            </a:r>
          </a:p>
        </p:txBody>
      </p:sp>
    </p:spTree>
    <p:extLst>
      <p:ext uri="{BB962C8B-B14F-4D97-AF65-F5344CB8AC3E}">
        <p14:creationId xmlns:p14="http://schemas.microsoft.com/office/powerpoint/2010/main" val="115794067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2</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3629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b="1" i="1" dirty="0" err="1">
                <a:solidFill>
                  <a:srgbClr val="0070C0"/>
                </a:solidFill>
                <a:latin typeface="Times New Roman" panose="02020603050405020304" pitchFamily="18" charset="0"/>
                <a:cs typeface="Times New Roman" panose="02020603050405020304" pitchFamily="18" charset="0"/>
              </a:rPr>
              <a:t>Абстра́кция</a:t>
            </a:r>
            <a:r>
              <a:rPr lang="ru-RU" sz="2000" b="1" i="1" dirty="0">
                <a:solidFill>
                  <a:srgbClr val="0070C0"/>
                </a:solidFill>
                <a:latin typeface="Times New Roman" panose="02020603050405020304" pitchFamily="18" charset="0"/>
                <a:cs typeface="Times New Roman" panose="02020603050405020304" pitchFamily="18" charset="0"/>
              </a:rPr>
              <a:t> (от лат. </a:t>
            </a:r>
            <a:r>
              <a:rPr lang="en-US" sz="2000" b="1" i="1" dirty="0" err="1">
                <a:solidFill>
                  <a:srgbClr val="0070C0"/>
                </a:solidFill>
                <a:latin typeface="Times New Roman" panose="02020603050405020304" pitchFamily="18" charset="0"/>
                <a:cs typeface="Times New Roman" panose="02020603050405020304" pitchFamily="18" charset="0"/>
              </a:rPr>
              <a:t>abstractio</a:t>
            </a:r>
            <a:r>
              <a:rPr lang="en-US" sz="2000" b="1" i="1" dirty="0">
                <a:solidFill>
                  <a:srgbClr val="0070C0"/>
                </a:solidFill>
                <a:latin typeface="Times New Roman" panose="02020603050405020304" pitchFamily="18" charset="0"/>
                <a:cs typeface="Times New Roman" panose="02020603050405020304" pitchFamily="18" charset="0"/>
              </a:rPr>
              <a:t> – </a:t>
            </a:r>
            <a:r>
              <a:rPr lang="ru-RU" sz="2000" b="1" i="1" dirty="0">
                <a:solidFill>
                  <a:srgbClr val="0070C0"/>
                </a:solidFill>
                <a:latin typeface="Times New Roman" panose="02020603050405020304" pitchFamily="18" charset="0"/>
                <a:cs typeface="Times New Roman" panose="02020603050405020304" pitchFamily="18" charset="0"/>
              </a:rPr>
              <a:t>отвлечение)</a:t>
            </a:r>
            <a:r>
              <a:rPr lang="ru-RU" sz="2000" i="1" dirty="0">
                <a:latin typeface="Times New Roman" panose="02020603050405020304" pitchFamily="18" charset="0"/>
                <a:cs typeface="Times New Roman" panose="02020603050405020304" pitchFamily="18" charset="0"/>
              </a:rPr>
              <a:t> – отвлечённое </a:t>
            </a:r>
            <a:r>
              <a:rPr lang="ru-RU" sz="2000" dirty="0">
                <a:latin typeface="Times New Roman" panose="02020603050405020304" pitchFamily="18" charset="0"/>
                <a:cs typeface="Times New Roman" panose="02020603050405020304" pitchFamily="18" charset="0"/>
              </a:rPr>
              <a:t>теоретическое понятие, которое взято вне связи с конкретными предметами или явлениями и обобщённо выражает какой-либо общий их признак</a:t>
            </a:r>
            <a:endParaRPr lang="ru-RU" sz="2000" i="1" dirty="0">
              <a:latin typeface="Times New Roman" panose="02020603050405020304" pitchFamily="18" charset="0"/>
              <a:cs typeface="Times New Roman" panose="02020603050405020304" pitchFamily="18" charset="0"/>
            </a:endParaRPr>
          </a:p>
          <a:p>
            <a:pPr algn="just">
              <a:buNone/>
            </a:pPr>
            <a:r>
              <a:rPr lang="ru-RU" sz="2000" b="1" i="1" dirty="0">
                <a:solidFill>
                  <a:srgbClr val="0070C0"/>
                </a:solidFill>
                <a:latin typeface="Times New Roman" panose="02020603050405020304" pitchFamily="18" charset="0"/>
                <a:cs typeface="Times New Roman" panose="02020603050405020304" pitchFamily="18" charset="0"/>
              </a:rPr>
              <a:t>Абстрагирование в экономике </a:t>
            </a:r>
            <a:r>
              <a:rPr lang="ru-RU" sz="2000" dirty="0">
                <a:latin typeface="Times New Roman" panose="02020603050405020304" pitchFamily="18" charset="0"/>
                <a:cs typeface="Times New Roman" panose="02020603050405020304" pitchFamily="18" charset="0"/>
              </a:rPr>
              <a:t>используется для выработки тех или иных отвлеченных понятий или </a:t>
            </a:r>
            <a:r>
              <a:rPr lang="ru-RU" sz="2000" b="1" i="1" dirty="0">
                <a:solidFill>
                  <a:srgbClr val="0070C0"/>
                </a:solidFill>
                <a:latin typeface="Times New Roman" panose="02020603050405020304" pitchFamily="18" charset="0"/>
                <a:cs typeface="Times New Roman" panose="02020603050405020304" pitchFamily="18" charset="0"/>
              </a:rPr>
              <a:t>категорий</a:t>
            </a:r>
            <a:r>
              <a:rPr lang="ru-RU" sz="2000" dirty="0">
                <a:latin typeface="Times New Roman" panose="02020603050405020304" pitchFamily="18" charset="0"/>
                <a:cs typeface="Times New Roman" panose="02020603050405020304" pitchFamily="18" charset="0"/>
              </a:rPr>
              <a:t>, таких, как цена, деньги, дешевый, дорогой и т. д. </a:t>
            </a:r>
          </a:p>
          <a:p>
            <a:pPr algn="just">
              <a:buNone/>
            </a:pPr>
            <a:r>
              <a:rPr lang="ru-RU" sz="2000" dirty="0">
                <a:latin typeface="Times New Roman" panose="02020603050405020304" pitchFamily="18" charset="0"/>
                <a:cs typeface="Times New Roman" panose="02020603050405020304" pitchFamily="18" charset="0"/>
              </a:rPr>
              <a:t>При этом необходимо абстрагироваться от второстепенных свойств изучаемого объекта, а нужные им свойства выделить. </a:t>
            </a:r>
          </a:p>
          <a:p>
            <a:pPr algn="just">
              <a:buNone/>
            </a:pPr>
            <a:r>
              <a:rPr lang="ru-RU" sz="2000" dirty="0">
                <a:latin typeface="Times New Roman" panose="02020603050405020304" pitchFamily="18" charset="0"/>
                <a:cs typeface="Times New Roman" panose="02020603050405020304" pitchFamily="18" charset="0"/>
              </a:rPr>
              <a:t>Например, для определения такой экономической категории, как товар, необходимо отвлечься от размеров, веса, цвета и других характеристик, не существенных в данном случае, и в тоже время зафиксировать объединяющее их свойство: все эти вещи – продукты труда, предназначенные для продажи. Продолжим по понятию «товар»…</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20</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816275"/>
            <a:ext cx="8694360" cy="5324535"/>
          </a:xfrm>
          <a:prstGeom prst="rect">
            <a:avLst/>
          </a:prstGeom>
          <a:noFill/>
        </p:spPr>
        <p:txBody>
          <a:bodyPr wrap="square">
            <a:spAutoFit/>
          </a:bodyPr>
          <a:lstStyle/>
          <a:p>
            <a:pPr indent="447675" algn="just"/>
            <a:r>
              <a:rPr lang="ru-RU" sz="2000" dirty="0">
                <a:latin typeface="Times New Roman" panose="02020603050405020304" pitchFamily="18" charset="0"/>
                <a:cs typeface="Times New Roman" panose="02020603050405020304" pitchFamily="18" charset="0"/>
              </a:rPr>
              <a:t>Деление прогнозов в зависимости </a:t>
            </a:r>
            <a:r>
              <a:rPr lang="ru-RU" sz="2000" b="1" dirty="0">
                <a:latin typeface="Times New Roman" panose="02020603050405020304" pitchFamily="18" charset="0"/>
                <a:cs typeface="Times New Roman" panose="02020603050405020304" pitchFamily="18" charset="0"/>
              </a:rPr>
              <a:t>от характера исследуемых объектов </a:t>
            </a:r>
            <a:r>
              <a:rPr lang="ru-RU" sz="2000" dirty="0">
                <a:latin typeface="Times New Roman" panose="02020603050405020304" pitchFamily="18" charset="0"/>
                <a:cs typeface="Times New Roman" panose="02020603050405020304" pitchFamily="18" charset="0"/>
              </a:rPr>
              <a:t>связано с различными аспектами воспроизводственного процесса. По этому признаку вы­деляют следующие народнохозяйственные прогнозы: развития производственных отношений; социально-экономических предпосылок и последствий научно-техническо­го прогресса; динамики народного хозяйства (его темпов, факторов и структуры); вос­производства трудовых ресурсов, занятости и подготовки кадров; экономического использования при­родных ресурсов; воспроизводства основных фондов и капитальных вложений; уровня жизни населения; финансовых отношений, доходов и цен; внешних экономических связей и др.</a:t>
            </a:r>
          </a:p>
          <a:p>
            <a:pPr indent="447675" algn="just"/>
            <a:r>
              <a:rPr lang="ru-RU" sz="2000" dirty="0">
                <a:latin typeface="Times New Roman" panose="02020603050405020304" pitchFamily="18" charset="0"/>
                <a:cs typeface="Times New Roman" panose="02020603050405020304" pitchFamily="18" charset="0"/>
              </a:rPr>
              <a:t>Каждое из перечисленных направлений имеет самостоятельное значение и может разрабатываться на собственной основе. Вместе с тем между ними существует методологическое единство, обеспе­чивающее научный характер прогнозирования на­родного хозяйства в целом. Экономическое прогнозирование осу­ществляется в единстве также и с другими видами прогнозирования: социальным, политическим, демографическим, научно-техническим, прогнозированием естественных ресурсов и др.</a:t>
            </a:r>
          </a:p>
        </p:txBody>
      </p:sp>
    </p:spTree>
    <p:extLst>
      <p:ext uri="{BB962C8B-B14F-4D97-AF65-F5344CB8AC3E}">
        <p14:creationId xmlns:p14="http://schemas.microsoft.com/office/powerpoint/2010/main" val="7136734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21</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711860"/>
            <a:ext cx="8694360" cy="5909310"/>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Результаты этих прогнозов учитываются в народнохозяйственном и других типах эко­номического прогнозирования. В свою очередь, экономические про­гнозы - непременная составляющая прогнозирования и планирования развития всех других общественных процессов. Связь различных ви­дов прогнозов получает свое выражение также в последовательнос­ти их разработки. Так, экономические прогнозы разрабатываются вслед за прогнозами научно-технического прогресса, естественных ресурсов, демографических процессов и т.д.</a:t>
            </a:r>
          </a:p>
          <a:p>
            <a:pPr indent="447675" algn="just"/>
            <a:r>
              <a:rPr lang="ru-RU" b="1" dirty="0">
                <a:latin typeface="Times New Roman" panose="02020603050405020304" pitchFamily="18" charset="0"/>
                <a:cs typeface="Times New Roman" panose="02020603050405020304" pitchFamily="18" charset="0"/>
              </a:rPr>
              <a:t>По функциональному признаку</a:t>
            </a:r>
            <a:r>
              <a:rPr lang="ru-RU" dirty="0">
                <a:latin typeface="Times New Roman" panose="02020603050405020304" pitchFamily="18" charset="0"/>
                <a:cs typeface="Times New Roman" panose="02020603050405020304" pitchFamily="18" charset="0"/>
              </a:rPr>
              <a:t> (направлениям прогнозирования) прогнозы подразделяются на два типа: поисковый и нормативный.</a:t>
            </a:r>
          </a:p>
          <a:p>
            <a:pPr indent="447675" algn="just"/>
            <a:r>
              <a:rPr lang="ru-RU" u="sng" dirty="0">
                <a:latin typeface="Times New Roman" panose="02020603050405020304" pitchFamily="18" charset="0"/>
                <a:cs typeface="Times New Roman" panose="02020603050405020304" pitchFamily="18" charset="0"/>
              </a:rPr>
              <a:t>Поисковый прогноз</a:t>
            </a:r>
            <a:r>
              <a:rPr lang="ru-RU" dirty="0">
                <a:latin typeface="Times New Roman" panose="02020603050405020304" pitchFamily="18" charset="0"/>
                <a:cs typeface="Times New Roman" panose="02020603050405020304" pitchFamily="18" charset="0"/>
              </a:rPr>
              <a:t> основан на условном продолжении в буду­щее тенденций развития исследуемого объекта в прошлом и настоя­щем, и отвлекается от условий, способных изменить эти тенденции (планов, программ и т.д.). Его задача - выяснить, как будет развиваться исследуемый объект при сохранении существующих тен­денций. </a:t>
            </a:r>
          </a:p>
          <a:p>
            <a:pPr indent="447675" algn="just"/>
            <a:r>
              <a:rPr lang="ru-RU" u="sng" dirty="0">
                <a:latin typeface="Times New Roman" panose="02020603050405020304" pitchFamily="18" charset="0"/>
                <a:cs typeface="Times New Roman" panose="02020603050405020304" pitchFamily="18" charset="0"/>
              </a:rPr>
              <a:t>Нормативный прогноз</a:t>
            </a:r>
            <a:r>
              <a:rPr lang="ru-RU" dirty="0">
                <a:latin typeface="Times New Roman" panose="02020603050405020304" pitchFamily="18" charset="0"/>
                <a:cs typeface="Times New Roman" panose="02020603050405020304" pitchFamily="18" charset="0"/>
              </a:rPr>
              <a:t> в отличие от поискового разрабаты­вается на базе заранее определенных целей. Его задача - опре­делить пути и сроки достижения возможных состояний объекта прогнозирования в будущем, принимаемых в качестве цели. </a:t>
            </a:r>
          </a:p>
          <a:p>
            <a:pPr indent="447675" algn="just"/>
            <a:r>
              <a:rPr lang="ru-RU" dirty="0">
                <a:latin typeface="Times New Roman" panose="02020603050405020304" pitchFamily="18" charset="0"/>
                <a:cs typeface="Times New Roman" panose="02020603050405020304" pitchFamily="18" charset="0"/>
              </a:rPr>
              <a:t>В то время как поисковый прогноз отталкивается при определении бу­дущего состояния объекта от его прошлого и настоящего, норма­тивный прогноз осуществляется в обратном порядке: от заданного состояния в будущем к существующим тенденциям и их изменениям в свете поставленной цели.</a:t>
            </a:r>
          </a:p>
        </p:txBody>
      </p:sp>
    </p:spTree>
    <p:extLst>
      <p:ext uri="{BB962C8B-B14F-4D97-AF65-F5344CB8AC3E}">
        <p14:creationId xmlns:p14="http://schemas.microsoft.com/office/powerpoint/2010/main" val="328275218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22</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711860"/>
            <a:ext cx="8694360" cy="5909310"/>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Оба типа прогноза выступают одновременно на практике в качестве направлений, подходов к прогнозированию и использу­ются совместно. В их сочетании четко проявляется побудительная роль прогнозирования как инструмента планирования достижения поставленных целей. </a:t>
            </a:r>
          </a:p>
          <a:p>
            <a:pPr indent="447675" algn="just"/>
            <a:r>
              <a:rPr lang="ru-RU" dirty="0">
                <a:latin typeface="Times New Roman" panose="02020603050405020304" pitchFamily="18" charset="0"/>
                <a:cs typeface="Times New Roman" panose="02020603050405020304" pitchFamily="18" charset="0"/>
              </a:rPr>
              <a:t>Побудительная функция прогнозирования вы­зывает такую его особенность, как эффект воздействия прогноза на исходные предпосылки предвидения. Эффект воздействия может быть как положительным, вызывающим ускорение осуществления прогноза, так и отрицательным, тормозящим его реализацию, а в ряде случаев сопровождающимся саморазрушением прогноза. Обус­ловлено это тем, что достижение целей прогноза находится в пря­мой зависимости от объективных условий его осуществления. </a:t>
            </a:r>
          </a:p>
          <a:p>
            <a:pPr indent="447675" algn="just"/>
            <a:r>
              <a:rPr lang="ru-RU" dirty="0">
                <a:latin typeface="Times New Roman" panose="02020603050405020304" pitchFamily="18" charset="0"/>
                <a:cs typeface="Times New Roman" panose="02020603050405020304" pitchFamily="18" charset="0"/>
              </a:rPr>
              <a:t>Если прогноз отвечает назревшим условиям развития объекта, то его реализация на практике пройдет успешно. Наоборот, несоответст­вие прогноза этим условиям отрицательно скажется на его реа­лизации. На взаимосвязи условий осуществления прогноза с его целями оказывает влияние также взаимодействие прогнозирования с принятием решений. Решения принимаются, как правило, на осно­ве данных прогнозирования. В свою очередь, принятые решения оказывают воздействие на результаты осуществления прогнозов. Поэтому во избежание рассогласования между прогнозированием и принятием решений необходима систематическая корректировка прог­ноза, в том числе путем его сравнения с целями развития объекта прогнозирования и их осуществлением.</a:t>
            </a:r>
          </a:p>
        </p:txBody>
      </p:sp>
    </p:spTree>
    <p:extLst>
      <p:ext uri="{BB962C8B-B14F-4D97-AF65-F5344CB8AC3E}">
        <p14:creationId xmlns:p14="http://schemas.microsoft.com/office/powerpoint/2010/main" val="309777726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Номер слайда 3">
            <a:extLst>
              <a:ext uri="{FF2B5EF4-FFF2-40B4-BE49-F238E27FC236}">
                <a16:creationId xmlns:a16="http://schemas.microsoft.com/office/drawing/2014/main" id="{9C18B07C-7A18-C944-A284-BBF3E4B50B9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E118748-5D81-CE40-BCC0-E53E778A7DC9}" type="slidenum">
              <a:rPr lang="ru-RU" altLang="ru-KZ" sz="1400" smtClean="0"/>
              <a:pPr>
                <a:spcBef>
                  <a:spcPct val="0"/>
                </a:spcBef>
                <a:buFontTx/>
                <a:buNone/>
              </a:pPr>
              <a:t>23</a:t>
            </a:fld>
            <a:endParaRPr lang="ru-RU" altLang="ru-KZ" sz="1400"/>
          </a:p>
        </p:txBody>
      </p:sp>
      <p:sp>
        <p:nvSpPr>
          <p:cNvPr id="2" name="TextBox 1">
            <a:extLst>
              <a:ext uri="{FF2B5EF4-FFF2-40B4-BE49-F238E27FC236}">
                <a16:creationId xmlns:a16="http://schemas.microsoft.com/office/drawing/2014/main" id="{8C8FA886-5AE0-E64E-82B8-47A418A32064}"/>
              </a:ext>
            </a:extLst>
          </p:cNvPr>
          <p:cNvSpPr txBox="1"/>
          <p:nvPr/>
        </p:nvSpPr>
        <p:spPr>
          <a:xfrm>
            <a:off x="256002" y="188640"/>
            <a:ext cx="7559675" cy="523220"/>
          </a:xfrm>
          <a:prstGeom prst="rect">
            <a:avLst/>
          </a:prstGeom>
          <a:noFill/>
        </p:spPr>
        <p:txBody>
          <a:bodyPr>
            <a:spAutoFit/>
          </a:bodyPr>
          <a:lstStyle/>
          <a:p>
            <a:pPr>
              <a:defRPr/>
            </a:pPr>
            <a:r>
              <a:rPr lang="kk-KZ" sz="2800" b="1" dirty="0">
                <a:solidFill>
                  <a:schemeClr val="accent1">
                    <a:lumMod val="50000"/>
                  </a:schemeClr>
                </a:solidFill>
                <a:latin typeface="Times New Roman" panose="02020603050405020304" pitchFamily="18" charset="0"/>
                <a:cs typeface="Times New Roman" panose="02020603050405020304" pitchFamily="18" charset="0"/>
              </a:rPr>
              <a:t>2. </a:t>
            </a:r>
            <a:r>
              <a:rPr lang="ru-RU" sz="2800" b="1" dirty="0">
                <a:solidFill>
                  <a:schemeClr val="accent1">
                    <a:lumMod val="50000"/>
                  </a:schemeClr>
                </a:solidFill>
                <a:latin typeface="Times New Roman" panose="02020603050405020304" pitchFamily="18" charset="0"/>
                <a:cs typeface="Times New Roman" panose="02020603050405020304" pitchFamily="18" charset="0"/>
              </a:rPr>
              <a:t>Экономические прогнозы</a:t>
            </a:r>
            <a:r>
              <a:rPr lang="kk-KZ" sz="2800" b="1" dirty="0">
                <a:solidFill>
                  <a:schemeClr val="accent1">
                    <a:lumMod val="50000"/>
                  </a:schemeClr>
                </a:solidFill>
                <a:latin typeface="Times New Roman" panose="02020603050405020304" pitchFamily="18" charset="0"/>
                <a:cs typeface="Times New Roman" panose="02020603050405020304" pitchFamily="18" charset="0"/>
              </a:rPr>
              <a:t> </a:t>
            </a:r>
            <a:endParaRPr lang="ru-KZ" sz="2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327F2D0A-4E16-C545-863E-AD8EE2EB1D66}"/>
              </a:ext>
            </a:extLst>
          </p:cNvPr>
          <p:cNvSpPr txBox="1"/>
          <p:nvPr/>
        </p:nvSpPr>
        <p:spPr>
          <a:xfrm>
            <a:off x="256002" y="711860"/>
            <a:ext cx="8694360" cy="5632311"/>
          </a:xfrm>
          <a:prstGeom prst="rect">
            <a:avLst/>
          </a:prstGeom>
          <a:noFill/>
        </p:spPr>
        <p:txBody>
          <a:bodyPr wrap="square">
            <a:spAutoFit/>
          </a:bodyPr>
          <a:lstStyle/>
          <a:p>
            <a:pPr indent="447675" algn="just"/>
            <a:r>
              <a:rPr lang="ru-RU" dirty="0">
                <a:latin typeface="Times New Roman" panose="02020603050405020304" pitchFamily="18" charset="0"/>
                <a:cs typeface="Times New Roman" panose="02020603050405020304" pitchFamily="18" charset="0"/>
              </a:rPr>
              <a:t>С типологией прогнозов тесно связан вопрос об источниках информации о будущем и способах прогнозирования. Различают </a:t>
            </a:r>
            <a:r>
              <a:rPr lang="ru-RU" u="sng" dirty="0">
                <a:latin typeface="Times New Roman" panose="02020603050405020304" pitchFamily="18" charset="0"/>
                <a:cs typeface="Times New Roman" panose="02020603050405020304" pitchFamily="18" charset="0"/>
              </a:rPr>
              <a:t>три основных источника прогнозной информации</a:t>
            </a:r>
            <a:r>
              <a:rPr lang="ru-RU" dirty="0">
                <a:latin typeface="Times New Roman" panose="02020603050405020304" pitchFamily="18" charset="0"/>
                <a:cs typeface="Times New Roman" panose="02020603050405020304" pitchFamily="18" charset="0"/>
              </a:rPr>
              <a:t>: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накопленный опыт, основанный на знании закономер­ностей протекания и развития исследуемых явлений, процессов, событий;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экстраполяция существующий тенденций, закон развития которых в прошлом и настоящем достаточно известен;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построение моделей прогнозируемых объектов применительно к ожидаемым или намечаемым условиям. </a:t>
            </a:r>
          </a:p>
          <a:p>
            <a:pPr indent="447675" algn="just"/>
            <a:r>
              <a:rPr lang="ru-RU" dirty="0">
                <a:latin typeface="Times New Roman" panose="02020603050405020304" pitchFamily="18" charset="0"/>
                <a:cs typeface="Times New Roman" panose="02020603050405020304" pitchFamily="18" charset="0"/>
              </a:rPr>
              <a:t>Применительно к этим источникам информа­ции различают </a:t>
            </a:r>
            <a:r>
              <a:rPr lang="ru-RU" u="sng" dirty="0">
                <a:latin typeface="Times New Roman" panose="02020603050405020304" pitchFamily="18" charset="0"/>
                <a:cs typeface="Times New Roman" panose="02020603050405020304" pitchFamily="18" charset="0"/>
              </a:rPr>
              <a:t>три взаимно дополняющих друг друга спосо­ба прогнозирования</a:t>
            </a:r>
            <a:r>
              <a:rPr lang="ru-RU" dirty="0">
                <a:latin typeface="Times New Roman" panose="02020603050405020304" pitchFamily="18" charset="0"/>
                <a:cs typeface="Times New Roman" panose="02020603050405020304" pitchFamily="18" charset="0"/>
              </a:rPr>
              <a:t>: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экспертный, основанный на предварительном сборе информация (анкетирование, интервьюиро­вание, опрос) и её обработке, а также на суждениях экспертов (эксперта) относительно поставленной задачи прогноза;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экстра­поляция - изучение предшествующего развития объекта и перенесе­ние закономерностей этого развития в прошлом и настоящем на бу­дущее; </a:t>
            </a:r>
          </a:p>
          <a:p>
            <a:pPr marL="285750" indent="-285750" algn="just">
              <a:buFont typeface="Wingdings" pitchFamily="2" charset="2"/>
              <a:buChar char="v"/>
            </a:pPr>
            <a:r>
              <a:rPr lang="ru-RU" dirty="0">
                <a:latin typeface="Times New Roman" panose="02020603050405020304" pitchFamily="18" charset="0"/>
                <a:cs typeface="Times New Roman" panose="02020603050405020304" pitchFamily="18" charset="0"/>
              </a:rPr>
              <a:t>моделирование - исследование поисковых и нормативных мо­делей прогнозируемого объекта в свете ожидаемых или намечаемых изменений в его состоянии. В практике прогнозирования все пере­численные источники информации и способы разработки прогнозов используются совместно.</a:t>
            </a:r>
          </a:p>
        </p:txBody>
      </p:sp>
    </p:spTree>
    <p:extLst>
      <p:ext uri="{BB962C8B-B14F-4D97-AF65-F5344CB8AC3E}">
        <p14:creationId xmlns:p14="http://schemas.microsoft.com/office/powerpoint/2010/main" val="2686379034"/>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24</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190500" y="131763"/>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190500" y="836712"/>
            <a:ext cx="8496300" cy="5324535"/>
          </a:xfrm>
          <a:prstGeom prst="rect">
            <a:avLst/>
          </a:prstGeom>
          <a:noFill/>
        </p:spPr>
        <p:txBody>
          <a:bodyPr>
            <a:spAutoFit/>
          </a:bodyPr>
          <a:lstStyle/>
          <a:p>
            <a:pPr indent="447675" algn="just">
              <a:defRPr/>
            </a:pPr>
            <a:r>
              <a:rPr lang="ru-RU" sz="2000" dirty="0">
                <a:latin typeface="Times New Roman" panose="02020603050405020304" pitchFamily="18" charset="0"/>
                <a:cs typeface="Times New Roman" panose="02020603050405020304" pitchFamily="18" charset="0"/>
              </a:rPr>
              <a:t>Экономическая модель представляет собой упрощенное, формализованное представление экономической действительности, которое позволяет исследователю отвлечься от второстепенных элементов, в сжатой компактной форме выделить главные элементы и сосредоточиться на их взаимосвязях.</a:t>
            </a:r>
          </a:p>
          <a:p>
            <a:pPr indent="447675" algn="just">
              <a:defRPr/>
            </a:pPr>
            <a:endParaRPr lang="ru-RU" sz="2000" dirty="0">
              <a:latin typeface="Times New Roman" panose="02020603050405020304" pitchFamily="18" charset="0"/>
              <a:cs typeface="Times New Roman" panose="02020603050405020304" pitchFamily="18" charset="0"/>
            </a:endParaRPr>
          </a:p>
          <a:p>
            <a:pPr indent="447675" algn="just">
              <a:defRPr/>
            </a:pPr>
            <a:r>
              <a:rPr lang="ru-RU" sz="2000" dirty="0">
                <a:latin typeface="Times New Roman" panose="02020603050405020304" pitchFamily="18" charset="0"/>
                <a:cs typeface="Times New Roman" panose="02020603050405020304" pitchFamily="18" charset="0"/>
              </a:rPr>
              <a:t>По определению не может быть всеобъемлющих экономических моделей, поскольку они предназначены для отражения реальности в абстрактной форме. </a:t>
            </a:r>
          </a:p>
          <a:p>
            <a:pPr indent="447675" algn="just">
              <a:defRPr/>
            </a:pPr>
            <a:endParaRPr lang="ru-RU" sz="2000" dirty="0">
              <a:latin typeface="Times New Roman" panose="02020603050405020304" pitchFamily="18" charset="0"/>
              <a:cs typeface="Times New Roman" panose="02020603050405020304" pitchFamily="18" charset="0"/>
            </a:endParaRPr>
          </a:p>
          <a:p>
            <a:pPr indent="447675" algn="just">
              <a:defRPr/>
            </a:pPr>
            <a:r>
              <a:rPr lang="ru-RU" sz="2000" dirty="0">
                <a:latin typeface="Times New Roman" panose="02020603050405020304" pitchFamily="18" charset="0"/>
                <a:cs typeface="Times New Roman" panose="02020603050405020304" pitchFamily="18" charset="0"/>
              </a:rPr>
              <a:t>Несмотря на то, что научным сообществом не установлены единые требования, которым должны удовлетворять экономические модели, зачастую утверждается, что они должны быть содержательными и подвергнутыми проверке, состоять из реалистичных посылок и допущений, предоставлять исследователям и специалистам возможности по построению прогнозов и по приемлемому информационному обеспечению экономической деятельности. </a:t>
            </a:r>
            <a:endParaRPr lang="ru-KZ" sz="2000"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25</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190500" y="131763"/>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190500" y="836712"/>
            <a:ext cx="8496300" cy="4708981"/>
          </a:xfrm>
          <a:prstGeom prst="rect">
            <a:avLst/>
          </a:prstGeom>
          <a:noFill/>
        </p:spPr>
        <p:txBody>
          <a:bodyPr>
            <a:spAutoFit/>
          </a:bodyPr>
          <a:lstStyle/>
          <a:p>
            <a:pPr indent="447675" algn="just">
              <a:defRPr/>
            </a:pPr>
            <a:r>
              <a:rPr lang="ru-RU" sz="2000" dirty="0">
                <a:latin typeface="Times New Roman" panose="02020603050405020304" pitchFamily="18" charset="0"/>
                <a:cs typeface="Times New Roman" panose="02020603050405020304" pitchFamily="18" charset="0"/>
              </a:rPr>
              <a:t>Любая экономическая модель создается в результате осуществления нескольких основных этапов: </a:t>
            </a:r>
          </a:p>
          <a:p>
            <a:pPr marL="342900" indent="-342900" algn="just">
              <a:buFont typeface="Wingdings" pitchFamily="2" charset="2"/>
              <a:buChar char="Ø"/>
              <a:defRPr/>
            </a:pPr>
            <a:r>
              <a:rPr lang="ru-RU" sz="2000" dirty="0">
                <a:latin typeface="Times New Roman" panose="02020603050405020304" pitchFamily="18" charset="0"/>
                <a:cs typeface="Times New Roman" panose="02020603050405020304" pitchFamily="18" charset="0"/>
              </a:rPr>
              <a:t>отбор переменных (то есть конкретных величин, которые имеют различное значение) – различают эндогенные переменные (являются объектом изучения, непосредственно входят в модель) и экзогенные переменные (не являются объектом изучения, воздействуют на исследуемые величины); </a:t>
            </a:r>
          </a:p>
          <a:p>
            <a:pPr marL="342900" indent="-342900" algn="just">
              <a:buFont typeface="Wingdings" pitchFamily="2" charset="2"/>
              <a:buChar char="Ø"/>
              <a:defRPr/>
            </a:pPr>
            <a:r>
              <a:rPr lang="ru-RU" sz="2000" dirty="0">
                <a:latin typeface="Times New Roman" panose="02020603050405020304" pitchFamily="18" charset="0"/>
                <a:cs typeface="Times New Roman" panose="02020603050405020304" pitchFamily="18" charset="0"/>
              </a:rPr>
              <a:t>определение допущений (научных абстракций), которые необходимо сделать, чтобы избежать чрезмерных сложностей при создании модели (например, для того, чтобы создать модель кривой производственных возможностей необходимо допустить, что постоянный объем ресурсов используется в экономике для производства только двух товаров);</a:t>
            </a:r>
          </a:p>
          <a:p>
            <a:pPr marL="342900" indent="-342900" algn="just">
              <a:buFont typeface="Wingdings" pitchFamily="2" charset="2"/>
              <a:buChar char="Ø"/>
              <a:defRPr/>
            </a:pPr>
            <a:r>
              <a:rPr lang="ru-RU" sz="2000" dirty="0">
                <a:latin typeface="Times New Roman" panose="02020603050405020304" pitchFamily="18" charset="0"/>
                <a:cs typeface="Times New Roman" panose="02020603050405020304" pitchFamily="18" charset="0"/>
              </a:rPr>
              <a:t> выдвижение одной или нескольких гипотез (предположений) в форме утверждений, которые объясняют взаимосвязь изучаемых параметров (эндогенных переменных).</a:t>
            </a:r>
            <a:endParaRPr lang="ru-K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6543967"/>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26</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323528" y="366754"/>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323528" y="997665"/>
            <a:ext cx="8363272" cy="5355312"/>
          </a:xfrm>
          <a:prstGeom prst="rect">
            <a:avLst/>
          </a:prstGeom>
          <a:noFill/>
        </p:spPr>
        <p:txBody>
          <a:bodyPr wrap="square">
            <a:spAutoFit/>
          </a:bodyPr>
          <a:lstStyle/>
          <a:p>
            <a:pPr indent="447675" algn="just">
              <a:defRPr/>
            </a:pPr>
            <a:r>
              <a:rPr lang="ru-RU" dirty="0">
                <a:latin typeface="Times New Roman" panose="02020603050405020304" pitchFamily="18" charset="0"/>
                <a:cs typeface="Times New Roman" panose="02020603050405020304" pitchFamily="18" charset="0"/>
              </a:rPr>
              <a:t>Гипотеза представляет собой основной элемент экономических моделей, который должен либо подтвердить, либо опровергнуть выдвинутые предположения. Как правило, гипотезы предполагают формирование функциональной зависимости между неизвестными в виде формулы (аналитический способ), таблицы (табличный способ) и графика (графический способ). </a:t>
            </a:r>
          </a:p>
          <a:p>
            <a:pPr indent="447675" algn="just">
              <a:defRPr/>
            </a:pPr>
            <a:endParaRPr lang="ru-RU" dirty="0">
              <a:latin typeface="Times New Roman" panose="02020603050405020304" pitchFamily="18" charset="0"/>
              <a:cs typeface="Times New Roman" panose="02020603050405020304" pitchFamily="18" charset="0"/>
            </a:endParaRPr>
          </a:p>
          <a:p>
            <a:pPr indent="447675" algn="just">
              <a:defRPr/>
            </a:pPr>
            <a:r>
              <a:rPr lang="ru-RU" dirty="0">
                <a:latin typeface="Times New Roman" panose="02020603050405020304" pitchFamily="18" charset="0"/>
                <a:cs typeface="Times New Roman" panose="02020603050405020304" pitchFamily="18" charset="0"/>
              </a:rPr>
              <a:t>В качестве примера гипотезы можно привести предположение, выдвинутое в результате построения модели кривой производственных возможностей. Она заключается в том, что существуют, так называемые, альтернативные издержки производства, которые обуславливаются необходимостью сокращения производства определенного количества одного товара ради дополнительного производства другого товара. </a:t>
            </a:r>
          </a:p>
          <a:p>
            <a:pPr indent="447675" algn="just">
              <a:defRPr/>
            </a:pPr>
            <a:endParaRPr lang="ru-RU" dirty="0">
              <a:latin typeface="Times New Roman" panose="02020603050405020304" pitchFamily="18" charset="0"/>
              <a:cs typeface="Times New Roman" panose="02020603050405020304" pitchFamily="18" charset="0"/>
            </a:endParaRPr>
          </a:p>
          <a:p>
            <a:pPr indent="447675" algn="just">
              <a:defRPr/>
            </a:pPr>
            <a:r>
              <a:rPr lang="ru-RU" dirty="0">
                <a:latin typeface="Times New Roman" panose="02020603050405020304" pitchFamily="18" charset="0"/>
                <a:cs typeface="Times New Roman" panose="02020603050405020304" pitchFamily="18" charset="0"/>
              </a:rPr>
              <a:t>В экономической теории используются, главным образом, модели двух типов: </a:t>
            </a:r>
          </a:p>
          <a:p>
            <a:pPr marL="285750" indent="-285750" algn="just">
              <a:buFont typeface="Wingdings" pitchFamily="2" charset="2"/>
              <a:buChar char="Ø"/>
              <a:defRPr/>
            </a:pPr>
            <a:r>
              <a:rPr lang="ru-RU" dirty="0">
                <a:latin typeface="Times New Roman" panose="02020603050405020304" pitchFamily="18" charset="0"/>
                <a:cs typeface="Times New Roman" panose="02020603050405020304" pitchFamily="18" charset="0"/>
              </a:rPr>
              <a:t>оптимизационные модели, применяемые при изучении поведения отдельных экономических агентов, которые стремятся оптимизировать свое положение; </a:t>
            </a:r>
          </a:p>
          <a:p>
            <a:pPr marL="285750" indent="-285750" algn="just">
              <a:buFont typeface="Wingdings" pitchFamily="2" charset="2"/>
              <a:buChar char="Ø"/>
              <a:defRPr/>
            </a:pPr>
            <a:r>
              <a:rPr lang="ru-RU" dirty="0">
                <a:latin typeface="Times New Roman" panose="02020603050405020304" pitchFamily="18" charset="0"/>
                <a:cs typeface="Times New Roman" panose="02020603050405020304" pitchFamily="18" charset="0"/>
              </a:rPr>
              <a:t>равновесные модели, применяемые при изучении взаимоотношений между экономическими агентами, которые стремятся прийти в равновесное состояние.</a:t>
            </a:r>
            <a:endParaRPr lang="ru-K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3125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27</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323528" y="366754"/>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323528" y="858935"/>
            <a:ext cx="8363272" cy="5632311"/>
          </a:xfrm>
          <a:prstGeom prst="rect">
            <a:avLst/>
          </a:prstGeom>
          <a:noFill/>
        </p:spPr>
        <p:txBody>
          <a:bodyPr wrap="square">
            <a:spAutoFit/>
          </a:bodyPr>
          <a:lstStyle/>
          <a:p>
            <a:pPr algn="just"/>
            <a:r>
              <a:rPr lang="ru-RU" b="1" dirty="0">
                <a:latin typeface="Times New Roman" panose="02020603050405020304" pitchFamily="18" charset="0"/>
                <a:cs typeface="Times New Roman" panose="02020603050405020304" pitchFamily="18" charset="0"/>
              </a:rPr>
              <a:t>Экономические модели должны отвечать ряду требований:</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содержательность;</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реалистичность принятых посылок и допущений;</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возможность построения прогнозов;</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возможность информационного обеспечения;</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возможность проверки.</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Среди экономистов нет общего мнения, какие требования отнести к приоритетным.</a:t>
            </a:r>
          </a:p>
          <a:p>
            <a:pPr algn="just"/>
            <a:endParaRPr lang="ru-RU" b="1"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Основные этапы создания экономической модели</a:t>
            </a:r>
          </a:p>
          <a:p>
            <a:pPr algn="just"/>
            <a:r>
              <a:rPr lang="ru-RU" dirty="0">
                <a:latin typeface="Times New Roman" panose="02020603050405020304" pitchFamily="18" charset="0"/>
                <a:cs typeface="Times New Roman" panose="02020603050405020304" pitchFamily="18" charset="0"/>
              </a:rPr>
              <a:t>Создание любой теоретической модели, в том числе и экономической, проходит несколько этапов:</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отбор переменных;</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определение допущений, которые необходимо сделать чтобы не усложнять модель;</a:t>
            </a:r>
          </a:p>
          <a:p>
            <a:pPr marL="285750" indent="-285750" algn="just">
              <a:buFont typeface="Wingdings" pitchFamily="2" charset="2"/>
              <a:buChar char="Ø"/>
            </a:pPr>
            <a:r>
              <a:rPr lang="ru-RU" dirty="0">
                <a:latin typeface="Times New Roman" panose="02020603050405020304" pitchFamily="18" charset="0"/>
                <a:cs typeface="Times New Roman" panose="02020603050405020304" pitchFamily="18" charset="0"/>
              </a:rPr>
              <a:t>выдвижение одного или несколько предположений, гипотез, объясняющих взаимосвязь параметров.</a:t>
            </a:r>
          </a:p>
          <a:p>
            <a:pPr marL="285750" indent="-285750" algn="just">
              <a:buFont typeface="Wingdings" pitchFamily="2" charset="2"/>
              <a:buChar char="Ø"/>
            </a:pP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Переменные, используемые в теории — это конкретные величины, имеющие различное значение.</a:t>
            </a:r>
          </a:p>
        </p:txBody>
      </p:sp>
    </p:spTree>
    <p:extLst>
      <p:ext uri="{BB962C8B-B14F-4D97-AF65-F5344CB8AC3E}">
        <p14:creationId xmlns:p14="http://schemas.microsoft.com/office/powerpoint/2010/main" val="94633614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28</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335084" y="260648"/>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287524" y="704322"/>
            <a:ext cx="8568952" cy="5570756"/>
          </a:xfrm>
          <a:prstGeom prst="rect">
            <a:avLst/>
          </a:prstGeom>
          <a:noFill/>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Различают эндогенные и экзогенные переменные:</a:t>
            </a:r>
          </a:p>
          <a:p>
            <a:pPr algn="just"/>
            <a:endParaRPr lang="ru-RU" sz="8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Эндогенные переменные</a:t>
            </a:r>
            <a:r>
              <a:rPr lang="ru-RU" sz="2000" dirty="0">
                <a:latin typeface="Times New Roman" panose="02020603050405020304" pitchFamily="18" charset="0"/>
                <a:cs typeface="Times New Roman" panose="02020603050405020304" pitchFamily="18" charset="0"/>
              </a:rPr>
              <a:t> — это переменные, которые непосредственно входят в модель, являясь объектов изучения (в нашем примере это количество товаров: зерно и ракеты)</a:t>
            </a:r>
          </a:p>
          <a:p>
            <a:pPr algn="just"/>
            <a:endParaRPr lang="ru-RU" sz="800" b="1" dirty="0">
              <a:latin typeface="Times New Roman" panose="02020603050405020304" pitchFamily="18" charset="0"/>
              <a:cs typeface="Times New Roman" panose="02020603050405020304" pitchFamily="18" charset="0"/>
            </a:endParaRPr>
          </a:p>
          <a:p>
            <a:pPr algn="just"/>
            <a:r>
              <a:rPr lang="ru-RU" sz="2000" b="1" dirty="0">
                <a:latin typeface="Times New Roman" panose="02020603050405020304" pitchFamily="18" charset="0"/>
                <a:cs typeface="Times New Roman" panose="02020603050405020304" pitchFamily="18" charset="0"/>
              </a:rPr>
              <a:t>Экзогенные переменные</a:t>
            </a:r>
            <a:r>
              <a:rPr lang="ru-RU" sz="2000" dirty="0">
                <a:latin typeface="Times New Roman" panose="02020603050405020304" pitchFamily="18" charset="0"/>
                <a:cs typeface="Times New Roman" panose="02020603050405020304" pitchFamily="18" charset="0"/>
              </a:rPr>
              <a:t> — это переменные, которые воздействуют на исследуемые величины, но не являются объектом изучения (в нашем примере, на количество товаров, производимых обществом оказывают влияние наличие ресурсов и уровень технологии). Для удобства их принимают за постоянные величины.</a:t>
            </a:r>
          </a:p>
          <a:p>
            <a:pPr algn="just"/>
            <a:endParaRPr lang="ru-RU" sz="800" dirty="0">
              <a:latin typeface="Times New Roman" panose="02020603050405020304" pitchFamily="18" charset="0"/>
              <a:cs typeface="Times New Roman" panose="02020603050405020304" pitchFamily="18" charset="0"/>
            </a:endParaRPr>
          </a:p>
          <a:p>
            <a:pPr algn="just"/>
            <a:r>
              <a:rPr lang="ru-RU" sz="2000" dirty="0">
                <a:latin typeface="Times New Roman" panose="02020603050405020304" pitchFamily="18" charset="0"/>
                <a:cs typeface="Times New Roman" panose="02020603050405020304" pitchFamily="18" charset="0"/>
              </a:rPr>
              <a:t>Допущения (научные абстракции) позволяют избежать чрезмерных сложностей при создании теории. В модели кривой производственных возможностей к таким допущениям относятся: </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ограничение производства двумя товарами, </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заданный объем ресурсов, </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постоянный уровень научно-технического прогресса, </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отсутствие внешнеэкономических связей.</a:t>
            </a:r>
          </a:p>
        </p:txBody>
      </p:sp>
    </p:spTree>
    <p:extLst>
      <p:ext uri="{BB962C8B-B14F-4D97-AF65-F5344CB8AC3E}">
        <p14:creationId xmlns:p14="http://schemas.microsoft.com/office/powerpoint/2010/main" val="3450027217"/>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29</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335084" y="260648"/>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311304" y="889843"/>
            <a:ext cx="8521392" cy="5078313"/>
          </a:xfrm>
          <a:prstGeom prst="rect">
            <a:avLst/>
          </a:prstGeom>
          <a:noFill/>
        </p:spPr>
        <p:txBody>
          <a:bodyPr wrap="square">
            <a:spAutoFit/>
          </a:bodyPr>
          <a:lstStyle/>
          <a:p>
            <a:pPr algn="just"/>
            <a:r>
              <a:rPr lang="ru-RU" dirty="0">
                <a:latin typeface="Times New Roman" panose="02020603050405020304" pitchFamily="18" charset="0"/>
                <a:cs typeface="Times New Roman" panose="02020603050405020304" pitchFamily="18" charset="0"/>
              </a:rPr>
              <a:t>Модели строятся для нормативного и позитивного анализа. </a:t>
            </a:r>
          </a:p>
          <a:p>
            <a:pPr algn="just"/>
            <a:endParaRPr lang="ru-RU" b="1"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Позитивный анализ</a:t>
            </a:r>
            <a:r>
              <a:rPr lang="ru-RU" dirty="0">
                <a:latin typeface="Times New Roman" panose="02020603050405020304" pitchFamily="18" charset="0"/>
                <a:cs typeface="Times New Roman" panose="02020603050405020304" pitchFamily="18" charset="0"/>
              </a:rPr>
              <a:t> устанавливает причины и следствия экономических явлений, не давая им оценки. Такой анализ отвечает на вопросы типа: «Что и почему происходит в экономике сегодня?», «Что и почему происходило вчера?», «Что будет, если?..» </a:t>
            </a:r>
          </a:p>
          <a:p>
            <a:pPr algn="just"/>
            <a:r>
              <a:rPr lang="ru-RU" dirty="0">
                <a:latin typeface="Times New Roman" panose="02020603050405020304" pitchFamily="18" charset="0"/>
                <a:cs typeface="Times New Roman" panose="02020603050405020304" pitchFamily="18" charset="0"/>
              </a:rPr>
              <a:t>Примерно как в сказках: на распутье имеются указатели: </a:t>
            </a:r>
          </a:p>
          <a:p>
            <a:pPr algn="just"/>
            <a:r>
              <a:rPr lang="ru-RU" dirty="0">
                <a:latin typeface="Times New Roman" panose="02020603050405020304" pitchFamily="18" charset="0"/>
                <a:cs typeface="Times New Roman" panose="02020603050405020304" pitchFamily="18" charset="0"/>
              </a:rPr>
              <a:t>«Направо пойдешь - коня потеряешь»;</a:t>
            </a:r>
          </a:p>
          <a:p>
            <a:pPr algn="just"/>
            <a:r>
              <a:rPr lang="ru-RU" dirty="0">
                <a:latin typeface="Times New Roman" panose="02020603050405020304" pitchFamily="18" charset="0"/>
                <a:cs typeface="Times New Roman" panose="02020603050405020304" pitchFamily="18" charset="0"/>
              </a:rPr>
              <a:t>«Налево пойдешь - голову потеряешь» и т.д. </a:t>
            </a:r>
          </a:p>
          <a:p>
            <a:pPr algn="just"/>
            <a:r>
              <a:rPr lang="ru-RU" dirty="0">
                <a:latin typeface="Times New Roman" panose="02020603050405020304" pitchFamily="18" charset="0"/>
                <a:cs typeface="Times New Roman" panose="02020603050405020304" pitchFamily="18" charset="0"/>
              </a:rPr>
              <a:t>Все это - типичные примеры позитивных утверждений.</a:t>
            </a:r>
          </a:p>
          <a:p>
            <a:pPr algn="just"/>
            <a:endParaRPr lang="ru-RU" b="1" dirty="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Нормативный анализ</a:t>
            </a:r>
            <a:r>
              <a:rPr lang="ru-RU" dirty="0">
                <a:latin typeface="Times New Roman" panose="02020603050405020304" pitchFamily="18" charset="0"/>
                <a:cs typeface="Times New Roman" panose="02020603050405020304" pitchFamily="18" charset="0"/>
              </a:rPr>
              <a:t> содержит оценку желательности тех или иных последствий. Круг его вопросов: «Что надо сделать, чтобы?..» Нормативный анализ содержит, следовательно, рекомендательную часть. </a:t>
            </a:r>
          </a:p>
          <a:p>
            <a:pPr algn="just"/>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Между двумя этими видами анализа существует тесная взаимосвязь: нормативные утверждения влияют на выбор предмета позитивного анализа, тогда как результаты последнего облегчают достижение нормативных целей.</a:t>
            </a:r>
          </a:p>
        </p:txBody>
      </p:sp>
    </p:spTree>
    <p:extLst>
      <p:ext uri="{BB962C8B-B14F-4D97-AF65-F5344CB8AC3E}">
        <p14:creationId xmlns:p14="http://schemas.microsoft.com/office/powerpoint/2010/main" val="313894324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3</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146504"/>
            <a:ext cx="8496622" cy="533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400" dirty="0">
                <a:latin typeface="Times New Roman" panose="02020603050405020304" pitchFamily="18" charset="0"/>
                <a:cs typeface="Times New Roman" panose="02020603050405020304" pitchFamily="18" charset="0"/>
              </a:rPr>
              <a:t>Понятие «товар» – как его определить? Если вы попытаетесь сделать это, отталкиваясь от магазинных прилавков, ничего не получится. Каких только вещей нет в тамошнем "</a:t>
            </a:r>
            <a:r>
              <a:rPr lang="ru-RU" sz="2400" dirty="0" err="1">
                <a:latin typeface="Times New Roman" panose="02020603050405020304" pitchFamily="18" charset="0"/>
                <a:cs typeface="Times New Roman" panose="02020603050405020304" pitchFamily="18" charset="0"/>
              </a:rPr>
              <a:t>разнотоварье</a:t>
            </a:r>
            <a:r>
              <a:rPr lang="ru-RU" sz="2400" dirty="0">
                <a:latin typeface="Times New Roman" panose="02020603050405020304" pitchFamily="18" charset="0"/>
                <a:cs typeface="Times New Roman" panose="02020603050405020304" pitchFamily="18" charset="0"/>
              </a:rPr>
              <a:t>" – больших и малых, съедобных и несъедобных, жидких и сыпучих... Как привести всё это к "</a:t>
            </a:r>
            <a:r>
              <a:rPr lang="ru-RU" sz="2400" dirty="0" err="1">
                <a:latin typeface="Times New Roman" panose="02020603050405020304" pitchFamily="18" charset="0"/>
                <a:cs typeface="Times New Roman" panose="02020603050405020304" pitchFamily="18" charset="0"/>
              </a:rPr>
              <a:t>общетоварному</a:t>
            </a:r>
            <a:r>
              <a:rPr lang="ru-RU" sz="2400" dirty="0">
                <a:latin typeface="Times New Roman" panose="02020603050405020304" pitchFamily="18" charset="0"/>
                <a:cs typeface="Times New Roman" panose="02020603050405020304" pitchFamily="18" charset="0"/>
              </a:rPr>
              <a:t> знаменателю"? Как ухитриться объединить, условно говоря, круглое и зелёное?</a:t>
            </a:r>
          </a:p>
          <a:p>
            <a:pPr algn="just">
              <a:buNone/>
            </a:pPr>
            <a:r>
              <a:rPr lang="ru-RU" sz="2400" dirty="0">
                <a:latin typeface="Times New Roman" panose="02020603050405020304" pitchFamily="18" charset="0"/>
                <a:cs typeface="Times New Roman" panose="02020603050405020304" pitchFamily="18" charset="0"/>
              </a:rPr>
              <a:t>Только с помощью </a:t>
            </a:r>
            <a:r>
              <a:rPr lang="ru-RU" sz="2400" b="1" i="1" dirty="0">
                <a:latin typeface="Times New Roman" panose="02020603050405020304" pitchFamily="18" charset="0"/>
                <a:cs typeface="Times New Roman" panose="02020603050405020304" pitchFamily="18" charset="0"/>
              </a:rPr>
              <a:t>абстрагирования,</a:t>
            </a:r>
            <a:r>
              <a:rPr lang="ru-RU" sz="2400" dirty="0">
                <a:latin typeface="Times New Roman" panose="02020603050405020304" pitchFamily="18" charset="0"/>
                <a:cs typeface="Times New Roman" panose="02020603050405020304" pitchFamily="18" charset="0"/>
              </a:rPr>
              <a:t> т.е. отвлечения от конкретных, но второстепенных в данном случае свойств этих вещей (размеров, веса, формы, цвета и пр.). Выполнив это, мы одновременно зафиксируем объединяющие их признаки, а именно: то, что все они являются </a:t>
            </a:r>
            <a:r>
              <a:rPr lang="ru-RU" sz="2400" b="1" i="1" dirty="0">
                <a:latin typeface="Times New Roman" panose="02020603050405020304" pitchFamily="18" charset="0"/>
                <a:cs typeface="Times New Roman" panose="02020603050405020304" pitchFamily="18" charset="0"/>
              </a:rPr>
              <a:t>продуктами труда, которые предназначены для продажи.</a:t>
            </a:r>
            <a:r>
              <a:rPr lang="ru-RU" sz="2400" dirty="0">
                <a:latin typeface="Times New Roman" panose="02020603050405020304" pitchFamily="18" charset="0"/>
                <a:cs typeface="Times New Roman" panose="02020603050405020304" pitchFamily="18" charset="0"/>
              </a:rPr>
              <a:t> Это и есть ответ на вопрос, что такое товар.</a:t>
            </a:r>
          </a:p>
        </p:txBody>
      </p:sp>
    </p:spTree>
    <p:extLst>
      <p:ext uri="{BB962C8B-B14F-4D97-AF65-F5344CB8AC3E}">
        <p14:creationId xmlns:p14="http://schemas.microsoft.com/office/powerpoint/2010/main" val="31810506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Номер слайда 3">
            <a:extLst>
              <a:ext uri="{FF2B5EF4-FFF2-40B4-BE49-F238E27FC236}">
                <a16:creationId xmlns:a16="http://schemas.microsoft.com/office/drawing/2014/main" id="{6D672096-8DA1-B149-84B3-4D348C3EA04D}"/>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B6A979-9110-BA4F-94A7-00E45BE5998B}" type="slidenum">
              <a:rPr lang="ru-RU" altLang="ru-KZ" sz="1400" smtClean="0"/>
              <a:pPr>
                <a:spcBef>
                  <a:spcPct val="0"/>
                </a:spcBef>
                <a:buFontTx/>
                <a:buNone/>
              </a:pPr>
              <a:t>30</a:t>
            </a:fld>
            <a:endParaRPr lang="ru-RU" altLang="ru-KZ" sz="1400"/>
          </a:p>
        </p:txBody>
      </p:sp>
      <p:sp>
        <p:nvSpPr>
          <p:cNvPr id="2" name="TextBox 1">
            <a:extLst>
              <a:ext uri="{FF2B5EF4-FFF2-40B4-BE49-F238E27FC236}">
                <a16:creationId xmlns:a16="http://schemas.microsoft.com/office/drawing/2014/main" id="{C4513873-108F-844F-9DB3-551F8087463D}"/>
              </a:ext>
            </a:extLst>
          </p:cNvPr>
          <p:cNvSpPr txBox="1"/>
          <p:nvPr/>
        </p:nvSpPr>
        <p:spPr>
          <a:xfrm>
            <a:off x="335084" y="260648"/>
            <a:ext cx="7559675" cy="461665"/>
          </a:xfrm>
          <a:prstGeom prst="rect">
            <a:avLst/>
          </a:prstGeom>
          <a:noFill/>
        </p:spPr>
        <p:txBody>
          <a:bodyPr>
            <a:spAutoFit/>
          </a:bodyPr>
          <a:lstStyle/>
          <a:p>
            <a:pPr>
              <a:defRPr/>
            </a:pPr>
            <a:r>
              <a:rPr lang="kk-KZ" sz="2400" b="1" dirty="0">
                <a:solidFill>
                  <a:schemeClr val="accent1">
                    <a:lumMod val="50000"/>
                  </a:schemeClr>
                </a:solidFill>
              </a:rPr>
              <a:t>3. </a:t>
            </a:r>
            <a:r>
              <a:rPr lang="ru-RU" sz="2400" b="1" dirty="0">
                <a:solidFill>
                  <a:schemeClr val="accent1">
                    <a:lumMod val="50000"/>
                  </a:schemeClr>
                </a:solidFill>
                <a:latin typeface="Times New Roman" panose="02020603050405020304" pitchFamily="18" charset="0"/>
                <a:cs typeface="Times New Roman" panose="02020603050405020304" pitchFamily="18" charset="0"/>
              </a:rPr>
              <a:t>Экономические гипотезы и модели</a:t>
            </a:r>
            <a:r>
              <a:rPr lang="kk-KZ" sz="2400" b="1" dirty="0">
                <a:solidFill>
                  <a:schemeClr val="accent1">
                    <a:lumMod val="50000"/>
                  </a:schemeClr>
                </a:solidFill>
              </a:rPr>
              <a:t> </a:t>
            </a:r>
            <a:endParaRPr lang="ru-KZ" sz="2400" b="1" dirty="0">
              <a:solidFill>
                <a:schemeClr val="accent1">
                  <a:lumMod val="50000"/>
                </a:schemeClr>
              </a:solidFill>
            </a:endParaRPr>
          </a:p>
        </p:txBody>
      </p:sp>
      <p:sp>
        <p:nvSpPr>
          <p:cNvPr id="3" name="TextBox 2">
            <a:extLst>
              <a:ext uri="{FF2B5EF4-FFF2-40B4-BE49-F238E27FC236}">
                <a16:creationId xmlns:a16="http://schemas.microsoft.com/office/drawing/2014/main" id="{10D4DBB6-ABE7-D846-9123-6D596433B8D6}"/>
              </a:ext>
            </a:extLst>
          </p:cNvPr>
          <p:cNvSpPr txBox="1"/>
          <p:nvPr/>
        </p:nvSpPr>
        <p:spPr>
          <a:xfrm>
            <a:off x="335084" y="980728"/>
            <a:ext cx="8521392" cy="4708981"/>
          </a:xfrm>
          <a:prstGeom prst="rect">
            <a:avLst/>
          </a:prstGeom>
          <a:noFill/>
        </p:spPr>
        <p:txBody>
          <a:bodyPr wrap="square">
            <a:spAutoFit/>
          </a:bodyPr>
          <a:lstStyle/>
          <a:p>
            <a:pPr indent="404813" algn="just"/>
            <a:r>
              <a:rPr lang="ru-RU" sz="2000" dirty="0">
                <a:latin typeface="Times New Roman" panose="02020603050405020304" pitchFamily="18" charset="0"/>
                <a:cs typeface="Times New Roman" panose="02020603050405020304" pitchFamily="18" charset="0"/>
              </a:rPr>
              <a:t>Например, признано необходимым сократить инфляцию в экономике. Это нормативное утверждение. </a:t>
            </a:r>
          </a:p>
          <a:p>
            <a:pPr indent="404813" algn="just"/>
            <a:endParaRPr lang="ru-RU" sz="2000" dirty="0">
              <a:latin typeface="Times New Roman" panose="02020603050405020304" pitchFamily="18" charset="0"/>
              <a:cs typeface="Times New Roman" panose="02020603050405020304" pitchFamily="18" charset="0"/>
            </a:endParaRPr>
          </a:p>
          <a:p>
            <a:pPr indent="404813" algn="just"/>
            <a:r>
              <a:rPr lang="ru-RU" sz="2000" dirty="0">
                <a:latin typeface="Times New Roman" panose="02020603050405020304" pitchFamily="18" charset="0"/>
                <a:cs typeface="Times New Roman" panose="02020603050405020304" pitchFamily="18" charset="0"/>
              </a:rPr>
              <a:t>Но достичь данной цели можно по-разному:</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повысив налоги для сокращения дефицита государственного бюджета;</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уменьшив государственные расходы;</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заморозив цены на основные виды сырья и энергоносителей;</a:t>
            </a:r>
          </a:p>
          <a:p>
            <a:pPr marL="342900" indent="-342900" algn="just">
              <a:buFont typeface="Wingdings" pitchFamily="2" charset="2"/>
              <a:buChar char="Ø"/>
            </a:pPr>
            <a:r>
              <a:rPr lang="ru-RU" sz="2000" dirty="0">
                <a:latin typeface="Times New Roman" panose="02020603050405020304" pitchFamily="18" charset="0"/>
                <a:cs typeface="Times New Roman" panose="02020603050405020304" pitchFamily="18" charset="0"/>
              </a:rPr>
              <a:t>ограничив рост курса доллара по отношению к рублю и т.д.</a:t>
            </a:r>
          </a:p>
          <a:p>
            <a:pPr indent="404813" algn="just"/>
            <a:endParaRPr lang="ru-RU" sz="2000" dirty="0">
              <a:latin typeface="Times New Roman" panose="02020603050405020304" pitchFamily="18" charset="0"/>
              <a:cs typeface="Times New Roman" panose="02020603050405020304" pitchFamily="18" charset="0"/>
            </a:endParaRPr>
          </a:p>
          <a:p>
            <a:pPr indent="404813" algn="just"/>
            <a:r>
              <a:rPr lang="ru-RU" sz="2000" dirty="0">
                <a:latin typeface="Times New Roman" panose="02020603050405020304" pitchFamily="18" charset="0"/>
                <a:cs typeface="Times New Roman" panose="02020603050405020304" pitchFamily="18" charset="0"/>
              </a:rPr>
              <a:t>Выбрать лучший способ позволит позитивный анализ. Например, повышение налогов приведет к тому-то и тому-то, уменьшение государственных расходов - к тому-то и тому-то... </a:t>
            </a:r>
          </a:p>
          <a:p>
            <a:pPr indent="404813" algn="just"/>
            <a:endParaRPr lang="ru-RU" sz="2000" dirty="0">
              <a:latin typeface="Times New Roman" panose="02020603050405020304" pitchFamily="18" charset="0"/>
              <a:cs typeface="Times New Roman" panose="02020603050405020304" pitchFamily="18" charset="0"/>
            </a:endParaRPr>
          </a:p>
          <a:p>
            <a:pPr indent="404813" algn="just"/>
            <a:r>
              <a:rPr lang="ru-RU" sz="2000" dirty="0">
                <a:latin typeface="Times New Roman" panose="02020603050405020304" pitchFamily="18" charset="0"/>
                <a:cs typeface="Times New Roman" panose="02020603050405020304" pitchFamily="18" charset="0"/>
              </a:rPr>
              <a:t>Экономическая теория не избавляет, таким образом, людей от выбора, но позволяет сделать этот выбор более осознанным и ответственным.</a:t>
            </a:r>
          </a:p>
        </p:txBody>
      </p:sp>
    </p:spTree>
    <p:extLst>
      <p:ext uri="{BB962C8B-B14F-4D97-AF65-F5344CB8AC3E}">
        <p14:creationId xmlns:p14="http://schemas.microsoft.com/office/powerpoint/2010/main" val="293923732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Номер слайда 3">
            <a:extLst>
              <a:ext uri="{FF2B5EF4-FFF2-40B4-BE49-F238E27FC236}">
                <a16:creationId xmlns:a16="http://schemas.microsoft.com/office/drawing/2014/main" id="{4BB77758-F345-7841-A17D-1AC59E911D7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6505AB4-A503-8244-920A-7E474B9CE308}" type="slidenum">
              <a:rPr lang="ru-RU" altLang="ru-KZ" sz="1400" smtClean="0"/>
              <a:pPr>
                <a:spcBef>
                  <a:spcPct val="0"/>
                </a:spcBef>
                <a:buFontTx/>
                <a:buNone/>
              </a:pPr>
              <a:t>31</a:t>
            </a:fld>
            <a:endParaRPr lang="ru-RU" altLang="ru-KZ" sz="1400"/>
          </a:p>
        </p:txBody>
      </p:sp>
      <p:sp>
        <p:nvSpPr>
          <p:cNvPr id="4" name="TextBox 3">
            <a:extLst>
              <a:ext uri="{FF2B5EF4-FFF2-40B4-BE49-F238E27FC236}">
                <a16:creationId xmlns:a16="http://schemas.microsoft.com/office/drawing/2014/main" id="{111A7ACA-D13B-1641-B0E2-DD60EBFDC4CE}"/>
              </a:ext>
            </a:extLst>
          </p:cNvPr>
          <p:cNvSpPr txBox="1"/>
          <p:nvPr/>
        </p:nvSpPr>
        <p:spPr>
          <a:xfrm>
            <a:off x="215900" y="476250"/>
            <a:ext cx="8712200" cy="4154984"/>
          </a:xfrm>
          <a:prstGeom prst="rect">
            <a:avLst/>
          </a:prstGeom>
          <a:noFill/>
        </p:spPr>
        <p:txBody>
          <a:bodyPr>
            <a:spAutoFit/>
          </a:bodyPr>
          <a:lstStyle/>
          <a:p>
            <a:pPr algn="ctr">
              <a:defRPr/>
            </a:pPr>
            <a:r>
              <a:rPr lang="ru-KZ" sz="2400" b="1" dirty="0">
                <a:solidFill>
                  <a:schemeClr val="accent1">
                    <a:lumMod val="50000"/>
                  </a:schemeClr>
                </a:solidFill>
              </a:rPr>
              <a:t>Литература</a:t>
            </a:r>
          </a:p>
          <a:p>
            <a:pPr algn="ctr">
              <a:defRPr/>
            </a:pPr>
            <a:endParaRPr lang="ru-KZ" sz="1600" dirty="0"/>
          </a:p>
          <a:p>
            <a:pPr marL="342900" indent="-342900">
              <a:buAutoNum type="arabicPeriod"/>
            </a:pPr>
            <a:r>
              <a:rPr lang="ru-RU" sz="1600" dirty="0"/>
              <a:t>Москалева Н.В., Кузьменкова В.Д. Методы экономических исследований. Учебное пособие - Смоленск: ФГБОУ ВО Смоленская ГСХА, 2016. – 86 с. </a:t>
            </a:r>
          </a:p>
          <a:p>
            <a:pPr marL="342900" indent="-342900">
              <a:buAutoNum type="arabicPeriod"/>
            </a:pPr>
            <a:endParaRPr lang="ru-RU" sz="1600" dirty="0"/>
          </a:p>
          <a:p>
            <a:pPr marL="342900" indent="-342900">
              <a:buAutoNum type="arabicPeriod"/>
            </a:pPr>
            <a:r>
              <a:rPr lang="ru-RU" sz="1600" dirty="0"/>
              <a:t> </a:t>
            </a:r>
            <a:r>
              <a:rPr lang="en-US" sz="1600" dirty="0">
                <a:hlinkClick r:id="rId2"/>
              </a:rPr>
              <a:t>https://www.grandars.ru/student/ekonomicheskaya-teoriya/ekonomicheskaya-model.html</a:t>
            </a:r>
            <a:endParaRPr lang="ru-RU" sz="1600" dirty="0"/>
          </a:p>
          <a:p>
            <a:pPr marL="342900" indent="-342900">
              <a:buAutoNum type="arabicPeriod"/>
            </a:pPr>
            <a:endParaRPr lang="ru-RU" sz="1600" dirty="0"/>
          </a:p>
          <a:p>
            <a:r>
              <a:rPr lang="ru-RU" sz="1600" dirty="0"/>
              <a:t>3. Экономическая теория: Е.А. Аникина, Л.И. Гавриленко. – Томск: Изд-во Томского политехнического университета, 2014. – 413 с.</a:t>
            </a:r>
          </a:p>
          <a:p>
            <a:endParaRPr lang="ru-RU" sz="1600" dirty="0"/>
          </a:p>
          <a:p>
            <a:r>
              <a:rPr lang="ru-RU" sz="1600" dirty="0"/>
              <a:t>4. Математические модели в экономике: учебное пособие / И.А. Печерских, А.Г. Семенов; Кемеровский технологический институт пищевой промышленности. – Кемерово, 2011. – 191 с.</a:t>
            </a:r>
          </a:p>
          <a:p>
            <a:endParaRPr lang="ru-RU" sz="1600" dirty="0"/>
          </a:p>
          <a:p>
            <a:pPr marL="342900" indent="-342900">
              <a:buAutoNum type="arabicPeriod"/>
            </a:pPr>
            <a:endParaRPr lang="ru-RU" sz="1600" dirty="0"/>
          </a:p>
          <a:p>
            <a:pPr algn="ctr">
              <a:defRPr/>
            </a:pPr>
            <a:endParaRPr lang="ru-KZ" sz="1600" dirty="0"/>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Номер слайда 3">
            <a:extLst>
              <a:ext uri="{FF2B5EF4-FFF2-40B4-BE49-F238E27FC236}">
                <a16:creationId xmlns:a16="http://schemas.microsoft.com/office/drawing/2014/main" id="{168812DB-CE73-444D-9041-56A34A282675}"/>
              </a:ext>
            </a:extLst>
          </p:cNvPr>
          <p:cNvSpPr>
            <a:spLocks noGrp="1"/>
          </p:cNvSpPr>
          <p:nvPr>
            <p:ph type="sldNum" sz="quarter" idx="12"/>
          </p:nvPr>
        </p:nvSpPr>
        <p:spPr>
          <a:xfrm>
            <a:off x="6877050" y="6296025"/>
            <a:ext cx="2133600" cy="47625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1BC5285-CA6E-BB48-A218-2462D00626BC}" type="slidenum">
              <a:rPr lang="ru-RU" altLang="ru-KZ" sz="1400" smtClean="0"/>
              <a:pPr>
                <a:spcBef>
                  <a:spcPct val="0"/>
                </a:spcBef>
                <a:buFontTx/>
                <a:buNone/>
              </a:pPr>
              <a:t>32</a:t>
            </a:fld>
            <a:endParaRPr lang="ru-RU" altLang="ru-KZ" sz="1400"/>
          </a:p>
        </p:txBody>
      </p:sp>
      <p:sp>
        <p:nvSpPr>
          <p:cNvPr id="45058" name="AutoShape 10" descr="V={\frac  {m_{{1}}-m_{{2}}}{\rho _{{2}}}}">
            <a:extLst>
              <a:ext uri="{FF2B5EF4-FFF2-40B4-BE49-F238E27FC236}">
                <a16:creationId xmlns:a16="http://schemas.microsoft.com/office/drawing/2014/main" id="{DA6DC3C0-6E51-2046-88E0-A6359413B359}"/>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ru-KZ" altLang="ru-KZ" sz="1800"/>
          </a:p>
        </p:txBody>
      </p:sp>
      <p:sp>
        <p:nvSpPr>
          <p:cNvPr id="2" name="Прямоугольник 1">
            <a:extLst>
              <a:ext uri="{FF2B5EF4-FFF2-40B4-BE49-F238E27FC236}">
                <a16:creationId xmlns:a16="http://schemas.microsoft.com/office/drawing/2014/main" id="{55ED9AB8-9C6E-DE4D-9BEA-B1309397D839}"/>
              </a:ext>
            </a:extLst>
          </p:cNvPr>
          <p:cNvSpPr/>
          <p:nvPr/>
        </p:nvSpPr>
        <p:spPr>
          <a:xfrm>
            <a:off x="593442" y="2579141"/>
            <a:ext cx="7957115" cy="830997"/>
          </a:xfrm>
          <a:prstGeom prst="rect">
            <a:avLst/>
          </a:prstGeom>
          <a:noFill/>
          <a:effectLst>
            <a:glow rad="228600">
              <a:schemeClr val="accent2">
                <a:satMod val="175000"/>
                <a:alpha val="40000"/>
              </a:schemeClr>
            </a:glow>
            <a:softEdge rad="63500"/>
          </a:effectLst>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ru-RU" sz="4800" b="1" spc="50" dirty="0">
                <a:ln w="11430"/>
                <a:solidFill>
                  <a:srgbClr val="C00000"/>
                </a:solidFill>
                <a:effectLst>
                  <a:outerShdw blurRad="76200" dist="50800" dir="5400000" algn="tl" rotWithShape="0">
                    <a:srgbClr val="000000">
                      <a:alpha val="65000"/>
                    </a:srgbClr>
                  </a:outerShdw>
                </a:effectLst>
                <a:latin typeface="Arial" charset="0"/>
              </a:rPr>
              <a:t>Благодарю за внимание!</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4</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351508"/>
            <a:ext cx="849662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Для исследования финансовых отношений и процессов применяется качественный и количественный анализ. Формируя определенное понятие финансовой категории или финансового явления, этот анализ дает нам их качественную характеристику, т.е. вкладывает в это понятие определенный экономический смысл, соответствующий экономической природе данной категории или явления. Такое понятие - конкретная форма абстрактного мышления. При разработке отдельных понятий метод научной абстракции применяется на чисто качественном уровне.</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dirty="0">
                <a:latin typeface="Times New Roman" panose="02020603050405020304" pitchFamily="18" charset="0"/>
                <a:cs typeface="Times New Roman" panose="02020603050405020304" pitchFamily="18" charset="0"/>
              </a:rPr>
              <a:t>Наиболее широко в курсе используется метод научной абстракции, т.е. освобождение представлений о предмете и объекте исследования от частного, случайного, нетипичного, кратковременного, единичного и, напротив, нахождение в них существенного, общего, постоянного. Далее начинается движение от общего к частному.</a:t>
            </a:r>
          </a:p>
        </p:txBody>
      </p:sp>
    </p:spTree>
    <p:extLst>
      <p:ext uri="{BB962C8B-B14F-4D97-AF65-F5344CB8AC3E}">
        <p14:creationId xmlns:p14="http://schemas.microsoft.com/office/powerpoint/2010/main" val="24961714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5</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146504"/>
            <a:ext cx="8496622"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Метод научной абстракции требует исследования явлений в их наиболее развитом, зрелом виде. Так, например, при изучении капитализма К. Маркс в качестве образца берет Англию как страну, в которой буржуазные производственные отношения достигли в тот период наивысшего развития.</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dirty="0">
                <a:latin typeface="Times New Roman" panose="02020603050405020304" pitchFamily="18" charset="0"/>
                <a:cs typeface="Times New Roman" panose="02020603050405020304" pitchFamily="18" charset="0"/>
              </a:rPr>
              <a:t>При анализе воспроизводства общественного капитала капитала К. Маркс применил метод научной абстракции, т. е. оставил в стороне ряд моментов, не изменяющих общих закономерностей капиталистического воспроизводства, но затрудняющих выяснение сущности проблемы. </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dirty="0">
                <a:latin typeface="Times New Roman" panose="02020603050405020304" pitchFamily="18" charset="0"/>
                <a:cs typeface="Times New Roman" panose="02020603050405020304" pitchFamily="18" charset="0"/>
              </a:rPr>
              <a:t>Метод научной абстракции позволил К. Марксу рассмотреть движение капитала в наиболее общем виде, вскрыть внутренние закономерности воспроизводства общественного капитала и показать его основные тенденции.</a:t>
            </a:r>
          </a:p>
        </p:txBody>
      </p:sp>
    </p:spTree>
    <p:extLst>
      <p:ext uri="{BB962C8B-B14F-4D97-AF65-F5344CB8AC3E}">
        <p14:creationId xmlns:p14="http://schemas.microsoft.com/office/powerpoint/2010/main" val="140374913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6</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166912"/>
            <a:ext cx="8496622"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Люди в своей повседневности используют великое множество разнообразных «экономических» </a:t>
            </a:r>
            <a:r>
              <a:rPr lang="ru-RU" sz="2000" b="1" i="1" dirty="0">
                <a:latin typeface="Times New Roman" panose="02020603050405020304" pitchFamily="18" charset="0"/>
                <a:cs typeface="Times New Roman" panose="02020603050405020304" pitchFamily="18" charset="0"/>
              </a:rPr>
              <a:t>абстракций</a:t>
            </a:r>
            <a:r>
              <a:rPr lang="ru-RU" sz="2000" dirty="0">
                <a:latin typeface="Times New Roman" panose="02020603050405020304" pitchFamily="18" charset="0"/>
                <a:cs typeface="Times New Roman" panose="02020603050405020304" pitchFamily="18" charset="0"/>
              </a:rPr>
              <a:t> (отвлечённых понятий) на каждом шагу, даже не задумываясь об этом: </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земля, </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частная собственность, </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достаток, </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бедность, </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прибыль,</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деньги,</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валюта,</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труд…</a:t>
            </a:r>
          </a:p>
          <a:p>
            <a:pPr algn="just">
              <a:buNone/>
            </a:pPr>
            <a:endParaRPr lang="ru-RU" sz="2000" dirty="0">
              <a:latin typeface="Times New Roman" panose="02020603050405020304" pitchFamily="18" charset="0"/>
              <a:cs typeface="Times New Roman" panose="02020603050405020304" pitchFamily="18" charset="0"/>
            </a:endParaRPr>
          </a:p>
          <a:p>
            <a:pPr algn="just">
              <a:buNone/>
            </a:pPr>
            <a:r>
              <a:rPr lang="ru-RU" sz="2000" b="1" i="1" dirty="0">
                <a:solidFill>
                  <a:srgbClr val="0070C0"/>
                </a:solidFill>
                <a:latin typeface="Times New Roman" panose="02020603050405020304" pitchFamily="18" charset="0"/>
                <a:cs typeface="Times New Roman" panose="02020603050405020304" pitchFamily="18" charset="0"/>
              </a:rPr>
              <a:t>Попробуйте привести свои примеры абстракций в экономике….</a:t>
            </a:r>
          </a:p>
          <a:p>
            <a:pPr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8390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7</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090632"/>
            <a:ext cx="849662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Метод научной абстракции используется и для построения экономических моделей - упрощенных представлений о взаимосвязях между экономическими переменными. Экономические переменные представляют собой какие-либо натуральные или денежные величины, имеющие количественную оценку, например,</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объем производства</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заработная плата</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издержки</a:t>
            </a:r>
          </a:p>
          <a:p>
            <a:pPr algn="just">
              <a:buFont typeface="Wingdings" pitchFamily="2" charset="2"/>
              <a:buChar char="Ø"/>
            </a:pPr>
            <a:r>
              <a:rPr lang="ru-RU" sz="2000" dirty="0">
                <a:latin typeface="Times New Roman" panose="02020603050405020304" pitchFamily="18" charset="0"/>
                <a:cs typeface="Times New Roman" panose="02020603050405020304" pitchFamily="18" charset="0"/>
              </a:rPr>
              <a:t>цены…  </a:t>
            </a:r>
          </a:p>
          <a:p>
            <a:pPr algn="just">
              <a:buNone/>
            </a:pPr>
            <a:r>
              <a:rPr lang="ru-RU" sz="2000" dirty="0">
                <a:latin typeface="Times New Roman" panose="02020603050405020304" pitchFamily="18" charset="0"/>
                <a:cs typeface="Times New Roman" panose="02020603050405020304" pitchFamily="18" charset="0"/>
              </a:rPr>
              <a:t>Некоторые переменные в модели могут быть представлены в качестве заданных (они называются параметрами). Параметры могут определяться как внешними (экзогенными), так и внутренними (эндогенными) причинами. Так, размер издержек на продукцию фирмы может зависеть от величины налога на прибыль, устанавливаемой государством, т. е. задается </a:t>
            </a:r>
            <a:r>
              <a:rPr lang="ru-RU" sz="2000" dirty="0" err="1">
                <a:latin typeface="Times New Roman" panose="02020603050405020304" pitchFamily="18" charset="0"/>
                <a:cs typeface="Times New Roman" panose="02020603050405020304" pitchFamily="18" charset="0"/>
              </a:rPr>
              <a:t>экзогенно</a:t>
            </a:r>
            <a:r>
              <a:rPr lang="ru-RU" sz="2000" dirty="0">
                <a:latin typeface="Times New Roman" panose="02020603050405020304" pitchFamily="18" charset="0"/>
                <a:cs typeface="Times New Roman" panose="02020603050405020304" pitchFamily="18" charset="0"/>
              </a:rPr>
              <a:t>, и от применяемой технологии, которая выступает как эндогенный фактор. </a:t>
            </a:r>
          </a:p>
        </p:txBody>
      </p:sp>
    </p:spTree>
    <p:extLst>
      <p:ext uri="{BB962C8B-B14F-4D97-AF65-F5344CB8AC3E}">
        <p14:creationId xmlns:p14="http://schemas.microsoft.com/office/powerpoint/2010/main" val="393170604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8</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362950" cy="5139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Таким образом, в ходе экономического исследования происходит абстрагирование или выделение существенных свойств и особенностей экономических явлений и процессов от несущественных. Но абстрагирование не означает отбрасывания несущественных свойств, так как:</a:t>
            </a:r>
          </a:p>
          <a:p>
            <a:pPr algn="just">
              <a:buFont typeface="Wingdings" pitchFamily="2" charset="2"/>
              <a:buChar char="ü"/>
            </a:pPr>
            <a:r>
              <a:rPr lang="ru-RU" sz="2000" i="1" dirty="0">
                <a:latin typeface="Times New Roman" panose="02020603050405020304" pitchFamily="18" charset="0"/>
                <a:cs typeface="Times New Roman" panose="02020603050405020304" pitchFamily="18" charset="0"/>
              </a:rPr>
              <a:t>во-первых,</a:t>
            </a:r>
            <a:r>
              <a:rPr lang="ru-RU" sz="2000" dirty="0">
                <a:latin typeface="Times New Roman" panose="02020603050405020304" pitchFamily="18" charset="0"/>
                <a:cs typeface="Times New Roman" panose="02020603050405020304" pitchFamily="18" charset="0"/>
              </a:rPr>
              <a:t> различие между существенными и несущественными свойствами и отношениями является относительным и зависит от характера и целей исследования;</a:t>
            </a:r>
          </a:p>
          <a:p>
            <a:pPr algn="just">
              <a:buFont typeface="Wingdings" pitchFamily="2" charset="2"/>
              <a:buChar char="ü"/>
            </a:pPr>
            <a:r>
              <a:rPr lang="ru-RU" sz="2000" i="1" dirty="0">
                <a:latin typeface="Times New Roman" panose="02020603050405020304" pitchFamily="18" charset="0"/>
                <a:cs typeface="Times New Roman" panose="02020603050405020304" pitchFamily="18" charset="0"/>
              </a:rPr>
              <a:t>во-вторых,</a:t>
            </a:r>
            <a:r>
              <a:rPr lang="ru-RU" sz="2000" dirty="0">
                <a:latin typeface="Times New Roman" panose="02020603050405020304" pitchFamily="18" charset="0"/>
                <a:cs typeface="Times New Roman" panose="02020603050405020304" pitchFamily="18" charset="0"/>
              </a:rPr>
              <a:t> в реальных процессах они находятся в единстве и поэтому несущественные свойства нельзя отбрасывать просто как второстепенные и случайные. В действительности в экономических исследованиях абстрагируются от некоторых свойств и отношений, потому что в данной ситуации они не являются существенными, но в других условиях могут оказаться весьма важными и существенными. Иными словами, от них временно абстрагируются для того, чтобы упростить ситуацию и изучать процессы в «чистом» виде. </a:t>
            </a:r>
          </a:p>
        </p:txBody>
      </p:sp>
    </p:spTree>
    <p:extLst>
      <p:ext uri="{BB962C8B-B14F-4D97-AF65-F5344CB8AC3E}">
        <p14:creationId xmlns:p14="http://schemas.microsoft.com/office/powerpoint/2010/main" val="32874587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Номер слайда 3">
            <a:extLst>
              <a:ext uri="{FF2B5EF4-FFF2-40B4-BE49-F238E27FC236}">
                <a16:creationId xmlns:a16="http://schemas.microsoft.com/office/drawing/2014/main" id="{7C2B7E00-55E7-5649-AD0E-C3D8BB72791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EEB4F3-7502-0947-8C96-554D0EDFCB96}" type="slidenum">
              <a:rPr lang="ru-RU" altLang="ru-KZ" sz="1400" smtClean="0"/>
              <a:pPr>
                <a:spcBef>
                  <a:spcPct val="0"/>
                </a:spcBef>
                <a:buFontTx/>
                <a:buNone/>
              </a:pPr>
              <a:t>9</a:t>
            </a:fld>
            <a:endParaRPr lang="ru-RU" altLang="ru-KZ" sz="1400"/>
          </a:p>
        </p:txBody>
      </p:sp>
      <p:sp>
        <p:nvSpPr>
          <p:cNvPr id="2" name="TextBox 1">
            <a:extLst>
              <a:ext uri="{FF2B5EF4-FFF2-40B4-BE49-F238E27FC236}">
                <a16:creationId xmlns:a16="http://schemas.microsoft.com/office/drawing/2014/main" id="{A6E3A104-0FE9-F44A-A5C0-CC15D7B4B1D5}"/>
              </a:ext>
            </a:extLst>
          </p:cNvPr>
          <p:cNvSpPr txBox="1"/>
          <p:nvPr/>
        </p:nvSpPr>
        <p:spPr>
          <a:xfrm>
            <a:off x="323850" y="136525"/>
            <a:ext cx="8362950" cy="954107"/>
          </a:xfrm>
          <a:prstGeom prst="rect">
            <a:avLst/>
          </a:prstGeom>
          <a:noFill/>
        </p:spPr>
        <p:txBody>
          <a:bodyPr wrap="square">
            <a:spAutoFit/>
          </a:bodyPr>
          <a:lstStyle/>
          <a:p>
            <a:pPr>
              <a:defRPr/>
            </a:pPr>
            <a:r>
              <a:rPr lang="kk-KZ" sz="2800" b="1" dirty="0">
                <a:solidFill>
                  <a:schemeClr val="accent1">
                    <a:lumMod val="50000"/>
                  </a:schemeClr>
                </a:solidFill>
              </a:rPr>
              <a:t>1. </a:t>
            </a:r>
            <a:r>
              <a:rPr lang="ru-RU" sz="2800" b="1" dirty="0">
                <a:solidFill>
                  <a:schemeClr val="accent1">
                    <a:lumMod val="50000"/>
                  </a:schemeClr>
                </a:solidFill>
                <a:latin typeface="Times New Roman" panose="02020603050405020304" pitchFamily="18" charset="0"/>
                <a:cs typeface="Times New Roman" panose="02020603050405020304" pitchFamily="18" charset="0"/>
              </a:rPr>
              <a:t>Абстрагирование как метод экономического исследования</a:t>
            </a:r>
            <a:r>
              <a:rPr lang="kk-KZ" sz="2800" b="1" dirty="0">
                <a:solidFill>
                  <a:schemeClr val="accent1">
                    <a:lumMod val="50000"/>
                  </a:schemeClr>
                </a:solidFill>
              </a:rPr>
              <a:t> </a:t>
            </a:r>
            <a:endParaRPr lang="ru-KZ" sz="2800" b="1" dirty="0">
              <a:solidFill>
                <a:schemeClr val="accent1">
                  <a:lumMod val="50000"/>
                </a:schemeClr>
              </a:solidFill>
            </a:endParaRPr>
          </a:p>
        </p:txBody>
      </p:sp>
      <p:sp>
        <p:nvSpPr>
          <p:cNvPr id="18435" name="TextBox 2">
            <a:extLst>
              <a:ext uri="{FF2B5EF4-FFF2-40B4-BE49-F238E27FC236}">
                <a16:creationId xmlns:a16="http://schemas.microsoft.com/office/drawing/2014/main" id="{07097AE9-617C-6C41-8B93-D2F9958F3822}"/>
              </a:ext>
            </a:extLst>
          </p:cNvPr>
          <p:cNvSpPr txBox="1">
            <a:spLocks noChangeArrowheads="1"/>
          </p:cNvSpPr>
          <p:nvPr/>
        </p:nvSpPr>
        <p:spPr bwMode="auto">
          <a:xfrm>
            <a:off x="323850" y="1251882"/>
            <a:ext cx="83629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47675">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buNone/>
            </a:pPr>
            <a:r>
              <a:rPr lang="ru-RU" sz="2000" dirty="0">
                <a:latin typeface="Times New Roman" panose="02020603050405020304" pitchFamily="18" charset="0"/>
                <a:cs typeface="Times New Roman" panose="02020603050405020304" pitchFamily="18" charset="0"/>
              </a:rPr>
              <a:t>Например, при изучении зависимости между спросом и предложением товаров в рыночной экономике, сначала анализируют самое простое, элементарное отношение между количеством и ценой товара, которое можно наблюдать на рынке. Математически оно выражается обратной пропорциональной зависимостью: чем выше цена товара, тем меньше его покупают, и наоборот, чем ниже цена, тем больше его покупают.</a:t>
            </a:r>
          </a:p>
          <a:p>
            <a:pPr algn="just">
              <a:buNone/>
            </a:pPr>
            <a:r>
              <a:rPr lang="ru-RU" sz="2000" dirty="0">
                <a:latin typeface="Times New Roman" panose="02020603050405020304" pitchFamily="18" charset="0"/>
                <a:cs typeface="Times New Roman" panose="02020603050405020304" pitchFamily="18" charset="0"/>
              </a:rPr>
              <a:t> Очевидно, что при этом абстрагируются от ряда других факторов, которые влияют на спрос и усложняют картину. Несомненно, что спрос зависит не только от цены и количества товара, но и от доходов населения, возможности заменить одни товары другими, например кофе - чаем, от налоговой политики государства, влияния монополий на цены и т.д.</a:t>
            </a:r>
          </a:p>
          <a:p>
            <a:pPr algn="just">
              <a:buNone/>
            </a:pPr>
            <a:r>
              <a:rPr lang="ru-RU" sz="2000" dirty="0">
                <a:latin typeface="Times New Roman" panose="02020603050405020304" pitchFamily="18" charset="0"/>
                <a:cs typeface="Times New Roman" panose="02020603050405020304" pitchFamily="18" charset="0"/>
              </a:rPr>
              <a:t>Кроме того, спрос нельзя изучать, не учитывая особенностей предложения, которое, в свою очередь, зависит от производства товаров. Все это уже на уровне микроэкономики еще больше усложняет общую картину.</a:t>
            </a:r>
          </a:p>
        </p:txBody>
      </p:sp>
    </p:spTree>
    <p:extLst>
      <p:ext uri="{BB962C8B-B14F-4D97-AF65-F5344CB8AC3E}">
        <p14:creationId xmlns:p14="http://schemas.microsoft.com/office/powerpoint/2010/main" val="3783110684"/>
      </p:ext>
    </p:extLst>
  </p:cSld>
  <p:clrMapOvr>
    <a:masterClrMapping/>
  </p:clrMapOvr>
  <p:transition/>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3413</TotalTime>
  <Words>2082</Words>
  <Application>Microsoft Office PowerPoint</Application>
  <PresentationFormat>Экран (4:3)</PresentationFormat>
  <Paragraphs>238</Paragraphs>
  <Slides>32</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32</vt:i4>
      </vt:variant>
    </vt:vector>
  </HeadingPairs>
  <TitlesOfParts>
    <vt:vector size="36" baseType="lpstr">
      <vt:lpstr>Arial</vt:lpstr>
      <vt:lpstr>Times New Roman</vt:lpstr>
      <vt:lpstr>Wingdings</vt:lpstr>
      <vt:lpstr>Оформление по умолчанию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KazNTU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Image</dc:creator>
  <cp:lastModifiedBy>Tatyana Chepushtanova</cp:lastModifiedBy>
  <cp:revision>358</cp:revision>
  <cp:lastPrinted>2017-08-15T12:41:56Z</cp:lastPrinted>
  <dcterms:created xsi:type="dcterms:W3CDTF">2012-10-31T08:46:53Z</dcterms:created>
  <dcterms:modified xsi:type="dcterms:W3CDTF">2021-09-27T08:37:06Z</dcterms:modified>
</cp:coreProperties>
</file>