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48" r:id="rId3"/>
    <p:sldId id="423" r:id="rId4"/>
    <p:sldId id="483" r:id="rId5"/>
    <p:sldId id="484" r:id="rId6"/>
    <p:sldId id="439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7" r:id="rId18"/>
    <p:sldId id="498" r:id="rId19"/>
    <p:sldId id="499" r:id="rId20"/>
    <p:sldId id="500" r:id="rId21"/>
    <p:sldId id="501" r:id="rId22"/>
    <p:sldId id="440" r:id="rId23"/>
    <p:sldId id="495" r:id="rId24"/>
    <p:sldId id="496" r:id="rId25"/>
    <p:sldId id="470" r:id="rId26"/>
    <p:sldId id="509" r:id="rId27"/>
    <p:sldId id="508" r:id="rId28"/>
    <p:sldId id="507" r:id="rId29"/>
    <p:sldId id="502" r:id="rId30"/>
    <p:sldId id="503" r:id="rId31"/>
    <p:sldId id="504" r:id="rId32"/>
    <p:sldId id="505" r:id="rId33"/>
    <p:sldId id="506" r:id="rId34"/>
    <p:sldId id="510" r:id="rId35"/>
    <p:sldId id="511" r:id="rId36"/>
    <p:sldId id="512" r:id="rId37"/>
    <p:sldId id="514" r:id="rId38"/>
    <p:sldId id="513" r:id="rId39"/>
    <p:sldId id="453" r:id="rId40"/>
    <p:sldId id="515" r:id="rId41"/>
    <p:sldId id="517" r:id="rId42"/>
    <p:sldId id="519" r:id="rId43"/>
    <p:sldId id="520" r:id="rId44"/>
    <p:sldId id="521" r:id="rId45"/>
    <p:sldId id="522" r:id="rId46"/>
    <p:sldId id="523" r:id="rId47"/>
    <p:sldId id="524" r:id="rId48"/>
    <p:sldId id="468" r:id="rId49"/>
    <p:sldId id="325" r:id="rId50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>
      <p:cViewPr varScale="1">
        <p:scale>
          <a:sx n="109" d="100"/>
          <a:sy n="109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082" y="-10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F4752C-8B63-2E4E-8CDE-7C0E38DEF6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836E73-7114-2242-AD75-F912CFFCC2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5E698B5-23F8-DC48-809B-3B18E24AC9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6200B98-1D35-B14E-89C5-CA2A861605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6EB85A-C83C-BE47-B419-3F41A308848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5F0829-8619-0448-BC78-8EFDB8E38A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5AC45B-CD7C-D140-96CD-DB19837099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2A75AF9-4CAF-0343-88D6-6D5F32D411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C289DB4-F01C-724D-8B12-98777519D4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54C64B-085E-234C-ADE7-0EC9A84F81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5B1A5E7-A47E-574C-9A71-E0729249B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EF836C-AF46-6140-B513-BDC0B1E12652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528143B-A8E9-B34B-9EE8-929586B80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KZ"/>
              <a:t>МИНИСТЕРСТВО ОБРАЗОВАНИЯ И НАУКИ РЕСПУБЛИКИ КАЗАХСТАН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8E22223D-291F-F143-9BB8-962BA71DE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921F9-1718-BC46-97FB-C4322557FFCD}" type="slidenum">
              <a:rPr lang="ru-RU" altLang="ru-KZ" smtClean="0"/>
              <a:pPr>
                <a:spcBef>
                  <a:spcPct val="0"/>
                </a:spcBef>
              </a:pPr>
              <a:t>1</a:t>
            </a:fld>
            <a:endParaRPr lang="ru-RU" altLang="ru-K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B4D6DC-96CE-EF46-8C79-60FB62076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EF18562-F6C3-9345-AA07-BF51F2C80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32228-8C0B-094E-8FA6-9E6E32711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7E0A55-4A9A-D64B-A9DE-CE09DDDA4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663D53-4B56-E743-A165-02B369E6C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2FF3-E2B6-1B4A-825A-38689BAFA5D8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798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586B4-4712-3944-9FBC-74DC72A35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FEEA3-6C27-4541-B6C1-8500013D6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180452-E0B3-0945-A0B3-C8FD68F51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1D44-6743-714A-904D-0BCCAC61758D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5401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456F7-5290-9441-9408-41602A1FC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B85B0-203E-4A41-A009-4332499CE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55ED8C-A5C7-7442-BF28-04AA45981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65ED5-51F1-574A-8929-814AB2C5C9F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3726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C97733-C955-6046-B70D-8AA344C25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0FB27-DC18-2C45-B23F-2D4AA0C8F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CC83D-9A18-E848-AAA0-E8E1DDCC0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A6C9-185A-344B-A934-C9ADEB98D51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977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C4673-EA00-EE46-B005-F592753EC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8EB70-DACB-CB4B-A3B6-D17CE608F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D23B1-129F-3743-91D3-F8BC812A2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2A71-2543-8349-82D7-8701B385863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533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A8268-5334-D744-B4C6-CFB0DCB75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955FC-7C43-A843-9A7A-0A7FEDA09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0AFB7-F8D5-2D46-AA35-5832EAD4C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74A4-697C-9847-A274-2C7868084FEC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38904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6DD5E-C8C4-5149-B0BD-3B26E0970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7A4F5E-4B39-4841-9190-EFD515A69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E326A8-1378-694A-9430-AD39C46DB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CD25-2D35-5542-8BF3-BB41F6C5251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50793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B608D6-E005-634E-A54E-7DEC3ADFF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725A4-9570-6642-BBDB-9727A02DA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44E27-BA79-6045-B661-16E6F8270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8012-2D66-9146-A368-258B6273C0C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125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03BD95-1066-C042-9BD4-F23218821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294336-FC08-CE4C-A479-D45E91A92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DB2723-F739-274D-80AA-83027A105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7FAB-8320-CE4C-A7FA-66D011F2C46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555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99775-ED2A-5647-B550-CC636124E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0D3C-1E28-A649-9111-7FE528B89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DC79F-4FFB-9F49-A8C0-72E3543B9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1D5C-D820-E745-B4E4-31CF5A88B7E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3578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47E66-F84E-3B46-8D6A-6332D932E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04E7D-0D02-A647-BE72-BF966714C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CC3DC-4339-274F-822D-A71C5D5E4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075C-010A-3841-B8DD-A0EBB66ECD7B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982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D33A79-6C1A-804F-B148-09E4FFF4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85AB91-FF36-014B-A1C9-9498A44AA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текста</a:t>
            </a:r>
          </a:p>
          <a:p>
            <a:pPr lvl="1"/>
            <a:r>
              <a:rPr lang="ru-RU" altLang="ru-KZ"/>
              <a:t>Второй уровень</a:t>
            </a:r>
          </a:p>
          <a:p>
            <a:pPr lvl="2"/>
            <a:r>
              <a:rPr lang="ru-RU" altLang="ru-KZ"/>
              <a:t>Третий уровень</a:t>
            </a:r>
          </a:p>
          <a:p>
            <a:pPr lvl="3"/>
            <a:r>
              <a:rPr lang="ru-RU" altLang="ru-KZ"/>
              <a:t>Четвертый уровень</a:t>
            </a:r>
          </a:p>
          <a:p>
            <a:pPr lvl="4"/>
            <a:r>
              <a:rPr lang="ru-RU" altLang="ru-KZ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5C310B-6E4B-A249-BB7B-D22B59CC36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4F382B-42C5-AF4B-8C23-488A35CDB7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31C22D-5B50-4C48-9C15-7B5DAADC18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1646C5-2950-C244-AC11-26154787015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ta-vesna@yandex.k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report03.metrics.ekt.gr/en/appendixIII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ncites-help.isiknowledge.com/live/globalComparisonsGroup/globalComparisons/subjAreaSchemesGroup/ERAFOR.html" TargetMode="External"/><Relationship Id="rId2" Type="http://schemas.openxmlformats.org/officeDocument/2006/relationships/hyperlink" Target="http://incites.isiknowledge.com/common/help/h_multidisc_doc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ncites-help.isiknowledge.com/live/globalComparisonsGroup/globalComparisons/subjAreaSchemesGroup/chinaSCADCsubjEng.html" TargetMode="External"/><Relationship Id="rId4" Type="http://schemas.openxmlformats.org/officeDocument/2006/relationships/hyperlink" Target="http://incites-help.isiknowledge.com/live/globalComparisonsGroup/globalComparisons/subjAreaSchemesGroup/uk2014REF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tech.ru/info/catalogs/grnti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8%D0%B4%D0%B5%D1%80%D0%BB%D0%B0%D0%BD%D0%B4%D1%81%D0%BA%D0%B8%D0%B9_%D1%8F%D0%B7%D1%8B%D0%BA" TargetMode="External"/><Relationship Id="rId13" Type="http://schemas.openxmlformats.org/officeDocument/2006/relationships/hyperlink" Target="https://ru.wikipedia.org/wiki/%D0%94%D1%8C%D1%8E%D0%B8,_%D0%9C%D0%B5%D0%BB%D0%B2%D0%B8%D0%BB" TargetMode="External"/><Relationship Id="rId18" Type="http://schemas.openxmlformats.org/officeDocument/2006/relationships/hyperlink" Target="https://ru.wikipedia.org/w/index.php?title=%D0%94%D0%B5%D0%BB%D0%BE%D1%80%D0%BC%D0%B5%D0%BB%D1%8C,_%D0%96%D0%B0%D0%BD&amp;action=edit&amp;redlink=1" TargetMode="External"/><Relationship Id="rId3" Type="http://schemas.openxmlformats.org/officeDocument/2006/relationships/hyperlink" Target="https://ru.wikipedia.org/wiki/%D0%91%D0%B5%D0%BB%D1%8C%D0%B3%D0%B8%D1%8F" TargetMode="External"/><Relationship Id="rId7" Type="http://schemas.openxmlformats.org/officeDocument/2006/relationships/hyperlink" Target="https://ru.wikipedia.org/wiki/%D0%91%D1%80%D1%8E%D1%81%D1%81%D0%B5%D0%BB%D1%8C" TargetMode="External"/><Relationship Id="rId12" Type="http://schemas.openxmlformats.org/officeDocument/2006/relationships/hyperlink" Target="https://ru.wikipedia.org/wiki/%D0%A3%D0%BD%D0%B8%D0%B2%D0%B5%D1%80%D1%81%D0%B0%D0%BB%D1%8C%D0%BD%D0%B0%D1%8F_%D0%B4%D0%B5%D1%81%D1%8F%D1%82%D0%B8%D1%87%D0%BD%D0%B0%D1%8F_%D0%BA%D0%BB%D0%B0%D1%81%D1%81%D0%B8%D1%84%D0%B8%D0%BA%D0%B0%D1%86%D0%B8%D1%8F#cite_note-_1b450ae0eac56619-4" TargetMode="External"/><Relationship Id="rId17" Type="http://schemas.openxmlformats.org/officeDocument/2006/relationships/hyperlink" Target="https://ru.wikipedia.org/wiki/1794_%D0%B3%D0%BE%D0%B4" TargetMode="External"/><Relationship Id="rId2" Type="http://schemas.openxmlformats.org/officeDocument/2006/relationships/hyperlink" Target="https://ru.wikipedia.org/wiki/&#1059;&#1085;&#1080;&#1074;&#1077;&#1088;&#1089;&#1072;&#1083;&#1100;&#1085;&#1072;&#1103;_&#1076;&#1077;&#1089;&#1103;&#1090;&#1080;&#1095;&#1085;&#1072;&#1103;_&#1082;&#1083;&#1072;&#1089;&#1089;&#1080;&#1092;&#1080;&#1082;&#1072;&#1094;&#1080;&#1103;" TargetMode="External"/><Relationship Id="rId16" Type="http://schemas.openxmlformats.org/officeDocument/2006/relationships/hyperlink" Target="https://ru.wikipedia.org/wiki/%D0%90%D0%BF%D1%80%D0%B8%D0%BE%D1%80%D0%BD%D1%8B%D0%B9_%D1%8F%D0%B7%D1%8B%D0%BA" TargetMode="External"/><Relationship Id="rId20" Type="http://schemas.openxmlformats.org/officeDocument/2006/relationships/hyperlink" Target="https://ru.wikipedia.org/wiki/%D0%A3%D0%BD%D0%B8%D0%B2%D0%B5%D1%80%D1%81%D0%B0%D0%BB%D1%8C%D0%BD%D0%B0%D1%8F_%D0%B4%D0%B5%D1%81%D1%8F%D1%82%D0%B8%D1%87%D0%BD%D0%B0%D1%8F_%D0%BA%D0%BB%D0%B0%D1%81%D1%81%D0%B8%D1%84%D0%B8%D0%BA%D0%B0%D1%86%D0%B8%D1%8F#cite_note-_c9658212ae22e3fe-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895_%D0%B3%D0%BE%D0%B4" TargetMode="External"/><Relationship Id="rId11" Type="http://schemas.openxmlformats.org/officeDocument/2006/relationships/hyperlink" Target="https://ru.wikipedia.org/wiki/%D0%94%D0%B5%D1%81%D1%8F%D1%82%D0%B8%D1%87%D0%BD%D0%B0%D1%8F_%D0%BA%D0%BB%D0%B0%D1%81%D1%81%D0%B8%D1%84%D0%B8%D0%BA%D0%B0%D1%86%D0%B8%D1%8F_%D0%94%D1%8C%D1%8E%D0%B8" TargetMode="External"/><Relationship Id="rId5" Type="http://schemas.openxmlformats.org/officeDocument/2006/relationships/hyperlink" Target="https://ru.wikipedia.org/wiki/%D0%9B%D0%B0%D1%84%D0%BE%D0%BD%D1%82%D0%B5%D0%BD,_%D0%90%D0%BD%D1%80%D0%B8" TargetMode="External"/><Relationship Id="rId15" Type="http://schemas.openxmlformats.org/officeDocument/2006/relationships/hyperlink" Target="https://ru.wikipedia.org/wiki/1876_%D0%B3%D0%BE%D0%B4" TargetMode="External"/><Relationship Id="rId10" Type="http://schemas.openxmlformats.org/officeDocument/2006/relationships/hyperlink" Target="https://ru.wikipedia.org/wiki/%D0%A3%D0%BD%D0%B8%D0%B2%D0%B5%D1%80%D1%81%D0%B0%D0%BB%D1%8C%D0%BD%D0%B0%D1%8F_%D0%B4%D0%B5%D1%81%D1%8F%D1%82%D0%B8%D1%87%D0%BD%D0%B0%D1%8F_%D0%BA%D0%BB%D0%B0%D1%81%D1%81%D0%B8%D1%84%D0%B8%D0%BA%D0%B0%D1%86%D0%B8%D1%8F#cite_note-3" TargetMode="External"/><Relationship Id="rId19" Type="http://schemas.openxmlformats.org/officeDocument/2006/relationships/hyperlink" Target="https://ru.wikipedia.org/wiki/%D0%9D%D0%B0%D1%86%D0%B8%D0%BE%D0%BD%D0%B0%D0%BB%D1%8C%D0%BD%D1%8B%D0%B9_%D0%BA%D0%BE%D0%BD%D0%B2%D0%B5%D0%BD%D1%82" TargetMode="External"/><Relationship Id="rId4" Type="http://schemas.openxmlformats.org/officeDocument/2006/relationships/hyperlink" Target="https://ru.wikipedia.org/wiki/%D0%9E%D1%82%D0%BB%D0%B5,_%D0%9F%D0%BE%D0%BB%D1%8C" TargetMode="External"/><Relationship Id="rId9" Type="http://schemas.openxmlformats.org/officeDocument/2006/relationships/hyperlink" Target="https://ru.wikipedia.org/wiki/1897_%D0%B3%D0%BE%D0%B4" TargetMode="External"/><Relationship Id="rId14" Type="http://schemas.openxmlformats.org/officeDocument/2006/relationships/hyperlink" Target="https://ru.wikipedia.org/wiki/%D0%91%D0%B8%D0%B1%D0%BB%D0%B8%D0%BE%D1%82%D0%B5%D0%BA%D0%B0_%D0%9A%D0%BE%D0%BD%D0%B3%D1%80%D0%B5%D1%81%D1%81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4%D0%B5%D1%81%D1%8F%D1%82%D0%B8%D1%87%D0%BD%D1%8B%D0%B9_%D0%BA%D0%BE%D0%B4&amp;action=edit&amp;redlink=1" TargetMode="External"/><Relationship Id="rId3" Type="http://schemas.openxmlformats.org/officeDocument/2006/relationships/hyperlink" Target="https://ru.wikipedia.org/wiki/1905_%D0%B3%D0%BE%D0%B4" TargetMode="External"/><Relationship Id="rId7" Type="http://schemas.openxmlformats.org/officeDocument/2006/relationships/hyperlink" Target="https://ru.wikipedia.org/wiki/%D0%98%D0%B5%D1%80%D0%B0%D1%80%D1%85%D0%B8%D1%8F" TargetMode="External"/><Relationship Id="rId2" Type="http://schemas.openxmlformats.org/officeDocument/2006/relationships/hyperlink" Target="https://ru.wikipedia.org/w/index.php?title=%D0%9C%D0%B5%D0%B6%D0%B4%D1%83%D0%BD%D0%B0%D1%80%D0%BE%D0%B4%D0%BD%D0%B0%D1%8F_%D1%84%D0%B5%D0%B4%D0%B5%D1%80%D0%B0%D1%86%D0%B8%D1%8F_%D0%BF%D0%BE_%D0%B8%D0%BD%D1%84%D0%BE%D1%80%D0%BC%D0%B0%D1%86%D0%B8%D0%B8_%D0%B8_%D0%B4%D0%BE%D0%BA%D1%83%D0%BC%D0%B5%D0%BD%D1%82%D0%B0%D1%86%D0%B8%D0%B8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dcc.ru/" TargetMode="External"/><Relationship Id="rId5" Type="http://schemas.openxmlformats.org/officeDocument/2006/relationships/hyperlink" Target="https://ru.wikipedia.org/wiki/%D0%92%D1%81%D0%B5%D1%80%D0%BE%D1%81%D1%81%D0%B8%D0%B9%D1%81%D0%BA%D0%B8%D0%B9_%D0%B8%D0%BD%D1%81%D1%82%D0%B8%D1%82%D1%83%D1%82_%D0%BD%D0%B0%D1%83%D1%87%D0%BD%D0%BE%D0%B9_%D0%B8_%D1%82%D0%B5%D1%85%D0%BD%D0%B8%D1%87%D0%B5%D1%81%D0%BA%D0%BE%D0%B9_%D0%B8%D0%BD%D1%84%D0%BE%D1%80%D0%BC%D0%B0%D1%86%D0%B8%D0%B8_%D0%A0%D0%90%D0%9D" TargetMode="External"/><Relationship Id="rId4" Type="http://schemas.openxmlformats.org/officeDocument/2006/relationships/hyperlink" Target="https://ru.wikipedia.org/wiki/%D0%98%D0%BD%D1%82%D0%B5%D0%BB%D0%BB%D0%B5%D0%BA%D1%82%D1%83%D0%B0%D0%BB%D1%8C%D0%BD%D0%B0%D1%8F_%D1%81%D0%BE%D0%B1%D1%81%D1%82%D0%B2%D0%B5%D0%BD%D0%BD%D0%BE%D1%81%D1%82%D1%8C" TargetMode="External"/><Relationship Id="rId9" Type="http://schemas.openxmlformats.org/officeDocument/2006/relationships/hyperlink" Target="https://www.teacode.com/online/udc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80/444/3270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larivate.com/derwent/dwpi-reference-center/dwpi-coverage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ode.com/online/udc/" TargetMode="External"/><Relationship Id="rId7" Type="http://schemas.openxmlformats.org/officeDocument/2006/relationships/hyperlink" Target="https://images.webofknowledge.com/images/help/ru_RU/DII/hs_derwent_indexes.html" TargetMode="External"/><Relationship Id="rId2" Type="http://schemas.openxmlformats.org/officeDocument/2006/relationships/hyperlink" Target="https://www.vyatsu.ru/uploads/file/1703/kody_oecd_mezhdunarodnye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arivate.com/derwent/dwpi-reference-center/dwpi-coverage/" TargetMode="External"/><Relationship Id="rId5" Type="http://schemas.openxmlformats.org/officeDocument/2006/relationships/hyperlink" Target="http://www.extech.ru/info/catalogs/grnti/" TargetMode="External"/><Relationship Id="rId4" Type="http://schemas.openxmlformats.org/officeDocument/2006/relationships/hyperlink" Target="https://ru.wikipedia.org/wiki/&#1059;&#1085;&#1080;&#1074;&#1077;&#1088;&#1089;&#1072;&#1083;&#1100;&#1085;&#1072;&#1103;_&#1076;&#1077;&#1089;&#1103;&#1090;&#1080;&#1095;&#1085;&#1072;&#1103;_&#1082;&#1083;&#1072;&#1089;&#1089;&#1080;&#1092;&#1080;&#1082;&#1072;&#1094;&#1080;&#1103;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5">
            <a:extLst>
              <a:ext uri="{FF2B5EF4-FFF2-40B4-BE49-F238E27FC236}">
                <a16:creationId xmlns:a16="http://schemas.microsoft.com/office/drawing/2014/main" id="{A13A2D97-28F4-D745-BEE3-6871CEB0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FAD6D-893C-5643-AE82-2B737B15099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KZ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76F2D5-7ED5-7249-B948-6349206B68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3700" y="1811338"/>
            <a:ext cx="8496300" cy="1852612"/>
          </a:xfrm>
          <a:effectLst>
            <a:outerShdw dist="53882" dir="2700000" algn="ctr" rotWithShape="0">
              <a:srgbClr val="CCECFF"/>
            </a:outerShdw>
          </a:effectLst>
        </p:spPr>
        <p:txBody>
          <a:bodyPr/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МЕТ 3222 Документальные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источники информации. </a:t>
            </a:r>
            <a: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Поиск документальных источников информации</a:t>
            </a:r>
            <a: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международные классификаторы, ГРНТИ. Патентный поиск с использованием базы данных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Derwent Innovations Index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F249D2-A289-AB44-A96C-ABCEE1C103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49800"/>
            <a:ext cx="6400800" cy="1774825"/>
          </a:xfrm>
        </p:spPr>
        <p:txBody>
          <a:bodyPr/>
          <a:lstStyle/>
          <a:p>
            <a:pPr eaLnBrk="1" hangingPunct="1"/>
            <a:r>
              <a:rPr lang="ru-RU" altLang="ru-KZ" sz="2000" u="sng" dirty="0">
                <a:solidFill>
                  <a:schemeClr val="accent2"/>
                </a:solidFill>
              </a:rPr>
              <a:t>Усольцева Галина Александровна</a:t>
            </a:r>
          </a:p>
          <a:p>
            <a:pPr eaLnBrk="1" hangingPunct="1"/>
            <a:r>
              <a:rPr lang="ru-RU" altLang="ru-KZ" sz="1000" dirty="0">
                <a:solidFill>
                  <a:schemeClr val="accent2"/>
                </a:solidFill>
              </a:rPr>
              <a:t>(ФИО преподавателя)</a:t>
            </a:r>
          </a:p>
          <a:p>
            <a:pPr eaLnBrk="1" hangingPunct="1"/>
            <a:endParaRPr lang="ru-RU" altLang="ru-KZ" sz="1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KZ" sz="2000" dirty="0">
                <a:solidFill>
                  <a:schemeClr val="accent2"/>
                </a:solidFill>
                <a:hlinkClick r:id="rId3"/>
              </a:rPr>
              <a:t>nota-vesna@yandex.kz</a:t>
            </a:r>
            <a:r>
              <a:rPr lang="en-US" altLang="ru-KZ" sz="2000" dirty="0">
                <a:solidFill>
                  <a:schemeClr val="accent2"/>
                </a:solidFill>
              </a:rPr>
              <a:t> </a:t>
            </a:r>
            <a:r>
              <a:rPr lang="ru-RU" altLang="ru-KZ" sz="2000" dirty="0">
                <a:solidFill>
                  <a:schemeClr val="accent2"/>
                </a:solidFill>
              </a:rPr>
              <a:t>         </a:t>
            </a:r>
            <a:endParaRPr lang="en-US" altLang="ru-KZ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KZ" sz="2000" u="sng" dirty="0">
                <a:solidFill>
                  <a:schemeClr val="accent2"/>
                </a:solidFill>
              </a:rPr>
              <a:t>+7-701-742-95-22</a:t>
            </a:r>
            <a:endParaRPr lang="ru-RU" altLang="ru-KZ" sz="1000" u="sng" dirty="0">
              <a:solidFill>
                <a:schemeClr val="accent2"/>
              </a:solidFill>
            </a:endParaRPr>
          </a:p>
          <a:p>
            <a:pPr eaLnBrk="1" hangingPunct="1"/>
            <a:endParaRPr lang="ru-RU" altLang="ru-KZ" sz="1000" dirty="0">
              <a:solidFill>
                <a:schemeClr val="accent2"/>
              </a:solidFill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6193609-BE5F-9348-8AD4-EAA6B669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92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KZ" sz="1400" u="sng">
                <a:solidFill>
                  <a:schemeClr val="accent2"/>
                </a:solidFill>
              </a:rPr>
              <a:t>Металлургические процессы, теплотехника и технологии специальных материалов</a:t>
            </a:r>
            <a:br>
              <a:rPr lang="ru-RU" altLang="ru-KZ" sz="1400" u="sng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>(кафедра)</a:t>
            </a:r>
            <a:br>
              <a:rPr lang="ru-RU" altLang="ru-KZ" sz="1200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/>
            </a:r>
            <a:br>
              <a:rPr lang="ru-RU" altLang="ru-KZ" sz="1200">
                <a:solidFill>
                  <a:schemeClr val="accent2"/>
                </a:solidFill>
              </a:rPr>
            </a:br>
            <a:r>
              <a:rPr lang="ru-RU" altLang="ru-KZ" sz="2000" b="1" u="sng">
                <a:solidFill>
                  <a:srgbClr val="C00000"/>
                </a:solidFill>
              </a:rPr>
              <a:t>Методы научных исследований</a:t>
            </a:r>
            <a:r>
              <a:rPr lang="ru-RU" altLang="ru-KZ" sz="2000">
                <a:solidFill>
                  <a:schemeClr val="accent2"/>
                </a:solidFill>
              </a:rPr>
              <a:t/>
            </a:r>
            <a:br>
              <a:rPr lang="ru-RU" altLang="ru-KZ" sz="2000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>(дисциплина)</a:t>
            </a:r>
            <a:br>
              <a:rPr lang="ru-RU" altLang="ru-KZ" sz="1200">
                <a:solidFill>
                  <a:schemeClr val="accent2"/>
                </a:solidFill>
              </a:rPr>
            </a:br>
            <a:endParaRPr lang="ru-RU" altLang="ru-KZ" sz="1200">
              <a:solidFill>
                <a:schemeClr val="accent2"/>
              </a:solidFill>
            </a:endParaRP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C057343-2F8A-D542-A9A8-9BF8A2E5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3860800"/>
            <a:ext cx="71294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Практическое занятие № 10</a:t>
            </a:r>
          </a:p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1 академический час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87524" y="1052736"/>
            <a:ext cx="85689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4813" algn="just"/>
            <a:r>
              <a:rPr lang="ru-RU" b="1" dirty="0">
                <a:solidFill>
                  <a:srgbClr val="0070C0"/>
                </a:solidFill>
              </a:rPr>
              <a:t>Материалы конференции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/>
              <a:t>- разовый сборник, выпускаемый по итогам конференции (научной, научно-практической, научно-методической и т. п.) и составленный из докладов, выступлений, решений конференции, ее рекомендаций, обращений и других материалов. </a:t>
            </a:r>
          </a:p>
          <a:p>
            <a:pPr indent="404813" algn="just"/>
            <a:r>
              <a:rPr lang="ru-RU" dirty="0"/>
              <a:t>Содержанием материалов является информация, характер которой обусловливается видом и тематическим профилем конференции и отражает научные решения, идеи, концепции, взгляды, сформированные в результате проработок и исследований на этапе подготовки к конференции и прошедшие на ней коллективное обсуждение и апробацию. </a:t>
            </a:r>
          </a:p>
          <a:p>
            <a:pPr indent="404813" algn="just"/>
            <a:r>
              <a:rPr lang="ru-RU" dirty="0"/>
              <a:t>Ценность такой информации в том, что она отражает не только согласованные точки зрения и подходы, но и противоречивые, следствием чего может быть проблемная ситуация, требующая новых исследований, поиска новых решений. </a:t>
            </a:r>
          </a:p>
          <a:p>
            <a:pPr indent="404813" algn="just"/>
            <a:r>
              <a:rPr lang="ru-RU" dirty="0"/>
              <a:t>Назначение материалов конференции - закрепление и распространение информации, подытоживающей научные (научно-практические, научно-методические) достижения на определенное время и оповещение научной общественности о перспективных направлениях дальнейших исследований, практической и методической деятельности в данной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9540858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87524" y="962760"/>
            <a:ext cx="85689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Депонированные рукописи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переданные на хранение в орган-депозитарий научные работы, выполненные индивидуально или в соавторстве и рассчитанные на ограниченный круг потребителей. Депонирование сокращает срок публикации, обеспечивает доступ исследователей к непубликуемым материалам. Депонирование осуществляется централизованно. Сведения о депонированных рукописях отражаются в реферативных журналах (РЖ) и библиографических указателях. </a:t>
            </a:r>
          </a:p>
          <a:p>
            <a:pPr indent="44767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заинтересованные потребители могут заказать ксерокопию любой депонированной рукописи. Депонирование было введено в 60-х годах ХХ века с целью ознакомления ученых и специалистов с рукописями статей и обзоров узкоспециального характера, которые нецелесообразно публиковать обычными способами печати. Рукописи разных научных направлений депонируются разными органами-депозитариями: по естественным, точным наукам и технике - в ВИНИТИ, по общественным наукам - в ИНИОН и т. д.</a:t>
            </a:r>
          </a:p>
          <a:p>
            <a:pPr indent="44767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Депонированные рукописи приравниваются к публикациям. Авторы сохраняют право на публикацию статей в научных изданиях. Ограничения по объему депонированных рукописей значительно меньше, чем для публикаций, что позволяет автору более полно представить результаты своей работы.</a:t>
            </a:r>
          </a:p>
          <a:p>
            <a:pPr indent="447675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отчет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отчет научной организации о проведенном исследовании.</a:t>
            </a:r>
          </a:p>
          <a:p>
            <a:pPr indent="447675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265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87524" y="962760"/>
            <a:ext cx="85689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0538" algn="just"/>
            <a:r>
              <a:rPr lang="ru-RU" b="1" i="1" dirty="0">
                <a:solidFill>
                  <a:srgbClr val="0070C0"/>
                </a:solidFill>
              </a:rPr>
              <a:t>Учебная книга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dirty="0"/>
              <a:t>– это основное средство обучения, элемент учебного процесса, в котором отражены систематизированные сведения научного или прикладного характера, изложенные в форме, удобной для изучения и преподавания, и рассчитанное на учащихся разного возраста и ступени обучения.</a:t>
            </a:r>
          </a:p>
          <a:p>
            <a:pPr indent="490538" algn="just"/>
            <a:r>
              <a:rPr lang="ru-RU" dirty="0"/>
              <a:t>Раскроем виды и назначение основных учебных книг, в которых также можно найти научную информацию.</a:t>
            </a:r>
          </a:p>
          <a:p>
            <a:pPr indent="490538" algn="just"/>
            <a:r>
              <a:rPr lang="ru-RU" b="1" dirty="0">
                <a:solidFill>
                  <a:srgbClr val="0070C0"/>
                </a:solidFill>
              </a:rPr>
              <a:t>Учебник</a:t>
            </a:r>
            <a:r>
              <a:rPr lang="ru-RU" dirty="0"/>
              <a:t> - основное учебное издание по дисциплине, которое содержит, прежде всего, базовые знания предмета. Включает апробированные данные и сведения, раскрывает методические аспекты получения знаний в той или иной области, дает характеристику важнейших процессов и явлений, составляющих «школу» данной дисциплины. Материал учебника организован таким образом, чтобы обучаемый имел возможность самостоятельно освоить смысл изложения. Учебник создается с учетом специфики уровня знаний и возможности восприятия информации обучаемым. Данное издание дает полное представление об учебной дисциплине. Объем и структура учебника определяются соответствующей учебной программой, которую учебник охватывает целиком.</a:t>
            </a:r>
          </a:p>
        </p:txBody>
      </p:sp>
    </p:spTree>
    <p:extLst>
      <p:ext uri="{BB962C8B-B14F-4D97-AF65-F5344CB8AC3E}">
        <p14:creationId xmlns:p14="http://schemas.microsoft.com/office/powerpoint/2010/main" val="13087608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87524" y="962760"/>
            <a:ext cx="85689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b="1" dirty="0">
                <a:solidFill>
                  <a:srgbClr val="0070C0"/>
                </a:solidFill>
              </a:rPr>
              <a:t>Учебное пособие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/>
              <a:t>выпускается в дополнение к учебнику. Оно соответствует программе учебного курса в целом или ее разделу и содержит в основном новый материал по курсу, расширяя фундаментальные знания, включенные в учебник. Содержание учебного пособия в большей мере, чем содержание учебника, отражает актуальные проблемы и тенденции развития отрасли. В учебное пособие можно включать спорные проблемы, демонстрируя разные точки зрения на проблему. Учебные пособия предназначены для расширения, углубления и лучшего усвоения знаний, предусмотренных учебными программами и изложенными в учебнике.</a:t>
            </a:r>
          </a:p>
          <a:p>
            <a:pPr indent="447675" algn="just"/>
            <a:endParaRPr lang="ru-RU" b="1" dirty="0"/>
          </a:p>
          <a:p>
            <a:pPr indent="447675" algn="just"/>
            <a:r>
              <a:rPr lang="ru-RU" b="1" dirty="0">
                <a:solidFill>
                  <a:srgbClr val="0070C0"/>
                </a:solidFill>
              </a:rPr>
              <a:t>Курс лекций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/>
              <a:t>включает лекции одного автора по дисциплине или взаимосвязанные между собою лекции нескольких авторов по нескольким вопросам одной дисциплины. Курс лекций является дополнением к учебнику и излагает в основном новый оригинальный материал. Лекции создаются на базе прочитанного материала. Курс лекций - авторская работа, раскрывающая конкретные проблемы, ставящая спорные вопросы, отражающая собственную позицию автора. В лекциях проявляется творческое индивидуальное начало автора, так как в них раскрывается позиция автора по отношению к поставленным проблемам.</a:t>
            </a:r>
          </a:p>
        </p:txBody>
      </p:sp>
    </p:spTree>
    <p:extLst>
      <p:ext uri="{BB962C8B-B14F-4D97-AF65-F5344CB8AC3E}">
        <p14:creationId xmlns:p14="http://schemas.microsoft.com/office/powerpoint/2010/main" val="34257329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457200" y="962760"/>
            <a:ext cx="8229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4813" algn="just"/>
            <a:r>
              <a:rPr lang="ru-RU" b="1" dirty="0">
                <a:solidFill>
                  <a:srgbClr val="0070C0"/>
                </a:solidFill>
              </a:rPr>
              <a:t>Конспект лекций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/>
              <a:t>включает основные положения лекционного курса. Готовится по новой дисциплине или в дополнение к учебнику. Как правило, в нем рассматривают новые проблемы, раскрывают альтернативные решения, характеризуют оригинальные направления развития отрасли.</a:t>
            </a:r>
          </a:p>
          <a:p>
            <a:pPr indent="404813" algn="just"/>
            <a:r>
              <a:rPr lang="ru-RU" b="1" dirty="0">
                <a:solidFill>
                  <a:srgbClr val="0070C0"/>
                </a:solidFill>
              </a:rPr>
              <a:t>Хрестоматия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/>
              <a:t>- сборник текстов, иллюстрирующих содержание учебника. В хрестоматию включают документы, литературные произведения и фрагменты из них, а также методические указания, разъясняющие тексты, связывающие их с вопросами учебной дисциплины.</a:t>
            </a:r>
          </a:p>
          <a:p>
            <a:pPr indent="404813" algn="just"/>
            <a:endParaRPr lang="ru-RU" b="1" dirty="0">
              <a:solidFill>
                <a:srgbClr val="C00000"/>
              </a:solidFill>
            </a:endParaRPr>
          </a:p>
          <a:p>
            <a:pPr indent="404813" algn="just"/>
            <a:r>
              <a:rPr lang="ru-RU" b="1" dirty="0">
                <a:solidFill>
                  <a:srgbClr val="C00000"/>
                </a:solidFill>
              </a:rPr>
              <a:t>2. Периодическое издание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/>
              <a:t>- сериальное издание, выходящее через определенные промежутки времени, как правило, с постоянным для каждого года числом номеров (выпусков), не повторяющимися по содержанию, однотипно оформленными, нумерованными и (или) датированными выпусками, имеющими одинаковое заглавие. Периодические издания могут быть ежедневными, еженедельными, ежемесячными, ежеквартальными, ежегодными. Выделяют следующие виды периодических изданий: </a:t>
            </a:r>
            <a:r>
              <a:rPr lang="ru-RU" i="1" dirty="0">
                <a:solidFill>
                  <a:srgbClr val="0070C0"/>
                </a:solidFill>
              </a:rPr>
              <a:t>газета, журнал, бюллетень и др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3063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323528" y="1198354"/>
            <a:ext cx="822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sz="2000" b="1" dirty="0">
                <a:solidFill>
                  <a:srgbClr val="0070C0"/>
                </a:solidFill>
              </a:rPr>
              <a:t>Газета</a:t>
            </a:r>
            <a:r>
              <a:rPr lang="ru-RU" sz="2000" dirty="0"/>
              <a:t> - это периодическое издание, выходящее через краткие промежутки времени, содержащее официальные материалы, оперативную информацию и статьи по актуальным общественно-политическим, научным, производственным и другим вопросам, а также литературные произведения и рекламу. В зависимости от типа и назначения газеты имеют разные сроки выхода - от 1 до 7 раз в неделю, различные тиражи и форматы. </a:t>
            </a:r>
          </a:p>
          <a:p>
            <a:pPr indent="447675" algn="just"/>
            <a:endParaRPr lang="ru-RU" sz="2000" dirty="0"/>
          </a:p>
          <a:p>
            <a:pPr indent="447675" algn="just"/>
            <a:r>
              <a:rPr lang="ru-RU" sz="2000" dirty="0"/>
              <a:t>Газета может выпускаться в течение короткого времени, ограниченного определенным мероприятием - конференцией, фестивалем и т. п. Наряду с основным выпуском, газета может издаваться в расширенном варианте за счет приложений. Газеты могут быть общеполитическими или специализированными, которые освещают отдельные проблемы общественной жизни, науки, техники и других областей деятельности и адресованы определенным категориям читателей.</a:t>
            </a:r>
          </a:p>
        </p:txBody>
      </p:sp>
    </p:spTree>
    <p:extLst>
      <p:ext uri="{BB962C8B-B14F-4D97-AF65-F5344CB8AC3E}">
        <p14:creationId xmlns:p14="http://schemas.microsoft.com/office/powerpoint/2010/main" val="19509013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953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457200" y="1340768"/>
            <a:ext cx="822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sz="2000" b="1" dirty="0">
                <a:solidFill>
                  <a:srgbClr val="0070C0"/>
                </a:solidFill>
              </a:rPr>
              <a:t>Журнал</a:t>
            </a:r>
            <a:r>
              <a:rPr lang="ru-RU" sz="2000" dirty="0"/>
              <a:t> – это периодическое журнальное издание, которое содержит статьи и рефераты по различным общественно-политическим, научным, производственным и другим вопросам, а также литературные произведения и рекламу, имеющее постоянную рубрикацию, официально утвержденное в качестве данного вида издания.</a:t>
            </a:r>
          </a:p>
          <a:p>
            <a:pPr indent="447675" algn="just"/>
            <a:endParaRPr lang="ru-RU" sz="2000" b="1" dirty="0">
              <a:solidFill>
                <a:srgbClr val="0070C0"/>
              </a:solidFill>
            </a:endParaRPr>
          </a:p>
          <a:p>
            <a:pPr indent="447675" algn="just"/>
            <a:r>
              <a:rPr lang="ru-RU" sz="2000" b="1" dirty="0">
                <a:solidFill>
                  <a:srgbClr val="0070C0"/>
                </a:solidFill>
              </a:rPr>
              <a:t>Бюллетень</a:t>
            </a:r>
            <a:r>
              <a:rPr lang="ru-RU" sz="2000" dirty="0"/>
              <a:t> - издание, которое выходит оперативно и содержит краткие официальные материалы по вопросам, входящим в круг ведения выпускающей его организации. Он может быть как периодическим, так и продолжающимся. Периодические бюллетени имеют, как правило, постоянную рубрикацию. Различают бюллетени нормативные, справочные, рекламные, бюллетени-хроники, бюллетени-таблицы, статистические бюллетени.</a:t>
            </a:r>
          </a:p>
          <a:p>
            <a:pPr indent="447675"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797100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845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Электронные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457200" y="692696"/>
            <a:ext cx="8229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0538" algn="just"/>
            <a:r>
              <a:rPr lang="ru-RU" dirty="0"/>
              <a:t>Развитие электронных технологий создания, хранения и доставки документов обусловили появление компактных оптических дисков, глобальных информационных сетей и других электронных источников информации.</a:t>
            </a:r>
          </a:p>
          <a:p>
            <a:pPr indent="490538" algn="just"/>
            <a:endParaRPr lang="ru-RU" dirty="0"/>
          </a:p>
          <a:p>
            <a:pPr indent="490538" algn="just"/>
            <a:r>
              <a:rPr lang="ru-RU" dirty="0"/>
              <a:t>В зависимости </a:t>
            </a:r>
            <a:r>
              <a:rPr lang="ru-RU" b="1" i="1" dirty="0"/>
              <a:t>от режима доступа</a:t>
            </a:r>
            <a:r>
              <a:rPr lang="ru-RU" dirty="0"/>
              <a:t> электронные источники информации можно разделить на источники </a:t>
            </a:r>
            <a:r>
              <a:rPr lang="ru-RU" i="1" dirty="0"/>
              <a:t>локального доступа</a:t>
            </a:r>
            <a:r>
              <a:rPr lang="ru-RU" dirty="0"/>
              <a:t> (с информацией, зафиксированной на отдельном физическом носителе, который должен быть помещен пользователем в компьютер) и источники </a:t>
            </a:r>
            <a:r>
              <a:rPr lang="ru-RU" i="1" dirty="0"/>
              <a:t>удаленного доступа</a:t>
            </a:r>
            <a:r>
              <a:rPr lang="ru-RU" dirty="0"/>
              <a:t> (с информацией на винчестере либо других запоминающих устройствах или размещенной в информационных сетях, в Интернете). Материалы, содержащиеся в электронных источниках локального и удаленного доступа, считаются опубликованными. </a:t>
            </a:r>
          </a:p>
          <a:p>
            <a:pPr indent="490538" algn="just"/>
            <a:endParaRPr lang="ru-RU" dirty="0"/>
          </a:p>
          <a:p>
            <a:pPr indent="490538" algn="just"/>
            <a:r>
              <a:rPr lang="ru-RU" dirty="0"/>
              <a:t>В настоящее время из существующих видов электронных источников можно выделить следующие: </a:t>
            </a:r>
            <a:r>
              <a:rPr lang="ru-RU" i="1" dirty="0"/>
              <a:t>электронные версии периодических журналов и газет, электронные книги, компьютерные конференции, базы данных на КОД, глобальные информационные сети, электронные библиотеки, электронные СМИ (телевидение, радио).</a:t>
            </a:r>
            <a:endParaRPr lang="ru-RU" dirty="0"/>
          </a:p>
          <a:p>
            <a:pPr indent="447675"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73465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845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Электронные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57014" y="692696"/>
            <a:ext cx="862997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4813" algn="just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версии периодических журналов и газет.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процесс в настоящее время в большинстве случаев включает в себя использование программного обеспечения для обработки текстов, издательские системы, которые позволяют подготавливать рукописи статей в машиночитаемой форме, что значительно сокращает количество ошибок и делает процесс полиграфического издания более быстрым. Это дает возможность потребителю работать с периодической информацией еще не вышедшей в тираж, и поэтому отсутствующей в библиотеке. Примером могут служит электронные версии газет и журналов, новостные ленты, изменения и комментарии законодательных актов и т. д.</a:t>
            </a:r>
          </a:p>
          <a:p>
            <a:pPr indent="404813" algn="just"/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4813" algn="just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книги.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неудобство чтения книг с экрана компьютера, электронные книги становятся все более привычным делом, особенно если доступ к ним возможен с рабочего места пользователя, а также этот вид изданий неоценим если требуется найти какую-нибудь цитату или провести анализ текста.</a:t>
            </a:r>
          </a:p>
          <a:p>
            <a:pPr indent="404813" algn="just"/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4813" algn="just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конференции.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 электронных коммуникаций и, соответственно, источник информации, который дает возможность не только пользоваться информационными материалами, как предварительно отобранными по определенной тематике, так и предоставленными для отбора самим потребителям на местах, но также принимать непосредственное участие в информационном обмене - участвовать в дискуссиях, помещать сведения о себе, своих научных трудах и т. 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3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845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Электронные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98512" y="851039"/>
            <a:ext cx="86299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0538" algn="just"/>
            <a:r>
              <a:rPr lang="ru-RU" b="1" i="1" dirty="0">
                <a:solidFill>
                  <a:srgbClr val="0070C0"/>
                </a:solidFill>
              </a:rPr>
              <a:t>Базы данных на КОД. </a:t>
            </a:r>
            <a:r>
              <a:rPr lang="ru-RU" dirty="0"/>
              <a:t>Самым многочисленным видом электронных источников информации являются базы данных. Появление в последние годы компакт-дисков, которые могут хранить на едином носителе текстовую, графическую иллюстративную и звуковые информации, и резкое увеличение количества абонентов, проявляющих интерес именно к этому виду электронного носителя, позволяют предполагать, что в ближайшее время компактные оптические диски (КОД) останутся наиболее важным источником информации. Научная информация на КОД представлена в большинстве случаев библиографическими, реферативными и полнотекстовыми базами данных, содержащими информацию из периодических и непериодических изданий. Наличие тезаурусов, словарей и большого количества поисковых полей дает возможность в кратчайшие сроки и с минимальными усилиями обнаруживать необходимую информацию и многое другое.</a:t>
            </a:r>
          </a:p>
          <a:p>
            <a:pPr indent="490538" algn="just"/>
            <a:endParaRPr lang="ru-RU" b="1" i="1" dirty="0">
              <a:solidFill>
                <a:srgbClr val="0070C0"/>
              </a:solidFill>
            </a:endParaRPr>
          </a:p>
          <a:p>
            <a:pPr indent="490538" algn="just"/>
            <a:r>
              <a:rPr lang="ru-RU" b="1" i="1" dirty="0">
                <a:solidFill>
                  <a:srgbClr val="0070C0"/>
                </a:solidFill>
              </a:rPr>
              <a:t>Электронная библиотека</a:t>
            </a:r>
            <a:r>
              <a:rPr lang="ru-RU" dirty="0"/>
              <a:t> – цифровая библиотека, вид автоматизированной информационной системы, в которой полнотекстовые и мультимедийные документы хранятся и могут использоваться в электронной форме, причем программными средствами обеспечивается единый интерфейс доступа из одной точки к электронным документам, содержащим тексты и изображения.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562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>
            <a:extLst>
              <a:ext uri="{FF2B5EF4-FFF2-40B4-BE49-F238E27FC236}">
                <a16:creationId xmlns:a16="http://schemas.microsoft.com/office/drawing/2014/main" id="{99A7F548-0505-AB4B-B374-3DBAE986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10FF4-622B-8C4B-85A6-8B06A6EB1B3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KZ" sz="140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7C6B5334-889C-9A45-972D-E3CF95FD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989138"/>
            <a:ext cx="8423275" cy="23764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Цель и задачи занятия 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– обобщить понятие «источник информации», выявить основные приемы работы с документальными источниками информации, познакомиться с классификацией научно-технической информации, выявить значимость патентного поиска. </a:t>
            </a:r>
          </a:p>
          <a:p>
            <a:pPr algn="just" eaLnBrk="1" hangingPunct="1">
              <a:defRPr/>
            </a:pP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845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Электронные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98512" y="757012"/>
            <a:ext cx="86299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0538" algn="just"/>
            <a:r>
              <a:rPr lang="ru-RU" b="1" i="1" dirty="0">
                <a:solidFill>
                  <a:srgbClr val="0070C0"/>
                </a:solidFill>
              </a:rPr>
              <a:t>ГИС Интернет </a:t>
            </a:r>
            <a:r>
              <a:rPr lang="ru-RU" i="1" dirty="0"/>
              <a:t>-</a:t>
            </a:r>
            <a:r>
              <a:rPr lang="ru-RU" dirty="0"/>
              <a:t> глобальное информационное пространство, основанное на самых передовых технологиях, обладающее широким спектром информационных и коммуникационных ресурсов, содержащее колоссальные объемы данных. Появление Интернета принято связывать с 1969 г. Именно тогда в США начались работы по объединению в небольшие сети групп компьютеров. Это делалось с целью обеспечения сохранности информации в критических условиях. Уже в 1971 г. на основе этих разработок возникла электрическая почта. Успех этих начинаний и заложил основы Интернета в нынешнем виде. Настоящий расцвет Интернета начался в 1992 году, когда была изобретена новая служба, получившая название «Всемирная паутина» (</a:t>
            </a:r>
            <a:r>
              <a:rPr lang="en-US" dirty="0"/>
              <a:t>World Wide Web, </a:t>
            </a:r>
            <a:r>
              <a:rPr lang="ru-RU" dirty="0"/>
              <a:t>или </a:t>
            </a:r>
            <a:r>
              <a:rPr lang="en-US" dirty="0"/>
              <a:t>WWW, </a:t>
            </a:r>
            <a:r>
              <a:rPr lang="ru-RU" dirty="0"/>
              <a:t>или просто </a:t>
            </a:r>
            <a:r>
              <a:rPr lang="en-US" dirty="0"/>
              <a:t>Web (</a:t>
            </a:r>
            <a:r>
              <a:rPr lang="ru-RU" dirty="0"/>
              <a:t>веб)). </a:t>
            </a:r>
            <a:r>
              <a:rPr lang="en-US" dirty="0"/>
              <a:t>WWW </a:t>
            </a:r>
            <a:r>
              <a:rPr lang="ru-RU" dirty="0"/>
              <a:t>позволяет любому пользователю Интернета представлять свою информацию в мультимедийной форме, связывая ее с публикациями других авторов и предоставляя удобную систему навигации (быстрого перехода по ссылкам от одной публикации к другой).</a:t>
            </a:r>
          </a:p>
          <a:p>
            <a:pPr indent="490538" algn="just"/>
            <a:endParaRPr lang="ru-RU" dirty="0"/>
          </a:p>
          <a:p>
            <a:pPr indent="490538" algn="just"/>
            <a:r>
              <a:rPr lang="ru-RU" dirty="0"/>
              <a:t>Можно выделить три направления использования Интернета для научной работы: </a:t>
            </a:r>
            <a:r>
              <a:rPr lang="ru-RU" i="1" dirty="0">
                <a:solidFill>
                  <a:srgbClr val="0070C0"/>
                </a:solidFill>
              </a:rPr>
              <a:t>источник информации; средство обмена информацией; место размещения личной информации.</a:t>
            </a:r>
            <a:endParaRPr lang="ru-RU" dirty="0">
              <a:solidFill>
                <a:srgbClr val="0070C0"/>
              </a:solidFill>
            </a:endParaRPr>
          </a:p>
          <a:p>
            <a:pPr indent="447675"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3093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845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Электронные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98512" y="692696"/>
            <a:ext cx="86299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05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направлений работы наиболее быстрое и ощутимое влияние Интернет оказывает на информационно-библиографическую деятельность. Связано это с тем, что энциклопедические, справочные и библиографические источники трансформируются в электронную форму быстрее любых других видов документов. Спрос на электронные ресурсы в настоящее время в 5-7 раз превосходит спрос на ресурсы печатные. </a:t>
            </a:r>
          </a:p>
          <a:p>
            <a:pPr indent="4905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поиска документов в библиотеке или архиве, поиск в Интернете не дает в руки пользователя непосредственно сам ресурс. При таком поиске определяется только место, где ресурс физически хранится. Это место называется адресом ресурса. Адрес ресурса называется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Resource Locator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Унифицированный указатель ресурса). Сокращенно его называют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адрес.</a:t>
            </a:r>
          </a:p>
          <a:p>
            <a:pPr indent="490538" algn="just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СМИ (телевидение, радио).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 – это комплекс устройств для передачи движущегося изображения и звука на расстояние. Радио - это разновидность беспроводной связи, при которой в качестве носителя сигнала используются радиоволны, свободно распространяемые в пространстве.</a:t>
            </a:r>
          </a:p>
          <a:p>
            <a:pPr indent="447675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479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3">
            <a:extLst>
              <a:ext uri="{FF2B5EF4-FFF2-40B4-BE49-F238E27FC236}">
                <a16:creationId xmlns:a16="http://schemas.microsoft.com/office/drawing/2014/main" id="{6D672096-8DA1-B149-84B3-4D348C3E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A979-9110-BA4F-94A7-00E45BE5998B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13873-108F-844F-9DB3-551F8087463D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Алгоритм поиска научной информации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4DBB6-ABE7-D846-9123-6D596433B8D6}"/>
              </a:ext>
            </a:extLst>
          </p:cNvPr>
          <p:cNvSpPr txBox="1"/>
          <p:nvPr/>
        </p:nvSpPr>
        <p:spPr>
          <a:xfrm>
            <a:off x="219635" y="764704"/>
            <a:ext cx="84963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04813" algn="just"/>
            <a:r>
              <a:rPr lang="ru-RU" sz="2000" dirty="0"/>
              <a:t>1. Разбить тему на разделы и подразделы.</a:t>
            </a:r>
          </a:p>
          <a:p>
            <a:pPr indent="404813" algn="just"/>
            <a:endParaRPr lang="ru-RU" sz="2000" dirty="0"/>
          </a:p>
          <a:p>
            <a:pPr indent="404813" algn="just"/>
            <a:r>
              <a:rPr lang="ru-RU" sz="2000" dirty="0"/>
              <a:t>2. Определить перечень энциклопедий, словарей и справочников, к помощи которых можно обратиться за толкованием непонятных слов и понятий.</a:t>
            </a:r>
          </a:p>
          <a:p>
            <a:pPr indent="404813" algn="just"/>
            <a:endParaRPr lang="ru-RU" sz="2000" dirty="0"/>
          </a:p>
          <a:p>
            <a:pPr indent="404813" algn="just"/>
            <a:r>
              <a:rPr lang="ru-RU" sz="2000" dirty="0"/>
              <a:t>3. Перевести информационный запрос на информационно-поисковый язык (ИПЯ):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выделить ключевые слова;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определить индексы в соответствии с ключевыми словами;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определить языковые рамки поиска;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определить хронологические рамки поиска.</a:t>
            </a:r>
          </a:p>
          <a:p>
            <a:pPr indent="404813" algn="just"/>
            <a:endParaRPr lang="ru-RU" sz="2000" dirty="0"/>
          </a:p>
          <a:p>
            <a:pPr indent="404813" algn="just"/>
            <a:r>
              <a:rPr lang="ru-RU" sz="2000" dirty="0"/>
              <a:t>4. Уточнить, нет ли готовой библиографии по теме или отдельным ее разделам (библиографический список литературы, тематическая картотека, база данных, </a:t>
            </a:r>
            <a:r>
              <a:rPr lang="ru-RU" sz="2000" dirty="0" err="1"/>
              <a:t>прикнижные</a:t>
            </a:r>
            <a:r>
              <a:rPr lang="ru-RU" sz="2000" dirty="0"/>
              <a:t> и </a:t>
            </a:r>
            <a:r>
              <a:rPr lang="ru-RU" sz="2000" dirty="0" err="1"/>
              <a:t>пристатейные</a:t>
            </a:r>
            <a:r>
              <a:rPr lang="ru-RU" sz="2000" dirty="0"/>
              <a:t> списки литературы, изданной за последние 2-3 года).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3">
            <a:extLst>
              <a:ext uri="{FF2B5EF4-FFF2-40B4-BE49-F238E27FC236}">
                <a16:creationId xmlns:a16="http://schemas.microsoft.com/office/drawing/2014/main" id="{6D672096-8DA1-B149-84B3-4D348C3E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A979-9110-BA4F-94A7-00E45BE5998B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13873-108F-844F-9DB3-551F8087463D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Алгоритм поиска научной информации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4DBB6-ABE7-D846-9123-6D596433B8D6}"/>
              </a:ext>
            </a:extLst>
          </p:cNvPr>
          <p:cNvSpPr txBox="1"/>
          <p:nvPr/>
        </p:nvSpPr>
        <p:spPr>
          <a:xfrm>
            <a:off x="323850" y="880983"/>
            <a:ext cx="84963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7675" algn="just"/>
            <a:r>
              <a:rPr lang="ru-RU" sz="2000" dirty="0"/>
              <a:t>5. Если есть готовая библиография, дополнить ее новой литературой, просмотрев новые поступления литературы в библиотеку за последний год, информационные издания центров государственной системы научно-технической информации.</a:t>
            </a:r>
          </a:p>
          <a:p>
            <a:pPr indent="447675" algn="just"/>
            <a:endParaRPr lang="ru-RU" sz="2000" dirty="0"/>
          </a:p>
          <a:p>
            <a:pPr indent="447675" algn="just"/>
            <a:r>
              <a:rPr lang="ru-RU" sz="2000" dirty="0"/>
              <a:t>6. Если нет готовой библиографии, выделить ретроспективный поиск информации по каталогам, картотекам и базам данных библиотеки, получающей обязательный экземпляр литературы в библиотеке вуза, в котором вы учитесь. Затем пополнить составленный по каталогам и картотекам список информацией, включенной в издания центров государственной системы научно-технической информации.</a:t>
            </a:r>
          </a:p>
          <a:p>
            <a:pPr indent="447675" algn="just"/>
            <a:endParaRPr lang="ru-RU" sz="2000" dirty="0"/>
          </a:p>
          <a:p>
            <a:pPr indent="447675" algn="just"/>
            <a:r>
              <a:rPr lang="ru-RU" sz="2000" dirty="0"/>
              <a:t>7. Заключительный этап поиска информации заканчивается посещением выставок новых поступлений литературы в библиотеках и книжных магазинов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95657183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3">
            <a:extLst>
              <a:ext uri="{FF2B5EF4-FFF2-40B4-BE49-F238E27FC236}">
                <a16:creationId xmlns:a16="http://schemas.microsoft.com/office/drawing/2014/main" id="{6D672096-8DA1-B149-84B3-4D348C3E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A979-9110-BA4F-94A7-00E45BE5998B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13873-108F-844F-9DB3-551F8087463D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Алгоритм поиска научной информации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4DBB6-ABE7-D846-9123-6D596433B8D6}"/>
              </a:ext>
            </a:extLst>
          </p:cNvPr>
          <p:cNvSpPr txBox="1"/>
          <p:nvPr/>
        </p:nvSpPr>
        <p:spPr>
          <a:xfrm>
            <a:off x="323850" y="880983"/>
            <a:ext cx="84963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2000" dirty="0"/>
              <a:t>В состав справочно-библиографического аппарата библиотек входят традиционные (карточные) и электронные каталоги, а также проблемно-ориентированные базы данных.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Обращаясь в библиотечный фонд, правильно заполняйте требования на нужные издания, строго придерживаясь </a:t>
            </a:r>
            <a:r>
              <a:rPr lang="ru-RU" sz="2000"/>
              <a:t>следующих правил: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1. При заполнении требования на книгу пишите шифр книги, который указан в левом верхнем углу библиотечной карточки, автора. Название книги и ее выходные данные: место и год издания.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2. При заполнении требования на журнальную и газетную статью указывайте название журнала или газеты, где помещена статья, год и номер издания. Название статьи указывать не следует.</a:t>
            </a:r>
          </a:p>
          <a:p>
            <a:pPr algn="just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45463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3225-51C7-6C40-B065-37AAA51046E8}"/>
              </a:ext>
            </a:extLst>
          </p:cNvPr>
          <p:cNvSpPr txBox="1"/>
          <p:nvPr/>
        </p:nvSpPr>
        <p:spPr>
          <a:xfrm>
            <a:off x="323850" y="836613"/>
            <a:ext cx="836295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7675" algn="just"/>
            <a:r>
              <a:rPr lang="ru-RU" dirty="0"/>
              <a:t>Всем, кто работает с информационными потоками в науке, приходится иметь дело с классификаторами научных направлений, дисциплин и тематик. Этих классификаторов сотни. Поэтому постоянно нужны «переходники\отображения\</a:t>
            </a:r>
            <a:r>
              <a:rPr lang="ru-RU" dirty="0" err="1"/>
              <a:t>мэппинги</a:t>
            </a:r>
            <a:r>
              <a:rPr lang="ru-RU" dirty="0"/>
              <a:t>», которые позволяют автоматом получить по коду из одного классификатора соответствующие ему коды из другого.</a:t>
            </a:r>
          </a:p>
          <a:p>
            <a:endParaRPr lang="ru-RU" b="1" dirty="0"/>
          </a:p>
          <a:p>
            <a:pPr indent="447675" algn="just"/>
            <a:r>
              <a:rPr lang="ru-RU" b="1" dirty="0">
                <a:solidFill>
                  <a:srgbClr val="0070C0"/>
                </a:solidFill>
              </a:rPr>
              <a:t>1. </a:t>
            </a:r>
            <a:r>
              <a:rPr lang="en-US" b="1" dirty="0">
                <a:solidFill>
                  <a:srgbClr val="0070C0"/>
                </a:solidFill>
              </a:rPr>
              <a:t>OECD Fields of Science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ru-RU" dirty="0"/>
              <a:t>(приложен в дополнительных материалах к занятию в двух вариантах).</a:t>
            </a:r>
          </a:p>
          <a:p>
            <a:pPr indent="447675" algn="just"/>
            <a:r>
              <a:rPr lang="ru-RU" dirty="0"/>
              <a:t>Утвержден Советом Научного Фонда 24.10.2018, протокол №10.</a:t>
            </a:r>
          </a:p>
          <a:p>
            <a:pPr indent="447675" algn="just"/>
            <a:r>
              <a:rPr lang="ru-RU" dirty="0"/>
              <a:t>Наиболее официальный на сегодня в мире классификатор областей науки, разработанный экспертами Организации экономического сотрудничества и развития. </a:t>
            </a:r>
          </a:p>
          <a:p>
            <a:pPr indent="447675" algn="just"/>
            <a:r>
              <a:rPr lang="ru-RU" dirty="0"/>
              <a:t>Он используется в конкурсе </a:t>
            </a:r>
            <a:r>
              <a:rPr lang="ru-RU" dirty="0" err="1"/>
              <a:t>мегагрантов</a:t>
            </a:r>
            <a:r>
              <a:rPr lang="ru-RU" dirty="0"/>
              <a:t>, его брали за основу при разработке нового перечня укрупненных групп специальностей </a:t>
            </a:r>
            <a:r>
              <a:rPr lang="ru-RU" dirty="0" err="1"/>
              <a:t>бакалавриата</a:t>
            </a:r>
            <a:r>
              <a:rPr lang="ru-RU" dirty="0"/>
              <a:t>, магистратуры и аспирантуры. Классификатор </a:t>
            </a:r>
            <a:r>
              <a:rPr lang="en-US" dirty="0"/>
              <a:t>OECD </a:t>
            </a:r>
            <a:r>
              <a:rPr lang="en-US" dirty="0" err="1"/>
              <a:t>FoS</a:t>
            </a:r>
            <a:r>
              <a:rPr lang="en-US" dirty="0"/>
              <a:t> </a:t>
            </a:r>
            <a:r>
              <a:rPr lang="ru-RU" dirty="0"/>
              <a:t>двухуровневый и кодируется двумя цифрами, т.е. например 1.3 </a:t>
            </a:r>
            <a:r>
              <a:rPr lang="en-US" dirty="0"/>
              <a:t>Physical sciences. </a:t>
            </a:r>
            <a:r>
              <a:rPr lang="ru-RU" dirty="0"/>
              <a:t>Как видите, направления очень широкие. Мелких областей типа "физики твердого тела" в </a:t>
            </a:r>
            <a:r>
              <a:rPr lang="en-US" dirty="0"/>
              <a:t>OECD </a:t>
            </a:r>
            <a:r>
              <a:rPr lang="en-US" dirty="0" err="1"/>
              <a:t>FoS</a:t>
            </a:r>
            <a:r>
              <a:rPr lang="en-US" dirty="0"/>
              <a:t> </a:t>
            </a:r>
            <a:r>
              <a:rPr lang="ru-RU" dirty="0"/>
              <a:t>нет.</a:t>
            </a:r>
          </a:p>
          <a:p>
            <a:pPr indent="447675" algn="just"/>
            <a:r>
              <a:rPr lang="ru-RU" dirty="0"/>
              <a:t>Третий уровень обозначен с учетом </a:t>
            </a:r>
            <a:r>
              <a:rPr lang="en-US" dirty="0"/>
              <a:t>Web of Science Subject Categories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3225-51C7-6C40-B065-37AAA51046E8}"/>
              </a:ext>
            </a:extLst>
          </p:cNvPr>
          <p:cNvSpPr txBox="1"/>
          <p:nvPr/>
        </p:nvSpPr>
        <p:spPr>
          <a:xfrm>
            <a:off x="295671" y="1124744"/>
            <a:ext cx="836295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7675" algn="just"/>
            <a:r>
              <a:rPr lang="ru-RU" dirty="0"/>
              <a:t>Есть переходник с классификатором </a:t>
            </a:r>
            <a:r>
              <a:rPr lang="en-US" dirty="0"/>
              <a:t>Web of Science Subject Categories, </a:t>
            </a:r>
            <a:r>
              <a:rPr lang="ru-RU" dirty="0"/>
              <a:t>разработанный силами </a:t>
            </a:r>
            <a:r>
              <a:rPr lang="en-US" dirty="0"/>
              <a:t>Thomson Reuters. </a:t>
            </a:r>
            <a:r>
              <a:rPr lang="ru-RU" dirty="0"/>
              <a:t>В переходнике каждая категория </a:t>
            </a:r>
            <a:r>
              <a:rPr lang="en-US" dirty="0" err="1"/>
              <a:t>WoS</a:t>
            </a:r>
            <a:r>
              <a:rPr lang="en-US" dirty="0"/>
              <a:t> </a:t>
            </a:r>
            <a:r>
              <a:rPr lang="ru-RU" dirty="0"/>
              <a:t>приписана к одному из направлений второго уровня </a:t>
            </a:r>
            <a:r>
              <a:rPr lang="en-US" dirty="0"/>
              <a:t>OECD </a:t>
            </a:r>
            <a:r>
              <a:rPr lang="en-US" dirty="0" err="1"/>
              <a:t>FoS</a:t>
            </a:r>
            <a:r>
              <a:rPr lang="en-US" dirty="0"/>
              <a:t>, </a:t>
            </a:r>
            <a:r>
              <a:rPr lang="ru-RU" dirty="0"/>
              <a:t>но </a:t>
            </a:r>
            <a:r>
              <a:rPr lang="en-US" dirty="0"/>
              <a:t>Food Science &amp; Technology </a:t>
            </a:r>
            <a:r>
              <a:rPr lang="ru-RU" dirty="0"/>
              <a:t>и </a:t>
            </a:r>
            <a:r>
              <a:rPr lang="en-US" dirty="0"/>
              <a:t>Logic </a:t>
            </a:r>
            <a:r>
              <a:rPr lang="ru-RU" dirty="0"/>
              <a:t>приписаны каждая к двум направлениям, например, </a:t>
            </a:r>
            <a:r>
              <a:rPr lang="en-US" dirty="0"/>
              <a:t>LOGIC =  1.01 Mathematics </a:t>
            </a:r>
            <a:r>
              <a:rPr lang="ru-RU" dirty="0"/>
              <a:t>и 1.02 </a:t>
            </a:r>
            <a:r>
              <a:rPr lang="en-US" dirty="0"/>
              <a:t>Computer &amp; Information Sciences. </a:t>
            </a:r>
            <a:r>
              <a:rPr lang="ru-RU" dirty="0"/>
              <a:t>С другой стороны, направлениям </a:t>
            </a:r>
            <a:r>
              <a:rPr lang="en-US" dirty="0"/>
              <a:t>OECD </a:t>
            </a:r>
            <a:r>
              <a:rPr lang="en-US" dirty="0" err="1"/>
              <a:t>FoS</a:t>
            </a:r>
            <a:r>
              <a:rPr lang="en-US" dirty="0"/>
              <a:t> 4.04 Agricultural Biotechnology 3.04 Health Biotechnology 3.04 Other Medical Sciences </a:t>
            </a:r>
            <a:r>
              <a:rPr lang="ru-RU" dirty="0"/>
              <a:t>не приписано ни одного направления </a:t>
            </a:r>
            <a:r>
              <a:rPr lang="en-US" dirty="0" err="1"/>
              <a:t>WoS</a:t>
            </a:r>
            <a:r>
              <a:rPr lang="en-US" dirty="0"/>
              <a:t>.</a:t>
            </a:r>
            <a:endParaRPr lang="ru-RU" dirty="0"/>
          </a:p>
          <a:p>
            <a:pPr indent="447675" algn="just"/>
            <a:endParaRPr lang="ru-RU" dirty="0"/>
          </a:p>
          <a:p>
            <a:pPr indent="447675" algn="just"/>
            <a:r>
              <a:rPr lang="ru-RU" dirty="0"/>
              <a:t>Есть переходник с классификатором </a:t>
            </a:r>
            <a:r>
              <a:rPr lang="en-US" dirty="0"/>
              <a:t>Scopus, </a:t>
            </a:r>
            <a:r>
              <a:rPr lang="ru-RU" dirty="0"/>
              <a:t>разработанный </a:t>
            </a:r>
            <a:r>
              <a:rPr lang="en-US" dirty="0"/>
              <a:t>Greek National Documentation Centre </a:t>
            </a:r>
            <a:r>
              <a:rPr lang="ru-RU" dirty="0"/>
              <a:t>в рамках их исследования греческих научных публикаций: </a:t>
            </a:r>
            <a:r>
              <a:rPr lang="en-US" dirty="0">
                <a:hlinkClick r:id="rId2"/>
              </a:rPr>
              <a:t>http://report03.metrics.ekt.gr/en/appendixIII</a:t>
            </a:r>
            <a:endParaRPr lang="ru-RU" dirty="0"/>
          </a:p>
          <a:p>
            <a:pPr indent="447675" algn="just"/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233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E09F3-E5F7-5F4C-AF16-2FD91A3D7C07}"/>
              </a:ext>
            </a:extLst>
          </p:cNvPr>
          <p:cNvSpPr txBox="1"/>
          <p:nvPr/>
        </p:nvSpPr>
        <p:spPr>
          <a:xfrm>
            <a:off x="395536" y="908720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90538" algn="just"/>
            <a:r>
              <a:rPr lang="ru-RU" b="1" dirty="0">
                <a:solidFill>
                  <a:srgbClr val="0070C0"/>
                </a:solidFill>
              </a:rPr>
              <a:t>2. </a:t>
            </a:r>
            <a:r>
              <a:rPr lang="en-US" b="1" dirty="0">
                <a:solidFill>
                  <a:srgbClr val="0070C0"/>
                </a:solidFill>
              </a:rPr>
              <a:t>Web of Science Subject Categories</a:t>
            </a:r>
            <a:endParaRPr lang="ru-RU" dirty="0">
              <a:solidFill>
                <a:srgbClr val="0070C0"/>
              </a:solidFill>
            </a:endParaRPr>
          </a:p>
          <a:p>
            <a:pPr indent="490538" algn="just"/>
            <a:r>
              <a:rPr lang="ru-RU" dirty="0"/>
              <a:t>Основной классификатор </a:t>
            </a:r>
            <a:r>
              <a:rPr lang="en-US" dirty="0"/>
              <a:t>Web of Science (</a:t>
            </a:r>
            <a:r>
              <a:rPr lang="ru-RU" dirty="0"/>
              <a:t>есть еще несколько, о них умолчим). Классификатор одноуровневый. в нем более 250 направлений, в </a:t>
            </a:r>
            <a:r>
              <a:rPr lang="ru-RU" dirty="0" err="1"/>
              <a:t>т.ч</a:t>
            </a:r>
            <a:r>
              <a:rPr lang="ru-RU" dirty="0"/>
              <a:t>. направление </a:t>
            </a:r>
            <a:r>
              <a:rPr lang="en-US" dirty="0"/>
              <a:t>Multidisciplinary Sciences. </a:t>
            </a:r>
            <a:r>
              <a:rPr lang="ru-RU" dirty="0"/>
              <a:t>Почти каждый журнал в </a:t>
            </a:r>
            <a:r>
              <a:rPr lang="en-US" dirty="0" err="1"/>
              <a:t>WoS</a:t>
            </a:r>
            <a:r>
              <a:rPr lang="en-US" dirty="0"/>
              <a:t> </a:t>
            </a:r>
            <a:r>
              <a:rPr lang="ru-RU" dirty="0"/>
              <a:t>приписывается к одной или нескольким </a:t>
            </a:r>
            <a:r>
              <a:rPr lang="en-US" dirty="0"/>
              <a:t>Subject Categories, </a:t>
            </a:r>
            <a:r>
              <a:rPr lang="ru-RU" dirty="0"/>
              <a:t>а публикации в этом журнале автоматом получают все </a:t>
            </a:r>
            <a:r>
              <a:rPr lang="en-US" dirty="0"/>
              <a:t>Subject Categories, </a:t>
            </a:r>
            <a:r>
              <a:rPr lang="ru-RU" dirty="0"/>
              <a:t>приписанные журналу. Это нередко приводит к неприятным ошибкам. В </a:t>
            </a:r>
            <a:r>
              <a:rPr lang="ru-RU" dirty="0">
                <a:hlinkClick r:id="rId2"/>
              </a:rPr>
              <a:t>ряде междисципилинарных журналов</a:t>
            </a:r>
            <a:r>
              <a:rPr lang="ru-RU" dirty="0"/>
              <a:t> каждая публикация классифицируется отдельно согласно примитивному алгоритму. </a:t>
            </a:r>
          </a:p>
          <a:p>
            <a:pPr indent="490538" algn="just"/>
            <a:r>
              <a:rPr lang="ru-RU" dirty="0"/>
              <a:t>Каждое направление </a:t>
            </a:r>
            <a:r>
              <a:rPr lang="en-US" dirty="0" err="1"/>
              <a:t>WoS</a:t>
            </a:r>
            <a:r>
              <a:rPr lang="en-US" dirty="0"/>
              <a:t> </a:t>
            </a:r>
            <a:r>
              <a:rPr lang="ru-RU" dirty="0"/>
              <a:t>кодируется двумя буквами, так, </a:t>
            </a:r>
            <a:r>
              <a:rPr lang="en-US" dirty="0"/>
              <a:t>SY </a:t>
            </a:r>
            <a:r>
              <a:rPr lang="ru-RU" dirty="0"/>
              <a:t>означает </a:t>
            </a:r>
            <a:r>
              <a:rPr lang="en-US" dirty="0"/>
              <a:t>Optics.</a:t>
            </a:r>
            <a:endParaRPr lang="ru-RU" dirty="0"/>
          </a:p>
          <a:p>
            <a:pPr indent="490538" algn="just"/>
            <a:endParaRPr lang="ru-RU" dirty="0"/>
          </a:p>
          <a:p>
            <a:pPr indent="490538" algn="just"/>
            <a:r>
              <a:rPr lang="ru-RU" dirty="0"/>
              <a:t>Помимо упомянутого выше переходника на </a:t>
            </a:r>
            <a:r>
              <a:rPr lang="en-US" dirty="0"/>
              <a:t>OECD </a:t>
            </a:r>
            <a:r>
              <a:rPr lang="en-US" dirty="0" err="1"/>
              <a:t>FoS</a:t>
            </a:r>
            <a:r>
              <a:rPr lang="en-US" dirty="0"/>
              <a:t> </a:t>
            </a:r>
            <a:r>
              <a:rPr lang="ru-RU" dirty="0"/>
              <a:t>есть переходники на австралийский </a:t>
            </a:r>
            <a:r>
              <a:rPr lang="en-US" dirty="0">
                <a:hlinkClick r:id="rId3"/>
              </a:rPr>
              <a:t>FoR</a:t>
            </a:r>
            <a:r>
              <a:rPr lang="en-US" dirty="0"/>
              <a:t>, </a:t>
            </a:r>
            <a:r>
              <a:rPr lang="ru-RU" dirty="0"/>
              <a:t>английский </a:t>
            </a:r>
            <a:r>
              <a:rPr lang="en-US" dirty="0">
                <a:hlinkClick r:id="rId4"/>
              </a:rPr>
              <a:t>REF</a:t>
            </a:r>
            <a:r>
              <a:rPr lang="en-US" dirty="0"/>
              <a:t>, </a:t>
            </a:r>
            <a:r>
              <a:rPr lang="ru-RU" dirty="0"/>
              <a:t>китайский </a:t>
            </a:r>
            <a:r>
              <a:rPr lang="en-US" dirty="0">
                <a:hlinkClick r:id="rId5"/>
              </a:rPr>
              <a:t>SCADC</a:t>
            </a:r>
            <a:r>
              <a:rPr lang="en-US" dirty="0"/>
              <a:t> </a:t>
            </a:r>
            <a:r>
              <a:rPr lang="ru-RU" dirty="0"/>
              <a:t>и т.д. Но нет на УДК и ГРНТИ. </a:t>
            </a:r>
          </a:p>
          <a:p>
            <a:pPr indent="490538"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3755986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3225-51C7-6C40-B065-37AAA51046E8}"/>
              </a:ext>
            </a:extLst>
          </p:cNvPr>
          <p:cNvSpPr txBox="1"/>
          <p:nvPr/>
        </p:nvSpPr>
        <p:spPr>
          <a:xfrm>
            <a:off x="323850" y="836613"/>
            <a:ext cx="8362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525" algn="ctr">
              <a:defRPr/>
            </a:pPr>
            <a:r>
              <a:rPr lang="ru-RU" dirty="0"/>
              <a:t>Расширенный классификатор </a:t>
            </a:r>
            <a:r>
              <a:rPr lang="en-US" dirty="0"/>
              <a:t>OECD </a:t>
            </a:r>
            <a:endParaRPr lang="ru-RU" dirty="0"/>
          </a:p>
          <a:p>
            <a:pPr indent="9525" algn="ctr">
              <a:defRPr/>
            </a:pPr>
            <a:r>
              <a:rPr lang="en-US" dirty="0"/>
              <a:t>(Organization for Economic Co-operation and Development)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675AC-9A8C-6A46-8A1F-46AA4D69E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1" y="1605001"/>
            <a:ext cx="8364838" cy="46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709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3225-51C7-6C40-B065-37AAA51046E8}"/>
              </a:ext>
            </a:extLst>
          </p:cNvPr>
          <p:cNvSpPr txBox="1"/>
          <p:nvPr/>
        </p:nvSpPr>
        <p:spPr>
          <a:xfrm>
            <a:off x="323850" y="836613"/>
            <a:ext cx="8362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525" algn="ctr">
              <a:defRPr/>
            </a:pPr>
            <a:r>
              <a:rPr lang="ru-RU" dirty="0"/>
              <a:t>Расширенный классификатор </a:t>
            </a:r>
            <a:r>
              <a:rPr lang="en-US" dirty="0"/>
              <a:t>OECD </a:t>
            </a:r>
            <a:endParaRPr lang="ru-RU" dirty="0"/>
          </a:p>
          <a:p>
            <a:pPr indent="9525" algn="ctr">
              <a:defRPr/>
            </a:pPr>
            <a:r>
              <a:rPr lang="en-US" dirty="0"/>
              <a:t>(Organization for Economic Co-operation and Development)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A1A235-6B2C-1645-8927-8BFF26BD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5" y="1510292"/>
            <a:ext cx="8204603" cy="50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80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568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Понятие источника научной информации и его виды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42" y="836712"/>
            <a:ext cx="856863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1950" algn="just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Источник научной информации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/>
              <a:t>– это условное обозначение научного документа или издания, которые служат не только важнейшими источниками, но и средством передачи научной информации в пространстве и времени.</a:t>
            </a:r>
          </a:p>
          <a:p>
            <a:pPr indent="361950" algn="just">
              <a:buNone/>
            </a:pPr>
            <a:endParaRPr lang="ru-RU" sz="2000" dirty="0"/>
          </a:p>
          <a:p>
            <a:pPr indent="361950" algn="just">
              <a:buNone/>
            </a:pPr>
            <a:r>
              <a:rPr lang="ru-RU" sz="2000" dirty="0">
                <a:solidFill>
                  <a:srgbClr val="0070C0"/>
                </a:solidFill>
              </a:rPr>
              <a:t>По </a:t>
            </a:r>
            <a:r>
              <a:rPr lang="ru-RU" sz="2000" b="1" i="1" dirty="0">
                <a:solidFill>
                  <a:srgbClr val="0070C0"/>
                </a:solidFill>
              </a:rPr>
              <a:t>форме представления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sz="2000" dirty="0"/>
              <a:t>источники научной информации можно разделить на </a:t>
            </a:r>
            <a:r>
              <a:rPr lang="ru-RU" sz="2000" i="1" dirty="0"/>
              <a:t>документальные</a:t>
            </a:r>
            <a:r>
              <a:rPr lang="ru-RU" sz="2000" dirty="0"/>
              <a:t> (книга, журнал, рукопись и т. д.) и </a:t>
            </a:r>
            <a:r>
              <a:rPr lang="ru-RU" sz="2000" i="1" dirty="0"/>
              <a:t>электронные</a:t>
            </a:r>
            <a:r>
              <a:rPr lang="ru-RU" sz="2000" dirty="0"/>
              <a:t> (электронные версии документальных источников, электронные базы, теле- и </a:t>
            </a:r>
            <a:r>
              <a:rPr lang="ru-RU" sz="2000" dirty="0" err="1"/>
              <a:t>аудиопередачи</a:t>
            </a:r>
            <a:r>
              <a:rPr lang="ru-RU" sz="2000" dirty="0"/>
              <a:t>, глобальные информационные сети и др.).</a:t>
            </a:r>
          </a:p>
          <a:p>
            <a:pPr indent="361950" algn="just">
              <a:buNone/>
            </a:pPr>
            <a:endParaRPr lang="ru-RU" sz="2000" dirty="0"/>
          </a:p>
          <a:p>
            <a:pPr indent="361950" algn="just">
              <a:buNone/>
            </a:pPr>
            <a:r>
              <a:rPr lang="ru-RU" sz="2000" dirty="0"/>
              <a:t>В середине ХХ в. считалось наиболее важным деление научных источников </a:t>
            </a:r>
            <a:r>
              <a:rPr lang="ru-RU" sz="2000" b="1" i="1" dirty="0">
                <a:solidFill>
                  <a:srgbClr val="0070C0"/>
                </a:solidFill>
              </a:rPr>
              <a:t>по социальному статусу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sz="2000" dirty="0"/>
              <a:t>на </a:t>
            </a:r>
            <a:r>
              <a:rPr lang="ru-RU" sz="2000" i="1" dirty="0">
                <a:solidFill>
                  <a:srgbClr val="0070C0"/>
                </a:solidFill>
              </a:rPr>
              <a:t>опубликованные</a:t>
            </a:r>
            <a:r>
              <a:rPr lang="ru-RU" sz="2000" dirty="0">
                <a:solidFill>
                  <a:srgbClr val="0070C0"/>
                </a:solidFill>
              </a:rPr>
              <a:t> и н</a:t>
            </a:r>
            <a:r>
              <a:rPr lang="ru-RU" sz="2000" i="1" dirty="0">
                <a:solidFill>
                  <a:srgbClr val="0070C0"/>
                </a:solidFill>
              </a:rPr>
              <a:t>еопубликованные</a:t>
            </a:r>
            <a:r>
              <a:rPr lang="ru-RU" sz="2000" dirty="0"/>
              <a:t>, так как идеи и факты признавались введёнными в научный оборот после их опубликования, означавшего широкое распространение и официальную регистрацию соответствующих документов.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3225-51C7-6C40-B065-37AAA51046E8}"/>
              </a:ext>
            </a:extLst>
          </p:cNvPr>
          <p:cNvSpPr txBox="1"/>
          <p:nvPr/>
        </p:nvSpPr>
        <p:spPr>
          <a:xfrm>
            <a:off x="323850" y="836613"/>
            <a:ext cx="8362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525" algn="ctr">
              <a:defRPr/>
            </a:pPr>
            <a:r>
              <a:rPr lang="ru-RU" dirty="0"/>
              <a:t>Расширенный классификатор </a:t>
            </a:r>
            <a:r>
              <a:rPr lang="en-US" dirty="0"/>
              <a:t>OECD </a:t>
            </a:r>
            <a:endParaRPr lang="ru-RU" dirty="0"/>
          </a:p>
          <a:p>
            <a:pPr indent="9525" algn="ctr">
              <a:defRPr/>
            </a:pPr>
            <a:r>
              <a:rPr lang="en-US" dirty="0"/>
              <a:t>(Organization for Economic Co-operation and Development)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FB157-C86D-0342-98E0-0748AB6A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0" y="1482944"/>
            <a:ext cx="7951369" cy="4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98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3225-51C7-6C40-B065-37AAA51046E8}"/>
              </a:ext>
            </a:extLst>
          </p:cNvPr>
          <p:cNvSpPr txBox="1"/>
          <p:nvPr/>
        </p:nvSpPr>
        <p:spPr>
          <a:xfrm>
            <a:off x="323850" y="836613"/>
            <a:ext cx="8362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525" algn="ctr">
              <a:defRPr/>
            </a:pPr>
            <a:r>
              <a:rPr lang="ru-RU" dirty="0"/>
              <a:t>Расширенный классификатор </a:t>
            </a:r>
            <a:r>
              <a:rPr lang="en-US" dirty="0"/>
              <a:t>OECD </a:t>
            </a:r>
            <a:endParaRPr lang="ru-RU" dirty="0"/>
          </a:p>
          <a:p>
            <a:pPr indent="9525" algn="ctr">
              <a:defRPr/>
            </a:pPr>
            <a:r>
              <a:rPr lang="en-US" dirty="0"/>
              <a:t>(Organization for Economic Co-operation and Development)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B897A-28C9-5447-97CF-A72CC2EA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6" y="1482944"/>
            <a:ext cx="8269932" cy="50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756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3225-51C7-6C40-B065-37AAA51046E8}"/>
              </a:ext>
            </a:extLst>
          </p:cNvPr>
          <p:cNvSpPr txBox="1"/>
          <p:nvPr/>
        </p:nvSpPr>
        <p:spPr>
          <a:xfrm>
            <a:off x="323850" y="836613"/>
            <a:ext cx="8362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525" algn="ctr">
              <a:defRPr/>
            </a:pPr>
            <a:r>
              <a:rPr lang="ru-RU" dirty="0"/>
              <a:t>Расширенный классификатор </a:t>
            </a:r>
            <a:r>
              <a:rPr lang="en-US" dirty="0"/>
              <a:t>OECD </a:t>
            </a:r>
            <a:endParaRPr lang="ru-RU" dirty="0"/>
          </a:p>
          <a:p>
            <a:pPr indent="9525" algn="ctr">
              <a:defRPr/>
            </a:pPr>
            <a:r>
              <a:rPr lang="en-US" dirty="0"/>
              <a:t>(Organization for Economic Co-operation and Development)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81DEF2-0E33-C04C-8753-10DB7C811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73" y="1482944"/>
            <a:ext cx="8244408" cy="48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170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3225-51C7-6C40-B065-37AAA51046E8}"/>
              </a:ext>
            </a:extLst>
          </p:cNvPr>
          <p:cNvSpPr txBox="1"/>
          <p:nvPr/>
        </p:nvSpPr>
        <p:spPr>
          <a:xfrm>
            <a:off x="323850" y="836613"/>
            <a:ext cx="8362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525" algn="ctr">
              <a:defRPr/>
            </a:pPr>
            <a:r>
              <a:rPr lang="ru-RU" dirty="0"/>
              <a:t>Расширенный классификатор </a:t>
            </a:r>
            <a:r>
              <a:rPr lang="en-US" dirty="0"/>
              <a:t>OECD </a:t>
            </a:r>
            <a:endParaRPr lang="ru-RU" dirty="0"/>
          </a:p>
          <a:p>
            <a:pPr indent="9525" algn="ctr">
              <a:defRPr/>
            </a:pPr>
            <a:r>
              <a:rPr lang="en-US" dirty="0"/>
              <a:t>(Organization for Economic Co-operation and Development)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8F1F8E-BACB-A348-9BB2-36B5C0BB9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2944"/>
            <a:ext cx="8460432" cy="51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1907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3EC21-BA72-D540-8A90-9E17D5B05C3B}"/>
              </a:ext>
            </a:extLst>
          </p:cNvPr>
          <p:cNvSpPr txBox="1"/>
          <p:nvPr/>
        </p:nvSpPr>
        <p:spPr>
          <a:xfrm>
            <a:off x="323528" y="83671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1" dirty="0">
                <a:solidFill>
                  <a:srgbClr val="0070C0"/>
                </a:solidFill>
              </a:rPr>
              <a:t>3. Государственный рубрикатор научно-технической информации (ГРНТИ) </a:t>
            </a:r>
            <a:r>
              <a:rPr lang="ru-RU" dirty="0"/>
              <a:t>(</a:t>
            </a:r>
            <a:r>
              <a:rPr lang="en-US" dirty="0">
                <a:hlinkClick r:id="rId2"/>
              </a:rPr>
              <a:t>http://www.extech.ru/info/catalogs/grnti/</a:t>
            </a:r>
            <a:r>
              <a:rPr lang="ru-RU" dirty="0"/>
              <a:t> )</a:t>
            </a:r>
          </a:p>
          <a:p>
            <a:pPr indent="447675" algn="just"/>
            <a:r>
              <a:rPr lang="ru-RU" dirty="0"/>
              <a:t>Представляет собой универсальную иерархическую классификационную систему областей знаний, принятую для систематизации всего потока научно-технической информации в России и государствах СНГ. Разработан и поддерживается Межведомственной комиссией по классификации, Научно-техническим центром РЕКТОР.</a:t>
            </a:r>
          </a:p>
          <a:p>
            <a:pPr indent="447675" algn="just"/>
            <a:endParaRPr lang="ru-RU" dirty="0"/>
          </a:p>
          <a:p>
            <a:pPr indent="447675" algn="just"/>
            <a:r>
              <a:rPr lang="ru-RU" dirty="0"/>
              <a:t>В ВИНИТИ сделаны переходники на УДК (библиотечная классификация всего, не только науки), а также есть обратный переходник на ГРНТИ с классификатора РФФИ в версии 2008 г. </a:t>
            </a:r>
          </a:p>
          <a:p>
            <a:pPr indent="447675" algn="just"/>
            <a:endParaRPr lang="ru-RU" dirty="0"/>
          </a:p>
          <a:p>
            <a:pPr indent="447675" algn="just"/>
            <a:r>
              <a:rPr lang="ru-RU" dirty="0"/>
              <a:t>РИНЦ сделал </a:t>
            </a:r>
            <a:r>
              <a:rPr lang="ru-RU" dirty="0" err="1"/>
              <a:t>переходних</a:t>
            </a:r>
            <a:r>
              <a:rPr lang="ru-RU" dirty="0"/>
              <a:t> </a:t>
            </a:r>
            <a:r>
              <a:rPr lang="en-US" dirty="0"/>
              <a:t>Scopus-&gt; </a:t>
            </a:r>
            <a:r>
              <a:rPr lang="ru-RU" dirty="0"/>
              <a:t>верхний уровень ГРНТИ, но он у них внутренний. Максимум можно посмотреть, какие журналы входят в данную рубрике ГРНТИ. </a:t>
            </a:r>
            <a:endParaRPr lang="en-US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952546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F4978-E3D1-6F4B-860E-3BB8E335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17" y="764704"/>
            <a:ext cx="7478449" cy="55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0678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EE8BAE-30AC-E947-94FF-27510F60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20256"/>
            <a:ext cx="7276274" cy="54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01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63A13-54CD-C24E-9E64-C46E54A3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65342"/>
            <a:ext cx="7232289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811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5631F-6DC5-B44D-9BEC-2128BDFBD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29834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4507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9276A-4B9C-4C44-9BA8-975FE0B8D49E}"/>
              </a:ext>
            </a:extLst>
          </p:cNvPr>
          <p:cNvSpPr txBox="1"/>
          <p:nvPr/>
        </p:nvSpPr>
        <p:spPr>
          <a:xfrm>
            <a:off x="223572" y="836712"/>
            <a:ext cx="84963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7675" algn="just">
              <a:defRPr/>
            </a:pPr>
            <a:r>
              <a:rPr lang="ru-RU" b="1" dirty="0">
                <a:solidFill>
                  <a:srgbClr val="0070C0"/>
                </a:solidFill>
              </a:rPr>
              <a:t>4. </a:t>
            </a:r>
            <a:r>
              <a:rPr lang="ru-RU" b="1" dirty="0" err="1">
                <a:solidFill>
                  <a:srgbClr val="0070C0"/>
                </a:solidFill>
              </a:rPr>
              <a:t>Универса́льная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десяти́чная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классифика́ция</a:t>
            </a:r>
            <a:r>
              <a:rPr lang="ru-RU" dirty="0">
                <a:solidFill>
                  <a:srgbClr val="0070C0"/>
                </a:solidFill>
              </a:rPr>
              <a:t> (</a:t>
            </a:r>
            <a:r>
              <a:rPr lang="ru-RU" b="1" dirty="0">
                <a:solidFill>
                  <a:srgbClr val="0070C0"/>
                </a:solidFill>
              </a:rPr>
              <a:t>УДК</a:t>
            </a:r>
            <a:r>
              <a:rPr lang="ru-RU" dirty="0">
                <a:solidFill>
                  <a:srgbClr val="0070C0"/>
                </a:solidFill>
              </a:rPr>
              <a:t>) </a:t>
            </a:r>
            <a:r>
              <a:rPr lang="ru-RU" dirty="0"/>
              <a:t>- система классификации информации, широко используется во всём мире для систематизации произведений науки, литературы, искусства, периодической печати, различных видов документов и организации картотек. На конец 2019 года содержит около 126 441 кодов УДК. (</a:t>
            </a:r>
            <a:r>
              <a:rPr lang="en-US" dirty="0">
                <a:hlinkClick r:id="rId2"/>
              </a:rPr>
              <a:t>https://ru.wikipedia.org/wiki/</a:t>
            </a:r>
            <a:r>
              <a:rPr lang="ru-RU" dirty="0">
                <a:hlinkClick r:id="rId2"/>
              </a:rPr>
              <a:t>Универсальная_десятичная_классификация</a:t>
            </a:r>
            <a:r>
              <a:rPr lang="ru-RU" dirty="0"/>
              <a:t> )</a:t>
            </a:r>
          </a:p>
          <a:p>
            <a:pPr indent="447675" algn="just">
              <a:defRPr/>
            </a:pPr>
            <a:r>
              <a:rPr lang="ru-RU" dirty="0"/>
              <a:t>Универсальная десятичная классификация (УДК) была создана </a:t>
            </a:r>
            <a:r>
              <a:rPr lang="ru-RU" dirty="0">
                <a:hlinkClick r:id="rId3" tooltip="Бельгия"/>
              </a:rPr>
              <a:t>бельгийскими</a:t>
            </a:r>
            <a:r>
              <a:rPr lang="ru-RU" dirty="0"/>
              <a:t> библиографами </a:t>
            </a:r>
            <a:r>
              <a:rPr lang="ru-RU" dirty="0">
                <a:hlinkClick r:id="rId4" tooltip="Отле, Поль"/>
              </a:rPr>
              <a:t>Полем Отле</a:t>
            </a:r>
            <a:r>
              <a:rPr lang="ru-RU" dirty="0"/>
              <a:t> и </a:t>
            </a:r>
            <a:r>
              <a:rPr lang="ru-RU" dirty="0">
                <a:hlinkClick r:id="rId5" tooltip="Лафонтен, Анри"/>
              </a:rPr>
              <a:t>Анри Лафонтеном</a:t>
            </a:r>
            <a:r>
              <a:rPr lang="ru-RU" dirty="0"/>
              <a:t>, основавшими в </a:t>
            </a:r>
            <a:r>
              <a:rPr lang="ru-RU" dirty="0">
                <a:hlinkClick r:id="rId6" tooltip="1895 год"/>
              </a:rPr>
              <a:t>1895 году</a:t>
            </a:r>
            <a:r>
              <a:rPr lang="ru-RU" dirty="0"/>
              <a:t> в </a:t>
            </a:r>
            <a:r>
              <a:rPr lang="ru-RU" dirty="0">
                <a:hlinkClick r:id="rId7" tooltip="Брюссель"/>
              </a:rPr>
              <a:t>Брюсселе</a:t>
            </a:r>
            <a:r>
              <a:rPr lang="ru-RU" dirty="0"/>
              <a:t> «Международный библиографический институт» (</a:t>
            </a:r>
            <a:r>
              <a:rPr lang="ru-RU" dirty="0">
                <a:hlinkClick r:id="rId8" tooltip="Нидерландский язык"/>
              </a:rPr>
              <a:t>нидерл.</a:t>
            </a:r>
            <a:r>
              <a:rPr lang="ru-RU" dirty="0"/>
              <a:t> </a:t>
            </a:r>
            <a:r>
              <a:rPr lang="en-US" i="1" dirty="0" err="1"/>
              <a:t>Internationaal</a:t>
            </a:r>
            <a:r>
              <a:rPr lang="en-US" i="1" dirty="0"/>
              <a:t> </a:t>
            </a:r>
            <a:r>
              <a:rPr lang="en-US" i="1" dirty="0" err="1"/>
              <a:t>Bibliografisch</a:t>
            </a:r>
            <a:r>
              <a:rPr lang="en-US" i="1" dirty="0"/>
              <a:t> </a:t>
            </a:r>
            <a:r>
              <a:rPr lang="en-US" i="1" dirty="0" err="1"/>
              <a:t>Instituut</a:t>
            </a:r>
            <a:r>
              <a:rPr lang="en-US" dirty="0"/>
              <a:t>), </a:t>
            </a:r>
            <a:r>
              <a:rPr lang="ru-RU" dirty="0"/>
              <a:t>и впервые опубликована в </a:t>
            </a:r>
            <a:r>
              <a:rPr lang="ru-RU" dirty="0">
                <a:hlinkClick r:id="rId9" tooltip="1897 год"/>
              </a:rPr>
              <a:t>1897 году</a:t>
            </a:r>
            <a:r>
              <a:rPr lang="ru-RU" baseline="30000" dirty="0">
                <a:hlinkClick r:id="rId10"/>
              </a:rPr>
              <a:t>[3]</a:t>
            </a:r>
            <a:r>
              <a:rPr lang="ru-RU" dirty="0"/>
              <a:t>. За основу была взята подвергшаяся определённой переработке </a:t>
            </a:r>
            <a:r>
              <a:rPr lang="ru-RU" dirty="0">
                <a:hlinkClick r:id="rId11" tooltip="Десятичная классификация Дьюи"/>
              </a:rPr>
              <a:t>десятичная классификация Дьюи</a:t>
            </a:r>
            <a:r>
              <a:rPr lang="ru-RU" dirty="0"/>
              <a:t>, разработанная</a:t>
            </a:r>
            <a:r>
              <a:rPr lang="ru-RU" baseline="30000" dirty="0">
                <a:hlinkClick r:id="rId12"/>
              </a:rPr>
              <a:t>[4]</a:t>
            </a:r>
            <a:r>
              <a:rPr lang="ru-RU" dirty="0"/>
              <a:t> американским библиографом </a:t>
            </a:r>
            <a:r>
              <a:rPr lang="ru-RU" dirty="0">
                <a:hlinkClick r:id="rId13" tooltip="Дьюи, Мелвил"/>
              </a:rPr>
              <a:t>Мелвилом Дьюи</a:t>
            </a:r>
            <a:r>
              <a:rPr lang="ru-RU" dirty="0"/>
              <a:t> для </a:t>
            </a:r>
            <a:r>
              <a:rPr lang="ru-RU" dirty="0">
                <a:hlinkClick r:id="rId14" tooltip="Библиотека Конгресса"/>
              </a:rPr>
              <a:t>библиотеки Конгресса США</a:t>
            </a:r>
            <a:r>
              <a:rPr lang="ru-RU" dirty="0"/>
              <a:t> в </a:t>
            </a:r>
            <a:r>
              <a:rPr lang="ru-RU" dirty="0">
                <a:hlinkClick r:id="rId15" tooltip="1876 год"/>
              </a:rPr>
              <a:t>1876 году</a:t>
            </a:r>
            <a:r>
              <a:rPr lang="ru-RU" dirty="0"/>
              <a:t> (использовавшийся </a:t>
            </a:r>
            <a:r>
              <a:rPr lang="ru-RU" dirty="0" err="1"/>
              <a:t>Дьюи</a:t>
            </a:r>
            <a:r>
              <a:rPr lang="ru-RU" dirty="0"/>
              <a:t> принцип десятичной классификации идей и понятий содержался ещё в проекте </a:t>
            </a:r>
            <a:r>
              <a:rPr lang="ru-RU" dirty="0">
                <a:hlinkClick r:id="rId16" tooltip="Априорный язык"/>
              </a:rPr>
              <a:t>априорного языка</a:t>
            </a:r>
            <a:r>
              <a:rPr lang="ru-RU" dirty="0"/>
              <a:t>, представленном в </a:t>
            </a:r>
            <a:r>
              <a:rPr lang="ru-RU" dirty="0">
                <a:hlinkClick r:id="rId17" tooltip="1794 год"/>
              </a:rPr>
              <a:t>1794 году</a:t>
            </a:r>
            <a:r>
              <a:rPr lang="ru-RU" dirty="0"/>
              <a:t> французским адвокатом и филологом </a:t>
            </a:r>
            <a:r>
              <a:rPr lang="ru-RU" dirty="0">
                <a:hlinkClick r:id="rId18" tooltip="Делормель, Жан (страница отсутствует)"/>
              </a:rPr>
              <a:t>Ж. Делормелем</a:t>
            </a:r>
            <a:r>
              <a:rPr lang="ru-RU" dirty="0"/>
              <a:t> на рассмотрение </a:t>
            </a:r>
            <a:r>
              <a:rPr lang="ru-RU" dirty="0">
                <a:hlinkClick r:id="rId19" tooltip="Национальный конвент"/>
              </a:rPr>
              <a:t>Национального конвента</a:t>
            </a:r>
            <a:r>
              <a:rPr lang="ru-RU" dirty="0"/>
              <a:t> Франции</a:t>
            </a:r>
            <a:r>
              <a:rPr lang="ru-RU" baseline="30000" dirty="0">
                <a:hlinkClick r:id="rId20"/>
              </a:rPr>
              <a:t>[5]</a:t>
            </a:r>
            <a:r>
              <a:rPr lang="ru-RU" dirty="0"/>
              <a:t>). М. </a:t>
            </a:r>
            <a:r>
              <a:rPr lang="ru-RU" dirty="0" err="1"/>
              <a:t>Дьюи</a:t>
            </a:r>
            <a:r>
              <a:rPr lang="ru-RU" dirty="0"/>
              <a:t> бескорыстно предоставил </a:t>
            </a:r>
            <a:r>
              <a:rPr lang="ru-RU" dirty="0" err="1"/>
              <a:t>Отле</a:t>
            </a:r>
            <a:r>
              <a:rPr lang="ru-RU" dirty="0"/>
              <a:t> и Лафонтену права по использованию и модификации своей системы для создания всеобъемлющего каталога опубликованных знаний. </a:t>
            </a:r>
            <a:endParaRPr lang="ru-KZ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568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Понятие источника научной информации и его виды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42" y="836712"/>
            <a:ext cx="856863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ru-RU" sz="2000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Опубликованные документы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– это документы, прошедшие редакционно-издательскую обработку: книги, брошюры, монографии, сборники, тезисы докладов, периодические и продолжающиеся издания, патенты и авторские свидетельства, препринты, стандарты, нормативно-технические документы, прейскуранты, каталоги, авторефераты диссертаций, рекламные издания. Они предназначены для широкого распространения и тиражируются типографским или каким-либо иным способом.</a:t>
            </a:r>
          </a:p>
          <a:p>
            <a:pPr algn="just">
              <a:buNone/>
            </a:pPr>
            <a:endParaRPr lang="ru-RU" sz="2000" i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Неопубликованные документы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– это документы, не прошедшие редакционно-издательскую обработку и существующие на правах рукописи: отчеты о научно-исследовательских работах, диссертации, описания алгоритмов и программ, проекты, сметы.</a:t>
            </a:r>
          </a:p>
          <a:p>
            <a:pPr algn="just"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991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9276A-4B9C-4C44-9BA8-975FE0B8D49E}"/>
              </a:ext>
            </a:extLst>
          </p:cNvPr>
          <p:cNvSpPr txBox="1"/>
          <p:nvPr/>
        </p:nvSpPr>
        <p:spPr>
          <a:xfrm>
            <a:off x="223572" y="836712"/>
            <a:ext cx="84963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7675" algn="just">
              <a:defRPr/>
            </a:pPr>
            <a:r>
              <a:rPr lang="ru-RU" dirty="0"/>
              <a:t>В течение долгих лет эта работа велась в рамках </a:t>
            </a:r>
            <a:r>
              <a:rPr lang="ru-RU" dirty="0">
                <a:hlinkClick r:id="rId2" tooltip="Международная федерация по информации и документации (страница отсутствует)"/>
              </a:rPr>
              <a:t>Международной федерации по информации и документации</a:t>
            </a:r>
            <a:r>
              <a:rPr lang="ru-RU" dirty="0"/>
              <a:t>. Первое издание полных таблиц УДК было опубликовано на французском языке в </a:t>
            </a:r>
            <a:r>
              <a:rPr lang="ru-RU" dirty="0">
                <a:hlinkClick r:id="rId3" tooltip="1905 год"/>
              </a:rPr>
              <a:t>1905 году</a:t>
            </a:r>
            <a:r>
              <a:rPr lang="ru-RU" dirty="0"/>
              <a:t>. Структура УДК с течением времени отклонилась от исходной схемы </a:t>
            </a:r>
            <a:r>
              <a:rPr lang="ru-RU" dirty="0" err="1"/>
              <a:t>Дьюи</a:t>
            </a:r>
            <a:r>
              <a:rPr lang="ru-RU" dirty="0"/>
              <a:t>, но в ряде разделов индексы классов этих систем почти совпадают.</a:t>
            </a:r>
          </a:p>
          <a:p>
            <a:pPr indent="447675" algn="just">
              <a:defRPr/>
            </a:pPr>
            <a:r>
              <a:rPr lang="ru-RU" dirty="0"/>
              <a:t>В настоящее время УДК является </a:t>
            </a:r>
            <a:r>
              <a:rPr lang="ru-RU" dirty="0">
                <a:hlinkClick r:id="rId4" tooltip="Интеллектуальная собственность"/>
              </a:rPr>
              <a:t>интеллектуальной собственностью</a:t>
            </a:r>
            <a:r>
              <a:rPr lang="ru-RU" dirty="0"/>
              <a:t> специально организованного международного Консорциума УДК, объединяющего основных издателей таблиц УДК на разных языках. Исключительным правом распоряжения таблицами УДК на русском языке обладает </a:t>
            </a:r>
            <a:r>
              <a:rPr lang="ru-RU" dirty="0">
                <a:hlinkClick r:id="rId5" tooltip="Всероссийский институт научной и технической информации РАН"/>
              </a:rPr>
              <a:t>Всероссийский институт научной и технической информации</a:t>
            </a:r>
            <a:r>
              <a:rPr lang="ru-RU" dirty="0"/>
              <a:t>. </a:t>
            </a:r>
          </a:p>
          <a:p>
            <a:pPr indent="447675" algn="just">
              <a:defRPr/>
            </a:pPr>
            <a:r>
              <a:rPr lang="ru-RU" dirty="0"/>
              <a:t>Этот институт ведёт издание и платное распространение классификационных таблиц в книжном и электронном виде. ВИНИТИ также организовал сайт </a:t>
            </a:r>
            <a:r>
              <a:rPr lang="en-US" dirty="0">
                <a:hlinkClick r:id="rId6"/>
              </a:rPr>
              <a:t>udcc.ru</a:t>
            </a:r>
            <a:r>
              <a:rPr lang="en-US" dirty="0"/>
              <a:t>, </a:t>
            </a:r>
            <a:r>
              <a:rPr lang="ru-RU" dirty="0"/>
              <a:t>на котором ведётся диалоговая консультационная работа по применению УДК.</a:t>
            </a:r>
          </a:p>
          <a:p>
            <a:pPr indent="447675" algn="just">
              <a:defRPr/>
            </a:pPr>
            <a:r>
              <a:rPr lang="ru-RU" dirty="0"/>
              <a:t>Центральной частью УДК являются основные таблицы, охватывающие всю совокупность знаний и построенные по </a:t>
            </a:r>
            <a:r>
              <a:rPr lang="ru-RU" dirty="0">
                <a:hlinkClick r:id="rId7" tooltip="Иерархия"/>
              </a:rPr>
              <a:t>иерархическому</a:t>
            </a:r>
            <a:r>
              <a:rPr lang="ru-RU" dirty="0"/>
              <a:t> принципу деления от общего к частному с использованием цифрового </a:t>
            </a:r>
            <a:r>
              <a:rPr lang="ru-RU" dirty="0">
                <a:hlinkClick r:id="rId8" tooltip="Десятичный код (страница отсутствует)"/>
              </a:rPr>
              <a:t>десятичного кода</a:t>
            </a:r>
            <a:r>
              <a:rPr lang="ru-RU" dirty="0"/>
              <a:t>.</a:t>
            </a:r>
          </a:p>
          <a:p>
            <a:pPr indent="447675" algn="just">
              <a:defRPr/>
            </a:pPr>
            <a:r>
              <a:rPr lang="ru-RU" dirty="0"/>
              <a:t>Удобно пользоваться таблицей УДК по адресу: </a:t>
            </a:r>
            <a:r>
              <a:rPr lang="en-US" dirty="0">
                <a:hlinkClick r:id="rId9"/>
              </a:rPr>
              <a:t>https://www.teacode.com/online/udc/</a:t>
            </a:r>
            <a:r>
              <a:rPr lang="ru-RU" dirty="0"/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3037496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9276A-4B9C-4C44-9BA8-975FE0B8D49E}"/>
              </a:ext>
            </a:extLst>
          </p:cNvPr>
          <p:cNvSpPr txBox="1"/>
          <p:nvPr/>
        </p:nvSpPr>
        <p:spPr>
          <a:xfrm>
            <a:off x="257175" y="593428"/>
            <a:ext cx="8496300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" indent="481013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УДК состоят из следующих частей:</a:t>
            </a:r>
          </a:p>
          <a:p>
            <a:pPr marL="9525" indent="481013"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свойства и принципы УДК;</a:t>
            </a:r>
          </a:p>
          <a:p>
            <a:pPr marL="9525" indent="481013"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применению УДК;</a:t>
            </a:r>
          </a:p>
          <a:p>
            <a:pPr marL="9525" indent="481013"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разделы УДК;</a:t>
            </a:r>
          </a:p>
          <a:p>
            <a:pPr marL="9525" indent="481013"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алфавитно-предметные указатели (АПУ) к основным разделам УДК;</a:t>
            </a:r>
          </a:p>
          <a:p>
            <a:pPr marL="9525" indent="481013"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таблицы УДК;</a:t>
            </a:r>
          </a:p>
          <a:p>
            <a:pPr marL="9525" indent="481013"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алфавитно-предметные указатели к вспомогательным таблицам.</a:t>
            </a:r>
          </a:p>
          <a:p>
            <a:pPr marL="95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написании УДК используют разделительные знаки, общие и специальные определители.</a:t>
            </a:r>
          </a:p>
          <a:p>
            <a:pPr marL="95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определители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«=…» — Определители языка, на котором написан классифицируемый документ.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«(0…)» — Определители формы классифицируемого документа: книга, периодическое издание, реферат, …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«(1/9)» — Определители места.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«(=…)» — Определители народов.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«"…"» — Определители времени.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«-…» — Другие общие определители: свойств, материалов и лиц.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определители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«−1/-9», «.01/.09» и «'1/'9» имеют ограниченные сферы применения. Каждый из этих видов определителей используется для обозначения характерной повторяющейся детализации в тех разделах основной таблицы, для которых они разработаны и в которых помещены, а иногда и в некоторых других разделах, если это специально оговорено. </a:t>
            </a:r>
          </a:p>
        </p:txBody>
      </p:sp>
    </p:spTree>
    <p:extLst>
      <p:ext uri="{BB962C8B-B14F-4D97-AF65-F5344CB8AC3E}">
        <p14:creationId xmlns:p14="http://schemas.microsoft.com/office/powerpoint/2010/main" val="37445953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9276A-4B9C-4C44-9BA8-975FE0B8D49E}"/>
              </a:ext>
            </a:extLst>
          </p:cNvPr>
          <p:cNvSpPr txBox="1"/>
          <p:nvPr/>
        </p:nvSpPr>
        <p:spPr>
          <a:xfrm>
            <a:off x="223572" y="836712"/>
            <a:ext cx="8496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" indent="481013" algn="just"/>
            <a:r>
              <a:rPr lang="ru-RU" b="1" dirty="0"/>
              <a:t>Разделительные знаки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C2B45-21EE-634B-888B-1C4904D4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59" y="1340768"/>
            <a:ext cx="8690521" cy="44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87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9276A-4B9C-4C44-9BA8-975FE0B8D49E}"/>
              </a:ext>
            </a:extLst>
          </p:cNvPr>
          <p:cNvSpPr txBox="1"/>
          <p:nvPr/>
        </p:nvSpPr>
        <p:spPr>
          <a:xfrm>
            <a:off x="223572" y="836712"/>
            <a:ext cx="8496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" indent="481013" algn="just"/>
            <a:r>
              <a:rPr lang="ru-RU" b="1" dirty="0"/>
              <a:t>Разделительные знаки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9A4FF6-424A-0C4A-B550-D505FBAE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6" y="1295235"/>
            <a:ext cx="8215208" cy="48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211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9276A-4B9C-4C44-9BA8-975FE0B8D49E}"/>
              </a:ext>
            </a:extLst>
          </p:cNvPr>
          <p:cNvSpPr txBox="1"/>
          <p:nvPr/>
        </p:nvSpPr>
        <p:spPr>
          <a:xfrm>
            <a:off x="223572" y="836712"/>
            <a:ext cx="8496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" indent="481013" algn="just"/>
            <a:r>
              <a:rPr lang="ru-RU" b="1" dirty="0"/>
              <a:t>Разделительные знаки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B46F7-B19A-A042-BF42-E724A69C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2" y="1206044"/>
            <a:ext cx="8214718" cy="47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814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Международные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классификаторы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9276A-4B9C-4C44-9BA8-975FE0B8D49E}"/>
              </a:ext>
            </a:extLst>
          </p:cNvPr>
          <p:cNvSpPr txBox="1"/>
          <p:nvPr/>
        </p:nvSpPr>
        <p:spPr>
          <a:xfrm>
            <a:off x="190500" y="692696"/>
            <a:ext cx="84963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" indent="481013" algn="just"/>
            <a:r>
              <a:rPr lang="ru-RU" b="1" dirty="0">
                <a:solidFill>
                  <a:srgbClr val="0070C0"/>
                </a:solidFill>
              </a:rPr>
              <a:t>5. Международный классификатор МСК</a:t>
            </a:r>
          </a:p>
          <a:p>
            <a:pPr marL="9525" indent="481013" algn="just"/>
            <a:r>
              <a:rPr lang="ru-RU" dirty="0"/>
              <a:t>Используется в России и странах СНГ, подобен классификатору</a:t>
            </a:r>
            <a:r>
              <a:rPr lang="en-US" b="1" dirty="0">
                <a:solidFill>
                  <a:srgbClr val="0070C0"/>
                </a:solidFill>
              </a:rPr>
              <a:t> OECD</a:t>
            </a:r>
            <a:r>
              <a:rPr lang="ru-RU" b="1" dirty="0">
                <a:solidFill>
                  <a:srgbClr val="0070C0"/>
                </a:solidFill>
              </a:rPr>
              <a:t>. Пример: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A530C8-466F-054D-A98F-015042B4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99" y="1487572"/>
            <a:ext cx="6382677" cy="5233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20BCB-89D7-254D-8E9E-AB744E96AC8B}"/>
              </a:ext>
            </a:extLst>
          </p:cNvPr>
          <p:cNvSpPr txBox="1"/>
          <p:nvPr/>
        </p:nvSpPr>
        <p:spPr>
          <a:xfrm>
            <a:off x="611560" y="6381328"/>
            <a:ext cx="7344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https://pandia.ru/text/80/444/3270.php</a:t>
            </a:r>
            <a:r>
              <a:rPr lang="ru-RU" dirty="0"/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3764305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Патентный поиск с использованием базы данных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Derwent Innovations Index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9276A-4B9C-4C44-9BA8-975FE0B8D49E}"/>
              </a:ext>
            </a:extLst>
          </p:cNvPr>
          <p:cNvSpPr txBox="1"/>
          <p:nvPr/>
        </p:nvSpPr>
        <p:spPr>
          <a:xfrm>
            <a:off x="303455" y="5303976"/>
            <a:ext cx="84963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" indent="481013" algn="just"/>
            <a:r>
              <a:rPr lang="ru-RU" dirty="0"/>
              <a:t>Дополнительную информацию о том, что входит в </a:t>
            </a:r>
            <a:r>
              <a:rPr lang="en-US" dirty="0"/>
              <a:t>DWPI, </a:t>
            </a:r>
            <a:r>
              <a:rPr lang="ru-RU" dirty="0"/>
              <a:t>а также список кодов стран </a:t>
            </a:r>
            <a:r>
              <a:rPr lang="en-US" dirty="0"/>
              <a:t>WIPO </a:t>
            </a:r>
            <a:r>
              <a:rPr lang="ru-RU" dirty="0"/>
              <a:t>и кодов </a:t>
            </a:r>
            <a:r>
              <a:rPr lang="en-US" dirty="0"/>
              <a:t>INID </a:t>
            </a:r>
            <a:r>
              <a:rPr lang="ru-RU" dirty="0"/>
              <a:t>можно найти по адресу </a:t>
            </a:r>
            <a:r>
              <a:rPr lang="en-US" dirty="0">
                <a:hlinkClick r:id="rId2"/>
              </a:rPr>
              <a:t>https://clarivate.com/derwent/dwpi-reference-center/dwpi-coverage/</a:t>
            </a:r>
            <a:r>
              <a:rPr lang="ru-RU" dirty="0"/>
              <a:t> 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9C1CAA-9CE8-4545-A039-03D127E5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1412776"/>
            <a:ext cx="84249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979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>
            <a:extLst>
              <a:ext uri="{FF2B5EF4-FFF2-40B4-BE49-F238E27FC236}">
                <a16:creationId xmlns:a16="http://schemas.microsoft.com/office/drawing/2014/main" id="{82B8F8D0-C7EC-6644-A585-71A58D2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7301-094D-6A48-B70A-150791FB0EE1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E0C2-9325-584A-8C9D-08B3F9704156}"/>
              </a:ext>
            </a:extLst>
          </p:cNvPr>
          <p:cNvSpPr txBox="1"/>
          <p:nvPr/>
        </p:nvSpPr>
        <p:spPr>
          <a:xfrm>
            <a:off x="190500" y="131763"/>
            <a:ext cx="86296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Патентный поиск с использованием базы данных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Derwent Innovations Index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4F74A-20A5-4346-A732-641BCCF65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2" y="1271643"/>
            <a:ext cx="8533953" cy="46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65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3">
            <a:extLst>
              <a:ext uri="{FF2B5EF4-FFF2-40B4-BE49-F238E27FC236}">
                <a16:creationId xmlns:a16="http://schemas.microsoft.com/office/drawing/2014/main" id="{4BB77758-F345-7841-A17D-1AC59E91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05AB4-A503-8244-920A-7E474B9CE308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A7ACA-D13B-1641-B0E2-DD60EBFDC4CE}"/>
              </a:ext>
            </a:extLst>
          </p:cNvPr>
          <p:cNvSpPr txBox="1"/>
          <p:nvPr/>
        </p:nvSpPr>
        <p:spPr>
          <a:xfrm>
            <a:off x="215900" y="476250"/>
            <a:ext cx="87122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</a:p>
          <a:p>
            <a:pPr algn="ctr">
              <a:defRPr/>
            </a:pPr>
            <a:endParaRPr lang="ru-KZ" sz="1600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/>
              <a:t>Краевский, В. В. Методологические характеристики научного исследования / В. В. Краевский // Народное образование. – 2010. – № 5. – С. 135-144.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/>
              <a:t>Новиков, А. М. Научно-экспериментальная работа в образовательном учреждении: деловые советы / А. М. Новиков. – М.: АПО РАО, 1998. – 134 с.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/>
              <a:t>Степин, В. С. Философия и методология науки: учебник. – М.: Академический проект, 2015. – 720 с.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Коды научных направлений по</a:t>
            </a:r>
            <a:r>
              <a:rPr lang="en-US" sz="1600" dirty="0"/>
              <a:t> OECD</a:t>
            </a:r>
            <a:r>
              <a:rPr lang="ru-RU" sz="1600" dirty="0"/>
              <a:t> и </a:t>
            </a:r>
            <a:r>
              <a:rPr lang="en-US" sz="1600" dirty="0" err="1"/>
              <a:t>WoS</a:t>
            </a:r>
            <a:r>
              <a:rPr lang="ru-RU" sz="1600" dirty="0"/>
              <a:t>:</a:t>
            </a:r>
          </a:p>
          <a:p>
            <a:pPr algn="just"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en-US" sz="1600" dirty="0">
                <a:latin typeface="+mn-lt"/>
                <a:hlinkClick r:id="rId2"/>
              </a:rPr>
              <a:t>https://www.vyatsu.ru/uploads/file/1703/kody_oecd_mezhdunarodnye.pdf</a:t>
            </a:r>
            <a:r>
              <a:rPr lang="ru-RU" sz="1600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ru-RU" sz="1600" dirty="0">
                <a:latin typeface="+mn-lt"/>
              </a:rPr>
              <a:t>5. Таблицы УДК: </a:t>
            </a:r>
            <a:r>
              <a:rPr lang="en-US" sz="1600" dirty="0">
                <a:latin typeface="+mn-lt"/>
                <a:hlinkClick r:id="rId3"/>
              </a:rPr>
              <a:t>https://www.teacode.com/online/udc/</a:t>
            </a:r>
            <a:r>
              <a:rPr lang="ru-RU" sz="1600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ru-RU" sz="1600" dirty="0">
                <a:latin typeface="+mn-lt"/>
              </a:rPr>
              <a:t>6. О рубрикаторе УДК:</a:t>
            </a:r>
          </a:p>
          <a:p>
            <a:pPr algn="just"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en-US" sz="1600" dirty="0">
                <a:hlinkClick r:id="rId4"/>
              </a:rPr>
              <a:t>https://ru.wikipedia.org/wiki/</a:t>
            </a:r>
            <a:r>
              <a:rPr lang="ru-RU" sz="1600" dirty="0">
                <a:hlinkClick r:id="rId4"/>
              </a:rPr>
              <a:t>Универсальная_десятичная_классификация</a:t>
            </a:r>
            <a:r>
              <a:rPr lang="ru-RU" sz="1600" dirty="0"/>
              <a:t> </a:t>
            </a:r>
          </a:p>
          <a:p>
            <a:pPr algn="just">
              <a:defRPr/>
            </a:pPr>
            <a:r>
              <a:rPr lang="ru-RU" sz="1600" dirty="0"/>
              <a:t>7. Государственный рубрикатор научно-технической информации (ГРНТИ): </a:t>
            </a:r>
            <a:r>
              <a:rPr lang="en-US" sz="1600" dirty="0">
                <a:hlinkClick r:id="rId5"/>
              </a:rPr>
              <a:t>http://www.extech.ru/info/catalogs/grnti/</a:t>
            </a:r>
            <a:endParaRPr lang="ru-RU" sz="1600" dirty="0"/>
          </a:p>
          <a:p>
            <a:pPr algn="just">
              <a:defRPr/>
            </a:pPr>
            <a:r>
              <a:rPr lang="ru-RU" sz="1600" dirty="0"/>
              <a:t>8-9. Информация о патентной базе данных </a:t>
            </a:r>
            <a:r>
              <a:rPr lang="en-US" sz="1600" dirty="0"/>
              <a:t>Derwent Innovations Index</a:t>
            </a:r>
            <a:r>
              <a:rPr lang="ru-RU" sz="1600" dirty="0"/>
              <a:t>: </a:t>
            </a:r>
            <a:r>
              <a:rPr lang="en-US" sz="1600" dirty="0">
                <a:hlinkClick r:id="rId6"/>
              </a:rPr>
              <a:t>https://clarivate.com/derwent/dwpi-reference-center/dwpi-coverage/</a:t>
            </a:r>
            <a:r>
              <a:rPr lang="ru-RU" sz="1600" dirty="0"/>
              <a:t> </a:t>
            </a:r>
          </a:p>
          <a:p>
            <a:pPr algn="just">
              <a:defRPr/>
            </a:pPr>
            <a:r>
              <a:rPr lang="en-US" sz="1600" dirty="0">
                <a:hlinkClick r:id="rId7"/>
              </a:rPr>
              <a:t>https://images.webofknowledge.com/images/help/ru_RU/DII/hs_derwent_indexes.html</a:t>
            </a:r>
            <a:r>
              <a:rPr lang="ru-RU" sz="1600" dirty="0"/>
              <a:t> </a:t>
            </a: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endParaRPr lang="ru-KZ" sz="16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3">
            <a:extLst>
              <a:ext uri="{FF2B5EF4-FFF2-40B4-BE49-F238E27FC236}">
                <a16:creationId xmlns:a16="http://schemas.microsoft.com/office/drawing/2014/main" id="{168812DB-CE73-444D-9041-56A34A28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2960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C5285-CA6E-BB48-A218-2462D00626BC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ru-KZ" sz="1400"/>
          </a:p>
        </p:txBody>
      </p:sp>
      <p:sp>
        <p:nvSpPr>
          <p:cNvPr id="45058" name="AutoShape 10" descr="V={\frac  {m_{{1}}-m_{{2}}}{\rho _{{2}}}}">
            <a:extLst>
              <a:ext uri="{FF2B5EF4-FFF2-40B4-BE49-F238E27FC236}">
                <a16:creationId xmlns:a16="http://schemas.microsoft.com/office/drawing/2014/main" id="{DA6DC3C0-6E51-2046-88E0-A6359413B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KZ" altLang="ru-KZ" sz="18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ED9AB8-9C6E-DE4D-9BEA-B1309397D839}"/>
              </a:ext>
            </a:extLst>
          </p:cNvPr>
          <p:cNvSpPr/>
          <p:nvPr/>
        </p:nvSpPr>
        <p:spPr>
          <a:xfrm>
            <a:off x="593442" y="2579141"/>
            <a:ext cx="7957115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568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Понятие источника научной информации и его виды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7097AE9-617C-6C41-8B93-D2F9958F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42" y="836712"/>
            <a:ext cx="8568630" cy="56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04813" algn="just">
              <a:buNone/>
            </a:pPr>
            <a:r>
              <a:rPr lang="ru-RU" sz="1800" dirty="0"/>
              <a:t>По </a:t>
            </a:r>
            <a:r>
              <a:rPr lang="ru-RU" sz="1800" b="1" i="1" dirty="0">
                <a:solidFill>
                  <a:srgbClr val="0070C0"/>
                </a:solidFill>
              </a:rPr>
              <a:t>новизне информации</a:t>
            </a:r>
            <a:r>
              <a:rPr lang="ru-RU" sz="1800" dirty="0">
                <a:solidFill>
                  <a:srgbClr val="0070C0"/>
                </a:solidFill>
              </a:rPr>
              <a:t> </a:t>
            </a:r>
            <a:r>
              <a:rPr lang="ru-RU" sz="1800" dirty="0"/>
              <a:t>научные источники делятся на </a:t>
            </a:r>
            <a:r>
              <a:rPr lang="ru-RU" sz="1800" i="1" dirty="0">
                <a:solidFill>
                  <a:srgbClr val="0070C0"/>
                </a:solidFill>
              </a:rPr>
              <a:t>первичные</a:t>
            </a:r>
            <a:r>
              <a:rPr lang="ru-RU" sz="1800" dirty="0">
                <a:solidFill>
                  <a:srgbClr val="0070C0"/>
                </a:solidFill>
              </a:rPr>
              <a:t> и </a:t>
            </a:r>
            <a:r>
              <a:rPr lang="ru-RU" sz="1800" i="1" dirty="0">
                <a:solidFill>
                  <a:srgbClr val="0070C0"/>
                </a:solidFill>
              </a:rPr>
              <a:t>вторичные</a:t>
            </a:r>
            <a:r>
              <a:rPr lang="ru-RU" sz="1800" dirty="0"/>
              <a:t>.</a:t>
            </a:r>
          </a:p>
          <a:p>
            <a:pPr indent="404813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Первичными</a:t>
            </a:r>
            <a:r>
              <a:rPr lang="ru-RU" sz="1800" i="1" dirty="0"/>
              <a:t> </a:t>
            </a:r>
            <a:r>
              <a:rPr lang="ru-RU" sz="1800" dirty="0"/>
              <a:t>считаются те документы и издания, в которых преимущественно содержатся новые сведения или новое осмысление известных идей и фактов. К первичным документам и изданиям можно отнести большинство книг (за исключением справочников); брошюры, периодические издания - журналы, газеты и сериальные издания; описания изобретений, стандарты, отчеты, диссертации, переводы. Все разнообразие первичных опубликованных документов зафиксировано в ГОСТе 7.60–2003 СИБИД. Издания. Основные виды. Термины и определения.</a:t>
            </a:r>
          </a:p>
          <a:p>
            <a:pPr indent="404813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Вторичными</a:t>
            </a:r>
            <a:r>
              <a:rPr lang="ru-RU" sz="1800" dirty="0">
                <a:solidFill>
                  <a:srgbClr val="0070C0"/>
                </a:solidFill>
              </a:rPr>
              <a:t> </a:t>
            </a:r>
            <a:r>
              <a:rPr lang="ru-RU" sz="1800" dirty="0"/>
              <a:t>считаются документы и издания, в которых содержатся сведения о первичных документах. Это справочники и энциклопедии, обзоры, реферативные журналы, библиотечные каталоги, </a:t>
            </a:r>
            <a:r>
              <a:rPr lang="ru-RU" sz="1800" dirty="0" err="1"/>
              <a:t>библиографиечские</a:t>
            </a:r>
            <a:r>
              <a:rPr lang="ru-RU" sz="1800" dirty="0"/>
              <a:t> указатели и картотеки. </a:t>
            </a:r>
          </a:p>
          <a:p>
            <a:pPr indent="404813" algn="just">
              <a:buNone/>
            </a:pPr>
            <a:r>
              <a:rPr lang="ru-RU" sz="1800" dirty="0"/>
              <a:t>Вторичные документы выполняют две основные </a:t>
            </a:r>
            <a:r>
              <a:rPr lang="ru-RU" sz="1800" b="1" i="1" dirty="0"/>
              <a:t>функции:</a:t>
            </a:r>
            <a:endParaRPr lang="ru-RU" sz="1800" dirty="0"/>
          </a:p>
          <a:p>
            <a:pPr algn="just">
              <a:buFont typeface="Wingdings" pitchFamily="2" charset="2"/>
              <a:buChar char="Ø"/>
            </a:pPr>
            <a:r>
              <a:rPr lang="ru-RU" sz="1800" i="1" dirty="0"/>
              <a:t>оперативно оповещают о появлении первичных документов;</a:t>
            </a:r>
            <a:endParaRPr lang="ru-RU" sz="1800" dirty="0"/>
          </a:p>
          <a:p>
            <a:pPr algn="just">
              <a:buFont typeface="Wingdings" pitchFamily="2" charset="2"/>
              <a:buChar char="Ø"/>
            </a:pPr>
            <a:r>
              <a:rPr lang="ru-RU" sz="1800" i="1" dirty="0"/>
              <a:t>в сжатом виде излагают основное их содержание.</a:t>
            </a:r>
            <a:endParaRPr lang="ru-RU" sz="1800" dirty="0"/>
          </a:p>
          <a:p>
            <a:pPr indent="404813" algn="just">
              <a:buNone/>
            </a:pPr>
            <a:r>
              <a:rPr lang="ru-RU" sz="1800" dirty="0"/>
              <a:t>Они так же, как и первичные, могут быть периодическими, непериодическими, продолжающимися.</a:t>
            </a:r>
            <a:endParaRPr lang="ru-RU" sz="1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692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539552" y="1124744"/>
            <a:ext cx="81472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0538" algn="just"/>
            <a:r>
              <a:rPr lang="ru-RU" sz="2000" b="1" i="1" dirty="0">
                <a:solidFill>
                  <a:srgbClr val="C00000"/>
                </a:solidFill>
              </a:rPr>
              <a:t>Документом</a:t>
            </a:r>
            <a:r>
              <a:rPr lang="ru-RU" sz="2000" dirty="0"/>
              <a:t> признается любой материальный объект, который фиксирует или подтверждает какие-либо знания и может быть включен в определенное собрание.</a:t>
            </a:r>
          </a:p>
          <a:p>
            <a:pPr indent="490538" algn="just"/>
            <a:endParaRPr lang="ru-RU" sz="2000" b="1" i="1" dirty="0"/>
          </a:p>
          <a:p>
            <a:pPr indent="490538" algn="just"/>
            <a:r>
              <a:rPr lang="ru-RU" sz="2000" b="1" i="1" dirty="0">
                <a:solidFill>
                  <a:srgbClr val="C00000"/>
                </a:solidFill>
              </a:rPr>
              <a:t>Научным документом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/>
              <a:t>считается материальный объект, содержащий закрепленную научную информацию, предназначенный для ее передачи во времени и пространстве и используемый в общественной практике.</a:t>
            </a:r>
          </a:p>
          <a:p>
            <a:pPr indent="490538" algn="just"/>
            <a:r>
              <a:rPr lang="ru-RU" sz="2000" dirty="0"/>
              <a:t>Характеризуя документальные источники научной информации, необходимо, прежде всего, подчеркнуть их многообразие.</a:t>
            </a:r>
          </a:p>
          <a:p>
            <a:pPr indent="490538" algn="just"/>
            <a:endParaRPr lang="ru-RU" sz="2000" dirty="0"/>
          </a:p>
          <a:p>
            <a:pPr indent="490538" algn="just"/>
            <a:r>
              <a:rPr lang="ru-RU" sz="2000" dirty="0"/>
              <a:t>Рассмотрим основные виды документальных источников информации.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457200" y="874031"/>
            <a:ext cx="81472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0538" algn="just"/>
            <a:r>
              <a:rPr lang="ru-RU" b="1" dirty="0">
                <a:solidFill>
                  <a:srgbClr val="C00000"/>
                </a:solidFill>
              </a:rPr>
              <a:t>1. Непериодическое издание </a:t>
            </a:r>
            <a:r>
              <a:rPr lang="ru-RU" b="1" dirty="0"/>
              <a:t>- </a:t>
            </a:r>
            <a:r>
              <a:rPr lang="ru-RU" dirty="0"/>
              <a:t>издание, выходящее однократно, не имеющее продолжения.</a:t>
            </a:r>
          </a:p>
          <a:p>
            <a:pPr indent="490538" algn="just"/>
            <a:r>
              <a:rPr lang="ru-RU" dirty="0"/>
              <a:t>Наибольшее распространение среди непериодических изданий в научном мире имеет издание, которое называется </a:t>
            </a:r>
            <a:r>
              <a:rPr lang="ru-RU" b="1" dirty="0">
                <a:solidFill>
                  <a:srgbClr val="0070C0"/>
                </a:solidFill>
              </a:rPr>
              <a:t>книгой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dirty="0"/>
              <a:t> Согласно ГОСТ 7.60-2003 книгой называется книжное издание объемом свыше 48 страниц. Произведение печати, объемом от 5 до 48 страниц называется</a:t>
            </a:r>
            <a:r>
              <a:rPr lang="ru-RU" b="1" dirty="0"/>
              <a:t> </a:t>
            </a:r>
            <a:r>
              <a:rPr lang="ru-RU" b="1" dirty="0">
                <a:solidFill>
                  <a:srgbClr val="0070C0"/>
                </a:solidFill>
              </a:rPr>
              <a:t>брошюрой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dirty="0"/>
              <a:t> Под книжным изданием, в свою очередь, понимается «издание в виде блока скрепленных в корешке листов печатного материала любого формата в обложке или переплете».</a:t>
            </a:r>
          </a:p>
          <a:p>
            <a:pPr indent="490538" algn="just"/>
            <a:r>
              <a:rPr lang="ru-RU" dirty="0"/>
              <a:t>По своему назначению книги можно разделить на </a:t>
            </a:r>
            <a:r>
              <a:rPr lang="ru-RU" i="1" dirty="0"/>
              <a:t>научные</a:t>
            </a:r>
            <a:r>
              <a:rPr lang="ru-RU" dirty="0"/>
              <a:t> и </a:t>
            </a:r>
            <a:r>
              <a:rPr lang="ru-RU" i="1" dirty="0"/>
              <a:t>учебные</a:t>
            </a:r>
            <a:r>
              <a:rPr lang="ru-RU" dirty="0"/>
              <a:t>.</a:t>
            </a:r>
          </a:p>
          <a:p>
            <a:pPr indent="490538" algn="just"/>
            <a:r>
              <a:rPr lang="ru-RU" b="1" i="1" dirty="0">
                <a:solidFill>
                  <a:srgbClr val="0070C0"/>
                </a:solidFill>
              </a:rPr>
              <a:t>Научная книга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dirty="0"/>
              <a:t>- важнейшее средство обобщения научной информации, содержащее результаты теоретических и (или) экспериментальных исследований, а также научно подготовленные к публикации памятники культуры и исторические документы. В научных книгах публикуются теоретические исследования, освещается опыт, достигнутый в тех или иных областях практической деятельности, разрабатываются стратегические проблемы науки, хозяйства и культуры. По некоторым данным ряда стран научные книги составляют примерно от 20 до 25% всех выпускаемых книг.</a:t>
            </a:r>
          </a:p>
        </p:txBody>
      </p:sp>
    </p:spTree>
    <p:extLst>
      <p:ext uri="{BB962C8B-B14F-4D97-AF65-F5344CB8AC3E}">
        <p14:creationId xmlns:p14="http://schemas.microsoft.com/office/powerpoint/2010/main" val="20714286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87524" y="1052736"/>
            <a:ext cx="85689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4813" algn="just"/>
            <a:r>
              <a:rPr lang="ru-RU" sz="1600" dirty="0"/>
              <a:t>Раскроем виды и назначение основных научных книг.</a:t>
            </a:r>
          </a:p>
          <a:p>
            <a:pPr indent="404813" algn="just"/>
            <a:endParaRPr lang="ru-RU" sz="1600" b="1" dirty="0"/>
          </a:p>
          <a:p>
            <a:pPr indent="404813" algn="just"/>
            <a:r>
              <a:rPr lang="ru-RU" sz="1600" b="1" dirty="0">
                <a:solidFill>
                  <a:srgbClr val="0070C0"/>
                </a:solidFill>
              </a:rPr>
              <a:t>Монография</a:t>
            </a:r>
            <a:r>
              <a:rPr lang="ru-RU" sz="1600" dirty="0">
                <a:solidFill>
                  <a:srgbClr val="0070C0"/>
                </a:solidFill>
              </a:rPr>
              <a:t> </a:t>
            </a:r>
            <a:r>
              <a:rPr lang="ru-RU" sz="1600" dirty="0"/>
              <a:t>- это научное издание, состоящее из одного произведения, содержащего полное и всестороннее исследование одной проблемы или темы, выполненное одним или несколькими авторами (исполнителями). По своему содержанию монография является фундаментальным научным трудом, в котором на основе всестороннего анализа и широких сообщений предшествующих научных работ и крупных новых исследований излагаются достижения в разработке научной проблемы. Назначение монографии - ввести в систему научных коммуникаций фундаментально подытоживающую научную информацию в определенной области и служить основой для разрешения новых проблем.</a:t>
            </a:r>
          </a:p>
          <a:p>
            <a:pPr indent="404813" algn="just"/>
            <a:endParaRPr lang="ru-RU" sz="1600" b="1" dirty="0"/>
          </a:p>
          <a:p>
            <a:pPr indent="404813" algn="just"/>
            <a:r>
              <a:rPr lang="ru-RU" sz="1600" b="1" dirty="0">
                <a:solidFill>
                  <a:srgbClr val="0070C0"/>
                </a:solidFill>
              </a:rPr>
              <a:t>Сборник научных трудов</a:t>
            </a:r>
            <a:r>
              <a:rPr lang="ru-RU" sz="1600" dirty="0">
                <a:solidFill>
                  <a:srgbClr val="0070C0"/>
                </a:solidFill>
              </a:rPr>
              <a:t> </a:t>
            </a:r>
            <a:r>
              <a:rPr lang="ru-RU" sz="1600" dirty="0"/>
              <a:t>- научное книжное издание, составленное из произведений, содержащих исследовательские материалы. Жанровый состав произведений различен. Это могут быть статьи, сообщения, рефераты. Главное, что их объединяет, - научный характер содержания. Предметом содержания произведений сборника научных трудов являются результаты исследований, как правило, по отдельным частным вопросам. В произведениях могут быть изложены завершающие результаты исследований, предварительные или промежуточные результаты, а также дискуссионные и другие материалы, объединенные, как правило, по тематическому признаку.</a:t>
            </a:r>
          </a:p>
        </p:txBody>
      </p:sp>
    </p:spTree>
    <p:extLst>
      <p:ext uri="{BB962C8B-B14F-4D97-AF65-F5344CB8AC3E}">
        <p14:creationId xmlns:p14="http://schemas.microsoft.com/office/powerpoint/2010/main" val="20560240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190500" y="131763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Документальные источники информации и работа с ними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87524" y="1052736"/>
            <a:ext cx="856895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4813" algn="just"/>
            <a:r>
              <a:rPr lang="ru-RU" sz="1600" b="1" dirty="0">
                <a:solidFill>
                  <a:srgbClr val="0070C0"/>
                </a:solidFill>
              </a:rPr>
              <a:t>Диссертация</a:t>
            </a:r>
            <a:r>
              <a:rPr lang="ru-RU" sz="1600" dirty="0"/>
              <a:t> - квалификационная научная работа в определенной области наук, содержащая совокупность научных результатов и положений, выдвигаемых автором для публичной защиты и свидетельствующая о личном вкладе автора в науку и о его качествах как ученого. Основу диссертации составляют выполненные и опубликованные научные работы, открытия или крупные изобретения, внедренные в производство технологические процессы и др.</a:t>
            </a:r>
          </a:p>
          <a:p>
            <a:pPr indent="404813" algn="just"/>
            <a:endParaRPr lang="ru-RU" sz="1600" b="1" dirty="0"/>
          </a:p>
          <a:p>
            <a:pPr indent="404813" algn="just"/>
            <a:r>
              <a:rPr lang="ru-RU" sz="1600" b="1" dirty="0">
                <a:solidFill>
                  <a:srgbClr val="0070C0"/>
                </a:solidFill>
              </a:rPr>
              <a:t>Автореферат диссертации</a:t>
            </a:r>
            <a:r>
              <a:rPr lang="ru-RU" sz="1600" dirty="0">
                <a:solidFill>
                  <a:srgbClr val="0070C0"/>
                </a:solidFill>
              </a:rPr>
              <a:t> </a:t>
            </a:r>
            <a:r>
              <a:rPr lang="ru-RU" sz="1600" dirty="0"/>
              <a:t>включает реферат, составленный автором диссертации - соискателем ученой степени, который содержит краткое изложение работы. Автореферат предназначается для предварительного ознакомления научной общественности с выносимыми на защиту результатами исследований, полученными при выполнении диссертации.</a:t>
            </a:r>
          </a:p>
          <a:p>
            <a:pPr indent="404813" algn="just"/>
            <a:endParaRPr lang="ru-RU" sz="1600" b="1" dirty="0"/>
          </a:p>
          <a:p>
            <a:pPr indent="404813" algn="just"/>
            <a:r>
              <a:rPr lang="ru-RU" sz="1600" b="1" dirty="0">
                <a:solidFill>
                  <a:srgbClr val="0070C0"/>
                </a:solidFill>
              </a:rPr>
              <a:t>Тезисы докладов научной конференции</a:t>
            </a:r>
            <a:r>
              <a:rPr lang="ru-RU" sz="1600" dirty="0">
                <a:solidFill>
                  <a:srgbClr val="0070C0"/>
                </a:solidFill>
              </a:rPr>
              <a:t> </a:t>
            </a:r>
            <a:r>
              <a:rPr lang="ru-RU" sz="1600" dirty="0"/>
              <a:t>- научное издание в виде сборника, состоящего из материалов предварительного характера (рефератов, аннотаций докладов и/или сообщений) и изданного до начала конференции. Содержанием тезисов являются основные положения, мысли, идеи, выдвигаемые в докладе. Назначение тезисов - предварительное ознакомление участников конференции с тематикой и основным содержанием докладов.</a:t>
            </a:r>
          </a:p>
        </p:txBody>
      </p:sp>
    </p:spTree>
    <p:extLst>
      <p:ext uri="{BB962C8B-B14F-4D97-AF65-F5344CB8AC3E}">
        <p14:creationId xmlns:p14="http://schemas.microsoft.com/office/powerpoint/2010/main" val="10762383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1368</Words>
  <Application>Microsoft Office PowerPoint</Application>
  <PresentationFormat>Экран (4:3)</PresentationFormat>
  <Paragraphs>292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Times New Roman</vt:lpstr>
      <vt:lpstr>Wingdings</vt:lpstr>
      <vt:lpstr>Оформление по умолчанию</vt:lpstr>
      <vt:lpstr>МЕТ 3222 Документальные источники информации.  Поиск документальных источников информации международные классификаторы, ГРНТИ. Патентный поиск с использованием базы данных Derwent Innovations Index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Tatyana Chepushtanova</cp:lastModifiedBy>
  <cp:revision>368</cp:revision>
  <cp:lastPrinted>2017-08-15T12:41:56Z</cp:lastPrinted>
  <dcterms:created xsi:type="dcterms:W3CDTF">2012-10-31T08:46:53Z</dcterms:created>
  <dcterms:modified xsi:type="dcterms:W3CDTF">2021-09-27T08:37:21Z</dcterms:modified>
</cp:coreProperties>
</file>