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481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493" r:id="rId12"/>
    <p:sldId id="566" r:id="rId13"/>
    <p:sldId id="524" r:id="rId14"/>
    <p:sldId id="525" r:id="rId15"/>
    <p:sldId id="526" r:id="rId16"/>
    <p:sldId id="527" r:id="rId17"/>
    <p:sldId id="529" r:id="rId18"/>
    <p:sldId id="530" r:id="rId19"/>
    <p:sldId id="531" r:id="rId20"/>
    <p:sldId id="528" r:id="rId21"/>
    <p:sldId id="532" r:id="rId22"/>
    <p:sldId id="534" r:id="rId23"/>
    <p:sldId id="536" r:id="rId24"/>
    <p:sldId id="537" r:id="rId25"/>
    <p:sldId id="538" r:id="rId26"/>
    <p:sldId id="539" r:id="rId27"/>
    <p:sldId id="540" r:id="rId28"/>
    <p:sldId id="551" r:id="rId29"/>
    <p:sldId id="552" r:id="rId30"/>
    <p:sldId id="541" r:id="rId31"/>
    <p:sldId id="553" r:id="rId32"/>
    <p:sldId id="556" r:id="rId33"/>
    <p:sldId id="542" r:id="rId34"/>
    <p:sldId id="544" r:id="rId35"/>
    <p:sldId id="545" r:id="rId36"/>
    <p:sldId id="546" r:id="rId37"/>
    <p:sldId id="543" r:id="rId38"/>
    <p:sldId id="557" r:id="rId39"/>
    <p:sldId id="547" r:id="rId40"/>
    <p:sldId id="548" r:id="rId41"/>
    <p:sldId id="549" r:id="rId42"/>
    <p:sldId id="550" r:id="rId43"/>
    <p:sldId id="554" r:id="rId44"/>
    <p:sldId id="558" r:id="rId45"/>
    <p:sldId id="559" r:id="rId46"/>
    <p:sldId id="555" r:id="rId47"/>
    <p:sldId id="560" r:id="rId48"/>
    <p:sldId id="502" r:id="rId49"/>
    <p:sldId id="563" r:id="rId50"/>
    <p:sldId id="564" r:id="rId51"/>
    <p:sldId id="565" r:id="rId52"/>
    <p:sldId id="562" r:id="rId53"/>
    <p:sldId id="561" r:id="rId54"/>
    <p:sldId id="468" r:id="rId55"/>
    <p:sldId id="535" r:id="rId56"/>
    <p:sldId id="533" r:id="rId57"/>
    <p:sldId id="325" r:id="rId58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s Graber" initials="NG" lastIdx="1" clrIdx="0">
    <p:extLst>
      <p:ext uri="{19B8F6BF-5375-455C-9EA6-DF929625EA0E}">
        <p15:presenceInfo xmlns:p15="http://schemas.microsoft.com/office/powerpoint/2012/main" userId="S::n.graber@unistra.fr::429e594e-dece-46d8-aaaf-6df8f6bd2b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>
      <p:cViewPr varScale="1">
        <p:scale>
          <a:sx n="109" d="100"/>
          <a:sy n="109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082" y="-10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F4752C-8B63-2E4E-8CDE-7C0E38DEF6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836E73-7114-2242-AD75-F912CFFCC2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5E698B5-23F8-DC48-809B-3B18E24AC9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6200B98-1D35-B14E-89C5-CA2A861605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6EB85A-C83C-BE47-B419-3F41A308848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5F0829-8619-0448-BC78-8EFDB8E38A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5AC45B-CD7C-D140-96CD-DB19837099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2A75AF9-4CAF-0343-88D6-6D5F32D411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C289DB4-F01C-724D-8B12-98777519D4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54C64B-085E-234C-ADE7-0EC9A84F81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5B1A5E7-A47E-574C-9A71-E0729249B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EF836C-AF46-6140-B513-BDC0B1E1265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528143B-A8E9-B34B-9EE8-929586B80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KZ"/>
              <a:t>МИНИСТЕРСТВО ОБРАЗОВАНИЯ И НАУКИ РЕСПУБЛИКИ КАЗАХСТАН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8E22223D-291F-F143-9BB8-962BA71DE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921F9-1718-BC46-97FB-C4322557FFCD}" type="slidenum">
              <a:rPr lang="ru-RU" altLang="ru-KZ" smtClean="0"/>
              <a:pPr>
                <a:spcBef>
                  <a:spcPct val="0"/>
                </a:spcBef>
              </a:pPr>
              <a:t>1</a:t>
            </a:fld>
            <a:endParaRPr lang="ru-RU" altLang="ru-K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B4D6DC-96CE-EF46-8C79-60FB62076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EF18562-F6C3-9345-AA07-BF51F2C80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32228-8C0B-094E-8FA6-9E6E32711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E0A55-4A9A-D64B-A9DE-CE09DDDA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663D53-4B56-E743-A165-02B369E6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2FF3-E2B6-1B4A-825A-38689BAFA5D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798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586B4-4712-3944-9FBC-74DC72A35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FEEA3-6C27-4541-B6C1-8500013D6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80452-E0B3-0945-A0B3-C8FD68F51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1D44-6743-714A-904D-0BCCAC61758D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5401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456F7-5290-9441-9408-41602A1F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85B0-203E-4A41-A009-4332499CE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55ED8C-A5C7-7442-BF28-04AA45981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5ED5-51F1-574A-8929-814AB2C5C9F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372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97733-C955-6046-B70D-8AA344C25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FB27-DC18-2C45-B23F-2D4AA0C8F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CC83D-9A18-E848-AAA0-E8E1DDCC0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A6C9-185A-344B-A934-C9ADEB98D51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977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C4673-EA00-EE46-B005-F592753EC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8EB70-DACB-CB4B-A3B6-D17CE608F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D23B1-129F-3743-91D3-F8BC812A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2A71-2543-8349-82D7-8701B385863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533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8268-5334-D744-B4C6-CFB0DCB75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55FC-7C43-A843-9A7A-0A7FEDA09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0AFB7-F8D5-2D46-AA35-5832EAD4C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74A4-697C-9847-A274-2C7868084FEC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38904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6DD5E-C8C4-5149-B0BD-3B26E0970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7A4F5E-4B39-4841-9190-EFD515A69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E326A8-1378-694A-9430-AD39C46DB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CD25-2D35-5542-8BF3-BB41F6C5251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50793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B608D6-E005-634E-A54E-7DEC3ADFF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725A4-9570-6642-BBDB-9727A02DA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44E27-BA79-6045-B661-16E6F8270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8012-2D66-9146-A368-258B6273C0C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125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03BD95-1066-C042-9BD4-F23218821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94336-FC08-CE4C-A479-D45E91A92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DB2723-F739-274D-80AA-83027A10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7FAB-8320-CE4C-A7FA-66D011F2C46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555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99775-ED2A-5647-B550-CC636124E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0D3C-1E28-A649-9111-7FE528B89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DC79F-4FFB-9F49-A8C0-72E3543B9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1D5C-D820-E745-B4E4-31CF5A88B7E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3578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47E66-F84E-3B46-8D6A-6332D932E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04E7D-0D02-A647-BE72-BF966714C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CC3DC-4339-274F-822D-A71C5D5E4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075C-010A-3841-B8DD-A0EBB66ECD7B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982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D33A79-6C1A-804F-B148-09E4FFF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85AB91-FF36-014B-A1C9-9498A44AA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5C310B-6E4B-A249-BB7B-D22B59CC36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4F382B-42C5-AF4B-8C23-488A35CDB7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31C22D-5B50-4C48-9C15-7B5DAADC18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1646C5-2950-C244-AC11-26154787015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ta-vesna@yandex.k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forscopus.com/" TargetMode="External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forscopus.com/" TargetMode="External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forscopus.com/" TargetMode="External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forscopus.com/" TargetMode="External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forscopus.com/" TargetMode="External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books.net/61450/pedagogika/priemy_izlozheniya_nauchnyh_materialov" TargetMode="External"/><Relationship Id="rId2" Type="http://schemas.openxmlformats.org/officeDocument/2006/relationships/hyperlink" Target="https://studopedia.net/11_162_metodicheskie-priemi-izlozheniya-material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rosi.xyz/articles/nauchnaya-novizna-issledovaniya/" TargetMode="External"/><Relationship Id="rId5" Type="http://schemas.openxmlformats.org/officeDocument/2006/relationships/hyperlink" Target="https://official.satbayev.university/ru/protection" TargetMode="External"/><Relationship Id="rId4" Type="http://schemas.openxmlformats.org/officeDocument/2006/relationships/hyperlink" Target="https://www.&#1087;&#1080;&#1096;&#1077;&#1084;-&#1076;&#1080;&#1087;&#1083;&#1086;&#1084;-&#1089;&#1072;&#1084;&#1080;.&#1088;&#1092;/nauchnyye-raboty/nauchnyj-stil-izlozheniya-teksta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5">
            <a:extLst>
              <a:ext uri="{FF2B5EF4-FFF2-40B4-BE49-F238E27FC236}">
                <a16:creationId xmlns:a16="http://schemas.microsoft.com/office/drawing/2014/main" id="{A13A2D97-28F4-D745-BEE3-6871CEB0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FAD6D-893C-5643-AE82-2B737B15099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KZ" sz="14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F249D2-A289-AB44-A96C-ABCEE1C103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49800"/>
            <a:ext cx="6400800" cy="1774825"/>
          </a:xfrm>
        </p:spPr>
        <p:txBody>
          <a:bodyPr/>
          <a:lstStyle/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Усольцева Галина Александровна</a:t>
            </a:r>
          </a:p>
          <a:p>
            <a:pPr eaLnBrk="1" hangingPunct="1"/>
            <a:r>
              <a:rPr lang="ru-RU" altLang="ru-KZ" sz="1000">
                <a:solidFill>
                  <a:schemeClr val="accent2"/>
                </a:solidFill>
              </a:rPr>
              <a:t>(ФИО преподавателя)</a:t>
            </a: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KZ" sz="2000">
                <a:solidFill>
                  <a:schemeClr val="accent2"/>
                </a:solidFill>
                <a:hlinkClick r:id="rId3"/>
              </a:rPr>
              <a:t>nota-vesna@yandex.kz</a:t>
            </a:r>
            <a:r>
              <a:rPr lang="en-US" altLang="ru-KZ" sz="2000">
                <a:solidFill>
                  <a:schemeClr val="accent2"/>
                </a:solidFill>
              </a:rPr>
              <a:t> </a:t>
            </a:r>
            <a:r>
              <a:rPr lang="ru-RU" altLang="ru-KZ" sz="2000">
                <a:solidFill>
                  <a:schemeClr val="accent2"/>
                </a:solidFill>
              </a:rPr>
              <a:t>         </a:t>
            </a:r>
            <a:endParaRPr lang="en-US" altLang="ru-KZ" sz="200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+7-701-742-95-22</a:t>
            </a:r>
            <a:endParaRPr lang="ru-RU" altLang="ru-KZ" sz="1000" u="sng">
              <a:solidFill>
                <a:schemeClr val="accent2"/>
              </a:solidFill>
            </a:endParaRP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6193609-BE5F-9348-8AD4-EAA6B669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92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KZ" sz="1400" u="sng" dirty="0">
                <a:solidFill>
                  <a:schemeClr val="accent2"/>
                </a:solidFill>
              </a:rPr>
              <a:t>Металлургические процессы, теплотехника и технологии специальных материалов</a:t>
            </a:r>
            <a:br>
              <a:rPr lang="ru-RU" altLang="ru-KZ" sz="1400" u="sng" dirty="0">
                <a:solidFill>
                  <a:schemeClr val="accent2"/>
                </a:solidFill>
              </a:rPr>
            </a:br>
            <a:r>
              <a:rPr lang="ru-RU" altLang="ru-KZ" sz="1200" dirty="0">
                <a:solidFill>
                  <a:schemeClr val="accent2"/>
                </a:solidFill>
              </a:rPr>
              <a:t>(кафедра)</a:t>
            </a:r>
            <a:br>
              <a:rPr lang="ru-RU" altLang="ru-KZ" sz="1200" dirty="0">
                <a:solidFill>
                  <a:schemeClr val="accent2"/>
                </a:solidFill>
              </a:rPr>
            </a:br>
            <a:r>
              <a:rPr lang="ru-RU" altLang="ru-KZ" sz="1200" dirty="0">
                <a:solidFill>
                  <a:schemeClr val="accent2"/>
                </a:solidFill>
              </a:rPr>
              <a:t/>
            </a:r>
            <a:br>
              <a:rPr lang="ru-RU" altLang="ru-KZ" sz="1200" dirty="0">
                <a:solidFill>
                  <a:schemeClr val="accent2"/>
                </a:solidFill>
              </a:rPr>
            </a:br>
            <a:r>
              <a:rPr lang="ru-RU" altLang="ru-KZ" sz="2000" b="1" u="sng" dirty="0">
                <a:solidFill>
                  <a:srgbClr val="C00000"/>
                </a:solidFill>
              </a:rPr>
              <a:t>Методы научных исследований</a:t>
            </a:r>
            <a:r>
              <a:rPr lang="ru-RU" altLang="ru-KZ" sz="2000" dirty="0">
                <a:solidFill>
                  <a:schemeClr val="accent2"/>
                </a:solidFill>
              </a:rPr>
              <a:t/>
            </a:r>
            <a:br>
              <a:rPr lang="ru-RU" altLang="ru-KZ" sz="2000" dirty="0">
                <a:solidFill>
                  <a:schemeClr val="accent2"/>
                </a:solidFill>
              </a:rPr>
            </a:br>
            <a:r>
              <a:rPr lang="ru-RU" altLang="ru-KZ" sz="1200" dirty="0">
                <a:solidFill>
                  <a:schemeClr val="accent2"/>
                </a:solidFill>
              </a:rPr>
              <a:t>(дисциплина)</a:t>
            </a:r>
            <a:br>
              <a:rPr lang="ru-RU" altLang="ru-KZ" sz="1200" dirty="0">
                <a:solidFill>
                  <a:schemeClr val="accent2"/>
                </a:solidFill>
              </a:rPr>
            </a:br>
            <a:endParaRPr lang="ru-RU" altLang="ru-KZ" sz="1200" dirty="0">
              <a:solidFill>
                <a:schemeClr val="accent2"/>
              </a:solidFill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C057343-2F8A-D542-A9A8-9BF8A2E5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860800"/>
            <a:ext cx="71294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Практическое занятие №_</a:t>
            </a:r>
            <a:r>
              <a:rPr lang="fr-CH" altLang="ru-KZ" sz="2000" dirty="0">
                <a:solidFill>
                  <a:schemeClr val="accent2"/>
                </a:solidFill>
              </a:rPr>
              <a:t>1</a:t>
            </a:r>
            <a:r>
              <a:rPr lang="ru-RU" altLang="ru-KZ" sz="2000" dirty="0">
                <a:solidFill>
                  <a:schemeClr val="accent2"/>
                </a:solidFill>
              </a:rPr>
              <a:t>1_</a:t>
            </a:r>
          </a:p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1 академический час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A6502-B342-AE41-B50F-3BA85A833A02}"/>
              </a:ext>
            </a:extLst>
          </p:cNvPr>
          <p:cNvSpPr txBox="1"/>
          <p:nvPr/>
        </p:nvSpPr>
        <p:spPr>
          <a:xfrm>
            <a:off x="504949" y="2006173"/>
            <a:ext cx="8132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МЕТ 3222 Приемы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изложения научных материалов. Оформление диссертационной работы, согласно действующим требованиям. Понятие новизны диссертационной работы. Диссертация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PhD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как научная и одновременно квалификационная работа.</a:t>
            </a:r>
            <a:r>
              <a:rPr lang="ru-KZ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KZ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71" y="908720"/>
            <a:ext cx="8568630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just">
              <a:buNone/>
            </a:pPr>
            <a:r>
              <a:rPr lang="ru-RU" sz="1800" dirty="0"/>
              <a:t>Целесообразно еще раз проверить аргументированность основных положений, научную новизну, теоретическую и практическую значимость работы, ее выводы и рекомендации. Следует иметь в виду, что одинаково неуместным является избыточный лаконизм и избыточная детализация в изложении материала. Помогают восприятию содержания работы таблицы, схемы, графики.</a:t>
            </a:r>
          </a:p>
          <a:p>
            <a:pPr indent="404813" algn="just">
              <a:buNone/>
            </a:pPr>
            <a:r>
              <a:rPr lang="ru-RU" sz="1800" dirty="0"/>
              <a:t>Следующий этап работы над рукописью – проверка правильности его оформления. Это касается рубрикации ссылок на литературные источники, цитирования, написания чисел, знаков, физических и математических величин, формул, построения таблиц, подготовки иллюстративного материала, создания библиографического описания, библиографических указателей. К правилам оформления печатных изданий выдвигаются специфические требования, поэтому следует руководствоваться государственными эталонами, справочниками, учебниками, требованиями издательств и редакций.</a:t>
            </a:r>
          </a:p>
          <a:p>
            <a:pPr indent="404813" algn="just">
              <a:buNone/>
            </a:pPr>
            <a:r>
              <a:rPr lang="ru-RU" sz="1800" dirty="0"/>
              <a:t>Заключительный этап – это литературная правка. Ее сложность зависит от лингвостилевой культуры автора. Одновременно с литературной правкой автор решает, как разместить текст и какие нужные в нем выделения.</a:t>
            </a:r>
          </a:p>
          <a:p>
            <a:pPr indent="404813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627188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7C96E8-B68E-1040-A027-95C97D2E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73166"/>
            <a:ext cx="6912768" cy="5661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C60E3B-A639-5347-BC39-2CD849EEBF9F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Общие требования к диссертационной работе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364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7C60E3B-A639-5347-BC39-2CD849EEBF9F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Общие требования к диссертационной работе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3E816F-EF0C-5842-A6E1-48794E6A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3429000"/>
            <a:ext cx="8699500" cy="2184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F34FF9-E0C9-A849-AA52-4B9F4B6D70F4}"/>
              </a:ext>
            </a:extLst>
          </p:cNvPr>
          <p:cNvSpPr txBox="1"/>
          <p:nvPr/>
        </p:nvSpPr>
        <p:spPr>
          <a:xfrm>
            <a:off x="323850" y="764704"/>
            <a:ext cx="8699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Диссертация это квалификационная научная работа по конкретной специальности образовательной программы по подготовке доктора философии (</a:t>
            </a:r>
            <a:r>
              <a:rPr lang="ru-RU" dirty="0" err="1"/>
              <a:t>PhD</a:t>
            </a:r>
            <a:r>
              <a:rPr lang="ru-RU" dirty="0"/>
              <a:t>), доктора по профилю. </a:t>
            </a:r>
            <a:endParaRPr lang="ru-KZ" dirty="0"/>
          </a:p>
          <a:p>
            <a:pPr algn="just"/>
            <a:r>
              <a:rPr lang="ru-RU" dirty="0"/>
              <a:t>Тема диссертации должна быть связана с приоритетными направлениями развития науки и/или государственным программами либо программами фундаментальных или прикладных исследований. Содержание диссертации, поставленные цели и задачи, полученные научные результаты должны строго  соответствовать теме диссертации.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242546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Общие требования к диссертационной работе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8756EF-48E8-B648-99F5-91038144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196752"/>
            <a:ext cx="8801100" cy="1295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9D133-B9A5-3542-BD63-6C062A11B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2492152"/>
            <a:ext cx="88011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654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6D2A94-2DFC-2142-B9C9-F318A82A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08" y="3140968"/>
            <a:ext cx="8505006" cy="34240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2E0F6-4F27-B54A-BFD2-7E04814C6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08" y="1029220"/>
            <a:ext cx="8631878" cy="1992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085E0D-B8F1-7D41-BFD5-CFFA1EA36072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Общие требования к диссертационной работе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093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F40575-D6CF-CF40-A3AF-C46AA12EA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84784"/>
            <a:ext cx="8801100" cy="3594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B1C49-F7A7-0545-BB8E-34B610A8F408}"/>
              </a:ext>
            </a:extLst>
          </p:cNvPr>
          <p:cNvSpPr txBox="1"/>
          <p:nvPr/>
        </p:nvSpPr>
        <p:spPr>
          <a:xfrm>
            <a:off x="390525" y="548680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Общие требования к диссертационной работе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784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EA2F06-F658-9041-91B9-AD310F2D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7522"/>
            <a:ext cx="8147248" cy="10345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C830B-FE0C-BF4F-80D5-0B6F8FDA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02093"/>
            <a:ext cx="8124551" cy="4491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DED01-750D-C54D-85DA-9D5D4DA493A9}"/>
              </a:ext>
            </a:extLst>
          </p:cNvPr>
          <p:cNvSpPr txBox="1"/>
          <p:nvPr/>
        </p:nvSpPr>
        <p:spPr>
          <a:xfrm>
            <a:off x="390525" y="219404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Общие требования к диссертационной работе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305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90525" y="351081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Требования по публикациям к докторанту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PhD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47527-71CD-304D-A203-760FA0E1F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8181017" cy="522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050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7B866-5031-434F-9CFA-8A33D34E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8" y="1052736"/>
            <a:ext cx="8823717" cy="3960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976B3C-D410-C041-9299-9E76C9B9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0" y="5098390"/>
            <a:ext cx="8335699" cy="581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4B8FE-C98A-1342-898C-664A81EFE507}"/>
              </a:ext>
            </a:extLst>
          </p:cNvPr>
          <p:cNvSpPr txBox="1"/>
          <p:nvPr/>
        </p:nvSpPr>
        <p:spPr>
          <a:xfrm>
            <a:off x="390525" y="351081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Требования по публикациям к докторанту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PhD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94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0D2A9-7136-364E-AE1F-EB8EE407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10" y="1052736"/>
            <a:ext cx="7822989" cy="5317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E2E19-6A6D-6D45-9B1E-544D83ABB079}"/>
              </a:ext>
            </a:extLst>
          </p:cNvPr>
          <p:cNvSpPr txBox="1"/>
          <p:nvPr/>
        </p:nvSpPr>
        <p:spPr>
          <a:xfrm>
            <a:off x="390525" y="351081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Требования по публикациям к докторанту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PhD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201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0998"/>
            <a:ext cx="83629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just">
              <a:buNone/>
            </a:pPr>
            <a:r>
              <a:rPr lang="ru-RU" sz="2000" dirty="0">
                <a:latin typeface="+mj-lt"/>
              </a:rPr>
              <a:t>Автор научного труда должен помнить: понятное им в процессе исследования еще неизвестно потенциальным читателям. </a:t>
            </a:r>
          </a:p>
          <a:p>
            <a:pPr indent="404813" algn="just">
              <a:buNone/>
            </a:pPr>
            <a:r>
              <a:rPr lang="ru-RU" sz="2000" dirty="0">
                <a:latin typeface="+mj-lt"/>
              </a:rPr>
              <a:t>Концентрация внимания на новом, четкое объяснение сложных моментов, применение аналогий известными явлениями и фактами станет залогом привлечения внимания читателей к основным положениям труда. </a:t>
            </a:r>
          </a:p>
          <a:p>
            <a:pPr indent="404813" algn="just">
              <a:buNone/>
            </a:pPr>
            <a:r>
              <a:rPr lang="ru-RU" sz="2000" dirty="0">
                <a:latin typeface="+mj-lt"/>
              </a:rPr>
              <a:t>Составляя план, делая изложение текста, желательно предусмотреть, чтобы читателям была предоставлена возможность самостоятельно проследить всю последовательность исследования. Но и это не главное. Важно, чтобы, ход авторских рассуждений всегда был в поле зрения читателя. Поэтому каждый исследователь пытается донести до читателя свои мысли в наиболее ясном и понятном, на его взгляд, виде. </a:t>
            </a:r>
          </a:p>
          <a:p>
            <a:pPr indent="404813" algn="just">
              <a:buNone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Существует 2 типа исследователей, повествующих о своих результатах </a:t>
            </a:r>
            <a:r>
              <a:rPr lang="ru-RU" sz="2000" dirty="0" err="1">
                <a:latin typeface="+mj-lt"/>
                <a:cs typeface="Times New Roman" panose="02020603050405020304" pitchFamily="18" charset="0"/>
              </a:rPr>
              <a:t>иследований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и вводящих в свой круг интересов читателей.</a:t>
            </a:r>
            <a:endParaRPr lang="ru" sz="1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248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56AD5-CDCC-554B-A19D-BC950DEC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24744"/>
            <a:ext cx="7380312" cy="53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05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15516" y="96752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Диссертация представляется на казахском, </a:t>
            </a:r>
            <a:r>
              <a:rPr lang="ru-RU" dirty="0" err="1"/>
              <a:t>английском</a:t>
            </a:r>
            <a:r>
              <a:rPr lang="ru-RU" dirty="0"/>
              <a:t> или русском языках. Оформление диссертации должно соответствовать требованиям, установленным </a:t>
            </a:r>
            <a:r>
              <a:rPr lang="ru-RU" dirty="0" err="1"/>
              <a:t>действующим</a:t>
            </a:r>
            <a:r>
              <a:rPr lang="ru-RU" dirty="0"/>
              <a:t> стандартом НЦ ГНТЭ.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Объем диссертации не должен превышать 150 страниц. Объем диссертации по гуманитарным наукам может быть на 25% </a:t>
            </a:r>
            <a:r>
              <a:rPr lang="ru-RU" dirty="0" err="1"/>
              <a:t>больше.Приложение</a:t>
            </a:r>
            <a:r>
              <a:rPr lang="ru-RU" dirty="0"/>
              <a:t>, резюме, список опубликованных работ не включаются в объем диссертации. </a:t>
            </a:r>
          </a:p>
          <a:p>
            <a:pPr algn="just"/>
            <a:r>
              <a:rPr lang="ru-RU" dirty="0"/>
              <a:t>Диссертация издается в виде брошюры.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Текст диссертации печатается на </a:t>
            </a:r>
            <a:r>
              <a:rPr lang="ru-RU" dirty="0" err="1"/>
              <a:t>однои</a:t>
            </a:r>
            <a:r>
              <a:rPr lang="ru-RU" dirty="0"/>
              <a:t>̆ стороне белого листа бумаги формата А4, через один интервал, шрифт – </a:t>
            </a:r>
            <a:r>
              <a:rPr lang="ru-RU" dirty="0" err="1"/>
              <a:t>обычныи</a:t>
            </a:r>
            <a:r>
              <a:rPr lang="ru-RU" dirty="0"/>
              <a:t>̆, кегль – 14, размеры </a:t>
            </a:r>
            <a:r>
              <a:rPr lang="ru-RU" dirty="0" err="1"/>
              <a:t>полеи</a:t>
            </a:r>
            <a:r>
              <a:rPr lang="ru-RU" dirty="0"/>
              <a:t>̆: правое – 10 мм, верхнее – 20 мм, левое – 30 мм, нижнее – 20 мм.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Тираж диссертации определяется докторантом, он должен быть достаточным для представления: </a:t>
            </a:r>
          </a:p>
          <a:p>
            <a:pPr algn="just"/>
            <a:r>
              <a:rPr lang="ru-RU" dirty="0"/>
              <a:t>– рецензентам – 2 экз.;</a:t>
            </a:r>
          </a:p>
          <a:p>
            <a:pPr algn="just"/>
            <a:r>
              <a:rPr lang="ru-RU" dirty="0"/>
              <a:t>– в экспертную комиссию – 3 экз.;</a:t>
            </a:r>
          </a:p>
          <a:p>
            <a:pPr algn="just"/>
            <a:r>
              <a:rPr lang="ru-RU" dirty="0"/>
              <a:t>– научному руководителю и зарубежному консультанту – 2 экз.; </a:t>
            </a:r>
          </a:p>
          <a:p>
            <a:pPr algn="just"/>
            <a:r>
              <a:rPr lang="ru-RU" dirty="0"/>
              <a:t>– на выпускающую кафедру – 1 экз.;</a:t>
            </a:r>
          </a:p>
          <a:p>
            <a:pPr algn="just"/>
            <a:r>
              <a:rPr lang="ru-RU" dirty="0"/>
              <a:t>– в библиотеку </a:t>
            </a:r>
            <a:r>
              <a:rPr lang="en-US" dirty="0" err="1"/>
              <a:t>Satbayev</a:t>
            </a:r>
            <a:r>
              <a:rPr lang="en-US" dirty="0"/>
              <a:t> University </a:t>
            </a:r>
            <a:r>
              <a:rPr lang="ru-RU" dirty="0"/>
              <a:t>– 1 экз.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4484362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51520" y="105273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Структурными элементами диссертации являются:</a:t>
            </a:r>
            <a:br>
              <a:rPr lang="ru-RU" dirty="0"/>
            </a:br>
            <a:r>
              <a:rPr lang="ru-RU" dirty="0"/>
              <a:t>– </a:t>
            </a:r>
            <a:r>
              <a:rPr lang="ru-RU" dirty="0" err="1"/>
              <a:t>титульныи</a:t>
            </a:r>
            <a:r>
              <a:rPr lang="ru-RU" dirty="0"/>
              <a:t>̆ лист;</a:t>
            </a:r>
            <a:br>
              <a:rPr lang="ru-RU" dirty="0"/>
            </a:br>
            <a:r>
              <a:rPr lang="ru-RU" dirty="0"/>
              <a:t>– содержание;</a:t>
            </a:r>
            <a:br>
              <a:rPr lang="ru-RU" dirty="0"/>
            </a:br>
            <a:r>
              <a:rPr lang="ru-RU" dirty="0"/>
              <a:t>– нормативные ссылки и определения;</a:t>
            </a:r>
            <a:br>
              <a:rPr lang="ru-RU" dirty="0"/>
            </a:br>
            <a:r>
              <a:rPr lang="ru-RU" dirty="0"/>
              <a:t>– обозначения и сокращения;</a:t>
            </a:r>
            <a:br>
              <a:rPr lang="ru-RU" dirty="0"/>
            </a:br>
            <a:r>
              <a:rPr lang="ru-RU" dirty="0"/>
              <a:t>– введение;</a:t>
            </a:r>
            <a:br>
              <a:rPr lang="ru-RU" dirty="0"/>
            </a:br>
            <a:r>
              <a:rPr lang="ru-RU" dirty="0"/>
              <a:t>– основная часть;</a:t>
            </a:r>
            <a:br>
              <a:rPr lang="ru-RU" dirty="0"/>
            </a:br>
            <a:r>
              <a:rPr lang="ru-RU" dirty="0"/>
              <a:t>– заключение; </a:t>
            </a:r>
          </a:p>
          <a:p>
            <a:r>
              <a:rPr lang="ru-RU" dirty="0"/>
              <a:t>– список использованных источников;</a:t>
            </a:r>
            <a:br>
              <a:rPr lang="ru-RU" dirty="0"/>
            </a:br>
            <a:r>
              <a:rPr lang="ru-RU" dirty="0"/>
              <a:t>– приложения;</a:t>
            </a:r>
            <a:br>
              <a:rPr lang="ru-RU" dirty="0"/>
            </a:br>
            <a:r>
              <a:rPr lang="ru-RU" dirty="0"/>
              <a:t>– аннотация на казахском или русском и </a:t>
            </a:r>
            <a:r>
              <a:rPr lang="ru-RU" dirty="0" err="1"/>
              <a:t>английском</a:t>
            </a:r>
            <a:r>
              <a:rPr lang="ru-RU" dirty="0"/>
              <a:t> языках;</a:t>
            </a:r>
            <a:br>
              <a:rPr lang="ru-RU" dirty="0"/>
            </a:br>
            <a:r>
              <a:rPr lang="ru-RU" dirty="0"/>
              <a:t>– список опубликованных работ по теме диссертации;</a:t>
            </a:r>
            <a:br>
              <a:rPr lang="ru-RU" dirty="0"/>
            </a:br>
            <a:endParaRPr lang="ru-RU" dirty="0"/>
          </a:p>
          <a:p>
            <a:pPr algn="just"/>
            <a:r>
              <a:rPr lang="ru-RU" dirty="0"/>
              <a:t>Экземпляр диссертации, </a:t>
            </a:r>
            <a:r>
              <a:rPr lang="ru-RU" dirty="0" err="1"/>
              <a:t>направляемыи</a:t>
            </a:r>
            <a:r>
              <a:rPr lang="ru-RU" dirty="0"/>
              <a:t>̆ на микрофильмирование в НЦГНТЭ, не переплетается. Страницы текста и иллюстрации должны соответствовать формату А4. </a:t>
            </a:r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6434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51520" y="105273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 содержанию </a:t>
            </a:r>
            <a:r>
              <a:rPr lang="ru-RU" dirty="0" err="1"/>
              <a:t>докторскои</a:t>
            </a:r>
            <a:r>
              <a:rPr lang="ru-RU" dirty="0"/>
              <a:t>̆ диссертации докторант пишет аннотацию не менее 1 (одного) </a:t>
            </a:r>
            <a:r>
              <a:rPr lang="ru-RU" dirty="0" err="1"/>
              <a:t>п.л</a:t>
            </a:r>
            <a:r>
              <a:rPr lang="ru-RU" dirty="0"/>
              <a:t>. (но не более 3 </a:t>
            </a:r>
            <a:r>
              <a:rPr lang="ru-RU" dirty="0" err="1"/>
              <a:t>п.л</a:t>
            </a:r>
            <a:r>
              <a:rPr lang="ru-RU" dirty="0"/>
              <a:t>.)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Аннотация оформляется на казахском, русском и </a:t>
            </a:r>
            <a:r>
              <a:rPr lang="ru-RU" dirty="0" err="1"/>
              <a:t>английском</a:t>
            </a:r>
            <a:r>
              <a:rPr lang="ru-RU" dirty="0"/>
              <a:t> языках.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Аннотация размещается на </a:t>
            </a:r>
            <a:r>
              <a:rPr lang="ru-RU" dirty="0" err="1"/>
              <a:t>сайте</a:t>
            </a:r>
            <a:r>
              <a:rPr lang="ru-RU" dirty="0"/>
              <a:t> </a:t>
            </a:r>
            <a:r>
              <a:rPr lang="en-US" dirty="0" err="1"/>
              <a:t>Satbayev</a:t>
            </a:r>
            <a:r>
              <a:rPr lang="en-US" dirty="0"/>
              <a:t> University</a:t>
            </a:r>
            <a:r>
              <a:rPr lang="ru-RU" dirty="0"/>
              <a:t> и/или ВУЗа по месту нахождения диссертационного совета для широкого обсуждения.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Аннотация должна содержать следующие сведения: </a:t>
            </a:r>
          </a:p>
          <a:p>
            <a:pPr algn="just"/>
            <a:r>
              <a:rPr lang="ru-RU" dirty="0"/>
              <a:t>– актуальность исследования;</a:t>
            </a:r>
          </a:p>
          <a:p>
            <a:pPr algn="just"/>
            <a:r>
              <a:rPr lang="ru-RU" dirty="0"/>
              <a:t>– цель исследования;</a:t>
            </a:r>
          </a:p>
          <a:p>
            <a:pPr algn="just"/>
            <a:r>
              <a:rPr lang="ru-RU" dirty="0"/>
              <a:t>– объект и методы исследования; </a:t>
            </a:r>
          </a:p>
          <a:p>
            <a:pPr algn="just"/>
            <a:r>
              <a:rPr lang="ru-RU" dirty="0"/>
              <a:t>– полученные результаты, их новизна, научная и практическая значимость. </a:t>
            </a:r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805393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51520" y="105273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i="1" dirty="0">
                <a:solidFill>
                  <a:srgbClr val="C00000"/>
                </a:solidFill>
              </a:rPr>
              <a:t>Титульный лист </a:t>
            </a:r>
            <a:r>
              <a:rPr lang="ru-RU" dirty="0"/>
              <a:t>является первой страницей диссертации и служит источником информации, необходимой для обработки и поиска документа.</a:t>
            </a:r>
            <a:endParaRPr lang="ru-KZ" sz="1400" dirty="0"/>
          </a:p>
          <a:p>
            <a:pPr lvl="2" algn="just"/>
            <a:endParaRPr lang="ru-RU" dirty="0"/>
          </a:p>
          <a:p>
            <a:pPr lvl="2" algn="just"/>
            <a:r>
              <a:rPr lang="ru-RU" b="1" dirty="0"/>
              <a:t>На титульном листе приводят следующие сведения:</a:t>
            </a:r>
            <a:endParaRPr lang="ru-KZ" sz="1400" b="1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наименование организации, где выполнена диссертация;</a:t>
            </a:r>
            <a:endParaRPr lang="ru-KZ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индекс универсальной десятичной классификации (УДК);</a:t>
            </a:r>
            <a:endParaRPr lang="ru-KZ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ограничительный гриф (при его необходимости);</a:t>
            </a:r>
            <a:endParaRPr lang="ru-KZ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фамилия, имя, отчество диссертанта;</a:t>
            </a:r>
            <a:endParaRPr lang="ru-KZ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наименование работы;</a:t>
            </a:r>
            <a:endParaRPr lang="ru-KZ" sz="1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шифр и наименование специальности (по Классификатору специальностей высшего и послевузовского образования РК)</a:t>
            </a:r>
            <a:endParaRPr lang="ru-KZ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искомая ученая степень;</a:t>
            </a:r>
            <a:endParaRPr lang="ru-KZ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фамилия и инициалы научных консультантов;</a:t>
            </a:r>
            <a:endParaRPr lang="ru-KZ" sz="14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место и дата (год).</a:t>
            </a:r>
            <a:endParaRPr lang="ru-KZ" sz="1400" dirty="0"/>
          </a:p>
          <a:p>
            <a:pPr algn="just"/>
            <a:r>
              <a:rPr lang="ru-RU" dirty="0"/>
              <a:t>Титульный лист включают в общую нумерацию страниц диссертации. Номер страницы на титульном листе не проставляют.</a:t>
            </a:r>
            <a:endParaRPr lang="ru-KZ" sz="1400" dirty="0"/>
          </a:p>
          <a:p>
            <a:pPr algn="just"/>
            <a:r>
              <a:rPr lang="ru-RU" dirty="0"/>
              <a:t>Титульный лист оформляется в соответствии с</a:t>
            </a:r>
            <a:r>
              <a:rPr lang="ru-RU" i="1" dirty="0"/>
              <a:t> </a:t>
            </a:r>
            <a:r>
              <a:rPr lang="ru-RU" dirty="0"/>
              <a:t>приложением А.</a:t>
            </a:r>
            <a:endParaRPr lang="ru-KZ" sz="1400" dirty="0"/>
          </a:p>
          <a:p>
            <a:pPr algn="just"/>
            <a:r>
              <a:rPr lang="ru-RU" dirty="0"/>
              <a:t>На титульном листе должна быть личная подпись докторанта, выполненная черными чернилами. </a:t>
            </a:r>
            <a:endParaRPr lang="ru-KZ" sz="1400" dirty="0"/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153983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319001" y="15489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C00000"/>
                </a:solidFill>
              </a:rPr>
              <a:t>Примеры титульных листов в </a:t>
            </a:r>
            <a:r>
              <a:rPr lang="en-US" b="1" i="1" dirty="0" err="1">
                <a:solidFill>
                  <a:srgbClr val="C00000"/>
                </a:solidFill>
              </a:rPr>
              <a:t>Satbayev</a:t>
            </a:r>
            <a:r>
              <a:rPr lang="en-US" b="1" i="1" dirty="0">
                <a:solidFill>
                  <a:srgbClr val="C00000"/>
                </a:solidFill>
              </a:rPr>
              <a:t> University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endParaRPr lang="ru-KZ" sz="1400" b="1" i="1" dirty="0">
              <a:solidFill>
                <a:srgbClr val="C00000"/>
              </a:solidFill>
            </a:endParaRPr>
          </a:p>
          <a:p>
            <a:pPr algn="ctr"/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48114-7BB9-2E47-9A9E-2892F6A04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8" y="793310"/>
            <a:ext cx="4493482" cy="57592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242B6-5D33-4049-8F92-A2B7A2C07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93310"/>
            <a:ext cx="4524532" cy="56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2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319001" y="15489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C00000"/>
                </a:solidFill>
              </a:rPr>
              <a:t>Примеры титульных листов в </a:t>
            </a:r>
            <a:r>
              <a:rPr lang="en-US" b="1" i="1" dirty="0" err="1">
                <a:solidFill>
                  <a:srgbClr val="C00000"/>
                </a:solidFill>
              </a:rPr>
              <a:t>Satbayev</a:t>
            </a:r>
            <a:r>
              <a:rPr lang="en-US" b="1" i="1" dirty="0">
                <a:solidFill>
                  <a:srgbClr val="C00000"/>
                </a:solidFill>
              </a:rPr>
              <a:t> University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endParaRPr lang="ru-KZ" sz="1400" b="1" i="1" dirty="0">
              <a:solidFill>
                <a:srgbClr val="C00000"/>
              </a:solidFill>
            </a:endParaRPr>
          </a:p>
          <a:p>
            <a:pPr algn="ctr"/>
            <a:endParaRPr lang="ru-K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0011E4-6C20-6243-B125-38929EC5A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0" y="609809"/>
            <a:ext cx="4325707" cy="6093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CF97DC-383B-4E43-A8BE-1B94363D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85" y="598376"/>
            <a:ext cx="3967948" cy="5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909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51520" y="1052736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rgbClr val="C00000"/>
                </a:solidFill>
              </a:rPr>
              <a:t>Содержание диссертации </a:t>
            </a:r>
            <a:r>
              <a:rPr lang="ru-RU" dirty="0"/>
              <a:t>включает введение, порядковые номера и наименования всех разделов, подразделов, пунктов (если они имеют наименования), заключение, список использованных источников и наименование приложений с указанием номеров страниц, с которых начинаются эти элементы диссертации.</a:t>
            </a:r>
            <a:endParaRPr lang="ru-KZ" dirty="0"/>
          </a:p>
          <a:p>
            <a:pPr algn="just"/>
            <a:endParaRPr lang="ru-KZ" dirty="0"/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Нормативные ссылки</a:t>
            </a:r>
            <a:endParaRPr lang="ru-KZ" dirty="0">
              <a:solidFill>
                <a:srgbClr val="C00000"/>
              </a:solidFill>
            </a:endParaRPr>
          </a:p>
          <a:p>
            <a:pPr lvl="0" algn="just"/>
            <a:r>
              <a:rPr lang="ru-RU" dirty="0"/>
              <a:t>Структурный элемент «Нормативные ссылки» содержит перечень стандартов, на которые в тексте диссертации дана ссылка.</a:t>
            </a:r>
            <a:endParaRPr lang="ru-KZ" dirty="0"/>
          </a:p>
          <a:p>
            <a:pPr lvl="0" algn="just"/>
            <a:r>
              <a:rPr lang="ru-RU" dirty="0"/>
              <a:t>Перечень ссылочных стандартов начинают со слов: «В настоящей диссертации использованы ссылки на следующие стандарты».</a:t>
            </a:r>
            <a:endParaRPr lang="ru-KZ" dirty="0"/>
          </a:p>
          <a:p>
            <a:pPr lvl="0" algn="just"/>
            <a:r>
              <a:rPr lang="ru-RU" dirty="0"/>
              <a:t>В перечень включают обозначения стандартов и их наименования в порядке возрастания регистрационных номеров обозначений.</a:t>
            </a:r>
          </a:p>
          <a:p>
            <a:pPr lvl="0" algn="just"/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Определения</a:t>
            </a:r>
            <a:endParaRPr lang="ru-KZ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Структурный элемент «Определения» содержит определения, необходимые для уточнения или установления терминов, используемых в диссертации.</a:t>
            </a:r>
            <a:endParaRPr lang="ru-KZ" dirty="0"/>
          </a:p>
          <a:p>
            <a:pPr algn="just"/>
            <a:r>
              <a:rPr lang="ru-RU" dirty="0"/>
              <a:t>Перечень определений начинают со слов: «В настоящей диссертации применяют следующие термины с соответствующими определениями».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944920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FCAA6-AE1E-6649-ADE4-E06F44167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51"/>
          <a:stretch/>
        </p:blipFill>
        <p:spPr>
          <a:xfrm>
            <a:off x="1907704" y="949908"/>
            <a:ext cx="4660693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26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830C2-E54B-834A-81F0-131E76F7F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51"/>
          <a:stretch/>
        </p:blipFill>
        <p:spPr>
          <a:xfrm>
            <a:off x="1475656" y="1000212"/>
            <a:ext cx="580950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57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8190"/>
            <a:ext cx="856863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just"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Один считает, что для этого достаточно лишь кратко описать ход исследования и подробно изложить конечные результаты. </a:t>
            </a:r>
          </a:p>
          <a:p>
            <a:pPr indent="404813" algn="just"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Первый вариант изложения часто используется авторами научных монографий, рассчитанных на сравнительно узкий круг специалистов. </a:t>
            </a:r>
          </a:p>
          <a:p>
            <a:pPr indent="404813" algn="just"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Другой словно вводит читателя в своей творческой лаборатории, не спеша ведет его от этапа к этапу, детально и последовательно раскрывая методы своей работы, ее успехи и неудачи, весь ход процесса исследования. Так перед читателем проходит весь тяжелый путь поиска ученого от творческого замысла до заключительного постоянную работы - подведение итогов, формулирование выводов и предложений.</a:t>
            </a:r>
          </a:p>
          <a:p>
            <a:pPr indent="404813" algn="just"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Для любой диссертации более приемлем второй вариант изложения, позволяющий лучше выявить способность соискателя к самостоятельной научно-исследовательской работы. Это способствует более полному выявлению глубины его научной эрудиции в данной области науки и специальные знания по вопросам диссертации, т. е. соответствие ее автора официальным требованиям к соискателям научных степеней.</a:t>
            </a:r>
            <a:endParaRPr lang="ru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834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51520" y="1052736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Обозначения и сокращения</a:t>
            </a:r>
            <a:endParaRPr lang="ru-KZ" sz="2000" dirty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Структурный элемент «Обозначения и сокращения» содержит перечень обозначений и сокращений, применяемых в диссертации.</a:t>
            </a:r>
            <a:endParaRPr lang="ru-KZ" sz="2000" dirty="0"/>
          </a:p>
          <a:p>
            <a:pPr lvl="0" algn="just"/>
            <a:r>
              <a:rPr lang="ru-RU" sz="2000" dirty="0"/>
              <a:t>Запись обозначений и сокращений приводят в порядке приведения их в тексте диссертации или в алфавитном порядке с необходимой расшифровкой и пояснениями.</a:t>
            </a:r>
            <a:endParaRPr lang="ru-KZ" sz="2000" dirty="0"/>
          </a:p>
          <a:p>
            <a:pPr lvl="0" algn="just"/>
            <a:r>
              <a:rPr lang="ru-RU" sz="2000" dirty="0"/>
              <a:t>Допускается определения, обозначения и сокращения приводить в одном структурном элементе «Определения, обозначения и сокращения».</a:t>
            </a:r>
          </a:p>
          <a:p>
            <a:pPr lvl="0" algn="just"/>
            <a:endParaRPr lang="ru-RU" sz="2000" dirty="0"/>
          </a:p>
          <a:p>
            <a:r>
              <a:rPr lang="ru-RU" sz="2000" b="1" dirty="0">
                <a:solidFill>
                  <a:srgbClr val="C00000"/>
                </a:solidFill>
              </a:rPr>
              <a:t>Список использованных источников</a:t>
            </a:r>
            <a:endParaRPr lang="ru-KZ" sz="2000" dirty="0">
              <a:solidFill>
                <a:srgbClr val="C00000"/>
              </a:solidFill>
            </a:endParaRPr>
          </a:p>
          <a:p>
            <a:r>
              <a:rPr lang="ru-RU" sz="2000" dirty="0"/>
              <a:t>Список должен содержать сведения об источниках, использованных при написании диссертации.</a:t>
            </a:r>
          </a:p>
          <a:p>
            <a:pPr algn="just"/>
            <a:r>
              <a:rPr lang="ru-RU" sz="2000" dirty="0"/>
              <a:t>Сведения об источниках следует располагать в порядке появления ссылок на источники в тексте диссертации и нумеровать арабскими цифрами без точки и печатать с абзацного отступа. </a:t>
            </a:r>
          </a:p>
          <a:p>
            <a:pPr lvl="0" algn="just"/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3152165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B74C29-772F-2E4B-AB13-7189B465A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44"/>
          <a:stretch/>
        </p:blipFill>
        <p:spPr>
          <a:xfrm>
            <a:off x="5436096" y="1430879"/>
            <a:ext cx="3597887" cy="4248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6C05EB-A578-9D47-82B2-FD5EBBA75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4784"/>
            <a:ext cx="5072716" cy="41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468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7EF8E-0761-D547-BA11-34740FC7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67522"/>
            <a:ext cx="5112568" cy="54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5294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51520" y="105273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Введение </a:t>
            </a:r>
            <a:r>
              <a:rPr lang="ru-RU" dirty="0"/>
              <a:t>должно содержать: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 оценку современного состояния решаемой научной или научно-технологической проблемы (задачи),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основание и исходные данные для разработки темы,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обоснование необходимости проведения данной научно-исследовательской работы,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сведения о планируемом научно-техническом уровне разработки,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о патентных исследованиях и выводы из них,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сведения о метрологическом обеспечении диссертации.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Во введении должны быть показаны: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 актуальность и новизна темы,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связь данной работы с другими научно-исследовательскими работами,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Во введении должны быть приведены: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 цели, объект и предмет, задачи исследования, их место в выполнении научно-исследовательской работы (НИР) в целом,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методологическая база,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положения, выносимые на защиту.</a:t>
            </a:r>
            <a:endParaRPr lang="ru-KZ" dirty="0"/>
          </a:p>
          <a:p>
            <a:pPr lvl="0"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207211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51520" y="105273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В основной части диссертации </a:t>
            </a:r>
            <a:r>
              <a:rPr lang="ru-RU" dirty="0"/>
              <a:t>приводят данные, отражающие сущность, методику и основные результаты выполненной работы.</a:t>
            </a:r>
            <a:endParaRPr lang="ru-KZ" dirty="0"/>
          </a:p>
          <a:p>
            <a:pPr lvl="0"/>
            <a:endParaRPr lang="ru-RU" dirty="0"/>
          </a:p>
          <a:p>
            <a:pPr lvl="0"/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Основная часть должна содержать:</a:t>
            </a:r>
            <a:endParaRPr lang="ru-KZ" b="1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выбор направления исследования, включающий обоснование направления исследования, методы решения задач и их сравнительную оценку, описание выбранной  обшей методики проведения научно-исследовательской работы;</a:t>
            </a:r>
            <a:endParaRPr lang="ru-KZ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постановку цели, объекта и предмета исследования, задач исследования;</a:t>
            </a:r>
            <a:endParaRPr lang="ru-KZ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процесс теоретических и (или) экспериментальных исследований, включая: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/>
              <a:t>определение характера и содержания теоретических исследований,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/>
              <a:t>методы исследований,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/>
              <a:t>методы расчета,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/>
              <a:t>обоснование необходимости проведения экспериментальных работ,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/>
              <a:t>принципы действия разработанных объектов,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/>
              <a:t>характеристики разработанных объектов;</a:t>
            </a:r>
            <a:endParaRPr lang="ru-KZ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/>
              <a:t>обобщение и оценку результатов исследований, включающих оценку полноты решения поставленной задачи и предложения по дальнейшим направлениям работы, оценку достоверности полученных результатов и их сравнение с аналогичными результатами отечественных и зарубежных работ.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3621919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15516" y="1340768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/>
              <a:t>Каждый раздел диссертации должен заканчиваться основными выводами и являться основой для следующего раздела.</a:t>
            </a:r>
          </a:p>
          <a:p>
            <a:pPr algn="just"/>
            <a:r>
              <a:rPr lang="ru-RU" sz="2000" dirty="0"/>
              <a:t> </a:t>
            </a:r>
            <a:endParaRPr lang="ru-KZ" sz="2000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/>
              <a:t>Изложение в основной части диссертации должно быть строго обоснованным, целостным и логичным. 	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/>
              <a:t>Орфографические, грамматические и пунктуационные ошибки в диссертации не должны допускаться.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/>
              <a:t>Стиль изложения текста диссертации должен быть корректным с научной точки зрения. Не допускаются чьи-либо эмоциональные суждения и высказывания, выражения из художественной литературы, обыденные житейские выражения, жаргон и т.п.  </a:t>
            </a:r>
            <a:endParaRPr lang="ru-KZ" sz="2000" dirty="0"/>
          </a:p>
          <a:p>
            <a:pPr lvl="0" algn="just"/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2981294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215516" y="1340768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Заключение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Заключение должно содержать: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краткие выводы по результатам диссертационных исследований;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оценку полноты решений поставленных задач;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рекомендации и исходные данные по конкретному использованию результатов;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оценку технико-экономической эффективности внедрения;</a:t>
            </a:r>
            <a:endParaRPr lang="ru-KZ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оценку научного уровня выполненной работы в сравнении с лучшими достижениями в данной области.</a:t>
            </a:r>
            <a:endParaRPr lang="ru-KZ" sz="2000" dirty="0"/>
          </a:p>
          <a:p>
            <a:pPr algn="just"/>
            <a:endParaRPr lang="ru-KZ" sz="2000" dirty="0"/>
          </a:p>
          <a:p>
            <a:pPr lvl="0" algn="just"/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64841178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323850" y="1268760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b="1" dirty="0">
                <a:solidFill>
                  <a:srgbClr val="C00000"/>
                </a:solidFill>
              </a:rPr>
              <a:t>приложения </a:t>
            </a:r>
            <a:r>
              <a:rPr lang="ru-RU" sz="2000" dirty="0"/>
              <a:t>могут быть включены: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промежуточные математические доказательства, формулы и расчеты;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таблицы вспомогательных цифровых данных;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протоколы испытаний;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описание аппаратуры и приборов, применяемых при проведении экспериментов, измерений и испытаний;</a:t>
            </a:r>
            <a:endParaRPr lang="ru-KZ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правила и методики, описания алгоритмов и программ задач, решаемых ЭВМ, разработанных в процессе выполнения диссертационной работы;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иллюстрации (фотографии) вспомогательного характера;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протокол рассмотрения диссертационной работы (или ее части) на научно-техническом совете;</a:t>
            </a:r>
            <a:endParaRPr lang="ru-KZ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/>
              <a:t>акты внедрения результатов диссертационной работы и др.</a:t>
            </a:r>
            <a:endParaRPr lang="ru-KZ" sz="2000" dirty="0"/>
          </a:p>
          <a:p>
            <a:pPr lvl="0" algn="just"/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01925867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303020" y="1052736"/>
            <a:ext cx="85379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Приложения оформляют как продолжение диссертации на последующих ее листах. </a:t>
            </a:r>
            <a:endParaRPr lang="ru-KZ" sz="1600" dirty="0"/>
          </a:p>
          <a:p>
            <a:pPr algn="just"/>
            <a:r>
              <a:rPr lang="ru-RU" sz="1600" dirty="0"/>
              <a:t>В тексте диссертации на все приложения должны быть даны ссылки. Приложения располагают в</a:t>
            </a:r>
            <a:r>
              <a:rPr lang="ru-RU" sz="1600" i="1" dirty="0"/>
              <a:t> </a:t>
            </a:r>
            <a:r>
              <a:rPr lang="ru-RU" sz="1600" dirty="0"/>
              <a:t>порядке ссылок на них в тексте диссертации.</a:t>
            </a:r>
            <a:endParaRPr lang="ru-KZ" sz="1600" dirty="0"/>
          </a:p>
          <a:p>
            <a:pPr algn="just"/>
            <a:r>
              <a:rPr lang="ru-RU" sz="1600" dirty="0"/>
              <a:t>Каждое приложение следует начинать с новой страницы с указанием наверху посередине страницы слова «Приложение», его обозначения. </a:t>
            </a:r>
            <a:endParaRPr lang="ru-KZ" sz="1600" dirty="0"/>
          </a:p>
          <a:p>
            <a:pPr algn="just"/>
            <a:r>
              <a:rPr lang="ru-RU" sz="1600" dirty="0"/>
              <a:t>Приложение должно иметь заголовок, который записывают симметрично относительно текста с прописной буквы отдельной строкой.</a:t>
            </a:r>
            <a:endParaRPr lang="ru-KZ" sz="1600" dirty="0"/>
          </a:p>
          <a:p>
            <a:pPr algn="just"/>
            <a:r>
              <a:rPr lang="ru-RU" sz="1600" dirty="0"/>
              <a:t>Приложения обозначают заглавными буквами русского алфавита, начиная с А, за исключением букв Ё, 3, Й, О, Ч</a:t>
            </a:r>
            <a:r>
              <a:rPr lang="ru-RU" sz="1600" i="1" dirty="0"/>
              <a:t>, </a:t>
            </a:r>
            <a:r>
              <a:rPr lang="ru-RU" sz="1600" dirty="0"/>
              <a:t>Ь, Ы, Ъ. После слова «Приложение» следует буква, обозначающая его последовательность.</a:t>
            </a:r>
            <a:endParaRPr lang="ru-KZ" sz="1600" dirty="0"/>
          </a:p>
          <a:p>
            <a:pPr algn="just"/>
            <a:r>
              <a:rPr lang="ru-RU" sz="1600" dirty="0"/>
              <a:t>Допускается обозначение приложений буквами латинского алфавита, за исключением букв </a:t>
            </a:r>
            <a:r>
              <a:rPr lang="en-US" sz="1600" dirty="0"/>
              <a:t>I</a:t>
            </a:r>
            <a:r>
              <a:rPr lang="ru-RU" sz="1600" dirty="0"/>
              <a:t>, О.</a:t>
            </a:r>
            <a:endParaRPr lang="ru-KZ" sz="1600" dirty="0"/>
          </a:p>
          <a:p>
            <a:pPr algn="just"/>
            <a:r>
              <a:rPr lang="ru-RU" sz="1600" dirty="0"/>
              <a:t>В случае полного использования букв русского и латинского алфавитов допускается обозначать приложения арабскими цифрами.</a:t>
            </a:r>
            <a:endParaRPr lang="ru-KZ" sz="1600" dirty="0"/>
          </a:p>
          <a:p>
            <a:pPr algn="just"/>
            <a:r>
              <a:rPr lang="ru-RU" sz="1600" dirty="0"/>
              <a:t>Если в документе одно приложение, оно обозначается «Приложение А».</a:t>
            </a:r>
            <a:endParaRPr lang="ru-KZ" sz="1600" dirty="0"/>
          </a:p>
          <a:p>
            <a:pPr lvl="0" algn="just"/>
            <a:r>
              <a:rPr lang="ru-RU" sz="1600" dirty="0"/>
              <a:t>Текст каждого приложения, при необходимости, может быть разделен на разделы, подразделы, пункты, подпункты, которые нумеруют в пределах каждого приложения. Перед номером ставится обозначение этого приложения.</a:t>
            </a:r>
            <a:endParaRPr lang="ru-KZ" sz="1600" dirty="0"/>
          </a:p>
          <a:p>
            <a:pPr lvl="0" algn="just"/>
            <a:r>
              <a:rPr lang="ru-RU" sz="1600" dirty="0"/>
              <a:t>Приложения должны иметь общую с остальной  частью диссертации сквозную нумерацию страниц.</a:t>
            </a:r>
            <a:endParaRPr lang="ru-KZ" sz="1600" dirty="0"/>
          </a:p>
          <a:p>
            <a:pPr lvl="0" algn="just"/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4687368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7DD5-297C-AC49-AFEF-45A971D8B946}"/>
              </a:ext>
            </a:extLst>
          </p:cNvPr>
          <p:cNvSpPr txBox="1"/>
          <p:nvPr/>
        </p:nvSpPr>
        <p:spPr>
          <a:xfrm>
            <a:off x="323850" y="10527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Построение диссертации</a:t>
            </a:r>
            <a:r>
              <a:rPr lang="ru-KZ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4FDB4-4C58-764B-B12C-E008E423BFA3}"/>
              </a:ext>
            </a:extLst>
          </p:cNvPr>
          <p:cNvSpPr txBox="1"/>
          <p:nvPr/>
        </p:nvSpPr>
        <p:spPr>
          <a:xfrm>
            <a:off x="292698" y="1514401"/>
            <a:ext cx="87441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Наименования структурных элементов диссертации «Содержание», «Нормативные ссылки», «Определения», «Обозначения и сокращения», «Введение», «Заключение», «Список использованных источников</a:t>
            </a:r>
            <a:r>
              <a:rPr lang="ru-RU" sz="1600" cap="small" dirty="0"/>
              <a:t>»,  «</a:t>
            </a:r>
            <a:r>
              <a:rPr lang="ru-RU" sz="1600" dirty="0"/>
              <a:t>Приложение»</a:t>
            </a:r>
            <a:r>
              <a:rPr lang="ru-RU" sz="1600" cap="small" dirty="0"/>
              <a:t>  </a:t>
            </a:r>
            <a:r>
              <a:rPr lang="ru-RU" sz="1600" dirty="0"/>
              <a:t>служат заголовками структурных элементов диссертации.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Структурные  элементы необходимо выделять  полужирным шрифтом.</a:t>
            </a:r>
            <a:endParaRPr lang="ru-KZ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Основную часть диссертации следует делить на разделы, подразделы и пункты. Пункты, при необходимости, могут делиться на подпункты. При делении текста диссертации на пункты и подпункты необходимо, чтобы каждый пункт содержал законченную информацию.</a:t>
            </a:r>
            <a:endParaRPr lang="ru-KZ" sz="1600" dirty="0"/>
          </a:p>
          <a:p>
            <a:pPr algn="just"/>
            <a:r>
              <a:rPr lang="ru-RU" sz="1600" dirty="0"/>
              <a:t> </a:t>
            </a:r>
          </a:p>
          <a:p>
            <a:pPr algn="just"/>
            <a:r>
              <a:rPr lang="ru-RU" sz="1600" dirty="0"/>
              <a:t>Разделы, подразделы должны иметь заголовки. Пункты, как правило, заголовков не имеют. Заголовки должны четко и кратко отражать содержание разделов, подразделов.</a:t>
            </a:r>
            <a:endParaRPr lang="ru-KZ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Заголовки разделов, подразделов и пунктов следует печатать с абзацного отступа с прописной буквы без точки в конце, не подчеркивая.</a:t>
            </a:r>
            <a:endParaRPr lang="ru-KZ" sz="1600" dirty="0"/>
          </a:p>
          <a:p>
            <a:pPr algn="just"/>
            <a:r>
              <a:rPr lang="ru-RU" sz="1600" dirty="0"/>
              <a:t>Если заголовок состоит из двух предложений, их разделяют точкой.</a:t>
            </a:r>
            <a:endParaRPr lang="ru-KZ" sz="1600" dirty="0"/>
          </a:p>
          <a:p>
            <a:pPr algn="just"/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599471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8190"/>
            <a:ext cx="856863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just">
              <a:buNone/>
            </a:pPr>
            <a:r>
              <a:rPr lang="ru-RU" sz="1800" dirty="0"/>
              <a:t>Используют такие </a:t>
            </a:r>
            <a:r>
              <a:rPr lang="ru-RU" sz="1800" b="1" i="1" dirty="0">
                <a:solidFill>
                  <a:srgbClr val="0070C0"/>
                </a:solidFill>
              </a:rPr>
              <a:t>методические приемы изложения научного материала</a:t>
            </a:r>
            <a:r>
              <a:rPr lang="ru-RU" sz="1800" dirty="0"/>
              <a:t>, как: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0070C0"/>
                </a:solidFill>
              </a:rPr>
              <a:t>последовательный;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0070C0"/>
                </a:solidFill>
              </a:rPr>
              <a:t>целостный </a:t>
            </a:r>
            <a:r>
              <a:rPr lang="ru-RU" sz="1800" dirty="0"/>
              <a:t>(со следующей обработкой каждой части, раздела);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i="1" dirty="0">
                <a:solidFill>
                  <a:srgbClr val="0070C0"/>
                </a:solidFill>
              </a:rPr>
              <a:t>выборочный </a:t>
            </a:r>
            <a:r>
              <a:rPr lang="ru-RU" sz="1800" dirty="0"/>
              <a:t>(части, разделы пишутся    отдельно   в     любой последовательности). </a:t>
            </a:r>
          </a:p>
          <a:p>
            <a:pPr indent="404813" algn="just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Последовательное изложение материала </a:t>
            </a:r>
            <a:r>
              <a:rPr lang="ru-RU" sz="1800" dirty="0"/>
              <a:t>логично предопределяет схему подготовки публикации: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/>
              <a:t>формулировки замысла и составления предварительного плана;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/>
              <a:t> отбор и подготовку материалов;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/>
              <a:t>группирование материалов;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/>
              <a:t>редактирование рукописи. 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Преимущество этого способа </a:t>
            </a:r>
            <a:r>
              <a:rPr lang="ru-RU" sz="1800" dirty="0"/>
              <a:t>заключается в том, что изложение информации осуществляется в логической последовательности, которая исключает повторы и пропуски.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Недостатком способа </a:t>
            </a:r>
            <a:r>
              <a:rPr lang="ru-RU" sz="1800" dirty="0"/>
              <a:t>является нерациональное использование времени. Пока автор не закончил полностью дежурный раздел, он не может перейти к следующему, а в это время материал, который почти не нуждается в чистовой проработке, ожидает свою очередь и лежит без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2647823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0B64CE-0CE5-B540-8013-09FFD44B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74071"/>
            <a:ext cx="6385736" cy="58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658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E8181A-D771-B646-8303-E49AA3C1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07863"/>
            <a:ext cx="7522542" cy="3396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7F7AD1-4FAD-6344-9181-65D7F63A0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30"/>
          <a:stretch/>
        </p:blipFill>
        <p:spPr>
          <a:xfrm>
            <a:off x="1123950" y="4797152"/>
            <a:ext cx="68961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5160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C4206-DE4F-3648-B412-64F097D10854}"/>
              </a:ext>
            </a:extLst>
          </p:cNvPr>
          <p:cNvSpPr txBox="1"/>
          <p:nvPr/>
        </p:nvSpPr>
        <p:spPr>
          <a:xfrm>
            <a:off x="251520" y="955817"/>
            <a:ext cx="85686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Иллюстрации,</a:t>
            </a:r>
            <a:r>
              <a:rPr lang="ru-RU" dirty="0"/>
              <a:t> за исключением иллюстраций приложений, следует нумеровать арабскими цифрами сквозной нумерацией. Слово "Рисунок" и его наименование располагают посередине строки. </a:t>
            </a:r>
            <a:endParaRPr lang="ru-KZ" dirty="0"/>
          </a:p>
          <a:p>
            <a:pPr algn="just"/>
            <a:r>
              <a:rPr lang="ru-RU" dirty="0"/>
              <a:t>Иллюстрации, при необходимости, могут иметь наименование и пояснительные данные (подрисуночный текст). Слово "Рисунок" и его наименование помещают после пояснительных данных и располагают следующим образом: Рисунок 1 - Детали прибора.</a:t>
            </a:r>
            <a:endParaRPr lang="ru-KZ" dirty="0"/>
          </a:p>
          <a:p>
            <a:pPr algn="just"/>
            <a:r>
              <a:rPr lang="ru-RU" dirty="0"/>
              <a:t>Если рисунок располагается более чем на одной странице, то номер и название рисунка помещают на первом листе (странице)  с обозначением его листа, на последующих страницах указывают только номер рисунка и листа. (Пример: Рисунок 1 - Детали прибора, лист 1; Рисунок 1, лист 2)</a:t>
            </a:r>
            <a:endParaRPr lang="ru-KZ" dirty="0"/>
          </a:p>
          <a:p>
            <a:pPr algn="just"/>
            <a:r>
              <a:rPr lang="ru-RU" dirty="0"/>
              <a:t>Допускается нумеровать иллюстрации в пределах раздела. В этом случае номер иллюстрации состоит из номера раздела и порядкового номера иллюстрации, разделенных точкой. Например, Рисунок 1.1.</a:t>
            </a:r>
            <a:endParaRPr lang="ru-KZ" dirty="0"/>
          </a:p>
          <a:p>
            <a:pPr algn="just"/>
            <a:r>
              <a:rPr lang="ru-RU" dirty="0"/>
              <a:t>Иллюстрации   каждого  приложения  обозначают  отдельной нумерацией арабскими цифрами с добавлением перед цифрой обозначения приложения. Например, Рисунок A.3.</a:t>
            </a:r>
          </a:p>
          <a:p>
            <a:pPr algn="just"/>
            <a:r>
              <a:rPr lang="ru-RU" dirty="0"/>
              <a:t>При ссылках на иллюстрации следует писать «...в соответствии с рисунком 2» при сквозной нумерации и «...в соответствии с рисунком 1.2» при нумерации в пределах раздела.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4153167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2A74EA-51F8-3649-A9FF-6095B26D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238250"/>
            <a:ext cx="68961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86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579FF-4F21-C54C-AF66-2056BA9CAF9A}"/>
              </a:ext>
            </a:extLst>
          </p:cNvPr>
          <p:cNvSpPr txBox="1"/>
          <p:nvPr/>
        </p:nvSpPr>
        <p:spPr>
          <a:xfrm>
            <a:off x="313891" y="1268760"/>
            <a:ext cx="84966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Таблицы применяют для лучшей наглядности и удобства сравнения показателей. Название таблицы должно отражать ее содержание, быть точным, кратким. Название таблицы следует помещать над таблицей слева, без абзацного отступа в одну строку с ее номером через тире.</a:t>
            </a:r>
            <a:endParaRPr lang="ru-KZ" dirty="0"/>
          </a:p>
          <a:p>
            <a:pPr algn="just"/>
            <a:r>
              <a:rPr lang="ru-RU" dirty="0"/>
              <a:t>Таблицу следует располагать в диссертации непосредственно после текста, в котором она упоминается впервые, или на следующей странице.</a:t>
            </a:r>
            <a:endParaRPr lang="ru-KZ" dirty="0"/>
          </a:p>
          <a:p>
            <a:pPr lvl="0" algn="just"/>
            <a:r>
              <a:rPr lang="ru-RU" dirty="0"/>
              <a:t>На все таблицы должны быть ссылки в диссертации. При ссылке следует писать слово "таблица" с указанием ее номера.</a:t>
            </a:r>
            <a:endParaRPr lang="ru-KZ" dirty="0"/>
          </a:p>
          <a:p>
            <a:pPr lvl="0" algn="just"/>
            <a:r>
              <a:rPr lang="ru-RU" dirty="0"/>
              <a:t>Таблицу с большим количеством строк допускается переносить на другой лист (страницу). При переносе части таблицы на другой лист (страницу) слово «Таблица», ее номер и наименование  указывают один раз слева над первой частью  таблицы, а над другими частями также слева пишут слова «Продолжение таблицы» и указывают номер таблицы, например: «Продолжение таблицы 1». При переносе таблицы на другой лист (страницу) заголовок помешают только над ее первой частью.</a:t>
            </a:r>
            <a:endParaRPr lang="ru-KZ" dirty="0"/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2774616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579FF-4F21-C54C-AF66-2056BA9CAF9A}"/>
              </a:ext>
            </a:extLst>
          </p:cNvPr>
          <p:cNvSpPr txBox="1"/>
          <p:nvPr/>
        </p:nvSpPr>
        <p:spPr>
          <a:xfrm>
            <a:off x="313891" y="1268760"/>
            <a:ext cx="84966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Таблицу с большим количеством граф допускается делить на части и помещать одну часть под другой в пределах одной страницы. Если строки и графы таблицы выходят за формат страницы, то в первом случае в каждой части таблицы повторяется головка, во втором случае - боковик.</a:t>
            </a:r>
            <a:endParaRPr lang="ru-KZ" dirty="0"/>
          </a:p>
          <a:p>
            <a:pPr algn="just"/>
            <a:r>
              <a:rPr lang="ru-RU" dirty="0"/>
              <a:t>Если повторяющийся в разных строках графы таблицы текст состоит из одного слова, то его после первого написания допускается заменять кавычками; если из двух и более слов, то при первом повторении его заменяют словами «То же», а далее - кавычками. Ставить кавычки вместо повторяющихся цифр, марок, знаков, математических и химических символов не допускается. Если цифровые или иные данные в какой-либо строке таблицы не приводят, то в ней ставят прочерк.</a:t>
            </a:r>
          </a:p>
          <a:p>
            <a:pPr algn="just"/>
            <a:r>
              <a:rPr lang="ru-RU" dirty="0"/>
              <a:t>Таблицы, за исключением таблиц приложений, следует нумеровать арабскими цифрами сквозной нумерацией.</a:t>
            </a:r>
            <a:endParaRPr lang="ru-KZ" dirty="0"/>
          </a:p>
          <a:p>
            <a:pPr algn="just"/>
            <a:r>
              <a:rPr lang="ru-RU" dirty="0"/>
              <a:t>Допускается нумеровать таблицы в пределах раздела. В этом случае номер таблицы состоит из номера раздела и порядкового номера таблицы, разделенных точкой.</a:t>
            </a:r>
            <a:endParaRPr lang="ru-KZ" dirty="0"/>
          </a:p>
          <a:p>
            <a:pPr algn="just"/>
            <a:endParaRPr lang="ru-KZ" dirty="0"/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215637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3500C-81B5-A744-9BEC-153E3F57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365250"/>
            <a:ext cx="68961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128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Оформление диссертационной работы, согласно действующим требованиям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9D22C-DCFD-EC4C-91BC-4082D088D49B}"/>
              </a:ext>
            </a:extLst>
          </p:cNvPr>
          <p:cNvSpPr txBox="1"/>
          <p:nvPr/>
        </p:nvSpPr>
        <p:spPr>
          <a:xfrm>
            <a:off x="323528" y="954757"/>
            <a:ext cx="84966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диссертации допускаются ссылки на данные Правила, стандарты, технические условия и другие документы при условии, что они полностью и однозначно определяют соответствующие требования и не вызывают затруднений в пользовании документом.</a:t>
            </a:r>
            <a:endParaRPr lang="ru-KZ" dirty="0"/>
          </a:p>
          <a:p>
            <a:pPr algn="just"/>
            <a:r>
              <a:rPr lang="ru-RU" dirty="0"/>
              <a:t>Ссылаться следует на документ в целом или его разделы и приложения, а также на таблицы и иллюстрации. Ссылки на подразделы и пункты  не допускаются, за исключением подразделов, пунктов, таблиц и иллюстраций данных Правил.</a:t>
            </a:r>
            <a:endParaRPr lang="ru-KZ" dirty="0"/>
          </a:p>
          <a:p>
            <a:pPr algn="just"/>
            <a:r>
              <a:rPr lang="ru-RU" dirty="0"/>
              <a:t>При ссылках на стандарты и технические условия указывают только их обозначение, при этом допускается не указывать год их утверждения при условии полного описания стандарта в списке использованных источников.</a:t>
            </a:r>
            <a:endParaRPr lang="ru-KZ" dirty="0"/>
          </a:p>
          <a:p>
            <a:pPr algn="just"/>
            <a:r>
              <a:rPr lang="ru-RU" dirty="0"/>
              <a:t>Ссылки на использованные источники следует приводить в квадратных скобках. Нумерация ссылок ведется арабскими цифрами в порядке приведения ссылок в тексте диссертации, независимо от  деления диссертации на разделы.</a:t>
            </a:r>
            <a:endParaRPr lang="ru-KZ" dirty="0"/>
          </a:p>
          <a:p>
            <a:pPr algn="just"/>
            <a:r>
              <a:rPr lang="ru-RU" i="1" dirty="0">
                <a:solidFill>
                  <a:srgbClr val="0070C0"/>
                </a:solidFill>
              </a:rPr>
              <a:t>При неоднократной ссылке на один и тот же источник, в квадратных скобках, кроме порядкового номера источника, проставляется соответствующая страница из источника. </a:t>
            </a:r>
            <a:endParaRPr lang="ru-KZ" i="1" dirty="0">
              <a:solidFill>
                <a:srgbClr val="0070C0"/>
              </a:solidFill>
            </a:endParaRPr>
          </a:p>
          <a:p>
            <a:pPr algn="just"/>
            <a:r>
              <a:rPr lang="ru-RU" i="1" dirty="0">
                <a:solidFill>
                  <a:srgbClr val="C00000"/>
                </a:solidFill>
              </a:rPr>
              <a:t>Ссылка на собственные публикации обязательна.</a:t>
            </a:r>
            <a:endParaRPr lang="ru-KZ" i="1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Ссылки на интернет-источники приводятся с указанием  адреса источника.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360879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новизна темы и исследований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2BC6B0-2931-5E4D-90CF-BFDB1971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148ADC-F604-BF4B-804D-BCBE2245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4">
            <a:hlinkClick r:id="rId2"/>
            <a:extLst>
              <a:ext uri="{FF2B5EF4-FFF2-40B4-BE49-F238E27FC236}">
                <a16:creationId xmlns:a16="http://schemas.microsoft.com/office/drawing/2014/main" id="{7996FF79-4A88-E94B-84B9-03D19902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6" y="1094863"/>
            <a:ext cx="49720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hlinkClick r:id="rId3"/>
            <a:extLst>
              <a:ext uri="{FF2B5EF4-FFF2-40B4-BE49-F238E27FC236}">
                <a16:creationId xmlns:a16="http://schemas.microsoft.com/office/drawing/2014/main" id="{8EBE88F4-EC09-4144-BA1B-99CDE4B9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955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24B3C-BA24-B947-B782-251CF3EE273C}"/>
              </a:ext>
            </a:extLst>
          </p:cNvPr>
          <p:cNvSpPr txBox="1"/>
          <p:nvPr/>
        </p:nvSpPr>
        <p:spPr>
          <a:xfrm>
            <a:off x="333370" y="816004"/>
            <a:ext cx="8362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Научная новизна исследования </a:t>
            </a:r>
            <a:r>
              <a:rPr lang="ru-RU" dirty="0"/>
              <a:t>— это результат исследования, полученный впервые. Любая научная работа с новизной ценится выше, чем работа с результатами, которые ранее уже были получены другими учеными.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Научная новизна может быть в виде: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нового знания, выявленного впервые или незамеченного ранее;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нового аспекта известной информации;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нового метода для применения;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формирования новой модели, действия, процесса;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нового средства, которое улучшает процесс.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Формулируется научная новизна емко и без неопределенности.</a:t>
            </a:r>
          </a:p>
          <a:p>
            <a:pPr algn="just"/>
            <a:r>
              <a:rPr lang="ru-RU" dirty="0"/>
              <a:t>Наличие элементов новшества — важнейшее требование в научно-исследовательских работах. Научная новизна показывает исследовательский характер НИР, ее актуальность и полезность для научного сообщества.</a:t>
            </a:r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154040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новизна темы и исследований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2BC6B0-2931-5E4D-90CF-BFDB1971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148ADC-F604-BF4B-804D-BCBE2245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4">
            <a:hlinkClick r:id="rId2"/>
            <a:extLst>
              <a:ext uri="{FF2B5EF4-FFF2-40B4-BE49-F238E27FC236}">
                <a16:creationId xmlns:a16="http://schemas.microsoft.com/office/drawing/2014/main" id="{7996FF79-4A88-E94B-84B9-03D19902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6" y="1094863"/>
            <a:ext cx="49720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hlinkClick r:id="rId3"/>
            <a:extLst>
              <a:ext uri="{FF2B5EF4-FFF2-40B4-BE49-F238E27FC236}">
                <a16:creationId xmlns:a16="http://schemas.microsoft.com/office/drawing/2014/main" id="{8EBE88F4-EC09-4144-BA1B-99CDE4B9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955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24B3C-BA24-B947-B782-251CF3EE273C}"/>
              </a:ext>
            </a:extLst>
          </p:cNvPr>
          <p:cNvSpPr txBox="1"/>
          <p:nvPr/>
        </p:nvSpPr>
        <p:spPr>
          <a:xfrm>
            <a:off x="323850" y="1094863"/>
            <a:ext cx="83629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Критерии научной новизны помогают понять, действительно ли результаты исследования обладают новшеством для научного сообщества: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не используемые ранее методы решения задач;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формирование новой теории;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переосмысление известного процесса или явления;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нестандартное применение привычного способа;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предложение оригинальных моделей или мероприятий;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новые результаты опытов;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пересмотр существующих выводов;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комбинация способов и методов.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Научная новизна необязательно должна носить глобальный характер. Важно, чтобы полученные результаты была новыми для конкретной области науки в текущий момент.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Научную новизну не достаточно просто определить, ее необходимо правильно сформулировать, чтобы сразу было понятно, каким новшеством обладают результаты исследования.</a:t>
            </a:r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409622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4" y="764704"/>
            <a:ext cx="8568630" cy="579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just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Целостный способ </a:t>
            </a:r>
            <a:r>
              <a:rPr lang="ru-RU" sz="1800" dirty="0"/>
              <a:t>– это написание всего труда в черновом варианте, а затем обработка его в частях и деталях, внесения дополнений и исправлений. 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Его преимущество </a:t>
            </a:r>
            <a:r>
              <a:rPr lang="ru-RU" sz="1800" dirty="0"/>
              <a:t>заключается в том, что почти вдвое экономится время при подготовке белового варианта рукописи. 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Недостаток:</a:t>
            </a:r>
            <a:r>
              <a:rPr lang="ru-RU" sz="1800" dirty="0"/>
              <a:t> есть опасность нарушения последовательности изложения материала.</a:t>
            </a:r>
          </a:p>
          <a:p>
            <a:pPr indent="404813" algn="just">
              <a:buNone/>
            </a:pPr>
            <a:endParaRPr lang="ru-RU" sz="1800" dirty="0">
              <a:latin typeface="+mn-lt"/>
              <a:cs typeface="Times New Roman" panose="02020603050405020304" pitchFamily="18" charset="0"/>
            </a:endParaRPr>
          </a:p>
          <a:p>
            <a:pPr indent="404813" algn="just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Выборочное изложение материала </a:t>
            </a:r>
            <a:r>
              <a:rPr lang="ru-RU" sz="1800" dirty="0"/>
              <a:t>достаточно часто используется исследователями. 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Преимущество: </a:t>
            </a:r>
            <a:r>
              <a:rPr lang="ru-RU" sz="1800" dirty="0"/>
              <a:t>по мере готовности материала над ним работают в любой удобной последовательности. </a:t>
            </a:r>
          </a:p>
          <a:p>
            <a:pPr indent="404813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Недостаток: </a:t>
            </a:r>
            <a:r>
              <a:rPr lang="ru-RU" sz="1800" dirty="0"/>
              <a:t>необходимо каждый раздел доводить до конечного результата постепенно, чтобы при подготовке всего труда их части были почти готовы к публикации.</a:t>
            </a:r>
          </a:p>
          <a:p>
            <a:pPr indent="404813" algn="just">
              <a:buNone/>
            </a:pPr>
            <a:endParaRPr lang="ru-RU" sz="1800" dirty="0"/>
          </a:p>
          <a:p>
            <a:pPr indent="404813" algn="just">
              <a:buNone/>
            </a:pPr>
            <a:r>
              <a:rPr lang="ru-RU" sz="1800" dirty="0"/>
              <a:t>Каждый исследователь выбирает для себя самый пригодный способ для превращения, так называемого, чернового варианта рукописи в промежуточный или беловой (окончательный). </a:t>
            </a:r>
            <a:endParaRPr lang="ru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9131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новизна темы и исследований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2BC6B0-2931-5E4D-90CF-BFDB1971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148ADC-F604-BF4B-804D-BCBE2245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4">
            <a:hlinkClick r:id="rId2"/>
            <a:extLst>
              <a:ext uri="{FF2B5EF4-FFF2-40B4-BE49-F238E27FC236}">
                <a16:creationId xmlns:a16="http://schemas.microsoft.com/office/drawing/2014/main" id="{7996FF79-4A88-E94B-84B9-03D19902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6" y="1094863"/>
            <a:ext cx="49720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hlinkClick r:id="rId3"/>
            <a:extLst>
              <a:ext uri="{FF2B5EF4-FFF2-40B4-BE49-F238E27FC236}">
                <a16:creationId xmlns:a16="http://schemas.microsoft.com/office/drawing/2014/main" id="{8EBE88F4-EC09-4144-BA1B-99CDE4B9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955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A4967-E071-0847-BC06-DE6A0F451549}"/>
              </a:ext>
            </a:extLst>
          </p:cNvPr>
          <p:cNvSpPr txBox="1"/>
          <p:nvPr/>
        </p:nvSpPr>
        <p:spPr>
          <a:xfrm>
            <a:off x="323850" y="764704"/>
            <a:ext cx="836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Правильная и неправильная формулировка научной новизны</a:t>
            </a:r>
            <a:endParaRPr lang="ru-KZ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B8D5B73-A5C7-D64B-A5A2-1D0BC02AC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16212"/>
              </p:ext>
            </p:extLst>
          </p:nvPr>
        </p:nvGraphicFramePr>
        <p:xfrm>
          <a:off x="457200" y="1300967"/>
          <a:ext cx="8310563" cy="47679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97313">
                  <a:extLst>
                    <a:ext uri="{9D8B030D-6E8A-4147-A177-3AD203B41FA5}">
                      <a16:colId xmlns:a16="http://schemas.microsoft.com/office/drawing/2014/main" val="1892309504"/>
                    </a:ext>
                  </a:extLst>
                </a:gridCol>
                <a:gridCol w="4313250">
                  <a:extLst>
                    <a:ext uri="{9D8B030D-6E8A-4147-A177-3AD203B41FA5}">
                      <a16:colId xmlns:a16="http://schemas.microsoft.com/office/drawing/2014/main" val="2154795416"/>
                    </a:ext>
                  </a:extLst>
                </a:gridCol>
              </a:tblGrid>
              <a:tr h="2662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Неправильно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70C0"/>
                          </a:solidFill>
                        </a:rPr>
                        <a:t>Правильно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792314068"/>
                  </a:ext>
                </a:extLst>
              </a:tr>
              <a:tr h="10649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Научная новизна исследования – это изученные правила при работе со сжиженными газами и горючими жидкостями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70C0"/>
                          </a:solidFill>
                        </a:rPr>
                        <a:t>Научная новизна исследования состоит в том, что выявлены особенности и опасности при работе со сжиженными газами и горючими жидкостям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3110530902"/>
                  </a:ext>
                </a:extLst>
              </a:tr>
              <a:tr h="12646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Научная новизна исследования – это то, что рекомендуемые мероприятия при производстве работ повысят безопасность работников при отборе проб сжиженных газов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70C0"/>
                          </a:solidFill>
                        </a:rPr>
                        <a:t>Научная новизна исследования состоит в том, что разработаны рекомендации и мероприятия для безопасного производства работ при отборе проб сжиженных газов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192217312"/>
                  </a:ext>
                </a:extLst>
              </a:tr>
              <a:tr h="10649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Научная новизна исследования – это демографическая модель при благоприятных условиях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70C0"/>
                          </a:solidFill>
                        </a:rPr>
                        <a:t>Научная новизна исследования состоит в том, что смоделированы демографические процессы при условиях улучшения экономической ситуации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1596926353"/>
                  </a:ext>
                </a:extLst>
              </a:tr>
              <a:tr h="86525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Научная новизна исследования – это модели процесса для обучения детей с особенностями развития</a:t>
                      </a:r>
                    </a:p>
                  </a:txBody>
                  <a:tcPr marL="66558" marR="66558" marT="33279" marB="33279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70C0"/>
                          </a:solidFill>
                        </a:rPr>
                        <a:t>Научная новизна исследования состоит в том, что определена модель обучающего процесса для детей с особенностями развития</a:t>
                      </a:r>
                    </a:p>
                  </a:txBody>
                  <a:tcPr marL="66558" marR="66558" marT="33279" marB="33279" anchor="ctr"/>
                </a:tc>
                <a:extLst>
                  <a:ext uri="{0D108BD9-81ED-4DB2-BD59-A6C34878D82A}">
                    <a16:rowId xmlns:a16="http://schemas.microsoft.com/office/drawing/2014/main" val="75732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43308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новизна темы и исследований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2BC6B0-2931-5E4D-90CF-BFDB1971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148ADC-F604-BF4B-804D-BCBE2245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4">
            <a:hlinkClick r:id="rId2"/>
            <a:extLst>
              <a:ext uri="{FF2B5EF4-FFF2-40B4-BE49-F238E27FC236}">
                <a16:creationId xmlns:a16="http://schemas.microsoft.com/office/drawing/2014/main" id="{7996FF79-4A88-E94B-84B9-03D19902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6" y="1094863"/>
            <a:ext cx="49720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hlinkClick r:id="rId3"/>
            <a:extLst>
              <a:ext uri="{FF2B5EF4-FFF2-40B4-BE49-F238E27FC236}">
                <a16:creationId xmlns:a16="http://schemas.microsoft.com/office/drawing/2014/main" id="{8EBE88F4-EC09-4144-BA1B-99CDE4B9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955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24B3C-BA24-B947-B782-251CF3EE273C}"/>
              </a:ext>
            </a:extLst>
          </p:cNvPr>
          <p:cNvSpPr txBox="1"/>
          <p:nvPr/>
        </p:nvSpPr>
        <p:spPr>
          <a:xfrm>
            <a:off x="323850" y="1094863"/>
            <a:ext cx="83629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rgbClr val="C00000"/>
                </a:solidFill>
              </a:rPr>
              <a:t>Чтобы определить научную новизну в работе, необходимо: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Выделить проблему, присущую объекту исследования.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Изучить авторитетные литературные источники по теме.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На основании особенностей объекта и изученной информации сделать вывод о недостаточной изученности вопроса.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Подготовить свои варианты решения, подкрепив их доказательствами (теоретическими данными, фактами из авторитетных источников, самых последних исследований).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Сформулировать новизну своего исследования.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Составить теоретическое обоснование.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Доказать новизну на практике.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В выводах по полученным результатам сделать акцент на научной ценности.</a:t>
            </a:r>
          </a:p>
          <a:p>
            <a:pPr algn="just"/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62461783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новизна работы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2BC6B0-2931-5E4D-90CF-BFDB1971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148ADC-F604-BF4B-804D-BCBE2245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4">
            <a:hlinkClick r:id="rId2"/>
            <a:extLst>
              <a:ext uri="{FF2B5EF4-FFF2-40B4-BE49-F238E27FC236}">
                <a16:creationId xmlns:a16="http://schemas.microsoft.com/office/drawing/2014/main" id="{7996FF79-4A88-E94B-84B9-03D19902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6" y="1094863"/>
            <a:ext cx="49720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hlinkClick r:id="rId3"/>
            <a:extLst>
              <a:ext uri="{FF2B5EF4-FFF2-40B4-BE49-F238E27FC236}">
                <a16:creationId xmlns:a16="http://schemas.microsoft.com/office/drawing/2014/main" id="{8EBE88F4-EC09-4144-BA1B-99CDE4B9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955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B9D7A-FA61-C44B-90A2-62597DB6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42" y="818044"/>
            <a:ext cx="6692766" cy="25026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D3EF45-E4A3-A44B-9985-126A086B28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474"/>
          <a:stretch/>
        </p:blipFill>
        <p:spPr>
          <a:xfrm>
            <a:off x="1038753" y="3320699"/>
            <a:ext cx="6529944" cy="29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2667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Научная новизна работы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2BC6B0-2931-5E4D-90CF-BFDB1971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148ADC-F604-BF4B-804D-BCBE2245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7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4">
            <a:hlinkClick r:id="rId2"/>
            <a:extLst>
              <a:ext uri="{FF2B5EF4-FFF2-40B4-BE49-F238E27FC236}">
                <a16:creationId xmlns:a16="http://schemas.microsoft.com/office/drawing/2014/main" id="{7996FF79-4A88-E94B-84B9-03D19902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6" y="1094863"/>
            <a:ext cx="497204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249DA7-E2D5-5943-A5B7-547E00FF2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9" y="771978"/>
            <a:ext cx="7384892" cy="11825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C30AAF-85F0-BD43-B0AE-FF34FAD4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1" y="1831058"/>
            <a:ext cx="7384892" cy="10402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BBCC50-0456-C145-A17D-1B22DB172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42" y="3078162"/>
            <a:ext cx="7469710" cy="33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401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>
            <a:extLst>
              <a:ext uri="{FF2B5EF4-FFF2-40B4-BE49-F238E27FC236}">
                <a16:creationId xmlns:a16="http://schemas.microsoft.com/office/drawing/2014/main" id="{4BB77758-F345-7841-A17D-1AC59E91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05AB4-A503-8244-920A-7E474B9CE308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ACA-D13B-1641-B0E2-DD60EBFDC4CE}"/>
              </a:ext>
            </a:extLst>
          </p:cNvPr>
          <p:cNvSpPr txBox="1"/>
          <p:nvPr/>
        </p:nvSpPr>
        <p:spPr>
          <a:xfrm>
            <a:off x="215900" y="476250"/>
            <a:ext cx="871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  <a:p>
            <a:pPr algn="ctr">
              <a:defRPr/>
            </a:pPr>
            <a:endParaRPr lang="ru-KZ" sz="1600" dirty="0"/>
          </a:p>
          <a:p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4114D2-72D0-FC47-A2AC-CD8B890B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3" y="1124744"/>
            <a:ext cx="5799926" cy="15757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45CC1C-B6EE-6E45-91FA-FBAC8FD5A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95" y="2783210"/>
            <a:ext cx="5276541" cy="3598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2646D-830B-F845-A109-515F30E07930}"/>
              </a:ext>
            </a:extLst>
          </p:cNvPr>
          <p:cNvSpPr txBox="1"/>
          <p:nvPr/>
        </p:nvSpPr>
        <p:spPr>
          <a:xfrm>
            <a:off x="6453166" y="2700542"/>
            <a:ext cx="224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b="1" i="1" dirty="0">
                <a:solidFill>
                  <a:srgbClr val="0070C0"/>
                </a:solidFill>
              </a:rPr>
              <a:t>Приведены в дополнительных материалах к занятию!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>
            <a:extLst>
              <a:ext uri="{FF2B5EF4-FFF2-40B4-BE49-F238E27FC236}">
                <a16:creationId xmlns:a16="http://schemas.microsoft.com/office/drawing/2014/main" id="{4BB77758-F345-7841-A17D-1AC59E91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05AB4-A503-8244-920A-7E474B9CE308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ACA-D13B-1641-B0E2-DD60EBFDC4CE}"/>
              </a:ext>
            </a:extLst>
          </p:cNvPr>
          <p:cNvSpPr txBox="1"/>
          <p:nvPr/>
        </p:nvSpPr>
        <p:spPr>
          <a:xfrm>
            <a:off x="215900" y="476250"/>
            <a:ext cx="871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  <a:p>
            <a:pPr algn="ctr">
              <a:defRPr/>
            </a:pPr>
            <a:endParaRPr lang="ru-KZ" sz="1600" dirty="0"/>
          </a:p>
          <a:p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2646D-830B-F845-A109-515F30E07930}"/>
              </a:ext>
            </a:extLst>
          </p:cNvPr>
          <p:cNvSpPr txBox="1"/>
          <p:nvPr/>
        </p:nvSpPr>
        <p:spPr>
          <a:xfrm>
            <a:off x="6686296" y="1700808"/>
            <a:ext cx="224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b="1" i="1" dirty="0">
                <a:solidFill>
                  <a:srgbClr val="0070C0"/>
                </a:solidFill>
              </a:rPr>
              <a:t>Приведены в дополнительных материалах к занятию!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3AE8BA-E0B0-4044-A474-615242EB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77677"/>
            <a:ext cx="5793897" cy="22374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D634B-AFEA-6A4F-83B1-E2DFF329E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5433"/>
            <a:ext cx="5793896" cy="31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8981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>
            <a:extLst>
              <a:ext uri="{FF2B5EF4-FFF2-40B4-BE49-F238E27FC236}">
                <a16:creationId xmlns:a16="http://schemas.microsoft.com/office/drawing/2014/main" id="{4BB77758-F345-7841-A17D-1AC59E91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05AB4-A503-8244-920A-7E474B9CE308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ACA-D13B-1641-B0E2-DD60EBFDC4CE}"/>
              </a:ext>
            </a:extLst>
          </p:cNvPr>
          <p:cNvSpPr txBox="1"/>
          <p:nvPr/>
        </p:nvSpPr>
        <p:spPr>
          <a:xfrm>
            <a:off x="215900" y="476250"/>
            <a:ext cx="871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Интернет-источники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KZ" sz="1600" dirty="0"/>
          </a:p>
          <a:p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0D0C2-26AA-AD4D-B967-1188A22FC958}"/>
              </a:ext>
            </a:extLst>
          </p:cNvPr>
          <p:cNvSpPr txBox="1"/>
          <p:nvPr/>
        </p:nvSpPr>
        <p:spPr>
          <a:xfrm>
            <a:off x="755576" y="1430357"/>
            <a:ext cx="7931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Методические приемы изложения материала: </a:t>
            </a:r>
            <a:r>
              <a:rPr lang="en-US" dirty="0">
                <a:hlinkClick r:id="rId2"/>
              </a:rPr>
              <a:t>https://studopedia.net/11_162_metodicheskie-priemi-izlozheniya-materiala.html</a:t>
            </a:r>
            <a:endParaRPr lang="ru-RU" dirty="0"/>
          </a:p>
          <a:p>
            <a:r>
              <a:rPr lang="ru-KZ" dirty="0"/>
              <a:t>2. Приемы изложения научных материалов: </a:t>
            </a:r>
            <a:r>
              <a:rPr lang="en-US" dirty="0">
                <a:hlinkClick r:id="rId3"/>
              </a:rPr>
              <a:t>https://studbooks.net/61450/pedagogika/priemy_izlozheniya_nauchnyh_materialov</a:t>
            </a:r>
            <a:r>
              <a:rPr lang="ru-RU" dirty="0"/>
              <a:t> </a:t>
            </a:r>
          </a:p>
          <a:p>
            <a:r>
              <a:rPr lang="ru-RU" dirty="0"/>
              <a:t>3. Научный стиль изложения текста: </a:t>
            </a:r>
            <a:r>
              <a:rPr lang="en-US" dirty="0">
                <a:hlinkClick r:id="rId4"/>
              </a:rPr>
              <a:t>https://www.</a:t>
            </a:r>
            <a:r>
              <a:rPr lang="ru-RU" dirty="0">
                <a:hlinkClick r:id="rId4"/>
              </a:rPr>
              <a:t>пишем-диплом-</a:t>
            </a:r>
            <a:r>
              <a:rPr lang="ru-RU" dirty="0" err="1">
                <a:hlinkClick r:id="rId4"/>
              </a:rPr>
              <a:t>сами.рф</a:t>
            </a:r>
            <a:r>
              <a:rPr lang="ru-RU" dirty="0">
                <a:hlinkClick r:id="rId4"/>
              </a:rPr>
              <a:t>/</a:t>
            </a:r>
            <a:r>
              <a:rPr lang="en-US" dirty="0">
                <a:hlinkClick r:id="rId4"/>
              </a:rPr>
              <a:t>nauchnyye-raboty/nauchnyj-stil-izlozheniya-teksta/</a:t>
            </a:r>
            <a:r>
              <a:rPr lang="ru-RU" dirty="0"/>
              <a:t> </a:t>
            </a:r>
          </a:p>
          <a:p>
            <a:r>
              <a:rPr lang="ru-RU" dirty="0"/>
              <a:t>4. Защиты докторских диссертаций в </a:t>
            </a:r>
            <a:r>
              <a:rPr lang="ru-RU" dirty="0" err="1"/>
              <a:t>КазНИТУ</a:t>
            </a:r>
            <a:r>
              <a:rPr lang="ru-RU" dirty="0"/>
              <a:t>: </a:t>
            </a:r>
            <a:r>
              <a:rPr lang="en-US" dirty="0">
                <a:hlinkClick r:id="rId5"/>
              </a:rPr>
              <a:t>https://official.satbayev.university/ru/protection</a:t>
            </a:r>
            <a:r>
              <a:rPr lang="ru-RU" dirty="0"/>
              <a:t> </a:t>
            </a:r>
          </a:p>
          <a:p>
            <a:r>
              <a:rPr lang="ru-RU" dirty="0"/>
              <a:t>5. Научная новизна исследования – примеры и формулировка: </a:t>
            </a:r>
            <a:r>
              <a:rPr lang="en-US" dirty="0">
                <a:hlinkClick r:id="rId6"/>
              </a:rPr>
              <a:t>https://sprosi.xyz/articles/nauchnaya-novizna-issledovaniya/</a:t>
            </a:r>
            <a:r>
              <a:rPr lang="ru-RU" dirty="0"/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6838495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3">
            <a:extLst>
              <a:ext uri="{FF2B5EF4-FFF2-40B4-BE49-F238E27FC236}">
                <a16:creationId xmlns:a16="http://schemas.microsoft.com/office/drawing/2014/main" id="{168812DB-CE73-444D-9041-56A34A2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2960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C5285-CA6E-BB48-A218-2462D00626BC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ru-RU" altLang="ru-KZ" sz="1400"/>
          </a:p>
        </p:txBody>
      </p:sp>
      <p:sp>
        <p:nvSpPr>
          <p:cNvPr id="45058" name="AutoShape 10" descr="V={\frac  {m_{{1}}-m_{{2}}}{\rho _{{2}}}}">
            <a:extLst>
              <a:ext uri="{FF2B5EF4-FFF2-40B4-BE49-F238E27FC236}">
                <a16:creationId xmlns:a16="http://schemas.microsoft.com/office/drawing/2014/main" id="{DA6DC3C0-6E51-2046-88E0-A6359413B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KZ" altLang="ru-KZ" sz="18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ED9AB8-9C6E-DE4D-9BEA-B1309397D839}"/>
              </a:ext>
            </a:extLst>
          </p:cNvPr>
          <p:cNvSpPr/>
          <p:nvPr/>
        </p:nvSpPr>
        <p:spPr>
          <a:xfrm>
            <a:off x="593442" y="2579141"/>
            <a:ext cx="7957115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4" y="764704"/>
            <a:ext cx="8568630" cy="52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0538" algn="just">
              <a:buNone/>
            </a:pPr>
            <a:r>
              <a:rPr lang="ru-RU" sz="1800" i="1" dirty="0">
                <a:solidFill>
                  <a:srgbClr val="0070C0"/>
                </a:solidFill>
              </a:rPr>
              <a:t>В процессе написания научного труда условно выделяют такие этапы</a:t>
            </a:r>
            <a:r>
              <a:rPr lang="ru-RU" sz="1800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формулировка замысла и составление плана;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отбор, обработка данных и подготовка материалов;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группирование материалов;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/>
              <a:t>проработка рукописи.</a:t>
            </a:r>
          </a:p>
          <a:p>
            <a:pPr indent="490538" algn="just">
              <a:buNone/>
            </a:pPr>
            <a:endParaRPr lang="ru-RU" sz="1800" dirty="0"/>
          </a:p>
          <a:p>
            <a:pPr indent="490538" algn="just">
              <a:buNone/>
            </a:pPr>
            <a:r>
              <a:rPr lang="ru-RU" sz="1800" b="1" dirty="0">
                <a:solidFill>
                  <a:srgbClr val="C00000"/>
                </a:solidFill>
              </a:rPr>
              <a:t>Формулировка замысла </a:t>
            </a:r>
            <a:r>
              <a:rPr lang="ru-RU" sz="1800" dirty="0"/>
              <a:t>осуществляется на первом этапе. Следует четко определить: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/>
              <a:t> цель данной работы;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/>
              <a:t>на какой круг читателей она рассчитана;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/>
              <a:t>какие материалы в ней подавать;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/>
              <a:t>какая полнота и основательность изложения предусматривается;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/>
              <a:t>теоретическое или практическое направление работы;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/>
              <a:t>какие иллюстративные материалы необходимы для раскрытия ее содержания;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/>
              <a:t>определяется название работы, которое потом можно корректировать.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31116877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4" y="764704"/>
            <a:ext cx="8568630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90538" algn="just">
              <a:buNone/>
            </a:pPr>
            <a:r>
              <a:rPr lang="ru-RU" sz="1800" dirty="0"/>
              <a:t>На этапе формулировки замысла желательно составить предыдущий план работы. Иногда необходимо составить план-проспект, который требует издательства вместе с заказом на издание. План-проспект отображает замысел работы и воспроизводит структуру будущей публикации.</a:t>
            </a:r>
          </a:p>
          <a:p>
            <a:pPr indent="490538" algn="just">
              <a:buNone/>
            </a:pPr>
            <a:endParaRPr lang="ru-RU" sz="1800" dirty="0"/>
          </a:p>
          <a:p>
            <a:pPr indent="490538" algn="just">
              <a:buNone/>
            </a:pPr>
            <a:r>
              <a:rPr lang="ru-RU" sz="1800" b="1" dirty="0">
                <a:solidFill>
                  <a:srgbClr val="C00000"/>
                </a:solidFill>
              </a:rPr>
              <a:t>Отбор, обработка данных и подготовка материалов </a:t>
            </a:r>
            <a:r>
              <a:rPr lang="ru-RU" sz="1800" dirty="0"/>
              <a:t>связаны с тщательным отбором исходного материала: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сокращение к желаемому объему,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дополнению необходимой информацией,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объединению разрозненных данных,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уточнения таблиц, схем, графиков. </a:t>
            </a:r>
          </a:p>
          <a:p>
            <a:pPr indent="490538" algn="just">
              <a:buNone/>
            </a:pPr>
            <a:r>
              <a:rPr lang="ru-RU" sz="1800" dirty="0"/>
              <a:t>Во время отбора происходит и обработка данных, во время которой исследователь определяет, какие данные будут определяющими, а какие – второстепенными.</a:t>
            </a:r>
          </a:p>
          <a:p>
            <a:pPr indent="490538" algn="just">
              <a:buNone/>
            </a:pPr>
            <a:r>
              <a:rPr lang="ru-RU" sz="1800" dirty="0"/>
              <a:t>Подготовка материалов может осуществляться в любой последовательности, отдельными частями, без тщательной стилистической отработки. Главное – подготовить материалы в полном объеме для следующих этапов работы над рукописью.</a:t>
            </a:r>
          </a:p>
        </p:txBody>
      </p:sp>
    </p:spTree>
    <p:extLst>
      <p:ext uri="{BB962C8B-B14F-4D97-AF65-F5344CB8AC3E}">
        <p14:creationId xmlns:p14="http://schemas.microsoft.com/office/powerpoint/2010/main" val="18982185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44" y="764704"/>
            <a:ext cx="856863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ru-RU" sz="1800" dirty="0"/>
              <a:t>Проводится </a:t>
            </a:r>
            <a:r>
              <a:rPr lang="ru-RU" sz="1800" b="1" dirty="0">
                <a:solidFill>
                  <a:srgbClr val="C00000"/>
                </a:solidFill>
              </a:rPr>
              <a:t>группирование материала </a:t>
            </a:r>
            <a:r>
              <a:rPr lang="ru-RU" sz="1800" dirty="0"/>
              <a:t>– выбирается вариант его последовательного размещения согласно плану работы.</a:t>
            </a:r>
          </a:p>
          <a:p>
            <a:pPr algn="just">
              <a:buNone/>
            </a:pPr>
            <a:r>
              <a:rPr lang="ru-RU" sz="1800" dirty="0"/>
              <a:t>Предельно облегчает этот процесс персональный компьютер. Набранное  в текстовом редакторе произведение можно необходимым образом структурировать. </a:t>
            </a:r>
          </a:p>
          <a:p>
            <a:pPr algn="just">
              <a:buNone/>
            </a:pPr>
            <a:r>
              <a:rPr lang="ru-RU" sz="1800" dirty="0"/>
              <a:t>Появляется возможность: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увидеть каждую из частей работы и всю в целом;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проследить развитие основных положений;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добиться правильной последовательности изложения;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/>
              <a:t>определить, какие части работы нуждаются в дополнении или сокращении. </a:t>
            </a:r>
          </a:p>
          <a:p>
            <a:pPr algn="just">
              <a:buNone/>
            </a:pPr>
            <a:r>
              <a:rPr lang="ru-RU" sz="1800" dirty="0"/>
              <a:t>При этом все материалы постепенно размещают в надлежащем порядке, в соответствии с замыслом. </a:t>
            </a:r>
          </a:p>
          <a:p>
            <a:pPr algn="just">
              <a:buNone/>
            </a:pPr>
            <a:r>
              <a:rPr lang="ru-RU" sz="1800" dirty="0"/>
              <a:t>Если же компьютера нет, то рекомендуется каждый раздел писать на отдельных листах или карточках на одной стороне, чтобы потом их можно было разрезать и разместить в определенной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251767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323850" y="136525"/>
            <a:ext cx="8362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приемы изложения материала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00367-D288-F54D-8C22-1F4F59B2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71" y="908720"/>
            <a:ext cx="8568630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just">
              <a:buNone/>
            </a:pPr>
            <a:r>
              <a:rPr lang="ru-RU" sz="1800" dirty="0"/>
              <a:t>Параллельно с группированием материала определяется рубрикация труда, то есть деление ее на логично подчиненные элементы – части, разделы, подразделы, пункты. Правильность формулировок и соответствие названий рубрик можно проверить на компьютере. При других условиях это можно сделать через написание заглавий на отдельных полосках бумаги. Сначала они раскладываются в определенной последовательности, а затем приклеиваются к соответствующим материалам.</a:t>
            </a:r>
          </a:p>
          <a:p>
            <a:pPr indent="404813" algn="just">
              <a:buNone/>
            </a:pPr>
            <a:r>
              <a:rPr lang="ru-RU" sz="1800" dirty="0"/>
              <a:t>Результатом этого этапа является логическое сочетание частей рукописи, создания ее чернового макета, который нуждается в последующей обработке. Проработка рукописи состоит из уточнения его содержания, оформления и литературной правки. Этот этап еще называют работой над беловой рукописью.</a:t>
            </a:r>
          </a:p>
          <a:p>
            <a:pPr indent="404813" algn="just">
              <a:buNone/>
            </a:pPr>
            <a:r>
              <a:rPr lang="ru-RU" sz="1800" dirty="0"/>
              <a:t>Шлифование текста рукописи начинается с оценки его содержания и структуры. Проверяется и критически оценивается каждый вывод, каждая формула таблица, каждое предложение, отдельное слово. Следует проверить, насколько название работы и названия разделов и подразделов отвечают их содержанию, насколько логично и последовательно изложен 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16298161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6559</TotalTime>
  <Words>4103</Words>
  <Application>Microsoft Office PowerPoint</Application>
  <PresentationFormat>Экран (4:3)</PresentationFormat>
  <Paragraphs>344</Paragraphs>
  <Slides>57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Tatyana Chepushtanova</cp:lastModifiedBy>
  <cp:revision>464</cp:revision>
  <cp:lastPrinted>2017-08-15T12:41:56Z</cp:lastPrinted>
  <dcterms:created xsi:type="dcterms:W3CDTF">2012-10-31T08:46:53Z</dcterms:created>
  <dcterms:modified xsi:type="dcterms:W3CDTF">2021-09-27T08:37:58Z</dcterms:modified>
</cp:coreProperties>
</file>