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8" r:id="rId3"/>
    <p:sldId id="497" r:id="rId4"/>
    <p:sldId id="506" r:id="rId5"/>
    <p:sldId id="499" r:id="rId6"/>
    <p:sldId id="508" r:id="rId7"/>
    <p:sldId id="509" r:id="rId8"/>
    <p:sldId id="507" r:id="rId9"/>
    <p:sldId id="510" r:id="rId10"/>
    <p:sldId id="511" r:id="rId11"/>
    <p:sldId id="501" r:id="rId12"/>
    <p:sldId id="513" r:id="rId13"/>
    <p:sldId id="440" r:id="rId14"/>
    <p:sldId id="512" r:id="rId15"/>
    <p:sldId id="503" r:id="rId16"/>
    <p:sldId id="470" r:id="rId17"/>
    <p:sldId id="518" r:id="rId18"/>
    <p:sldId id="514" r:id="rId19"/>
    <p:sldId id="524" r:id="rId20"/>
    <p:sldId id="519" r:id="rId21"/>
    <p:sldId id="521" r:id="rId22"/>
    <p:sldId id="522" r:id="rId23"/>
    <p:sldId id="523" r:id="rId24"/>
    <p:sldId id="515" r:id="rId25"/>
    <p:sldId id="517" r:id="rId26"/>
    <p:sldId id="468" r:id="rId27"/>
    <p:sldId id="325" r:id="rId28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5"/>
    <p:restoredTop sz="94674"/>
  </p:normalViewPr>
  <p:slideViewPr>
    <p:cSldViewPr>
      <p:cViewPr varScale="1">
        <p:scale>
          <a:sx n="109" d="100"/>
          <a:sy n="109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EF4752C-8B63-2E4E-8CDE-7C0E38DEF6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836E73-7114-2242-AD75-F912CFFCC2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E698B5-23F8-DC48-809B-3B18E24AC9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6200B98-1D35-B14E-89C5-CA2A861605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6EB85A-C83C-BE47-B419-3F41A308848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5F0829-8619-0448-BC78-8EFDB8E38A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5AC45B-CD7C-D140-96CD-DB19837099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2A75AF9-4CAF-0343-88D6-6D5F32D411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0262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C289DB4-F01C-724D-8B12-98777519D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94637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54C64B-085E-234C-ADE7-0EC9A84F81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5B1A5E7-A47E-574C-9A71-E0729249B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EF836C-AF46-6140-B513-BDC0B1E1265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2528143B-A8E9-B34B-9EE8-929586B805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KZ"/>
              <a:t>МИНИСТЕРСТВО ОБРАЗОВАНИЯ И НАУКИ РЕСПУБЛИКИ КАЗАХСТАН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8E22223D-291F-F143-9BB8-962BA71DE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921F9-1718-BC46-97FB-C4322557FFCD}" type="slidenum">
              <a:rPr lang="ru-RU" altLang="ru-KZ" smtClean="0"/>
              <a:pPr>
                <a:spcBef>
                  <a:spcPct val="0"/>
                </a:spcBef>
              </a:pPr>
              <a:t>1</a:t>
            </a:fld>
            <a:endParaRPr lang="ru-RU" altLang="ru-K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B4D6DC-96CE-EF46-8C79-60FB62076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EF18562-F6C3-9345-AA07-BF51F2C80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KZ" altLang="ru-K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F836C-AF46-6140-B513-BDC0B1E12652}" type="slidenum">
              <a:rPr lang="ru-RU" altLang="ru-KZ" smtClean="0"/>
              <a:pPr>
                <a:defRPr/>
              </a:pPr>
              <a:t>8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74167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F836C-AF46-6140-B513-BDC0B1E12652}" type="slidenum">
              <a:rPr lang="ru-RU" altLang="ru-KZ" smtClean="0"/>
              <a:pPr>
                <a:defRPr/>
              </a:pPr>
              <a:t>9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7940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F836C-AF46-6140-B513-BDC0B1E12652}" type="slidenum">
              <a:rPr lang="ru-RU" altLang="ru-KZ" smtClean="0"/>
              <a:pPr>
                <a:defRPr/>
              </a:pPr>
              <a:t>10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60866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B32228-8C0B-094E-8FA6-9E6E3271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7E0A55-4A9A-D64B-A9DE-CE09DDDA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663D53-4B56-E743-A165-02B369E6C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2FF3-E2B6-1B4A-825A-38689BAFA5D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7986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586B4-4712-3944-9FBC-74DC72A35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EEA3-6C27-4541-B6C1-8500013D61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80452-E0B3-0945-A0B3-C8FD68F5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1D44-6743-714A-904D-0BCCAC61758D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5401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456F7-5290-9441-9408-41602A1FC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EB85B0-203E-4A41-A009-4332499CE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5ED8C-A5C7-7442-BF28-04AA45981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5ED5-51F1-574A-8929-814AB2C5C9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3726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C97733-C955-6046-B70D-8AA344C25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FB27-DC18-2C45-B23F-2D4AA0C8F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CC83D-9A18-E848-AAA0-E8E1DDCC0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1A6C9-185A-344B-A934-C9ADEB98D51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977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C4673-EA00-EE46-B005-F592753EC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98EB70-DACB-CB4B-A3B6-D17CE608F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D23B1-129F-3743-91D3-F8BC812A2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D2A71-2543-8349-82D7-8701B385863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75330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8268-5334-D744-B4C6-CFB0DCB7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955FC-7C43-A843-9A7A-0A7FEDA09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80AFB7-F8D5-2D46-AA35-5832EAD4C8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74A4-697C-9847-A274-2C7868084FE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38904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C6DD5E-C8C4-5149-B0BD-3B26E097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7A4F5E-4B39-4841-9190-EFD515A69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326A8-1378-694A-9430-AD39C46DB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CD25-2D35-5542-8BF3-BB41F6C52517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0793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B608D6-E005-634E-A54E-7DEC3ADFF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4725A4-9570-6642-BBDB-9727A02DA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4E27-BA79-6045-B661-16E6F8270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8012-2D66-9146-A368-258B6273C0C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01250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03BD95-1066-C042-9BD4-F23218821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94336-FC08-CE4C-A479-D45E91A9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B2723-F739-274D-80AA-83027A105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7FAB-8320-CE4C-A7FA-66D011F2C46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4555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99775-ED2A-5647-B550-CC636124E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A0D3C-1E28-A649-9111-7FE528B89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DC79F-4FFB-9F49-A8C0-72E3543B9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01D5C-D820-E745-B4E4-31CF5A88B7E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3578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47E66-F84E-3B46-8D6A-6332D932E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04E7D-0D02-A647-BE72-BF966714C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CC3DC-4339-274F-822D-A71C5D5E4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3075C-010A-3841-B8DD-A0EBB66ECD7B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982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D33A79-6C1A-804F-B148-09E4FFF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85AB91-FF36-014B-A1C9-9498A44AA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KZ"/>
              <a:t>Образец текста</a:t>
            </a:r>
          </a:p>
          <a:p>
            <a:pPr lvl="1"/>
            <a:r>
              <a:rPr lang="ru-RU" altLang="ru-KZ"/>
              <a:t>Второй уровень</a:t>
            </a:r>
          </a:p>
          <a:p>
            <a:pPr lvl="2"/>
            <a:r>
              <a:rPr lang="ru-RU" altLang="ru-KZ"/>
              <a:t>Третий уровень</a:t>
            </a:r>
          </a:p>
          <a:p>
            <a:pPr lvl="3"/>
            <a:r>
              <a:rPr lang="ru-RU" altLang="ru-KZ"/>
              <a:t>Четвертый уровень</a:t>
            </a:r>
          </a:p>
          <a:p>
            <a:pPr lvl="4"/>
            <a:r>
              <a:rPr lang="ru-RU" altLang="ru-KZ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5C310B-6E4B-A249-BB7B-D22B59CC3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4F382B-42C5-AF4B-8C23-488A35CDB7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31C22D-5B50-4C48-9C15-7B5DAADC18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1646C5-2950-C244-AC11-26154787015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ta-vesna@yandex.k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ematicus.ru/teoriya-veroyatnosti/tablitsy/tablitsa-znachenij-kriteriya-styudenta-t-kriteriy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cus.ru/teoriya-veroyatnosti/tablitsy/tablitsa-znachenij-kriteriya-fishera-f-kriteriy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Xj0yq8O1M" TargetMode="External"/><Relationship Id="rId2" Type="http://schemas.openxmlformats.org/officeDocument/2006/relationships/hyperlink" Target="https://www.youtube.com/watch?v=U5a6PdFjy4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5">
            <a:extLst>
              <a:ext uri="{FF2B5EF4-FFF2-40B4-BE49-F238E27FC236}">
                <a16:creationId xmlns:a16="http://schemas.microsoft.com/office/drawing/2014/main" id="{A13A2D97-28F4-D745-BEE3-6871CEB0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FAD6D-893C-5643-AE82-2B737B15099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KZ" sz="1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76F2D5-7ED5-7249-B948-6349206B68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2263" y="2008188"/>
            <a:ext cx="8496300" cy="1574800"/>
          </a:xfrm>
          <a:effectLst>
            <a:outerShdw dist="53882" dir="2700000" algn="ctr" rotWithShape="0">
              <a:srgbClr val="CCECFF"/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МЕТ 3222 Построение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оптимизация математической модели технологического процесса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F249D2-A289-AB44-A96C-ABCEE1C10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9800"/>
            <a:ext cx="6400800" cy="1774825"/>
          </a:xfrm>
        </p:spPr>
        <p:txBody>
          <a:bodyPr/>
          <a:lstStyle/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Усольцева Галина Александровна</a:t>
            </a:r>
          </a:p>
          <a:p>
            <a:pPr eaLnBrk="1" hangingPunct="1"/>
            <a:r>
              <a:rPr lang="ru-RU" altLang="ru-KZ" sz="1000">
                <a:solidFill>
                  <a:schemeClr val="accent2"/>
                </a:solidFill>
              </a:rPr>
              <a:t>(ФИО преподавателя)</a:t>
            </a: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KZ" sz="2000">
                <a:solidFill>
                  <a:schemeClr val="accent2"/>
                </a:solidFill>
                <a:hlinkClick r:id="rId3"/>
              </a:rPr>
              <a:t>nota-vesna@yandex.kz</a:t>
            </a:r>
            <a:r>
              <a:rPr lang="en-US" altLang="ru-KZ" sz="2000">
                <a:solidFill>
                  <a:schemeClr val="accent2"/>
                </a:solidFill>
              </a:rPr>
              <a:t> </a:t>
            </a:r>
            <a:r>
              <a:rPr lang="ru-RU" altLang="ru-KZ" sz="2000">
                <a:solidFill>
                  <a:schemeClr val="accent2"/>
                </a:solidFill>
              </a:rPr>
              <a:t>         </a:t>
            </a:r>
            <a:endParaRPr lang="en-US" altLang="ru-KZ" sz="200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KZ" sz="2000" u="sng">
                <a:solidFill>
                  <a:schemeClr val="accent2"/>
                </a:solidFill>
              </a:rPr>
              <a:t>+7-701-742-95-22</a:t>
            </a:r>
            <a:endParaRPr lang="ru-RU" altLang="ru-KZ" sz="1000" u="sng">
              <a:solidFill>
                <a:schemeClr val="accent2"/>
              </a:solidFill>
            </a:endParaRPr>
          </a:p>
          <a:p>
            <a:pPr eaLnBrk="1" hangingPunct="1"/>
            <a:endParaRPr lang="ru-RU" altLang="ru-KZ" sz="1000">
              <a:solidFill>
                <a:schemeClr val="accent2"/>
              </a:solidFill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6193609-BE5F-9348-8AD4-EAA6B669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KZ" sz="1400" u="sng">
                <a:solidFill>
                  <a:schemeClr val="accent2"/>
                </a:solidFill>
              </a:rPr>
              <a:t>Металлургические процессы, теплотехника и технологии специальных материалов</a:t>
            </a:r>
            <a:br>
              <a:rPr lang="ru-RU" altLang="ru-KZ" sz="1400" u="sng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(кафедра)</a:t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/>
            </a:r>
            <a:br>
              <a:rPr lang="ru-RU" altLang="ru-KZ" sz="1200">
                <a:solidFill>
                  <a:schemeClr val="accent2"/>
                </a:solidFill>
              </a:rPr>
            </a:br>
            <a:r>
              <a:rPr lang="ru-RU" altLang="ru-KZ" sz="2000" b="1" u="sng">
                <a:solidFill>
                  <a:srgbClr val="C00000"/>
                </a:solidFill>
              </a:rPr>
              <a:t>Методы научных исследований</a:t>
            </a:r>
            <a:r>
              <a:rPr lang="ru-RU" altLang="ru-KZ" sz="2000">
                <a:solidFill>
                  <a:schemeClr val="accent2"/>
                </a:solidFill>
              </a:rPr>
              <a:t/>
            </a:r>
            <a:br>
              <a:rPr lang="ru-RU" altLang="ru-KZ" sz="2000">
                <a:solidFill>
                  <a:schemeClr val="accent2"/>
                </a:solidFill>
              </a:rPr>
            </a:br>
            <a:r>
              <a:rPr lang="ru-RU" altLang="ru-KZ" sz="1200">
                <a:solidFill>
                  <a:schemeClr val="accent2"/>
                </a:solidFill>
              </a:rPr>
              <a:t>(дисциплина)</a:t>
            </a:r>
            <a:br>
              <a:rPr lang="ru-RU" altLang="ru-KZ" sz="1200">
                <a:solidFill>
                  <a:schemeClr val="accent2"/>
                </a:solidFill>
              </a:rPr>
            </a:br>
            <a:endParaRPr lang="ru-RU" altLang="ru-KZ" sz="1200">
              <a:solidFill>
                <a:schemeClr val="accent2"/>
              </a:solidFill>
            </a:endParaRP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C057343-2F8A-D542-A9A8-9BF8A2E5D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18" y="3582988"/>
            <a:ext cx="71294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Практическое занятие №_13_</a:t>
            </a:r>
          </a:p>
          <a:p>
            <a:pPr algn="ctr" eaLnBrk="1" hangingPunct="1">
              <a:buFontTx/>
              <a:buNone/>
            </a:pPr>
            <a:r>
              <a:rPr lang="ru-RU" altLang="ru-KZ" sz="2000" dirty="0">
                <a:solidFill>
                  <a:schemeClr val="accent2"/>
                </a:solidFill>
              </a:rPr>
              <a:t>1 академический час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KZ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A158D4-0EF4-2E40-B144-9666F5A6341A}"/>
                  </a:ext>
                </a:extLst>
              </p:cNvPr>
              <p:cNvSpPr txBox="1"/>
              <p:nvPr/>
            </p:nvSpPr>
            <p:spPr>
              <a:xfrm>
                <a:off x="575555" y="3033914"/>
                <a:ext cx="7992888" cy="167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воспр</a:t>
                </a:r>
                <a:r>
                  <a:rPr lang="en-US" dirty="0"/>
                  <a:t> =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0,08+0,32+0,32+0,08</m:t>
                            </m:r>
                          </m:num>
                          <m:den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ru-RU" dirty="0"/>
                  <a:t>  = 0,4</a:t>
                </a:r>
                <a:r>
                  <a:rPr lang="en-US" dirty="0"/>
                  <a:t>472</a:t>
                </a:r>
                <a:endParaRPr lang="ru-RU" dirty="0"/>
              </a:p>
              <a:p>
                <a:endParaRPr lang="ru-RU" dirty="0"/>
              </a:p>
              <a:p>
                <a:r>
                  <a:rPr lang="ru-RU" dirty="0"/>
                  <a:t>Находим дисперсию коэффициентов </a:t>
                </a:r>
                <a:r>
                  <a:rPr lang="ru-RU" dirty="0">
                    <a:cs typeface="Arial" panose="020B0604020202020204" pitchFamily="34" charset="0"/>
                  </a:rPr>
                  <a:t>(</a:t>
                </a:r>
                <a:r>
                  <a:rPr lang="en-US" dirty="0" err="1">
                    <a:cs typeface="Arial" panose="020B0604020202020204" pitchFamily="34" charset="0"/>
                  </a:rPr>
                  <a:t>S</a:t>
                </a:r>
                <a:r>
                  <a:rPr lang="en-US" baseline="-25000" dirty="0" err="1">
                    <a:cs typeface="Arial" panose="020B0604020202020204" pitchFamily="34" charset="0"/>
                  </a:rPr>
                  <a:t>bj</a:t>
                </a:r>
                <a:r>
                  <a:rPr lang="ru-RU" dirty="0">
                    <a:cs typeface="Arial" panose="020B0604020202020204" pitchFamily="34" charset="0"/>
                  </a:rPr>
                  <a:t>) </a:t>
                </a:r>
                <a:endParaRPr lang="en-US" dirty="0"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endParaRPr lang="ru-KZ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A158D4-0EF4-2E40-B144-9666F5A63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5" y="3033914"/>
                <a:ext cx="7992888" cy="1671676"/>
              </a:xfrm>
              <a:prstGeom prst="rect">
                <a:avLst/>
              </a:prstGeom>
              <a:blipFill>
                <a:blip r:embed="rId4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58A2306-6FA0-544C-93E6-4A8A871DC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78169"/>
              </p:ext>
            </p:extLst>
          </p:nvPr>
        </p:nvGraphicFramePr>
        <p:xfrm>
          <a:off x="3470471" y="1871041"/>
          <a:ext cx="1456598" cy="96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r:id="rId5" imgW="25298400" imgH="17068800" progId="Equation.3">
                  <p:embed/>
                </p:oleObj>
              </mc:Choice>
              <mc:Fallback>
                <p:oleObj r:id="rId5" imgW="25298400" imgH="17068800" progId="Equation.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B7F72814-AAB1-F448-A588-128B31E8F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471" y="1871041"/>
                        <a:ext cx="1456598" cy="965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89DFAF-0DDA-3248-84A4-9F4305A3B1B0}"/>
              </a:ext>
            </a:extLst>
          </p:cNvPr>
          <p:cNvSpPr txBox="1"/>
          <p:nvPr/>
        </p:nvSpPr>
        <p:spPr>
          <a:xfrm>
            <a:off x="548682" y="1321901"/>
            <a:ext cx="766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dirty="0"/>
              <a:t>Рассчитаем дисперсию воспроизводимости: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7E930-6561-3148-97AA-E63F27E19227}"/>
              </a:ext>
            </a:extLst>
          </p:cNvPr>
          <p:cNvSpPr txBox="1"/>
          <p:nvPr/>
        </p:nvSpPr>
        <p:spPr>
          <a:xfrm>
            <a:off x="404668" y="1921806"/>
            <a:ext cx="1548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</a:t>
            </a:r>
            <a:r>
              <a:rPr lang="ru-RU" dirty="0"/>
              <a:t> 0,08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0,32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0,32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0,08</a:t>
            </a:r>
            <a:endParaRPr lang="en-US" dirty="0"/>
          </a:p>
          <a:p>
            <a:endParaRPr lang="ru-KZ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7E722A6-2129-9A46-B400-9BBE3AFC6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59535"/>
              </p:ext>
            </p:extLst>
          </p:nvPr>
        </p:nvGraphicFramePr>
        <p:xfrm>
          <a:off x="3635896" y="4566803"/>
          <a:ext cx="135153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r:id="rId7" imgW="18592800" imgH="11887200" progId="Equation.3">
                  <p:embed/>
                </p:oleObj>
              </mc:Choice>
              <mc:Fallback>
                <p:oleObj r:id="rId7" imgW="18592800" imgH="1188720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031DA95B-9944-1A4F-8044-2D870B4A4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566803"/>
                        <a:ext cx="135153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5AC36DD-FEE5-5449-97D7-E82554C440B5}"/>
              </a:ext>
            </a:extLst>
          </p:cNvPr>
          <p:cNvSpPr/>
          <p:nvPr/>
        </p:nvSpPr>
        <p:spPr>
          <a:xfrm>
            <a:off x="3214897" y="5651956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cs typeface="Arial" panose="020B0604020202020204" pitchFamily="34" charset="0"/>
              </a:rPr>
              <a:t>S</a:t>
            </a:r>
            <a:r>
              <a:rPr lang="en-US" baseline="-25000" dirty="0" err="1">
                <a:cs typeface="Arial" panose="020B0604020202020204" pitchFamily="34" charset="0"/>
              </a:rPr>
              <a:t>bj</a:t>
            </a:r>
            <a:r>
              <a:rPr lang="en-US" dirty="0">
                <a:cs typeface="Arial" panose="020B0604020202020204" pitchFamily="34" charset="0"/>
              </a:rPr>
              <a:t> = 0,4472 / 2 = 0,2236</a:t>
            </a:r>
            <a:endParaRPr lang="ru-KZ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E5021-8FEB-E949-8CC8-26CFF85EB66D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Оценка значимости модели по критерию Стьюдента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061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KZ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C5D37-5377-834C-8923-6ED575BFB5D4}"/>
              </a:ext>
            </a:extLst>
          </p:cNvPr>
          <p:cNvSpPr txBox="1"/>
          <p:nvPr/>
        </p:nvSpPr>
        <p:spPr>
          <a:xfrm>
            <a:off x="373682" y="1708650"/>
            <a:ext cx="8147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Оценку значимости коэффициентов проводили по критерию Стьюдента:</a:t>
            </a: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1</a:t>
            </a:r>
            <a:r>
              <a:rPr lang="en-US" dirty="0">
                <a:cs typeface="Arial" panose="020B0604020202020204" pitchFamily="34" charset="0"/>
              </a:rPr>
              <a:t> = 17,9 / 0,2236 = 80,05</a:t>
            </a: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 = 22,3 / 0,2236 = 99,73</a:t>
            </a: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12</a:t>
            </a:r>
            <a:r>
              <a:rPr lang="en-US" dirty="0">
                <a:cs typeface="Arial" panose="020B0604020202020204" pitchFamily="34" charset="0"/>
              </a:rPr>
              <a:t> = |(-1,4)| / 0,2236 = 6,26</a:t>
            </a:r>
          </a:p>
          <a:p>
            <a:pPr algn="just"/>
            <a:endParaRPr lang="en-US" dirty="0">
              <a:cs typeface="Arial" panose="020B0604020202020204" pitchFamily="34" charset="0"/>
            </a:endParaRPr>
          </a:p>
          <a:p>
            <a:pPr algn="just"/>
            <a:r>
              <a:rPr lang="ru-RU" dirty="0">
                <a:cs typeface="Arial" panose="020B0604020202020204" pitchFamily="34" charset="0"/>
              </a:rPr>
              <a:t>Для определения табличного значения критерия Стьюдента находим число степеней свободы</a:t>
            </a: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f</a:t>
            </a:r>
            <a:r>
              <a:rPr lang="ru-RU" dirty="0">
                <a:cs typeface="Arial" panose="020B0604020202020204" pitchFamily="34" charset="0"/>
              </a:rPr>
              <a:t> = </a:t>
            </a:r>
            <a:r>
              <a:rPr lang="en-US" dirty="0">
                <a:cs typeface="Arial" panose="020B0604020202020204" pitchFamily="34" charset="0"/>
              </a:rPr>
              <a:t>N</a:t>
            </a:r>
            <a:r>
              <a:rPr lang="ru-RU" dirty="0">
                <a:cs typeface="Arial" panose="020B0604020202020204" pitchFamily="34" charset="0"/>
              </a:rPr>
              <a:t> • (</a:t>
            </a:r>
            <a:r>
              <a:rPr lang="en-US" dirty="0">
                <a:cs typeface="Arial" panose="020B0604020202020204" pitchFamily="34" charset="0"/>
              </a:rPr>
              <a:t>m </a:t>
            </a:r>
            <a:r>
              <a:rPr lang="ru-RU" dirty="0">
                <a:cs typeface="Arial" panose="020B0604020202020204" pitchFamily="34" charset="0"/>
              </a:rPr>
              <a:t>– 1),</a:t>
            </a:r>
            <a:r>
              <a:rPr lang="ru-RU" i="1" dirty="0">
                <a:cs typeface="Arial" panose="020B0604020202020204" pitchFamily="34" charset="0"/>
              </a:rPr>
              <a:t> </a:t>
            </a:r>
          </a:p>
          <a:p>
            <a:pPr algn="ctr"/>
            <a:endParaRPr lang="ru-RU" i="1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где </a:t>
            </a:r>
            <a:r>
              <a:rPr lang="en-US" dirty="0">
                <a:cs typeface="Arial" panose="020B0604020202020204" pitchFamily="34" charset="0"/>
              </a:rPr>
              <a:t>m</a:t>
            </a:r>
            <a:r>
              <a:rPr lang="ru-RU" dirty="0">
                <a:cs typeface="Arial" panose="020B0604020202020204" pitchFamily="34" charset="0"/>
              </a:rPr>
              <a:t> – количество параллельных опытов (</a:t>
            </a:r>
            <a:r>
              <a:rPr lang="en-US" dirty="0">
                <a:cs typeface="Arial" panose="020B0604020202020204" pitchFamily="34" charset="0"/>
              </a:rPr>
              <a:t>m</a:t>
            </a:r>
            <a:r>
              <a:rPr lang="ru-RU" dirty="0">
                <a:cs typeface="Arial" panose="020B0604020202020204" pitchFamily="34" charset="0"/>
              </a:rPr>
              <a:t> = 2).</a:t>
            </a:r>
            <a:r>
              <a:rPr lang="ru-RU" i="1" dirty="0">
                <a:cs typeface="Arial" panose="020B0604020202020204" pitchFamily="34" charset="0"/>
              </a:rPr>
              <a:t>                                               </a:t>
            </a:r>
            <a:endParaRPr lang="ru-KZ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f</a:t>
            </a:r>
            <a:r>
              <a:rPr lang="ru-RU" dirty="0">
                <a:cs typeface="Arial" panose="020B0604020202020204" pitchFamily="34" charset="0"/>
              </a:rPr>
              <a:t> = 4 • (2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– 1) = 4.</a:t>
            </a:r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FA8196-7A2F-7847-8388-28687F8B2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58369"/>
              </p:ext>
            </p:extLst>
          </p:nvPr>
        </p:nvGraphicFramePr>
        <p:xfrm>
          <a:off x="3995936" y="2189404"/>
          <a:ext cx="758724" cy="79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r:id="rId3" imgW="13716000" imgH="14325600" progId="Equation.3">
                  <p:embed/>
                </p:oleObj>
              </mc:Choice>
              <mc:Fallback>
                <p:oleObj r:id="rId3" imgW="13716000" imgH="14325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189404"/>
                        <a:ext cx="758724" cy="7924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C8C70C-5CD7-AE41-8D7A-63BB41561073}"/>
              </a:ext>
            </a:extLst>
          </p:cNvPr>
          <p:cNvSpPr/>
          <p:nvPr/>
        </p:nvSpPr>
        <p:spPr>
          <a:xfrm>
            <a:off x="2406329" y="1144271"/>
            <a:ext cx="3937938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Y</a:t>
            </a:r>
            <a:r>
              <a:rPr lang="ru-RU" dirty="0">
                <a:cs typeface="Times New Roman" panose="02020603050405020304" pitchFamily="18" charset="0"/>
              </a:rPr>
              <a:t> = 56,6 +17,9Х</a:t>
            </a:r>
            <a:r>
              <a:rPr lang="ru-RU" baseline="-250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 + 22,3Х</a:t>
            </a:r>
            <a:r>
              <a:rPr lang="ru-RU" baseline="-25000" dirty="0">
                <a:cs typeface="Times New Roman" panose="02020603050405020304" pitchFamily="18" charset="0"/>
              </a:rPr>
              <a:t>2</a:t>
            </a:r>
            <a:r>
              <a:rPr lang="ru-RU" dirty="0">
                <a:cs typeface="Times New Roman" panose="02020603050405020304" pitchFamily="18" charset="0"/>
              </a:rPr>
              <a:t> – 1,4Х</a:t>
            </a:r>
            <a:r>
              <a:rPr lang="ru-RU" baseline="-250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Х</a:t>
            </a:r>
            <a:r>
              <a:rPr lang="ru-RU" baseline="-25000" dirty="0">
                <a:cs typeface="Times New Roman" panose="02020603050405020304" pitchFamily="18" charset="0"/>
              </a:rPr>
              <a:t>2</a:t>
            </a:r>
            <a:endParaRPr lang="ru-KZ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24DDC-091E-C645-AD29-3CB1CC23266F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Оценка значимости модели по критерию Стьюдента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724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KZ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C5D37-5377-834C-8923-6ED575BFB5D4}"/>
              </a:ext>
            </a:extLst>
          </p:cNvPr>
          <p:cNvSpPr txBox="1"/>
          <p:nvPr/>
        </p:nvSpPr>
        <p:spPr>
          <a:xfrm>
            <a:off x="400066" y="1234737"/>
            <a:ext cx="81472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Находим значение табличного критерия Стьюдента для уровня доверительной вероятности 0,95 и числа степеней свободы </a:t>
            </a:r>
            <a:r>
              <a:rPr lang="en-US" dirty="0">
                <a:cs typeface="Arial" panose="020B0604020202020204" pitchFamily="34" charset="0"/>
              </a:rPr>
              <a:t>f</a:t>
            </a:r>
            <a:r>
              <a:rPr lang="ru-RU" dirty="0">
                <a:cs typeface="Arial" panose="020B0604020202020204" pitchFamily="34" charset="0"/>
              </a:rPr>
              <a:t> = 4: 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ru-RU" baseline="-25000" dirty="0" err="1">
                <a:cs typeface="Arial" panose="020B0604020202020204" pitchFamily="34" charset="0"/>
              </a:rPr>
              <a:t>табл</a:t>
            </a:r>
            <a:r>
              <a:rPr lang="en-US" dirty="0">
                <a:cs typeface="Arial" panose="020B0604020202020204" pitchFamily="34" charset="0"/>
              </a:rPr>
              <a:t> =</a:t>
            </a:r>
            <a:r>
              <a:rPr lang="ru-RU" dirty="0">
                <a:cs typeface="Arial" panose="020B0604020202020204" pitchFamily="34" charset="0"/>
              </a:rPr>
              <a:t> 2,776.</a:t>
            </a: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just"/>
            <a:r>
              <a:rPr lang="kk-KZ" dirty="0">
                <a:cs typeface="Arial" panose="020B0604020202020204" pitchFamily="34" charset="0"/>
              </a:rPr>
              <a:t>Коэффициент </a:t>
            </a:r>
            <a:r>
              <a:rPr lang="en-US" dirty="0" err="1">
                <a:cs typeface="Arial" panose="020B0604020202020204" pitchFamily="34" charset="0"/>
              </a:rPr>
              <a:t>t</a:t>
            </a:r>
            <a:r>
              <a:rPr lang="en-US" baseline="-25000" dirty="0" err="1">
                <a:cs typeface="Arial" panose="020B0604020202020204" pitchFamily="34" charset="0"/>
              </a:rPr>
              <a:t>j</a:t>
            </a:r>
            <a:r>
              <a:rPr lang="ru-RU" baseline="-25000" dirty="0">
                <a:cs typeface="Arial" panose="020B0604020202020204" pitchFamily="34" charset="0"/>
              </a:rPr>
              <a:t>  </a:t>
            </a:r>
            <a:r>
              <a:rPr lang="ru-RU" dirty="0">
                <a:cs typeface="Arial" panose="020B0604020202020204" pitchFamily="34" charset="0"/>
              </a:rPr>
              <a:t>значим, если</a:t>
            </a:r>
            <a:r>
              <a:rPr lang="ru-RU" baseline="-25000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выполняется условие:</a:t>
            </a:r>
            <a:endParaRPr lang="ru-KZ" dirty="0">
              <a:cs typeface="Arial" panose="020B0604020202020204" pitchFamily="34" charset="0"/>
            </a:endParaRPr>
          </a:p>
          <a:p>
            <a:pPr algn="just"/>
            <a:r>
              <a:rPr lang="ru-RU" dirty="0">
                <a:cs typeface="Arial" panose="020B0604020202020204" pitchFamily="34" charset="0"/>
              </a:rPr>
              <a:t> </a:t>
            </a:r>
            <a:endParaRPr lang="ru-KZ" dirty="0">
              <a:cs typeface="Arial" panose="020B0604020202020204" pitchFamily="34" charset="0"/>
            </a:endParaRPr>
          </a:p>
          <a:p>
            <a:pPr algn="ctr"/>
            <a:r>
              <a:rPr lang="en-US" dirty="0" err="1">
                <a:cs typeface="Arial" panose="020B0604020202020204" pitchFamily="34" charset="0"/>
              </a:rPr>
              <a:t>t</a:t>
            </a:r>
            <a:r>
              <a:rPr lang="en-US" baseline="-25000" dirty="0" err="1">
                <a:cs typeface="Arial" panose="020B0604020202020204" pitchFamily="34" charset="0"/>
              </a:rPr>
              <a:t>j</a:t>
            </a:r>
            <a:r>
              <a:rPr lang="ru-RU" dirty="0">
                <a:cs typeface="Arial" panose="020B0604020202020204" pitchFamily="34" charset="0"/>
              </a:rPr>
              <a:t>  &gt;  </a:t>
            </a:r>
            <a:r>
              <a:rPr lang="en-US" dirty="0">
                <a:cs typeface="Arial" panose="020B0604020202020204" pitchFamily="34" charset="0"/>
              </a:rPr>
              <a:t>t</a:t>
            </a:r>
            <a:r>
              <a:rPr lang="ru-RU" baseline="-25000" dirty="0" err="1">
                <a:cs typeface="Arial" panose="020B0604020202020204" pitchFamily="34" charset="0"/>
              </a:rPr>
              <a:t>кр</a:t>
            </a:r>
            <a:r>
              <a:rPr lang="ru-RU" baseline="-25000" dirty="0">
                <a:cs typeface="Arial" panose="020B0604020202020204" pitchFamily="34" charset="0"/>
              </a:rPr>
              <a:t>. табл.</a:t>
            </a:r>
            <a:endParaRPr lang="ru-KZ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1</a:t>
            </a:r>
            <a:r>
              <a:rPr lang="en-US" dirty="0">
                <a:cs typeface="Arial" panose="020B0604020202020204" pitchFamily="34" charset="0"/>
              </a:rPr>
              <a:t> = 80,05</a:t>
            </a:r>
            <a:r>
              <a:rPr lang="ru-RU" dirty="0">
                <a:cs typeface="Arial" panose="020B0604020202020204" pitchFamily="34" charset="0"/>
              </a:rPr>
              <a:t> &gt; 2,776 – значим;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 = 99,73</a:t>
            </a:r>
            <a:r>
              <a:rPr lang="ru-RU" dirty="0">
                <a:cs typeface="Arial" panose="020B0604020202020204" pitchFamily="34" charset="0"/>
              </a:rPr>
              <a:t> &gt; 2,776 – значим;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t</a:t>
            </a:r>
            <a:r>
              <a:rPr lang="en-US" baseline="-25000" dirty="0">
                <a:cs typeface="Arial" panose="020B0604020202020204" pitchFamily="34" charset="0"/>
              </a:rPr>
              <a:t>12</a:t>
            </a:r>
            <a:r>
              <a:rPr lang="en-US" dirty="0">
                <a:cs typeface="Arial" panose="020B0604020202020204" pitchFamily="34" charset="0"/>
              </a:rPr>
              <a:t> = 6,26</a:t>
            </a:r>
            <a:r>
              <a:rPr lang="ru-RU" dirty="0">
                <a:cs typeface="Arial" panose="020B0604020202020204" pitchFamily="34" charset="0"/>
              </a:rPr>
              <a:t> &gt; 2,776 – значим,</a:t>
            </a: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just"/>
            <a:r>
              <a:rPr lang="ru-RU" dirty="0">
                <a:cs typeface="Arial" panose="020B0604020202020204" pitchFamily="34" charset="0"/>
              </a:rPr>
              <a:t>То есть все коэффициенты регрессии значимы. Уравнение регрессии после удаления незначимых коэффициентов регрессии имеет вид: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endParaRPr lang="en-US" dirty="0">
              <a:cs typeface="Arial" panose="020B0604020202020204" pitchFamily="34" charset="0"/>
            </a:endParaRPr>
          </a:p>
          <a:p>
            <a:pPr algn="ctr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CABC9B-7A42-0F48-8B41-FA9A86D59288}"/>
              </a:ext>
            </a:extLst>
          </p:cNvPr>
          <p:cNvSpPr/>
          <p:nvPr/>
        </p:nvSpPr>
        <p:spPr>
          <a:xfrm>
            <a:off x="2720027" y="5661661"/>
            <a:ext cx="3937938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cs typeface="Times New Roman" panose="02020603050405020304" pitchFamily="18" charset="0"/>
              </a:rPr>
              <a:t>Y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= 56,6 +17,9Х</a:t>
            </a:r>
            <a:r>
              <a:rPr lang="ru-RU" b="1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+ 22,3Х</a:t>
            </a:r>
            <a:r>
              <a:rPr lang="ru-RU" b="1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– 1,4Х</a:t>
            </a:r>
            <a:r>
              <a:rPr lang="ru-RU" b="1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Х</a:t>
            </a:r>
            <a:r>
              <a:rPr lang="ru-RU" b="1" baseline="-25000" dirty="0">
                <a:solidFill>
                  <a:srgbClr val="C00000"/>
                </a:solidFill>
                <a:cs typeface="Times New Roman" panose="02020603050405020304" pitchFamily="18" charset="0"/>
              </a:rPr>
              <a:t>2</a:t>
            </a:r>
            <a:endParaRPr lang="ru-KZ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D0779-3BF0-EB4A-892C-086DA62884CA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Оценка значимости модели по критерию Стьюдента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69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Номер слайда 3">
            <a:extLst>
              <a:ext uri="{FF2B5EF4-FFF2-40B4-BE49-F238E27FC236}">
                <a16:creationId xmlns:a16="http://schemas.microsoft.com/office/drawing/2014/main" id="{6D672096-8DA1-B149-84B3-4D348C3E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6A979-9110-BA4F-94A7-00E45BE5998B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13873-108F-844F-9DB3-551F8087463D}"/>
              </a:ext>
            </a:extLst>
          </p:cNvPr>
          <p:cNvSpPr txBox="1"/>
          <p:nvPr/>
        </p:nvSpPr>
        <p:spPr>
          <a:xfrm>
            <a:off x="190500" y="178469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Таблица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критерия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Стьюдента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E3C44-1CCA-2645-AB2E-5DA93D1F4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0"/>
          <a:stretch/>
        </p:blipFill>
        <p:spPr>
          <a:xfrm>
            <a:off x="190500" y="622509"/>
            <a:ext cx="4437940" cy="540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D9D366-A215-744E-B13C-D726F3E8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719" y="1192492"/>
            <a:ext cx="4116961" cy="4581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7943A-A0AF-454F-9419-9FF048AA5748}"/>
              </a:ext>
            </a:extLst>
          </p:cNvPr>
          <p:cNvSpPr txBox="1"/>
          <p:nvPr/>
        </p:nvSpPr>
        <p:spPr>
          <a:xfrm>
            <a:off x="432547" y="607999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https://www.matematicus.ru/teoriya-veroyatnosti/tablitsy/tablitsa-znachenij-kriteriya-styudenta-t-kriteriya</a:t>
            </a:r>
            <a:r>
              <a:rPr lang="ru-RU" sz="1600" dirty="0"/>
              <a:t> </a:t>
            </a:r>
            <a:endParaRPr lang="ru-KZ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19413-A668-8F43-9746-C56B19009944}"/>
              </a:ext>
            </a:extLst>
          </p:cNvPr>
          <p:cNvSpPr txBox="1"/>
          <p:nvPr/>
        </p:nvSpPr>
        <p:spPr>
          <a:xfrm>
            <a:off x="4836092" y="537140"/>
            <a:ext cx="382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</a:t>
            </a:r>
            <a:r>
              <a:rPr lang="en-US" sz="1600" dirty="0"/>
              <a:t> </a:t>
            </a:r>
            <a:r>
              <a:rPr lang="ru-RU" sz="1600" dirty="0"/>
              <a:t>-</a:t>
            </a:r>
            <a:r>
              <a:rPr lang="en-US" sz="1600" dirty="0"/>
              <a:t> </a:t>
            </a:r>
            <a:r>
              <a:rPr lang="ru-RU" sz="1600" dirty="0"/>
              <a:t>доверительная вероятность  </a:t>
            </a:r>
          </a:p>
          <a:p>
            <a:r>
              <a:rPr lang="en-US" sz="1600" b="1" dirty="0"/>
              <a:t>f </a:t>
            </a:r>
            <a:r>
              <a:rPr lang="ru-RU" sz="1600" b="1" dirty="0"/>
              <a:t>-</a:t>
            </a:r>
            <a:r>
              <a:rPr lang="en-US" sz="1600" b="1" dirty="0"/>
              <a:t> </a:t>
            </a:r>
            <a:r>
              <a:rPr lang="ru-RU" sz="1600" dirty="0"/>
              <a:t>числа степеней свободы</a:t>
            </a:r>
            <a:endParaRPr lang="ru-KZ" sz="16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KZ" sz="14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C5D37-5377-834C-8923-6ED575BFB5D4}"/>
              </a:ext>
            </a:extLst>
          </p:cNvPr>
          <p:cNvSpPr txBox="1"/>
          <p:nvPr/>
        </p:nvSpPr>
        <p:spPr>
          <a:xfrm>
            <a:off x="269732" y="1243108"/>
            <a:ext cx="86227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cs typeface="Arial" panose="020B0604020202020204" pitchFamily="34" charset="0"/>
              </a:rPr>
              <a:t> Сначала определим остаточную дисперсию </a:t>
            </a: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r>
              <a:rPr lang="ru-RU" dirty="0">
                <a:cs typeface="Arial" panose="020B0604020202020204" pitchFamily="34" charset="0"/>
              </a:rPr>
              <a:t>где </a:t>
            </a:r>
            <a:r>
              <a:rPr lang="en-US" dirty="0">
                <a:cs typeface="Arial" panose="020B0604020202020204" pitchFamily="34" charset="0"/>
              </a:rPr>
              <a:t>L</a:t>
            </a:r>
            <a:r>
              <a:rPr lang="ru-RU" dirty="0">
                <a:cs typeface="Arial" panose="020B0604020202020204" pitchFamily="34" charset="0"/>
              </a:rPr>
              <a:t> – количество значимых коэффициентов.</a:t>
            </a: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S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ru-RU" baseline="-25000" dirty="0">
                <a:cs typeface="Arial" panose="020B0604020202020204" pitchFamily="34" charset="0"/>
              </a:rPr>
              <a:t>ост</a:t>
            </a:r>
            <a:r>
              <a:rPr lang="ru-RU" dirty="0">
                <a:cs typeface="Arial" panose="020B0604020202020204" pitchFamily="34" charset="0"/>
              </a:rPr>
              <a:t> = (0,08 + 0,32 + 0,32 + 0,08) / (4 – 3) = 0,8</a:t>
            </a:r>
            <a:endParaRPr lang="ru-KZ" dirty="0">
              <a:cs typeface="Arial" panose="020B0604020202020204" pitchFamily="34" charset="0"/>
            </a:endParaRPr>
          </a:p>
          <a:p>
            <a:pPr algn="just"/>
            <a:endParaRPr lang="ru-RU" dirty="0">
              <a:cs typeface="Arial" panose="020B0604020202020204" pitchFamily="34" charset="0"/>
            </a:endParaRPr>
          </a:p>
          <a:p>
            <a:pPr algn="just"/>
            <a:endParaRPr lang="ru-KZ" dirty="0">
              <a:cs typeface="Arial" panose="020B0604020202020204" pitchFamily="34" charset="0"/>
            </a:endParaRPr>
          </a:p>
          <a:p>
            <a:pPr algn="just"/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9E481048-F0B7-194E-9397-AEF6887B13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40675"/>
              </p:ext>
            </p:extLst>
          </p:nvPr>
        </p:nvGraphicFramePr>
        <p:xfrm>
          <a:off x="3474221" y="1724220"/>
          <a:ext cx="1626440" cy="85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r:id="rId3" imgW="32004000" imgH="16764000" progId="Equation.3">
                  <p:embed/>
                </p:oleObj>
              </mc:Choice>
              <mc:Fallback>
                <p:oleObj r:id="rId3" imgW="32004000" imgH="16764000" progId="Equation.3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9E481048-F0B7-194E-9397-AEF6887B13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221" y="1724220"/>
                        <a:ext cx="1626440" cy="851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717A872-3A01-524B-85A2-E50753CFB80E}"/>
              </a:ext>
            </a:extLst>
          </p:cNvPr>
          <p:cNvSpPr txBox="1"/>
          <p:nvPr/>
        </p:nvSpPr>
        <p:spPr>
          <a:xfrm>
            <a:off x="431540" y="203487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Оценка адекватности полученной математической модели по критерию Фишера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F913D-5B11-FD41-AEE0-168C3C5696D2}"/>
              </a:ext>
            </a:extLst>
          </p:cNvPr>
          <p:cNvSpPr txBox="1"/>
          <p:nvPr/>
        </p:nvSpPr>
        <p:spPr>
          <a:xfrm>
            <a:off x="5911524" y="1398888"/>
            <a:ext cx="2746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 0,08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0,32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0,32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0,08</a:t>
            </a:r>
            <a:endParaRPr lang="en-US" dirty="0"/>
          </a:p>
          <a:p>
            <a:endParaRPr lang="en-US" dirty="0"/>
          </a:p>
          <a:p>
            <a:endParaRPr lang="ru-KZ" dirty="0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716BE01B-0A3A-CB47-82E5-A1BCA66E0D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50699"/>
              </p:ext>
            </p:extLst>
          </p:nvPr>
        </p:nvGraphicFramePr>
        <p:xfrm>
          <a:off x="6174312" y="837019"/>
          <a:ext cx="2123731" cy="39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r:id="rId5" imgW="44805600" imgH="7924800" progId="Equation.3">
                  <p:embed/>
                </p:oleObj>
              </mc:Choice>
              <mc:Fallback>
                <p:oleObj r:id="rId5" imgW="44805600" imgH="7924800" progId="Equation.3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DD97A6E-CA3A-B049-9300-7C3636F5E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312" y="837019"/>
                        <a:ext cx="2123731" cy="390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5752CC-1781-3E40-AE55-B0AB9DC2CA6E}"/>
              </a:ext>
            </a:extLst>
          </p:cNvPr>
          <p:cNvSpPr/>
          <p:nvPr/>
        </p:nvSpPr>
        <p:spPr>
          <a:xfrm>
            <a:off x="284584" y="4129033"/>
            <a:ext cx="8388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Проверку адекватности полученной математической модели проводим по крите­рию Фишера: 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pPr algn="ctr"/>
            <a:r>
              <a:rPr lang="en-US" dirty="0"/>
              <a:t>F = 0,8 / 0,4472 =</a:t>
            </a:r>
            <a:r>
              <a:rPr lang="ru-RU" dirty="0"/>
              <a:t> 4</a:t>
            </a:r>
            <a:endParaRPr lang="ru-KZ" dirty="0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29C75EDB-ADE5-AD4E-93ED-E0B76E735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6787"/>
              </p:ext>
            </p:extLst>
          </p:nvPr>
        </p:nvGraphicFramePr>
        <p:xfrm>
          <a:off x="3728318" y="4763664"/>
          <a:ext cx="987698" cy="76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r:id="rId7" imgW="16154400" imgH="12496800" progId="Equation.3">
                  <p:embed/>
                </p:oleObj>
              </mc:Choice>
              <mc:Fallback>
                <p:oleObj r:id="rId7" imgW="16154400" imgH="12496800" progId="Equation.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361BEDC9-B620-9648-AB49-4E88BB3E68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318" y="4763664"/>
                        <a:ext cx="987698" cy="76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445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Методика построения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09EC83-9C4E-4148-9D5E-19A060E9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5618335"/>
            <a:ext cx="13071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294F3F9-DFE8-164C-B02D-F0D09994F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5618334"/>
            <a:ext cx="1101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341E69EC-89A9-BE49-BA1E-E41F7E54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202" y="3508196"/>
            <a:ext cx="106384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2F1B38-0442-9948-97BF-8970FDA3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899" y="2034444"/>
            <a:ext cx="14561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D14712-34FC-214E-9608-EB553C6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986" y="5577544"/>
            <a:ext cx="11381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FE850E-5C13-084A-80A1-39E29D6A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290" y="5435825"/>
            <a:ext cx="103871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3419E1A-51C8-3A42-B0EC-A9DDDED0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86" y="5764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2DFAD1-9F8E-054B-9B82-08D4E223E41E}"/>
              </a:ext>
            </a:extLst>
          </p:cNvPr>
          <p:cNvSpPr txBox="1"/>
          <p:nvPr/>
        </p:nvSpPr>
        <p:spPr>
          <a:xfrm>
            <a:off x="412348" y="1309103"/>
            <a:ext cx="82744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Табулированное значение критерия Фишера при растворении оксида меди раствором серной кислоты для уровня доверительной вероятности р = 0,95, числа степеней свободы дисперсии адекватности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 числа   степеней   свободы  дисперсии   воспроизводимости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–1) = 4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7,71.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дисперсионное значение критерия Фишера для построенной модели оказалось меньше табличного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&lt; 7,71,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уравнение, описывающее растворение оксида меди в растворе серной кислоты можно считать адекватным эксперименту.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BD61F3F-0DA6-E947-A261-3970D0E86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539" y="58418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4927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3">
            <a:extLst>
              <a:ext uri="{FF2B5EF4-FFF2-40B4-BE49-F238E27FC236}">
                <a16:creationId xmlns:a16="http://schemas.microsoft.com/office/drawing/2014/main" id="{B9F425BA-4585-3B4E-8C0D-50C74441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99E49-8439-E84A-A634-DCA071ABE04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7386B-A3D3-0B43-AFC2-979D272399F8}"/>
              </a:ext>
            </a:extLst>
          </p:cNvPr>
          <p:cNvSpPr txBox="1"/>
          <p:nvPr/>
        </p:nvSpPr>
        <p:spPr>
          <a:xfrm>
            <a:off x="190500" y="131763"/>
            <a:ext cx="75596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Таблица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критерия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Фишера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5CE35-0023-2641-B978-8D7C6E90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9" y="665833"/>
            <a:ext cx="5144696" cy="5817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BBCF6-EB40-D046-83B6-C0EF65378B43}"/>
              </a:ext>
            </a:extLst>
          </p:cNvPr>
          <p:cNvSpPr txBox="1"/>
          <p:nvPr/>
        </p:nvSpPr>
        <p:spPr>
          <a:xfrm>
            <a:off x="5724128" y="544522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https://www.matematicus.ru/teoriya-veroyatnosti/tablitsy/tablitsa-znachenij-kriteriya-fishera-f-kriteriya</a:t>
            </a:r>
            <a:r>
              <a:rPr lang="ru-RU" sz="1400" dirty="0"/>
              <a:t> </a:t>
            </a:r>
            <a:endParaRPr lang="ru-KZ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ABEAD-07FA-7144-BEA3-312F08DE0852}"/>
              </a:ext>
            </a:extLst>
          </p:cNvPr>
          <p:cNvSpPr txBox="1"/>
          <p:nvPr/>
        </p:nvSpPr>
        <p:spPr>
          <a:xfrm>
            <a:off x="5868144" y="109541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 </a:t>
            </a:r>
            <a:r>
              <a:rPr lang="el-GR" dirty="0"/>
              <a:t>α=0.05</a:t>
            </a:r>
          </a:p>
          <a:p>
            <a:r>
              <a:rPr lang="en-US" b="1" i="1" dirty="0"/>
              <a:t>f</a:t>
            </a:r>
            <a:r>
              <a:rPr lang="en-US" b="1" i="1" baseline="-25000" dirty="0"/>
              <a:t>1</a:t>
            </a:r>
            <a:r>
              <a:rPr lang="en-US" dirty="0"/>
              <a:t> — </a:t>
            </a:r>
            <a:r>
              <a:rPr lang="ru-RU" dirty="0"/>
              <a:t>число степеней свободы большей дисперсии   </a:t>
            </a:r>
            <a:br>
              <a:rPr lang="ru-RU" dirty="0"/>
            </a:br>
            <a:r>
              <a:rPr lang="en-US" b="1" i="1" dirty="0"/>
              <a:t>f</a:t>
            </a:r>
            <a:r>
              <a:rPr lang="en-US" b="1" i="1" baseline="-25000" dirty="0"/>
              <a:t>2</a:t>
            </a:r>
            <a:r>
              <a:rPr lang="en-US" dirty="0"/>
              <a:t> — </a:t>
            </a:r>
            <a:r>
              <a:rPr lang="ru-RU" dirty="0"/>
              <a:t>число степеней свободы меньшей дисперсии</a:t>
            </a:r>
          </a:p>
          <a:p>
            <a:endParaRPr lang="ru-KZ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Приведение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кодированных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переменных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натуральным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величинам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после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оптимизации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4E6627-3ACB-884E-9E7D-CC835FD7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9" y="933154"/>
            <a:ext cx="7966639" cy="575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24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DD6DF-04E4-3946-B858-2C3242ED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" y="692696"/>
            <a:ext cx="9017597" cy="2848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7979F-C0F5-FB49-90AD-6D5C0E3C9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5" y="3654817"/>
            <a:ext cx="9017594" cy="28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18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1D7FA9-1DDF-5A41-A85C-A3E7456E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448"/>
            <a:ext cx="9144000" cy="42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36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99A7F548-0505-AB4B-B374-3DBAE986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10FF4-622B-8C4B-85A6-8B06A6EB1B35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KZ" sz="1400"/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7C6B5334-889C-9A45-972D-E3CF95FD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989138"/>
            <a:ext cx="8423275" cy="23764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CCECFF"/>
            </a:outerShdw>
          </a:effectLst>
        </p:spPr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 и задачи занятия 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– научить студентов </a:t>
            </a:r>
            <a:r>
              <a:rPr lang="ru-RU" sz="2000" b="1" dirty="0" err="1">
                <a:solidFill>
                  <a:srgbClr val="7030A0"/>
                </a:solidFill>
                <a:latin typeface="+mn-lt"/>
              </a:rPr>
              <a:t>метдике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 построения линейной модели по методу </a:t>
            </a:r>
            <a:r>
              <a:rPr lang="ru-RU" sz="2000" b="1" dirty="0" err="1">
                <a:solidFill>
                  <a:srgbClr val="7030A0"/>
                </a:solidFill>
                <a:latin typeface="+mn-lt"/>
              </a:rPr>
              <a:t>полнофакторного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 эксперимента. </a:t>
            </a:r>
          </a:p>
          <a:p>
            <a:pPr algn="just" eaLnBrk="1" hangingPunct="1">
              <a:defRPr/>
            </a:pP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4B8BCE-C855-2A4B-B24A-62C540B1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9144000" cy="40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23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63BB4-C848-7443-B05B-1207A0285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9" y="764704"/>
            <a:ext cx="876261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993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AC4568-DF73-1242-B431-204FA211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8" y="836712"/>
            <a:ext cx="864358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47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Оптимизация математической 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FDDC90-4B15-0047-983C-F814A4AF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799"/>
            <a:ext cx="9144000" cy="4270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8F235-E9F5-C542-A466-CCDEEA60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" y="4243451"/>
            <a:ext cx="9144000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67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Приведение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кодированных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переменных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натуральным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величинам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после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оптимизации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C029A-E64E-2547-9FE8-7C48EABA1769}"/>
              </a:ext>
            </a:extLst>
          </p:cNvPr>
          <p:cNvSpPr txBox="1"/>
          <p:nvPr/>
        </p:nvSpPr>
        <p:spPr>
          <a:xfrm>
            <a:off x="323528" y="930276"/>
            <a:ext cx="8363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dirty="0"/>
              <a:t>Для случая, приведенного в данном примере:</a:t>
            </a:r>
          </a:p>
          <a:p>
            <a:endParaRPr lang="ru-KZ" dirty="0"/>
          </a:p>
          <a:p>
            <a:endParaRPr lang="ru-KZ" dirty="0"/>
          </a:p>
          <a:p>
            <a:endParaRPr lang="ru-KZ" dirty="0"/>
          </a:p>
          <a:p>
            <a:endParaRPr lang="ru-KZ" dirty="0"/>
          </a:p>
          <a:p>
            <a:endParaRPr lang="ru-KZ" dirty="0"/>
          </a:p>
          <a:p>
            <a:pPr marL="342900" indent="-342900">
              <a:buAutoNum type="arabicParenR"/>
            </a:pPr>
            <a:r>
              <a:rPr lang="ru-RU" dirty="0"/>
              <a:t>И</a:t>
            </a:r>
            <a:r>
              <a:rPr lang="ru-KZ" dirty="0"/>
              <a:t>нтервалы варьирования:</a:t>
            </a:r>
          </a:p>
          <a:p>
            <a:r>
              <a:rPr lang="ru-KZ" dirty="0"/>
              <a:t>- </a:t>
            </a:r>
            <a:r>
              <a:rPr lang="ru-RU" dirty="0"/>
              <a:t>Д</a:t>
            </a:r>
            <a:r>
              <a:rPr lang="ru-KZ" dirty="0"/>
              <a:t>ля переменной Х</a:t>
            </a:r>
            <a:r>
              <a:rPr lang="ru-KZ" baseline="-25000" dirty="0"/>
              <a:t>1</a:t>
            </a:r>
            <a:endParaRPr lang="ru-KZ" dirty="0"/>
          </a:p>
          <a:p>
            <a:endParaRPr lang="ru-KZ" dirty="0"/>
          </a:p>
          <a:p>
            <a:pPr algn="ctr"/>
            <a:r>
              <a:rPr lang="ru-KZ" dirty="0"/>
              <a:t>І</a:t>
            </a:r>
            <a:r>
              <a:rPr lang="ru-KZ" baseline="-25000" dirty="0"/>
              <a:t>1</a:t>
            </a:r>
            <a:r>
              <a:rPr lang="ru-KZ" dirty="0"/>
              <a:t>  = (240-30) / 2 = 105 мин</a:t>
            </a:r>
          </a:p>
          <a:p>
            <a:endParaRPr lang="ru-KZ" dirty="0"/>
          </a:p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KZ" dirty="0"/>
              <a:t>ля переменной Х</a:t>
            </a:r>
            <a:r>
              <a:rPr lang="ru-KZ" baseline="-25000" dirty="0"/>
              <a:t>2</a:t>
            </a:r>
            <a:r>
              <a:rPr lang="ru-KZ" dirty="0"/>
              <a:t> </a:t>
            </a:r>
          </a:p>
          <a:p>
            <a:pPr marL="285750" indent="-285750">
              <a:buFontTx/>
              <a:buChar char="-"/>
            </a:pPr>
            <a:endParaRPr lang="ru-KZ" dirty="0"/>
          </a:p>
          <a:p>
            <a:pPr algn="ctr"/>
            <a:r>
              <a:rPr lang="ru-KZ" dirty="0"/>
              <a:t>І</a:t>
            </a:r>
            <a:r>
              <a:rPr lang="ru-KZ" baseline="-25000" dirty="0"/>
              <a:t>2</a:t>
            </a:r>
            <a:r>
              <a:rPr lang="ru-KZ" dirty="0"/>
              <a:t>  = (80-20) / 2 = 30 </a:t>
            </a:r>
            <a:r>
              <a:rPr lang="ru-RU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KZ" dirty="0"/>
          </a:p>
          <a:p>
            <a:pPr marL="285750" indent="-285750">
              <a:buFontTx/>
              <a:buChar char="-"/>
            </a:pPr>
            <a:endParaRPr lang="ru-KZ" dirty="0"/>
          </a:p>
          <a:p>
            <a:pPr algn="just"/>
            <a:r>
              <a:rPr lang="ru-KZ" dirty="0"/>
              <a:t>То есть для основного (нулевого) уровня натуральные значения Х</a:t>
            </a:r>
            <a:r>
              <a:rPr lang="ru-KZ" baseline="-25000" dirty="0"/>
              <a:t>1 </a:t>
            </a:r>
            <a:r>
              <a:rPr lang="ru-KZ" dirty="0"/>
              <a:t>и Х</a:t>
            </a:r>
            <a:r>
              <a:rPr lang="ru-KZ" baseline="-25000" dirty="0"/>
              <a:t>2 </a:t>
            </a:r>
            <a:r>
              <a:rPr lang="ru-KZ" dirty="0"/>
              <a:t> будут равны </a:t>
            </a:r>
          </a:p>
          <a:p>
            <a:pPr algn="just"/>
            <a:endParaRPr lang="ru-KZ" dirty="0"/>
          </a:p>
          <a:p>
            <a:pPr algn="ctr"/>
            <a:r>
              <a:rPr lang="ru-KZ" dirty="0"/>
              <a:t>Х</a:t>
            </a:r>
            <a:r>
              <a:rPr lang="ru-KZ" baseline="-25000" dirty="0"/>
              <a:t>1 </a:t>
            </a:r>
            <a:r>
              <a:rPr lang="ru-KZ" dirty="0"/>
              <a:t>= 30 + 105 минут = 135 мин      и        Х</a:t>
            </a:r>
            <a:r>
              <a:rPr lang="ru-KZ" baseline="-25000" dirty="0"/>
              <a:t>2</a:t>
            </a:r>
            <a:r>
              <a:rPr lang="ru-KZ" dirty="0"/>
              <a:t> = 20 + 30 = 50 </a:t>
            </a:r>
            <a:r>
              <a:rPr lang="ru-RU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0B9FD6B-2064-AE45-AEF5-D479A290D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76851"/>
              </p:ext>
            </p:extLst>
          </p:nvPr>
        </p:nvGraphicFramePr>
        <p:xfrm>
          <a:off x="1944565" y="1340768"/>
          <a:ext cx="5121198" cy="1086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917">
                  <a:extLst>
                    <a:ext uri="{9D8B030D-6E8A-4147-A177-3AD203B41FA5}">
                      <a16:colId xmlns:a16="http://schemas.microsoft.com/office/drawing/2014/main" val="3186372116"/>
                    </a:ext>
                  </a:extLst>
                </a:gridCol>
                <a:gridCol w="1049087">
                  <a:extLst>
                    <a:ext uri="{9D8B030D-6E8A-4147-A177-3AD203B41FA5}">
                      <a16:colId xmlns:a16="http://schemas.microsoft.com/office/drawing/2014/main" val="922253254"/>
                    </a:ext>
                  </a:extLst>
                </a:gridCol>
                <a:gridCol w="1740194">
                  <a:extLst>
                    <a:ext uri="{9D8B030D-6E8A-4147-A177-3AD203B41FA5}">
                      <a16:colId xmlns:a16="http://schemas.microsoft.com/office/drawing/2014/main" val="1135081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</a:t>
                      </a:r>
                      <a:endParaRPr lang="ru-KZ" sz="18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46638"/>
                  </a:ext>
                </a:extLst>
              </a:tr>
              <a:tr h="81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уровень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8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уровень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3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6228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7C2B7E00-55E7-5649-AD0E-C3D8BB72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B4F3-7502-0947-8C96-554D0EDFCB96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3A104-0FE9-F44A-A5C0-CC15D7B4B1D5}"/>
              </a:ext>
            </a:extLst>
          </p:cNvPr>
          <p:cNvSpPr txBox="1"/>
          <p:nvPr/>
        </p:nvSpPr>
        <p:spPr>
          <a:xfrm>
            <a:off x="215515" y="10215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Приведение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кодированных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переменных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натуральным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величинам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после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оптимизации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2400" b="1" dirty="0" err="1">
                <a:solidFill>
                  <a:schemeClr val="accent1">
                    <a:lumMod val="50000"/>
                  </a:schemeClr>
                </a:solidFill>
              </a:rPr>
              <a:t>модели</a:t>
            </a:r>
            <a:endParaRPr lang="ru-KZ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C029A-E64E-2547-9FE8-7C48EABA1769}"/>
                  </a:ext>
                </a:extLst>
              </p:cNvPr>
              <p:cNvSpPr txBox="1"/>
              <p:nvPr/>
            </p:nvSpPr>
            <p:spPr>
              <a:xfrm>
                <a:off x="313569" y="1236366"/>
                <a:ext cx="8363272" cy="4428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KZ" dirty="0"/>
                  <a:t>2) </a:t>
                </a:r>
                <a:r>
                  <a:rPr lang="ru-RU" dirty="0"/>
                  <a:t>П</a:t>
                </a:r>
                <a:r>
                  <a:rPr lang="ru-KZ" dirty="0"/>
                  <a:t>осле оптимизации значения кодированных переменных оказались равными: </a:t>
                </a:r>
              </a:p>
              <a:p>
                <a:pPr algn="ctr"/>
                <a:r>
                  <a:rPr lang="ru-KZ" dirty="0"/>
                  <a:t>Х</a:t>
                </a:r>
                <a:r>
                  <a:rPr lang="ru-KZ" baseline="-25000" dirty="0"/>
                  <a:t>1 </a:t>
                </a:r>
                <a:r>
                  <a:rPr lang="ru-KZ" dirty="0"/>
                  <a:t>= 0,987 и Х</a:t>
                </a:r>
                <a:r>
                  <a:rPr lang="ru-KZ" baseline="-25000" dirty="0"/>
                  <a:t>2 </a:t>
                </a:r>
                <a:r>
                  <a:rPr lang="ru-KZ" dirty="0"/>
                  <a:t>=1,230.</a:t>
                </a:r>
              </a:p>
              <a:p>
                <a:pPr algn="ctr"/>
                <a:endParaRPr lang="ru-KZ" dirty="0"/>
              </a:p>
              <a:p>
                <a:pPr algn="just"/>
                <a:r>
                  <a:rPr lang="ru-KZ" dirty="0"/>
                  <a:t>Зная интервал варьирования и оптимальные значения кодированных переменных, можно перейти к натуральным значениям факторов, так как  получаем уравнения для этих переменных:</a:t>
                </a:r>
              </a:p>
              <a:p>
                <a:pPr algn="just"/>
                <a:endParaRPr lang="ru-KZ" dirty="0"/>
              </a:p>
              <a:p>
                <a:pPr algn="ctr"/>
                <a:r>
                  <a:rPr lang="ru-KZ" dirty="0"/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0,987=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−135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r>
                  <a:rPr lang="ru-KZ" dirty="0"/>
                  <a:t>    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,230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KZ" dirty="0"/>
                  <a:t> </a:t>
                </a:r>
              </a:p>
              <a:p>
                <a:pPr algn="ctr"/>
                <a:endParaRPr lang="ru-KZ" dirty="0"/>
              </a:p>
              <a:p>
                <a:pPr algn="just"/>
                <a:r>
                  <a:rPr lang="ru-KZ" dirty="0"/>
                  <a:t>Решаем уравнение относительно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K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KZ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b>
                        </m:sSub>
                      </m:e>
                    </m:acc>
                    <m:r>
                      <a:rPr lang="ru-RU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KZ" dirty="0"/>
                  <a:t>получаем:</a:t>
                </a:r>
              </a:p>
              <a:p>
                <a:pPr algn="just"/>
                <a:endParaRPr lang="ru-KZ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ru-KZ" dirty="0"/>
                  <a:t> = 105*0,987 + 135 = 238, 675 минут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ru-KZ" dirty="0"/>
                  <a:t> = 30*1,230 + 50 = 86,9 </a:t>
                </a:r>
                <a:r>
                  <a:rPr lang="ru-KZ" baseline="30000" dirty="0"/>
                  <a:t>о</a:t>
                </a:r>
                <a:r>
                  <a:rPr lang="ru-KZ" dirty="0"/>
                  <a:t>С</a:t>
                </a:r>
              </a:p>
              <a:p>
                <a:endParaRPr lang="ru-KZ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3C029A-E64E-2547-9FE8-7C48EABA1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9" y="1236366"/>
                <a:ext cx="8363272" cy="4428648"/>
              </a:xfrm>
              <a:prstGeom prst="rect">
                <a:avLst/>
              </a:prstGeom>
              <a:blipFill>
                <a:blip r:embed="rId2"/>
                <a:stretch>
                  <a:fillRect l="-606" t="-573" r="-60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3949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Номер слайда 3">
            <a:extLst>
              <a:ext uri="{FF2B5EF4-FFF2-40B4-BE49-F238E27FC236}">
                <a16:creationId xmlns:a16="http://schemas.microsoft.com/office/drawing/2014/main" id="{4BB77758-F345-7841-A17D-1AC59E91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505AB4-A503-8244-920A-7E474B9CE308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K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A7ACA-D13B-1641-B0E2-DD60EBFDC4CE}"/>
              </a:ext>
            </a:extLst>
          </p:cNvPr>
          <p:cNvSpPr txBox="1"/>
          <p:nvPr/>
        </p:nvSpPr>
        <p:spPr>
          <a:xfrm>
            <a:off x="215900" y="476250"/>
            <a:ext cx="87122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KZ" sz="2400" b="1" dirty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</a:p>
          <a:p>
            <a:pPr algn="ctr">
              <a:defRPr/>
            </a:pPr>
            <a:endParaRPr lang="ru-KZ" sz="1600" dirty="0"/>
          </a:p>
          <a:p>
            <a:pPr marL="342900" indent="-342900">
              <a:buAutoNum type="arabicPeriod"/>
            </a:pPr>
            <a:r>
              <a:rPr lang="ru-RU" sz="1600" dirty="0"/>
              <a:t>В.Н. Шкляр Планирование эксперимента и обработка результатов / Конспект лекций для магистров по направлению 220200 «автоматизация и управление в технических (</a:t>
            </a:r>
            <a:r>
              <a:rPr lang="ru-RU" sz="1600" dirty="0" err="1"/>
              <a:t>мехатронных</a:t>
            </a:r>
            <a:r>
              <a:rPr lang="ru-RU" sz="1600" dirty="0"/>
              <a:t>) системах» - Томск: Изд. Томского политехнического университета, 2010. – 90 с. </a:t>
            </a:r>
          </a:p>
          <a:p>
            <a:pPr marL="342900" indent="-342900">
              <a:buAutoNum type="arabicPeriod"/>
            </a:pPr>
            <a:r>
              <a:rPr lang="ru-RU" sz="1600" dirty="0"/>
              <a:t>Примеры из личных исследований</a:t>
            </a:r>
          </a:p>
          <a:p>
            <a:endParaRPr lang="ru-RU" sz="1600" dirty="0"/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</a:p>
          <a:p>
            <a:endParaRPr lang="ru-RU" sz="1600" dirty="0"/>
          </a:p>
          <a:p>
            <a:r>
              <a:rPr lang="ru-RU" sz="1600" dirty="0"/>
              <a:t>Метод линейной оптимизации в </a:t>
            </a:r>
            <a:r>
              <a:rPr lang="en-US" sz="1600" dirty="0"/>
              <a:t>excel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https://www.youtube.com/watch?v=U5a6PdFjy4g</a:t>
            </a:r>
            <a:r>
              <a:rPr lang="en-US" sz="1600" dirty="0"/>
              <a:t> 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Установление надстройки «Поиск решения»</a:t>
            </a:r>
          </a:p>
          <a:p>
            <a:r>
              <a:rPr lang="en-US" sz="1600" dirty="0">
                <a:hlinkClick r:id="rId3"/>
              </a:rPr>
              <a:t>https://www.youtube.com/watch?v=pJXj0yq8O1M</a:t>
            </a:r>
            <a:r>
              <a:rPr lang="en-US" sz="1600" dirty="0"/>
              <a:t>  </a:t>
            </a:r>
          </a:p>
          <a:p>
            <a:pPr algn="ctr">
              <a:defRPr/>
            </a:pPr>
            <a:endParaRPr lang="ru-KZ" sz="16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>
            <a:extLst>
              <a:ext uri="{FF2B5EF4-FFF2-40B4-BE49-F238E27FC236}">
                <a16:creationId xmlns:a16="http://schemas.microsoft.com/office/drawing/2014/main" id="{168812DB-CE73-444D-9041-56A34A28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BC5285-CA6E-BB48-A218-2462D00626BC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KZ" sz="1400"/>
          </a:p>
        </p:txBody>
      </p:sp>
      <p:sp>
        <p:nvSpPr>
          <p:cNvPr id="45058" name="AutoShape 10" descr="V={\frac  {m_{{1}}-m_{{2}}}{\rho _{{2}}}}">
            <a:extLst>
              <a:ext uri="{FF2B5EF4-FFF2-40B4-BE49-F238E27FC236}">
                <a16:creationId xmlns:a16="http://schemas.microsoft.com/office/drawing/2014/main" id="{DA6DC3C0-6E51-2046-88E0-A6359413B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KZ" altLang="ru-KZ" sz="18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ED9AB8-9C6E-DE4D-9BEA-B1309397D839}"/>
              </a:ext>
            </a:extLst>
          </p:cNvPr>
          <p:cNvSpPr/>
          <p:nvPr/>
        </p:nvSpPr>
        <p:spPr>
          <a:xfrm>
            <a:off x="593442" y="2579141"/>
            <a:ext cx="7957115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Задание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F2D0A-4E16-C545-863E-AD8EE2EB1D66}"/>
              </a:ext>
            </a:extLst>
          </p:cNvPr>
          <p:cNvSpPr txBox="1"/>
          <p:nvPr/>
        </p:nvSpPr>
        <p:spPr>
          <a:xfrm>
            <a:off x="222465" y="726707"/>
            <a:ext cx="869906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Построить математическую модель приведенного эксперимента, для чего:</a:t>
            </a:r>
            <a:endParaRPr lang="ru-KZ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Построить матрицу планирования, для граничных условий, приведенных ниже.</a:t>
            </a:r>
          </a:p>
          <a:p>
            <a:pPr algn="just"/>
            <a:endParaRPr lang="ru-RU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n-lt"/>
                <a:cs typeface="Times New Roman" panose="02020603050405020304" pitchFamily="18" charset="0"/>
              </a:rPr>
              <a:t>Граничные условия процесса растворения оксида меди в растворе серной кислоты</a:t>
            </a: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endParaRPr lang="ru-RU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n-lt"/>
                <a:cs typeface="Times New Roman" panose="02020603050405020304" pitchFamily="18" charset="0"/>
              </a:rPr>
              <a:t>Постоянные условия растворения: крупностью зерен оксида меди - (-0,74 мм), концентрация серной кислоты -  3 моль/л  при постоянстве скорости перемешивания и соотношения объемов фаз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Провести эксперименты, согласно построенной матрице планирования с получением значения </a:t>
            </a:r>
            <a:r>
              <a:rPr lang="en-US" dirty="0"/>
              <a:t>Y </a:t>
            </a:r>
            <a:r>
              <a:rPr lang="ru-RU" dirty="0"/>
              <a:t>в точках эксперимента в двух параллельных опытах</a:t>
            </a:r>
          </a:p>
          <a:p>
            <a:pPr lvl="0"/>
            <a:endParaRPr lang="ru-RU" dirty="0"/>
          </a:p>
          <a:p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F5E723B-55C6-EF48-8E50-8B55DD09A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04114"/>
              </p:ext>
            </p:extLst>
          </p:nvPr>
        </p:nvGraphicFramePr>
        <p:xfrm>
          <a:off x="2011400" y="2631735"/>
          <a:ext cx="5121198" cy="1086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917">
                  <a:extLst>
                    <a:ext uri="{9D8B030D-6E8A-4147-A177-3AD203B41FA5}">
                      <a16:colId xmlns:a16="http://schemas.microsoft.com/office/drawing/2014/main" val="3186372116"/>
                    </a:ext>
                  </a:extLst>
                </a:gridCol>
                <a:gridCol w="1049087">
                  <a:extLst>
                    <a:ext uri="{9D8B030D-6E8A-4147-A177-3AD203B41FA5}">
                      <a16:colId xmlns:a16="http://schemas.microsoft.com/office/drawing/2014/main" val="922253254"/>
                    </a:ext>
                  </a:extLst>
                </a:gridCol>
                <a:gridCol w="1740194">
                  <a:extLst>
                    <a:ext uri="{9D8B030D-6E8A-4147-A177-3AD203B41FA5}">
                      <a16:colId xmlns:a16="http://schemas.microsoft.com/office/drawing/2014/main" val="11350814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Переменные</a:t>
                      </a:r>
                      <a:endParaRPr lang="ru-KZ" sz="18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1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aseline="30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46638"/>
                  </a:ext>
                </a:extLst>
              </a:tr>
              <a:tr h="81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 уровень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88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уровень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K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3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000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Задание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/>
              <p:nvPr/>
            </p:nvSpPr>
            <p:spPr>
              <a:xfrm>
                <a:off x="222465" y="726707"/>
                <a:ext cx="8699069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Привести вид полного планируемого уравнения регрессии</a:t>
                </a:r>
                <a:r>
                  <a:rPr lang="ru-KZ" dirty="0"/>
                  <a:t>   </a:t>
                </a:r>
              </a:p>
              <a:p>
                <a:pPr lvl="0"/>
                <a:r>
                  <a:rPr lang="ru-KZ" dirty="0"/>
                  <a:t>   </a:t>
                </a:r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Необходимо рассчитать: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а) </m:t>
                    </m:r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K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KZ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ru-K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/>
                  <a:t> ;</a:t>
                </a:r>
                <a:endParaRPr lang="ru-KZ" dirty="0"/>
              </a:p>
              <a:p>
                <a:r>
                  <a:rPr lang="ru-RU" dirty="0"/>
                  <a:t>б) коэффициенты регрессии;</a:t>
                </a:r>
                <a:endParaRPr lang="ru-KZ" dirty="0"/>
              </a:p>
              <a:p>
                <a:r>
                  <a:rPr lang="ru-RU" dirty="0"/>
                  <a:t>в) дисперсии единичных измерений, дисперсии коэффициентов, дисперсии воспроизводимости, остаточную дисперсию;</a:t>
                </a:r>
                <a:endParaRPr lang="ru-KZ" dirty="0"/>
              </a:p>
              <a:p>
                <a:r>
                  <a:rPr lang="ru-RU" dirty="0"/>
                  <a:t>г) критерии Стьюдента для каждого коэффициента регрессии;</a:t>
                </a:r>
                <a:endParaRPr lang="ru-KZ" dirty="0"/>
              </a:p>
              <a:p>
                <a:r>
                  <a:rPr lang="ru-RU" dirty="0"/>
                  <a:t>д) критерий Фишера для полученной модели</a:t>
                </a:r>
              </a:p>
              <a:p>
                <a:endParaRPr lang="ru-KZ" dirty="0"/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Привести полное уравнение регрессии с рассчитанными коэффициентами регрессии и свободным членом уравнения регрессии</a:t>
                </a:r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Проверить значимость коэффициентов регрессии с использованием табличного значения критерия Стьюдента</a:t>
                </a:r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Привести уравнение регрессии после удаления незначащих коэффициентов регрессии</a:t>
                </a:r>
                <a:endParaRPr lang="ru-KZ" dirty="0"/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Проверить адекватность полученной модели с использованием табличного значения критерия Фишера</a:t>
                </a:r>
                <a:endParaRPr lang="ru-KZ" dirty="0"/>
              </a:p>
              <a:p>
                <a:pPr marL="285750" lvl="0" indent="-285750">
                  <a:buFont typeface="Wingdings" pitchFamily="2" charset="2"/>
                  <a:buChar char="Ø"/>
                </a:pPr>
                <a:r>
                  <a:rPr lang="ru-RU" dirty="0"/>
                  <a:t>Сделать вывод по адекватности полученной математической модели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K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5" y="726707"/>
                <a:ext cx="8699069" cy="5632311"/>
              </a:xfrm>
              <a:prstGeom prst="rect">
                <a:avLst/>
              </a:prstGeom>
              <a:blipFill>
                <a:blip r:embed="rId2"/>
                <a:stretch>
                  <a:fillRect l="-583" t="-450" r="-102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48761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Построение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/>
              <p:nvPr/>
            </p:nvSpPr>
            <p:spPr>
              <a:xfrm>
                <a:off x="323850" y="936010"/>
                <a:ext cx="8496300" cy="49859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/>
                <a:r>
                  <a:rPr lang="ru-KZ" dirty="0">
                    <a:latin typeface="+mn-lt"/>
                    <a:cs typeface="Times New Roman" panose="02020603050405020304" pitchFamily="18" charset="0"/>
                  </a:rPr>
                  <a:t>Количество минимально необходимых опытов для полнофакторного эксперимента определяется по формуле:</a:t>
                </a:r>
              </a:p>
              <a:p>
                <a:pPr algn="just"/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= </a:t>
                </a:r>
                <a:r>
                  <a:rPr lang="en-US" dirty="0" err="1">
                    <a:latin typeface="+mn-lt"/>
                    <a:cs typeface="Times New Roman" panose="02020603050405020304" pitchFamily="18" charset="0"/>
                  </a:rPr>
                  <a:t>n</a:t>
                </a:r>
                <a:r>
                  <a:rPr lang="en-US" baseline="30000" dirty="0" err="1">
                    <a:latin typeface="+mn-lt"/>
                    <a:cs typeface="Times New Roman" panose="02020603050405020304" pitchFamily="18" charset="0"/>
                  </a:rPr>
                  <a:t>k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,                                                         </a:t>
                </a:r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 </a:t>
                </a:r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где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– количество уровней;   </a:t>
                </a:r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      </a:t>
                </a:r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k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– число факторов,</a:t>
                </a:r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Необходимое число опытов при 2 уровнях и числе факторов 2 равно:</a:t>
                </a:r>
              </a:p>
              <a:p>
                <a:pPr algn="ctr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latin typeface="+mn-lt"/>
                    <a:cs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 = 2</a:t>
                </a:r>
                <a:r>
                  <a:rPr lang="ru-RU" baseline="30000" dirty="0">
                    <a:latin typeface="+mn-lt"/>
                    <a:cs typeface="Times New Roman" panose="02020603050405020304" pitchFamily="18" charset="0"/>
                  </a:rPr>
                  <a:t>2 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= 4.</a:t>
                </a:r>
                <a:r>
                  <a:rPr lang="ru-KZ" dirty="0">
                    <a:latin typeface="+mn-lt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ru-KZ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KZ" dirty="0">
                    <a:latin typeface="+mn-lt"/>
                    <a:cs typeface="Times New Roman" panose="02020603050405020304" pitchFamily="18" charset="0"/>
                  </a:rPr>
                  <a:t>Полное уравнение регрессии </a:t>
                </a:r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для этих условий запишется в виде:</a:t>
                </a:r>
                <a:endParaRPr lang="ru-KZ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KZ" dirty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>
                    <a:cs typeface="Times New Roman" panose="02020603050405020304" pitchFamily="18" charset="0"/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aseline="-25000" dirty="0"/>
                  <a:t>0</a:t>
                </a:r>
                <a:r>
                  <a:rPr lang="ru-KZ" dirty="0">
                    <a:effectLst/>
                  </a:rPr>
                  <a:t> </a:t>
                </a:r>
                <a:r>
                  <a:rPr lang="en-US" dirty="0">
                    <a:effectLst/>
                  </a:rPr>
                  <a:t>+ b</a:t>
                </a:r>
                <a:r>
                  <a:rPr lang="en-US" baseline="-25000" dirty="0">
                    <a:effectLst/>
                  </a:rPr>
                  <a:t>1</a:t>
                </a:r>
                <a:r>
                  <a:rPr lang="en-US" dirty="0">
                    <a:effectLst/>
                  </a:rPr>
                  <a:t>X</a:t>
                </a:r>
                <a:r>
                  <a:rPr lang="en-US" baseline="-25000" dirty="0">
                    <a:effectLst/>
                  </a:rPr>
                  <a:t>1 </a:t>
                </a:r>
                <a:r>
                  <a:rPr lang="en-US" dirty="0">
                    <a:effectLst/>
                  </a:rPr>
                  <a:t>+ b</a:t>
                </a:r>
                <a:r>
                  <a:rPr lang="en-US" baseline="-25000" dirty="0">
                    <a:effectLst/>
                  </a:rPr>
                  <a:t>2</a:t>
                </a:r>
                <a:r>
                  <a:rPr lang="en-US" dirty="0">
                    <a:effectLst/>
                  </a:rPr>
                  <a:t>X</a:t>
                </a:r>
                <a:r>
                  <a:rPr lang="en-US" baseline="-25000" dirty="0">
                    <a:effectLst/>
                  </a:rPr>
                  <a:t>2</a:t>
                </a:r>
                <a:r>
                  <a:rPr lang="en-US" dirty="0">
                    <a:effectLst/>
                  </a:rPr>
                  <a:t> + b</a:t>
                </a:r>
                <a:r>
                  <a:rPr lang="en-US" baseline="-25000" dirty="0">
                    <a:effectLst/>
                  </a:rPr>
                  <a:t>12</a:t>
                </a:r>
                <a:r>
                  <a:rPr lang="en-US" dirty="0">
                    <a:effectLst/>
                  </a:rPr>
                  <a:t>X</a:t>
                </a:r>
                <a:r>
                  <a:rPr lang="en-US" baseline="-25000" dirty="0">
                    <a:effectLst/>
                  </a:rPr>
                  <a:t>1</a:t>
                </a:r>
                <a:r>
                  <a:rPr lang="en-US" dirty="0">
                    <a:effectLst/>
                  </a:rPr>
                  <a:t>X</a:t>
                </a:r>
                <a:r>
                  <a:rPr lang="en-US" baseline="-25000" dirty="0">
                    <a:effectLst/>
                  </a:rPr>
                  <a:t>2</a:t>
                </a:r>
                <a:r>
                  <a:rPr lang="en-US" dirty="0"/>
                  <a:t>,</a:t>
                </a:r>
              </a:p>
              <a:p>
                <a:pPr algn="ctr"/>
                <a:endParaRPr lang="en-US" baseline="-25000" dirty="0"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aseline="-25000" dirty="0"/>
                  <a:t>0</a:t>
                </a:r>
                <a:r>
                  <a:rPr lang="ru-KZ" dirty="0"/>
                  <a:t> – свободный член уравнения регрессии,</a:t>
                </a:r>
              </a:p>
              <a:p>
                <a:pPr algn="just"/>
                <a:r>
                  <a:rPr lang="ru-RU" dirty="0"/>
                  <a:t>       </a:t>
                </a:r>
                <a:r>
                  <a:rPr lang="en-US" dirty="0"/>
                  <a:t>b</a:t>
                </a:r>
                <a:r>
                  <a:rPr lang="en-US" baseline="-25000" dirty="0"/>
                  <a:t>1</a:t>
                </a:r>
                <a:r>
                  <a:rPr lang="ru-RU" dirty="0"/>
                  <a:t>, </a:t>
                </a:r>
                <a:r>
                  <a:rPr lang="en-US" dirty="0"/>
                  <a:t>b</a:t>
                </a:r>
                <a:r>
                  <a:rPr lang="en-US" baseline="-25000" dirty="0"/>
                  <a:t>2</a:t>
                </a:r>
                <a:r>
                  <a:rPr lang="ru-RU" dirty="0"/>
                  <a:t>, </a:t>
                </a:r>
                <a:r>
                  <a:rPr lang="en-US" dirty="0"/>
                  <a:t>b</a:t>
                </a:r>
                <a:r>
                  <a:rPr lang="en-US" baseline="-25000" dirty="0"/>
                  <a:t>12</a:t>
                </a:r>
                <a:r>
                  <a:rPr lang="ru-RU" dirty="0"/>
                  <a:t> – коэффициенты уравнения регрессии.</a:t>
                </a:r>
                <a:endParaRPr lang="ru-KZ" dirty="0">
                  <a:cs typeface="Times New Roman" panose="02020603050405020304" pitchFamily="18" charset="0"/>
                </a:endParaRPr>
              </a:p>
              <a:p>
                <a:pPr algn="just"/>
                <a:endParaRPr lang="ru-KZ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936010"/>
                <a:ext cx="8496300" cy="4985980"/>
              </a:xfrm>
              <a:prstGeom prst="rect">
                <a:avLst/>
              </a:prstGeom>
              <a:blipFill>
                <a:blip r:embed="rId2"/>
                <a:stretch>
                  <a:fillRect l="-597" t="-508" r="-59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7164C9-938D-6E42-959D-7359318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1" y="5723255"/>
            <a:ext cx="9685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46695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Построение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/>
              <p:nvPr/>
            </p:nvSpPr>
            <p:spPr>
              <a:xfrm>
                <a:off x="431540" y="980728"/>
                <a:ext cx="8496300" cy="5078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/>
                <a:r>
                  <a:rPr lang="ru-KZ" dirty="0">
                    <a:latin typeface="+mn-lt"/>
                    <a:cs typeface="Times New Roman" panose="02020603050405020304" pitchFamily="18" charset="0"/>
                  </a:rPr>
                  <a:t>С</a:t>
                </a:r>
                <a:r>
                  <a:rPr lang="ru-KZ" dirty="0">
                    <a:cs typeface="Times New Roman" panose="02020603050405020304" pitchFamily="18" charset="0"/>
                  </a:rPr>
                  <a:t>оздадим матриц</a:t>
                </a:r>
                <a:r>
                  <a:rPr lang="ru-RU" dirty="0">
                    <a:cs typeface="Times New Roman" panose="02020603050405020304" pitchFamily="18" charset="0"/>
                  </a:rPr>
                  <a:t>у </a:t>
                </a:r>
                <a:r>
                  <a:rPr lang="ru-KZ" dirty="0">
                    <a:cs typeface="Times New Roman" panose="02020603050405020304" pitchFamily="18" charset="0"/>
                  </a:rPr>
                  <a:t> планирования для двухфакторного эксперимента и проведем эксперименты. В результате получим матрицу в виде незаконченной таблицы.</a:t>
                </a:r>
              </a:p>
              <a:p>
                <a:pPr algn="just"/>
                <a:endParaRPr lang="ru-RU" dirty="0">
                  <a:latin typeface="+mn-lt"/>
                </a:endParaRPr>
              </a:p>
              <a:p>
                <a:pPr algn="just"/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Матрица планирования для процесса процесса растворения оксида меди в растворе серной кислоты</a:t>
                </a: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Рассчитаем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aseline="-25000" dirty="0" err="1"/>
                  <a:t>i</a:t>
                </a:r>
                <a:r>
                  <a:rPr lang="ru-KZ" dirty="0"/>
                  <a:t> для каждого опыта: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ru-RU" baseline="-25000" dirty="0"/>
                  <a:t>1</a:t>
                </a:r>
                <a:r>
                  <a:rPr lang="ru-RU" dirty="0"/>
                  <a:t> = (95,6 + 95,2) /2 =  95,4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ru-RU" baseline="-25000" dirty="0"/>
                  <a:t>2</a:t>
                </a:r>
                <a:r>
                  <a:rPr lang="ru-RU" dirty="0"/>
                  <a:t> = (53,2 + 54) /2 =  53,6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ru-RU" baseline="-25000" dirty="0"/>
                  <a:t>3</a:t>
                </a:r>
                <a:r>
                  <a:rPr lang="ru-RU" dirty="0"/>
                  <a:t> = (62 + 62,8) /2 =  62,4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ru-RU" baseline="-25000" dirty="0"/>
                  <a:t>4</a:t>
                </a:r>
                <a:r>
                  <a:rPr lang="ru-RU" dirty="0"/>
                  <a:t> = (15,2 + 14,8) /2 =  15,0</a:t>
                </a:r>
                <a:endParaRPr lang="ru-KZ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980728"/>
                <a:ext cx="8496300" cy="5078313"/>
              </a:xfrm>
              <a:prstGeom prst="rect">
                <a:avLst/>
              </a:prstGeom>
              <a:blipFill>
                <a:blip r:embed="rId2"/>
                <a:stretch>
                  <a:fillRect l="-746" t="-748" r="-597" b="-748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33348B-9917-EC4D-A223-66872C21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2668984"/>
            <a:ext cx="7378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88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Построение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/>
              <p:nvPr/>
            </p:nvSpPr>
            <p:spPr>
              <a:xfrm>
                <a:off x="431540" y="3012570"/>
                <a:ext cx="8496300" cy="33239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K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aseline="-25000" dirty="0"/>
                  <a:t>0</a:t>
                </a:r>
                <a:r>
                  <a:rPr lang="ru-RU" baseline="-25000" dirty="0"/>
                  <a:t> </a:t>
                </a:r>
                <a:r>
                  <a:rPr lang="ru-RU" dirty="0"/>
                  <a:t>= (95,4 +53,6 + 62,4 + 15,0) / 4 = 56,6</a:t>
                </a:r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dirty="0">
                    <a:latin typeface="+mn-lt"/>
                    <a:cs typeface="Times New Roman" panose="02020603050405020304" pitchFamily="18" charset="0"/>
                  </a:rPr>
                  <a:t>Окончательный вид матрицы планирования для процесса процесса растворения оксида меди в растворе серной кислоты</a:t>
                </a: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RU" dirty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ru-KZ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7F2D0A-4E16-C545-863E-AD8EE2EB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012570"/>
                <a:ext cx="8496300" cy="3323987"/>
              </a:xfrm>
              <a:prstGeom prst="rect">
                <a:avLst/>
              </a:prstGeom>
              <a:blipFill>
                <a:blip r:embed="rId2"/>
                <a:stretch>
                  <a:fillRect l="-746" t="-763" r="-59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D33313B-BD15-E046-9683-89BD232B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1" y="4226265"/>
            <a:ext cx="104816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4B0AD9-DC4C-0D48-9BBD-D74AD94D2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92" y="4271984"/>
            <a:ext cx="8064013" cy="18598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442C40-97AB-7C47-BE6B-0B9F084A0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346"/>
          <a:stretch/>
        </p:blipFill>
        <p:spPr>
          <a:xfrm>
            <a:off x="980074" y="1051826"/>
            <a:ext cx="7183851" cy="18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93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Построение математической модели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4D075-CB67-2C41-8ECC-1C4434A0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2" y="861629"/>
            <a:ext cx="5775318" cy="1351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A30B0D85-3202-CE4C-93E3-9A77C7658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320615"/>
                  </p:ext>
                </p:extLst>
              </p:nvPr>
            </p:nvGraphicFramePr>
            <p:xfrm>
              <a:off x="599176" y="2219995"/>
              <a:ext cx="7704858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0694">
                      <a:extLst>
                        <a:ext uri="{9D8B030D-6E8A-4147-A177-3AD203B41FA5}">
                          <a16:colId xmlns:a16="http://schemas.microsoft.com/office/drawing/2014/main" val="491624494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4974445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98015277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1337702113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74292901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2939391868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2835684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Опыт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>
                              <a:effectLst/>
                            </a:rPr>
                            <a:t>Y</a:t>
                          </a:r>
                          <a:r>
                            <a:rPr lang="en-US" sz="1600" baseline="-25000">
                              <a:effectLst/>
                            </a:rPr>
                            <a:t>1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>
                              <a:effectLst/>
                            </a:rPr>
                            <a:t>Y</a:t>
                          </a:r>
                          <a:r>
                            <a:rPr lang="en-US" sz="1600" baseline="-25000">
                              <a:effectLst/>
                            </a:rPr>
                            <a:t>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dirty="0" err="1">
                              <a:effectLst/>
                            </a:rPr>
                            <a:t>i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8412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95,6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95,2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5796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53,2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54,0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6075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3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62,0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62,8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4157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15,2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14,8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28518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aseline="-25000" dirty="0">
                              <a:effectLst/>
                            </a:rPr>
                            <a:t>0</a:t>
                          </a:r>
                          <a:r>
                            <a:rPr lang="en-US" sz="1600" dirty="0">
                              <a:effectLst/>
                            </a:rPr>
                            <a:t>= 56</a:t>
                          </a:r>
                          <a:r>
                            <a:rPr lang="ru-RU" sz="1600" dirty="0">
                              <a:effectLst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</a:rPr>
                            <a:t>6 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957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A30B0D85-3202-CE4C-93E3-9A77C7658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320615"/>
                  </p:ext>
                </p:extLst>
              </p:nvPr>
            </p:nvGraphicFramePr>
            <p:xfrm>
              <a:off x="599176" y="2219995"/>
              <a:ext cx="7704858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0694">
                      <a:extLst>
                        <a:ext uri="{9D8B030D-6E8A-4147-A177-3AD203B41FA5}">
                          <a16:colId xmlns:a16="http://schemas.microsoft.com/office/drawing/2014/main" val="491624494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4974445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98015277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1337702113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74292901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2939391868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28356846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Опыт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>
                              <a:effectLst/>
                            </a:rPr>
                            <a:t>Y</a:t>
                          </a:r>
                          <a:r>
                            <a:rPr lang="en-US" sz="1600" baseline="-25000">
                              <a:effectLst/>
                            </a:rPr>
                            <a:t>1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>
                              <a:effectLst/>
                            </a:rPr>
                            <a:t>Y</a:t>
                          </a:r>
                          <a:r>
                            <a:rPr lang="en-US" sz="1600" baseline="-25000">
                              <a:effectLst/>
                            </a:rPr>
                            <a:t>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98851" t="-30000" r="-2299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8412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95,6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95,2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57963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53,2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54,0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60758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3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62,0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62,8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41578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15,2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>
                              <a:effectLst/>
                            </a:rPr>
                            <a:t>14,8</a:t>
                          </a:r>
                          <a:endParaRPr lang="ru-KZ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28518"/>
                      </a:ext>
                    </a:extLst>
                  </a:tr>
                  <a:tr h="243840">
                    <a:tc gridSpan="7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5" t="-547368" r="-329" b="-473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957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AA158D4-0EF4-2E40-B144-9666F5A6341A}"/>
              </a:ext>
            </a:extLst>
          </p:cNvPr>
          <p:cNvSpPr txBox="1"/>
          <p:nvPr/>
        </p:nvSpPr>
        <p:spPr>
          <a:xfrm>
            <a:off x="575556" y="4203255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 = [(+1)95,4 + (+1)*53,6 + (-1)*62,4 + (-1)*15] /4 = 17,9 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 = [(+1)95,4 + (-1)*53,6 + (+1)*62,4 + (-1)*15] /4 = 22,3</a:t>
            </a:r>
          </a:p>
          <a:p>
            <a:r>
              <a:rPr lang="en-US" dirty="0"/>
              <a:t>b</a:t>
            </a:r>
            <a:r>
              <a:rPr lang="en-US" baseline="-25000" dirty="0"/>
              <a:t>12</a:t>
            </a:r>
            <a:r>
              <a:rPr lang="en-US" dirty="0"/>
              <a:t> = [(+1)95,4 + (-1)*53,6 + (-1)*62,4 + (+1)*15] /4 = - 1,4</a:t>
            </a:r>
          </a:p>
          <a:p>
            <a:endParaRPr lang="en-US" dirty="0"/>
          </a:p>
          <a:p>
            <a:r>
              <a:rPr lang="ru-RU" dirty="0"/>
              <a:t>Уравнение регрессии будет таким образом иметь вид:</a:t>
            </a:r>
          </a:p>
          <a:p>
            <a:pPr algn="ctr"/>
            <a:endParaRPr lang="ru-RU" dirty="0"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Y</a:t>
            </a:r>
            <a:r>
              <a:rPr lang="ru-RU" dirty="0">
                <a:cs typeface="Times New Roman" panose="02020603050405020304" pitchFamily="18" charset="0"/>
              </a:rPr>
              <a:t> = 56,6 +17,9Х</a:t>
            </a:r>
            <a:r>
              <a:rPr lang="ru-RU" baseline="-250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 + 22,3Х</a:t>
            </a:r>
            <a:r>
              <a:rPr lang="ru-RU" baseline="-25000" dirty="0">
                <a:cs typeface="Times New Roman" panose="02020603050405020304" pitchFamily="18" charset="0"/>
              </a:rPr>
              <a:t>2</a:t>
            </a:r>
            <a:r>
              <a:rPr lang="ru-RU" dirty="0">
                <a:cs typeface="Times New Roman" panose="02020603050405020304" pitchFamily="18" charset="0"/>
              </a:rPr>
              <a:t> – 1,4Х</a:t>
            </a:r>
            <a:r>
              <a:rPr lang="ru-RU" baseline="-25000" dirty="0">
                <a:cs typeface="Times New Roman" panose="02020603050405020304" pitchFamily="18" charset="0"/>
              </a:rPr>
              <a:t>1</a:t>
            </a:r>
            <a:r>
              <a:rPr lang="ru-RU" dirty="0">
                <a:cs typeface="Times New Roman" panose="02020603050405020304" pitchFamily="18" charset="0"/>
              </a:rPr>
              <a:t>Х</a:t>
            </a:r>
            <a:r>
              <a:rPr lang="ru-RU" baseline="-25000" dirty="0">
                <a:cs typeface="Times New Roman" panose="02020603050405020304" pitchFamily="18" charset="0"/>
              </a:rPr>
              <a:t>2</a:t>
            </a:r>
            <a:endParaRPr lang="ru-KZ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079D0-6A44-674F-8A1F-0C6B67BFAA2D}"/>
              </a:ext>
            </a:extLst>
          </p:cNvPr>
          <p:cNvSpPr txBox="1"/>
          <p:nvPr/>
        </p:nvSpPr>
        <p:spPr>
          <a:xfrm>
            <a:off x="1693357" y="370683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                      </a:t>
            </a:r>
            <a:r>
              <a:rPr lang="en-US" dirty="0"/>
              <a:t>b</a:t>
            </a:r>
            <a:r>
              <a:rPr lang="en-US" baseline="-25000" dirty="0"/>
              <a:t>2                      </a:t>
            </a:r>
            <a:r>
              <a:rPr lang="en-US" dirty="0"/>
              <a:t>b</a:t>
            </a:r>
            <a:r>
              <a:rPr lang="en-US" baseline="-25000" dirty="0"/>
              <a:t>12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206804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>
            <a:extLst>
              <a:ext uri="{FF2B5EF4-FFF2-40B4-BE49-F238E27FC236}">
                <a16:creationId xmlns:a16="http://schemas.microsoft.com/office/drawing/2014/main" id="{9C18B07C-7A18-C944-A284-BBF3E4B5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118748-5D81-CE40-BCC0-E53E778A7DC9}" type="slidenum">
              <a:rPr lang="ru-RU" altLang="ru-K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KZ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FA886-5AE0-E64E-82B8-47A418A32064}"/>
              </a:ext>
            </a:extLst>
          </p:cNvPr>
          <p:cNvSpPr txBox="1"/>
          <p:nvPr/>
        </p:nvSpPr>
        <p:spPr>
          <a:xfrm>
            <a:off x="431540" y="203487"/>
            <a:ext cx="82809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kk-KZ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Оценка значимости модели по критерию Стьюдента</a:t>
            </a:r>
            <a:endParaRPr lang="ru-KZ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A30B0D85-3202-CE4C-93E3-9A77C7658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109482"/>
                  </p:ext>
                </p:extLst>
              </p:nvPr>
            </p:nvGraphicFramePr>
            <p:xfrm>
              <a:off x="575556" y="2939328"/>
              <a:ext cx="7704858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0694">
                      <a:extLst>
                        <a:ext uri="{9D8B030D-6E8A-4147-A177-3AD203B41FA5}">
                          <a16:colId xmlns:a16="http://schemas.microsoft.com/office/drawing/2014/main" val="491624494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4974445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98015277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1337702113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74292901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2939391868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2835684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Опыт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Y</a:t>
                          </a:r>
                          <a:r>
                            <a:rPr lang="en-US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Y</a:t>
                          </a:r>
                          <a:r>
                            <a:rPr lang="en-US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dirty="0" err="1">
                              <a:effectLst/>
                            </a:rPr>
                            <a:t>i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8412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5796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54,0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6075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3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62,8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4157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14,8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28518"/>
                      </a:ext>
                    </a:extLst>
                  </a:tr>
                  <a:tr h="0">
                    <a:tc gridSpan="7"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600" baseline="-25000" dirty="0">
                              <a:effectLst/>
                            </a:rPr>
                            <a:t>0</a:t>
                          </a:r>
                          <a:r>
                            <a:rPr lang="en-US" sz="1600" dirty="0">
                              <a:effectLst/>
                            </a:rPr>
                            <a:t>= 56</a:t>
                          </a:r>
                          <a:r>
                            <a:rPr lang="ru-RU" sz="1600" dirty="0">
                              <a:effectLst/>
                            </a:rPr>
                            <a:t>,</a:t>
                          </a:r>
                          <a:r>
                            <a:rPr lang="en-US" sz="1600" dirty="0">
                              <a:effectLst/>
                            </a:rPr>
                            <a:t>6 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9574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A30B0D85-3202-CE4C-93E3-9A77C76587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109482"/>
                  </p:ext>
                </p:extLst>
              </p:nvPr>
            </p:nvGraphicFramePr>
            <p:xfrm>
              <a:off x="575556" y="2939328"/>
              <a:ext cx="7704858" cy="146304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00694">
                      <a:extLst>
                        <a:ext uri="{9D8B030D-6E8A-4147-A177-3AD203B41FA5}">
                          <a16:colId xmlns:a16="http://schemas.microsoft.com/office/drawing/2014/main" val="491624494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4974445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980152776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1337702113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574292901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2939391868"/>
                        </a:ext>
                      </a:extLst>
                    </a:gridCol>
                    <a:gridCol w="1100694">
                      <a:extLst>
                        <a:ext uri="{9D8B030D-6E8A-4147-A177-3AD203B41FA5}">
                          <a16:colId xmlns:a16="http://schemas.microsoft.com/office/drawing/2014/main" val="328356846"/>
                        </a:ext>
                      </a:extLst>
                    </a:gridCol>
                  </a:tblGrid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Опыт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1</a:t>
                          </a:r>
                          <a:r>
                            <a:rPr lang="ru-RU" sz="1600" dirty="0">
                              <a:effectLst/>
                            </a:rPr>
                            <a:t>Х</a:t>
                          </a:r>
                          <a:r>
                            <a:rPr lang="ru-RU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Y</a:t>
                          </a:r>
                          <a:r>
                            <a:rPr lang="en-US" sz="1600" baseline="-250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Y</a:t>
                          </a:r>
                          <a:r>
                            <a:rPr lang="en-US" sz="1600" baseline="-250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600000" t="-31579" r="-1149" b="-56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2841202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95,4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579635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54,0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53,6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5607588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3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62,8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62,4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415784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4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effectLst/>
                            </a:rPr>
                            <a:t>+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15,2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14,8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dirty="0">
                              <a:effectLst/>
                            </a:rPr>
                            <a:t>15,0</a:t>
                          </a:r>
                          <a:endParaRPr lang="ru-KZ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6828518"/>
                      </a:ext>
                    </a:extLst>
                  </a:tr>
                  <a:tr h="243840">
                    <a:tc gridSpan="7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64" t="-542105" r="-164" b="-5263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9574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AA158D4-0EF4-2E40-B144-9666F5A6341A}"/>
              </a:ext>
            </a:extLst>
          </p:cNvPr>
          <p:cNvSpPr txBox="1"/>
          <p:nvPr/>
        </p:nvSpPr>
        <p:spPr>
          <a:xfrm>
            <a:off x="575556" y="4730925"/>
            <a:ext cx="7992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</a:t>
            </a:r>
            <a:r>
              <a:rPr lang="ru-RU" dirty="0"/>
              <a:t>(95,6 – 95,4)</a:t>
            </a:r>
            <a:r>
              <a:rPr lang="ru-RU" baseline="30000" dirty="0"/>
              <a:t>2</a:t>
            </a:r>
            <a:r>
              <a:rPr lang="ru-RU" dirty="0"/>
              <a:t> + (95,2 – 95,4)</a:t>
            </a:r>
            <a:r>
              <a:rPr lang="ru-RU" baseline="30000" dirty="0"/>
              <a:t>2</a:t>
            </a:r>
            <a:r>
              <a:rPr lang="en-US" dirty="0"/>
              <a:t> </a:t>
            </a:r>
            <a:r>
              <a:rPr lang="ru-RU" dirty="0"/>
              <a:t>= 0,08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(53,</a:t>
            </a:r>
            <a:r>
              <a:rPr lang="ru-RU" dirty="0"/>
              <a:t>2 – 53,6)</a:t>
            </a:r>
            <a:r>
              <a:rPr lang="ru-RU" baseline="30000" dirty="0"/>
              <a:t>2</a:t>
            </a:r>
            <a:r>
              <a:rPr lang="en-US" dirty="0"/>
              <a:t> + </a:t>
            </a:r>
            <a:r>
              <a:rPr lang="ru-RU" dirty="0"/>
              <a:t>(54 – 53,6)</a:t>
            </a:r>
            <a:r>
              <a:rPr lang="ru-RU" baseline="30000" dirty="0"/>
              <a:t>2</a:t>
            </a:r>
            <a:r>
              <a:rPr lang="en-US" dirty="0"/>
              <a:t> = </a:t>
            </a:r>
            <a:r>
              <a:rPr lang="ru-RU" dirty="0"/>
              <a:t>0,32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(</a:t>
            </a:r>
            <a:r>
              <a:rPr lang="ru-RU" dirty="0"/>
              <a:t>62,0 – 62,4)</a:t>
            </a:r>
            <a:r>
              <a:rPr lang="ru-RU" baseline="30000" dirty="0"/>
              <a:t>2</a:t>
            </a:r>
            <a:r>
              <a:rPr lang="en-US" dirty="0"/>
              <a:t> + (</a:t>
            </a:r>
            <a:r>
              <a:rPr lang="ru-RU" dirty="0"/>
              <a:t>62,8 - </a:t>
            </a:r>
            <a:r>
              <a:rPr lang="en-US" dirty="0"/>
              <a:t>62,4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en-US" dirty="0"/>
              <a:t> = </a:t>
            </a:r>
            <a:r>
              <a:rPr lang="ru-RU" dirty="0"/>
              <a:t> 0,32</a:t>
            </a:r>
            <a:endParaRPr lang="en-US" dirty="0"/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= (</a:t>
            </a:r>
            <a:r>
              <a:rPr lang="ru-RU" dirty="0"/>
              <a:t>15,2 – 15,0)</a:t>
            </a:r>
            <a:r>
              <a:rPr lang="ru-RU" baseline="30000" dirty="0"/>
              <a:t>2</a:t>
            </a:r>
            <a:r>
              <a:rPr lang="en-US" dirty="0"/>
              <a:t> + (</a:t>
            </a:r>
            <a:r>
              <a:rPr lang="ru-RU" dirty="0"/>
              <a:t>14,8 – 15,0)</a:t>
            </a:r>
            <a:r>
              <a:rPr lang="ru-RU" baseline="30000" dirty="0"/>
              <a:t>2</a:t>
            </a:r>
            <a:r>
              <a:rPr lang="en-US" dirty="0"/>
              <a:t> = </a:t>
            </a:r>
            <a:r>
              <a:rPr lang="ru-RU" dirty="0"/>
              <a:t> 0,08</a:t>
            </a:r>
            <a:endParaRPr lang="en-US" dirty="0"/>
          </a:p>
          <a:p>
            <a:endParaRPr lang="en-US" dirty="0"/>
          </a:p>
          <a:p>
            <a:endParaRPr lang="ru-KZ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FDB46-252A-E64B-AD3F-2FFFED0E5006}"/>
              </a:ext>
            </a:extLst>
          </p:cNvPr>
          <p:cNvSpPr txBox="1"/>
          <p:nvPr/>
        </p:nvSpPr>
        <p:spPr>
          <a:xfrm>
            <a:off x="575556" y="1424555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Рассчитаем дисперсии единичных измерений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KZ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DD97A6E-CA3A-B049-9300-7C3636F5E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07276"/>
              </p:ext>
            </p:extLst>
          </p:nvPr>
        </p:nvGraphicFramePr>
        <p:xfrm>
          <a:off x="3203848" y="2060848"/>
          <a:ext cx="2123731" cy="39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r:id="rId5" imgW="44805600" imgH="7924800" progId="Equation.3">
                  <p:embed/>
                </p:oleObj>
              </mc:Choice>
              <mc:Fallback>
                <p:oleObj r:id="rId5" imgW="44805600" imgH="7924800" progId="Equation.3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5CCCFD0A-569D-584F-BCF6-238EBD2333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060848"/>
                        <a:ext cx="2123731" cy="390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7227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4471</TotalTime>
  <Words>1141</Words>
  <Application>Microsoft Office PowerPoint</Application>
  <PresentationFormat>Экран (4:3)</PresentationFormat>
  <Paragraphs>362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Wingdings</vt:lpstr>
      <vt:lpstr>Оформление по умолчанию</vt:lpstr>
      <vt:lpstr>Microsoft Equation 3.0</vt:lpstr>
      <vt:lpstr>МЕТ 3222 Построение и оптимизация математической модели технологического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Tatyana Chepushtanova</cp:lastModifiedBy>
  <cp:revision>392</cp:revision>
  <cp:lastPrinted>2017-08-15T12:41:56Z</cp:lastPrinted>
  <dcterms:created xsi:type="dcterms:W3CDTF">2012-10-31T08:46:53Z</dcterms:created>
  <dcterms:modified xsi:type="dcterms:W3CDTF">2021-09-27T08:38:14Z</dcterms:modified>
</cp:coreProperties>
</file>