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348" r:id="rId3"/>
    <p:sldId id="423" r:id="rId4"/>
    <p:sldId id="485" r:id="rId5"/>
    <p:sldId id="484" r:id="rId6"/>
    <p:sldId id="453" r:id="rId7"/>
    <p:sldId id="503" r:id="rId8"/>
    <p:sldId id="504" r:id="rId9"/>
    <p:sldId id="505" r:id="rId10"/>
    <p:sldId id="506" r:id="rId11"/>
    <p:sldId id="507" r:id="rId12"/>
    <p:sldId id="508" r:id="rId13"/>
    <p:sldId id="486" r:id="rId14"/>
    <p:sldId id="487" r:id="rId15"/>
    <p:sldId id="488" r:id="rId16"/>
    <p:sldId id="489" r:id="rId17"/>
    <p:sldId id="509" r:id="rId18"/>
    <p:sldId id="510" r:id="rId19"/>
    <p:sldId id="511" r:id="rId20"/>
    <p:sldId id="512" r:id="rId21"/>
    <p:sldId id="490" r:id="rId22"/>
    <p:sldId id="491" r:id="rId23"/>
    <p:sldId id="492" r:id="rId24"/>
    <p:sldId id="493" r:id="rId25"/>
    <p:sldId id="494" r:id="rId26"/>
    <p:sldId id="495" r:id="rId27"/>
    <p:sldId id="483" r:id="rId28"/>
    <p:sldId id="497" r:id="rId29"/>
    <p:sldId id="496" r:id="rId30"/>
    <p:sldId id="498" r:id="rId31"/>
    <p:sldId id="499" r:id="rId32"/>
    <p:sldId id="500" r:id="rId33"/>
    <p:sldId id="501" r:id="rId34"/>
    <p:sldId id="502" r:id="rId35"/>
    <p:sldId id="513" r:id="rId36"/>
    <p:sldId id="514" r:id="rId37"/>
    <p:sldId id="515" r:id="rId38"/>
    <p:sldId id="516" r:id="rId39"/>
    <p:sldId id="517" r:id="rId40"/>
    <p:sldId id="518" r:id="rId41"/>
    <p:sldId id="519" r:id="rId42"/>
    <p:sldId id="468" r:id="rId43"/>
    <p:sldId id="325" r:id="rId44"/>
  </p:sldIdLst>
  <p:sldSz cx="9144000" cy="6858000" type="screen4x3"/>
  <p:notesSz cx="9866313" cy="6735763"/>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21">
          <p15:clr>
            <a:srgbClr val="A4A3A4"/>
          </p15:clr>
        </p15:guide>
        <p15:guide id="2" pos="31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74"/>
  </p:normalViewPr>
  <p:slideViewPr>
    <p:cSldViewPr>
      <p:cViewPr varScale="1">
        <p:scale>
          <a:sx n="109" d="100"/>
          <a:sy n="109" d="100"/>
        </p:scale>
        <p:origin x="1470" y="108"/>
      </p:cViewPr>
      <p:guideLst>
        <p:guide orient="horz" pos="2160"/>
        <p:guide pos="2880"/>
      </p:guideLst>
    </p:cSldViewPr>
  </p:slideViewPr>
  <p:notesTextViewPr>
    <p:cViewPr>
      <p:scale>
        <a:sx n="100" d="100"/>
        <a:sy n="100" d="100"/>
      </p:scale>
      <p:origin x="0" y="0"/>
    </p:cViewPr>
  </p:notesTextViewPr>
  <p:notesViewPr>
    <p:cSldViewPr>
      <p:cViewPr varScale="1">
        <p:scale>
          <a:sx n="116" d="100"/>
          <a:sy n="116" d="100"/>
        </p:scale>
        <p:origin x="-2082" y="-102"/>
      </p:cViewPr>
      <p:guideLst>
        <p:guide orient="horz" pos="2121"/>
        <p:guide pos="310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EF4752C-8B63-2E4E-8CDE-7C0E38DEF61F}"/>
              </a:ext>
            </a:extLst>
          </p:cNvPr>
          <p:cNvSpPr>
            <a:spLocks noGrp="1" noChangeArrowheads="1"/>
          </p:cNvSpPr>
          <p:nvPr>
            <p:ph type="hdr" sz="quarter"/>
          </p:nvPr>
        </p:nvSpPr>
        <p:spPr bwMode="auto">
          <a:xfrm>
            <a:off x="0" y="0"/>
            <a:ext cx="4276725" cy="3365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r>
              <a:rPr lang="ru-RU"/>
              <a:t>МИНИСТЕРСТВО ОБРАЗОВАНИЯ И НАУКИ РЕСПУБЛИКИ КАЗАХСТАН</a:t>
            </a:r>
          </a:p>
        </p:txBody>
      </p:sp>
      <p:sp>
        <p:nvSpPr>
          <p:cNvPr id="5123" name="Rectangle 3">
            <a:extLst>
              <a:ext uri="{FF2B5EF4-FFF2-40B4-BE49-F238E27FC236}">
                <a16:creationId xmlns:a16="http://schemas.microsoft.com/office/drawing/2014/main" id="{97836E73-7114-2242-AD75-F912CFFCC2FD}"/>
              </a:ext>
            </a:extLst>
          </p:cNvPr>
          <p:cNvSpPr>
            <a:spLocks noGrp="1" noChangeArrowheads="1"/>
          </p:cNvSpPr>
          <p:nvPr>
            <p:ph type="dt" sz="quarter" idx="1"/>
          </p:nvPr>
        </p:nvSpPr>
        <p:spPr bwMode="auto">
          <a:xfrm>
            <a:off x="5588000" y="0"/>
            <a:ext cx="4276725" cy="3365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5124" name="Rectangle 4">
            <a:extLst>
              <a:ext uri="{FF2B5EF4-FFF2-40B4-BE49-F238E27FC236}">
                <a16:creationId xmlns:a16="http://schemas.microsoft.com/office/drawing/2014/main" id="{65E698B5-23F8-DC48-809B-3B18E24AC9CA}"/>
              </a:ext>
            </a:extLst>
          </p:cNvPr>
          <p:cNvSpPr>
            <a:spLocks noGrp="1" noChangeArrowheads="1"/>
          </p:cNvSpPr>
          <p:nvPr>
            <p:ph type="ftr" sz="quarter" idx="2"/>
          </p:nvPr>
        </p:nvSpPr>
        <p:spPr bwMode="auto">
          <a:xfrm>
            <a:off x="0" y="6397625"/>
            <a:ext cx="4276725" cy="3365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5125" name="Rectangle 5">
            <a:extLst>
              <a:ext uri="{FF2B5EF4-FFF2-40B4-BE49-F238E27FC236}">
                <a16:creationId xmlns:a16="http://schemas.microsoft.com/office/drawing/2014/main" id="{86200B98-1D35-B14E-89C5-CA2A86160576}"/>
              </a:ext>
            </a:extLst>
          </p:cNvPr>
          <p:cNvSpPr>
            <a:spLocks noGrp="1" noChangeArrowheads="1"/>
          </p:cNvSpPr>
          <p:nvPr>
            <p:ph type="sldNum" sz="quarter" idx="3"/>
          </p:nvPr>
        </p:nvSpPr>
        <p:spPr bwMode="auto">
          <a:xfrm>
            <a:off x="5588000" y="6397625"/>
            <a:ext cx="4276725" cy="3365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A6EB85A-C83C-BE47-B419-3F41A3088483}" type="slidenum">
              <a:rPr lang="ru-RU" altLang="ru-KZ"/>
              <a:pPr>
                <a:defRPr/>
              </a:pPr>
              <a:t>‹#›</a:t>
            </a:fld>
            <a:endParaRPr lang="ru-RU" altLang="ru-K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E5F0829-8619-0448-BC78-8EFDB8E38ADE}"/>
              </a:ext>
            </a:extLst>
          </p:cNvPr>
          <p:cNvSpPr>
            <a:spLocks noGrp="1" noChangeArrowheads="1"/>
          </p:cNvSpPr>
          <p:nvPr>
            <p:ph type="hdr" sz="quarter"/>
          </p:nvPr>
        </p:nvSpPr>
        <p:spPr bwMode="auto">
          <a:xfrm>
            <a:off x="0" y="0"/>
            <a:ext cx="4276725" cy="3365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r>
              <a:rPr lang="ru-RU"/>
              <a:t>МИНИСТЕРСТВО ОБРАЗОВАНИЯ И НАУКИ РЕСПУБЛИКИ КАЗАХСТАН</a:t>
            </a:r>
          </a:p>
        </p:txBody>
      </p:sp>
      <p:sp>
        <p:nvSpPr>
          <p:cNvPr id="3075" name="Rectangle 3">
            <a:extLst>
              <a:ext uri="{FF2B5EF4-FFF2-40B4-BE49-F238E27FC236}">
                <a16:creationId xmlns:a16="http://schemas.microsoft.com/office/drawing/2014/main" id="{105AC45B-CD7C-D140-96CD-DB1983709963}"/>
              </a:ext>
            </a:extLst>
          </p:cNvPr>
          <p:cNvSpPr>
            <a:spLocks noGrp="1" noChangeArrowheads="1"/>
          </p:cNvSpPr>
          <p:nvPr>
            <p:ph type="dt" idx="1"/>
          </p:nvPr>
        </p:nvSpPr>
        <p:spPr bwMode="auto">
          <a:xfrm>
            <a:off x="5588000" y="0"/>
            <a:ext cx="4276725" cy="3365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13316" name="Rectangle 4">
            <a:extLst>
              <a:ext uri="{FF2B5EF4-FFF2-40B4-BE49-F238E27FC236}">
                <a16:creationId xmlns:a16="http://schemas.microsoft.com/office/drawing/2014/main" id="{32A75AF9-4CAF-0343-88D6-6D5F32D4110E}"/>
              </a:ext>
            </a:extLst>
          </p:cNvPr>
          <p:cNvSpPr>
            <a:spLocks noGrp="1" noRot="1" noChangeAspect="1" noChangeArrowheads="1" noTextEdit="1"/>
          </p:cNvSpPr>
          <p:nvPr>
            <p:ph type="sldImg" idx="2"/>
          </p:nvPr>
        </p:nvSpPr>
        <p:spPr bwMode="auto">
          <a:xfrm>
            <a:off x="3249613" y="504825"/>
            <a:ext cx="3370262" cy="25273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5C289DB4-F01C-724D-8B12-98777519D404}"/>
              </a:ext>
            </a:extLst>
          </p:cNvPr>
          <p:cNvSpPr>
            <a:spLocks noGrp="1" noChangeArrowheads="1"/>
          </p:cNvSpPr>
          <p:nvPr>
            <p:ph type="body" sz="quarter" idx="3"/>
          </p:nvPr>
        </p:nvSpPr>
        <p:spPr bwMode="auto">
          <a:xfrm>
            <a:off x="985838" y="3198813"/>
            <a:ext cx="7894637" cy="30321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3078" name="Rectangle 6">
            <a:extLst>
              <a:ext uri="{FF2B5EF4-FFF2-40B4-BE49-F238E27FC236}">
                <a16:creationId xmlns:a16="http://schemas.microsoft.com/office/drawing/2014/main" id="{0254C64B-085E-234C-ADE7-0EC9A84F816C}"/>
              </a:ext>
            </a:extLst>
          </p:cNvPr>
          <p:cNvSpPr>
            <a:spLocks noGrp="1" noChangeArrowheads="1"/>
          </p:cNvSpPr>
          <p:nvPr>
            <p:ph type="ftr" sz="quarter" idx="4"/>
          </p:nvPr>
        </p:nvSpPr>
        <p:spPr bwMode="auto">
          <a:xfrm>
            <a:off x="0" y="6397625"/>
            <a:ext cx="4276725" cy="3365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3079" name="Rectangle 7">
            <a:extLst>
              <a:ext uri="{FF2B5EF4-FFF2-40B4-BE49-F238E27FC236}">
                <a16:creationId xmlns:a16="http://schemas.microsoft.com/office/drawing/2014/main" id="{D5B1A5E7-A47E-574C-9A71-E0729249B950}"/>
              </a:ext>
            </a:extLst>
          </p:cNvPr>
          <p:cNvSpPr>
            <a:spLocks noGrp="1" noChangeArrowheads="1"/>
          </p:cNvSpPr>
          <p:nvPr>
            <p:ph type="sldNum" sz="quarter" idx="5"/>
          </p:nvPr>
        </p:nvSpPr>
        <p:spPr bwMode="auto">
          <a:xfrm>
            <a:off x="5588000" y="6397625"/>
            <a:ext cx="4276725" cy="3365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CEF836C-AF46-6140-B513-BDC0B1E12652}" type="slidenum">
              <a:rPr lang="ru-RU" altLang="ru-KZ"/>
              <a:pPr>
                <a:defRPr/>
              </a:pPr>
              <a:t>‹#›</a:t>
            </a:fld>
            <a:endParaRPr lang="ru-RU" altLang="ru-KZ"/>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2528143B-A8E9-B34B-9EE8-929586B805C8}"/>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ru-RU" altLang="ru-KZ"/>
              <a:t>МИНИСТЕРСТВО ОБРАЗОВАНИЯ И НАУКИ РЕСПУБЛИКИ КАЗАХСТАН</a:t>
            </a:r>
          </a:p>
        </p:txBody>
      </p:sp>
      <p:sp>
        <p:nvSpPr>
          <p:cNvPr id="16386" name="Rectangle 7">
            <a:extLst>
              <a:ext uri="{FF2B5EF4-FFF2-40B4-BE49-F238E27FC236}">
                <a16:creationId xmlns:a16="http://schemas.microsoft.com/office/drawing/2014/main" id="{8E22223D-291F-F143-9BB8-962BA71DE05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0921F9-1718-BC46-97FB-C4322557FFCD}" type="slidenum">
              <a:rPr lang="ru-RU" altLang="ru-KZ" smtClean="0"/>
              <a:pPr>
                <a:spcBef>
                  <a:spcPct val="0"/>
                </a:spcBef>
              </a:pPr>
              <a:t>1</a:t>
            </a:fld>
            <a:endParaRPr lang="ru-RU" altLang="ru-KZ"/>
          </a:p>
        </p:txBody>
      </p:sp>
      <p:sp>
        <p:nvSpPr>
          <p:cNvPr id="16387" name="Rectangle 2">
            <a:extLst>
              <a:ext uri="{FF2B5EF4-FFF2-40B4-BE49-F238E27FC236}">
                <a16:creationId xmlns:a16="http://schemas.microsoft.com/office/drawing/2014/main" id="{51B4D6DC-96CE-EF46-8C79-60FB6207623C}"/>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4EF18562-F6C3-9345-AA07-BF51F2C809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KZ" altLang="ru-K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a:extLst>
              <a:ext uri="{FF2B5EF4-FFF2-40B4-BE49-F238E27FC236}">
                <a16:creationId xmlns:a16="http://schemas.microsoft.com/office/drawing/2014/main" id="{CDB32228-8C0B-094E-8FA6-9E6E32711BE8}"/>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C27E0A55-4A9A-D64B-A9DE-CE09DDDA401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8A663D53-4B56-E743-A165-02B369E6C511}"/>
              </a:ext>
            </a:extLst>
          </p:cNvPr>
          <p:cNvSpPr>
            <a:spLocks noGrp="1" noChangeArrowheads="1"/>
          </p:cNvSpPr>
          <p:nvPr>
            <p:ph type="sldNum" sz="quarter" idx="12"/>
          </p:nvPr>
        </p:nvSpPr>
        <p:spPr>
          <a:ln/>
        </p:spPr>
        <p:txBody>
          <a:bodyPr/>
          <a:lstStyle>
            <a:lvl1pPr>
              <a:defRPr/>
            </a:lvl1pPr>
          </a:lstStyle>
          <a:p>
            <a:pPr>
              <a:defRPr/>
            </a:pPr>
            <a:fld id="{BD042FF3-E2B6-1B4A-825A-38689BAFA5D8}" type="slidenum">
              <a:rPr lang="ru-RU" altLang="ru-KZ"/>
              <a:pPr>
                <a:defRPr/>
              </a:pPr>
              <a:t>‹#›</a:t>
            </a:fld>
            <a:endParaRPr lang="ru-RU" altLang="ru-KZ"/>
          </a:p>
        </p:txBody>
      </p:sp>
    </p:spTree>
    <p:extLst>
      <p:ext uri="{BB962C8B-B14F-4D97-AF65-F5344CB8AC3E}">
        <p14:creationId xmlns:p14="http://schemas.microsoft.com/office/powerpoint/2010/main" val="979860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EB8586B4-4712-3944-9FBC-74DC72A35F67}"/>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FBCFEEA3-6C27-4541-B6C1-8500013D61A8}"/>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CB180452-E0B3-0945-A0B3-C8FD68F51366}"/>
              </a:ext>
            </a:extLst>
          </p:cNvPr>
          <p:cNvSpPr>
            <a:spLocks noGrp="1" noChangeArrowheads="1"/>
          </p:cNvSpPr>
          <p:nvPr>
            <p:ph type="sldNum" sz="quarter" idx="12"/>
          </p:nvPr>
        </p:nvSpPr>
        <p:spPr>
          <a:ln/>
        </p:spPr>
        <p:txBody>
          <a:bodyPr/>
          <a:lstStyle>
            <a:lvl1pPr>
              <a:defRPr/>
            </a:lvl1pPr>
          </a:lstStyle>
          <a:p>
            <a:pPr>
              <a:defRPr/>
            </a:pPr>
            <a:fld id="{4E591D44-6743-714A-904D-0BCCAC61758D}" type="slidenum">
              <a:rPr lang="ru-RU" altLang="ru-KZ"/>
              <a:pPr>
                <a:defRPr/>
              </a:pPr>
              <a:t>‹#›</a:t>
            </a:fld>
            <a:endParaRPr lang="ru-RU" altLang="ru-KZ"/>
          </a:p>
        </p:txBody>
      </p:sp>
    </p:spTree>
    <p:extLst>
      <p:ext uri="{BB962C8B-B14F-4D97-AF65-F5344CB8AC3E}">
        <p14:creationId xmlns:p14="http://schemas.microsoft.com/office/powerpoint/2010/main" val="405401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D9C456F7-5290-9441-9408-41602A1FCDE1}"/>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25EB85B0-203E-4A41-A009-4332499CE3D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6E55ED8C-A5C7-7442-BF28-04AA459813FC}"/>
              </a:ext>
            </a:extLst>
          </p:cNvPr>
          <p:cNvSpPr>
            <a:spLocks noGrp="1" noChangeArrowheads="1"/>
          </p:cNvSpPr>
          <p:nvPr>
            <p:ph type="sldNum" sz="quarter" idx="12"/>
          </p:nvPr>
        </p:nvSpPr>
        <p:spPr>
          <a:ln/>
        </p:spPr>
        <p:txBody>
          <a:bodyPr/>
          <a:lstStyle>
            <a:lvl1pPr>
              <a:defRPr/>
            </a:lvl1pPr>
          </a:lstStyle>
          <a:p>
            <a:pPr>
              <a:defRPr/>
            </a:pPr>
            <a:fld id="{D8065ED5-51F1-574A-8929-814AB2C5C9FA}" type="slidenum">
              <a:rPr lang="ru-RU" altLang="ru-KZ"/>
              <a:pPr>
                <a:defRPr/>
              </a:pPr>
              <a:t>‹#›</a:t>
            </a:fld>
            <a:endParaRPr lang="ru-RU" altLang="ru-KZ"/>
          </a:p>
        </p:txBody>
      </p:sp>
    </p:spTree>
    <p:extLst>
      <p:ext uri="{BB962C8B-B14F-4D97-AF65-F5344CB8AC3E}">
        <p14:creationId xmlns:p14="http://schemas.microsoft.com/office/powerpoint/2010/main" val="4037260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E5C97733-C955-6046-B70D-8AA344C25F71}"/>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A780FB27-DC18-2C45-B23F-2D4AA0C8F6D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DE1CC83D-9A18-E848-AAA0-E8E1DDCC0D89}"/>
              </a:ext>
            </a:extLst>
          </p:cNvPr>
          <p:cNvSpPr>
            <a:spLocks noGrp="1" noChangeArrowheads="1"/>
          </p:cNvSpPr>
          <p:nvPr>
            <p:ph type="sldNum" sz="quarter" idx="12"/>
          </p:nvPr>
        </p:nvSpPr>
        <p:spPr>
          <a:ln/>
        </p:spPr>
        <p:txBody>
          <a:bodyPr/>
          <a:lstStyle>
            <a:lvl1pPr>
              <a:defRPr/>
            </a:lvl1pPr>
          </a:lstStyle>
          <a:p>
            <a:pPr>
              <a:defRPr/>
            </a:pPr>
            <a:fld id="{F0C1A6C9-185A-344B-A934-C9ADEB98D515}" type="slidenum">
              <a:rPr lang="ru-RU" altLang="ru-KZ"/>
              <a:pPr>
                <a:defRPr/>
              </a:pPr>
              <a:t>‹#›</a:t>
            </a:fld>
            <a:endParaRPr lang="ru-RU" altLang="ru-KZ"/>
          </a:p>
        </p:txBody>
      </p:sp>
    </p:spTree>
    <p:extLst>
      <p:ext uri="{BB962C8B-B14F-4D97-AF65-F5344CB8AC3E}">
        <p14:creationId xmlns:p14="http://schemas.microsoft.com/office/powerpoint/2010/main" val="79770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id="{203C4673-EA00-EE46-B005-F592753EC16C}"/>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E898EB70-DACB-CB4B-A3B6-D17CE608FEE8}"/>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7BCD23B1-129F-3743-91D3-F8BC812A2934}"/>
              </a:ext>
            </a:extLst>
          </p:cNvPr>
          <p:cNvSpPr>
            <a:spLocks noGrp="1" noChangeArrowheads="1"/>
          </p:cNvSpPr>
          <p:nvPr>
            <p:ph type="sldNum" sz="quarter" idx="12"/>
          </p:nvPr>
        </p:nvSpPr>
        <p:spPr>
          <a:ln/>
        </p:spPr>
        <p:txBody>
          <a:bodyPr/>
          <a:lstStyle>
            <a:lvl1pPr>
              <a:defRPr/>
            </a:lvl1pPr>
          </a:lstStyle>
          <a:p>
            <a:pPr>
              <a:defRPr/>
            </a:pPr>
            <a:fld id="{16BD2A71-2543-8349-82D7-8701B3858637}" type="slidenum">
              <a:rPr lang="ru-RU" altLang="ru-KZ"/>
              <a:pPr>
                <a:defRPr/>
              </a:pPr>
              <a:t>‹#›</a:t>
            </a:fld>
            <a:endParaRPr lang="ru-RU" altLang="ru-KZ"/>
          </a:p>
        </p:txBody>
      </p:sp>
    </p:spTree>
    <p:extLst>
      <p:ext uri="{BB962C8B-B14F-4D97-AF65-F5344CB8AC3E}">
        <p14:creationId xmlns:p14="http://schemas.microsoft.com/office/powerpoint/2010/main" val="753301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80CA8268-5334-D744-B4C6-CFB0DCB7528B}"/>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A34955FC-7C43-A843-9A7A-0A7FEDA09BF5}"/>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8480AFB7-F8D5-2D46-AA35-5832EAD4C894}"/>
              </a:ext>
            </a:extLst>
          </p:cNvPr>
          <p:cNvSpPr>
            <a:spLocks noGrp="1" noChangeArrowheads="1"/>
          </p:cNvSpPr>
          <p:nvPr>
            <p:ph type="sldNum" sz="quarter" idx="12"/>
          </p:nvPr>
        </p:nvSpPr>
        <p:spPr>
          <a:ln/>
        </p:spPr>
        <p:txBody>
          <a:bodyPr/>
          <a:lstStyle>
            <a:lvl1pPr>
              <a:defRPr/>
            </a:lvl1pPr>
          </a:lstStyle>
          <a:p>
            <a:pPr>
              <a:defRPr/>
            </a:pPr>
            <a:fld id="{0A9274A4-697C-9847-A274-2C7868084FEC}" type="slidenum">
              <a:rPr lang="ru-RU" altLang="ru-KZ"/>
              <a:pPr>
                <a:defRPr/>
              </a:pPr>
              <a:t>‹#›</a:t>
            </a:fld>
            <a:endParaRPr lang="ru-RU" altLang="ru-KZ"/>
          </a:p>
        </p:txBody>
      </p:sp>
    </p:spTree>
    <p:extLst>
      <p:ext uri="{BB962C8B-B14F-4D97-AF65-F5344CB8AC3E}">
        <p14:creationId xmlns:p14="http://schemas.microsoft.com/office/powerpoint/2010/main" val="238904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72C6DD5E-C8C4-5149-B0BD-3B26E097013A}"/>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9B7A4F5E-4B39-4841-9190-EFD515A69FE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C4E326A8-1378-694A-9430-AD39C46DB0F4}"/>
              </a:ext>
            </a:extLst>
          </p:cNvPr>
          <p:cNvSpPr>
            <a:spLocks noGrp="1" noChangeArrowheads="1"/>
          </p:cNvSpPr>
          <p:nvPr>
            <p:ph type="sldNum" sz="quarter" idx="12"/>
          </p:nvPr>
        </p:nvSpPr>
        <p:spPr>
          <a:ln/>
        </p:spPr>
        <p:txBody>
          <a:bodyPr/>
          <a:lstStyle>
            <a:lvl1pPr>
              <a:defRPr/>
            </a:lvl1pPr>
          </a:lstStyle>
          <a:p>
            <a:pPr>
              <a:defRPr/>
            </a:pPr>
            <a:fld id="{21BDCD25-2D35-5542-8BF3-BB41F6C52517}" type="slidenum">
              <a:rPr lang="ru-RU" altLang="ru-KZ"/>
              <a:pPr>
                <a:defRPr/>
              </a:pPr>
              <a:t>‹#›</a:t>
            </a:fld>
            <a:endParaRPr lang="ru-RU" altLang="ru-KZ"/>
          </a:p>
        </p:txBody>
      </p:sp>
    </p:spTree>
    <p:extLst>
      <p:ext uri="{BB962C8B-B14F-4D97-AF65-F5344CB8AC3E}">
        <p14:creationId xmlns:p14="http://schemas.microsoft.com/office/powerpoint/2010/main" val="507938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2DB608D6-E005-634E-A54E-7DEC3ADFF833}"/>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0B4725A4-9570-6642-BBDB-9727A02DAC9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FA944E27-BA79-6045-B661-16E6F8270482}"/>
              </a:ext>
            </a:extLst>
          </p:cNvPr>
          <p:cNvSpPr>
            <a:spLocks noGrp="1" noChangeArrowheads="1"/>
          </p:cNvSpPr>
          <p:nvPr>
            <p:ph type="sldNum" sz="quarter" idx="12"/>
          </p:nvPr>
        </p:nvSpPr>
        <p:spPr>
          <a:ln/>
        </p:spPr>
        <p:txBody>
          <a:bodyPr/>
          <a:lstStyle>
            <a:lvl1pPr>
              <a:defRPr/>
            </a:lvl1pPr>
          </a:lstStyle>
          <a:p>
            <a:pPr>
              <a:defRPr/>
            </a:pPr>
            <a:fld id="{26958012-2D66-9146-A368-258B6273C0C5}" type="slidenum">
              <a:rPr lang="ru-RU" altLang="ru-KZ"/>
              <a:pPr>
                <a:defRPr/>
              </a:pPr>
              <a:t>‹#›</a:t>
            </a:fld>
            <a:endParaRPr lang="ru-RU" altLang="ru-KZ"/>
          </a:p>
        </p:txBody>
      </p:sp>
    </p:spTree>
    <p:extLst>
      <p:ext uri="{BB962C8B-B14F-4D97-AF65-F5344CB8AC3E}">
        <p14:creationId xmlns:p14="http://schemas.microsoft.com/office/powerpoint/2010/main" val="4012501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E03BD95-1066-C042-9BD4-F232188214C0}"/>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id="{F8294336-FC08-CE4C-A479-D45E91A9247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id="{2CDB2723-F739-274D-80AA-83027A1053BF}"/>
              </a:ext>
            </a:extLst>
          </p:cNvPr>
          <p:cNvSpPr>
            <a:spLocks noGrp="1" noChangeArrowheads="1"/>
          </p:cNvSpPr>
          <p:nvPr>
            <p:ph type="sldNum" sz="quarter" idx="12"/>
          </p:nvPr>
        </p:nvSpPr>
        <p:spPr>
          <a:ln/>
        </p:spPr>
        <p:txBody>
          <a:bodyPr/>
          <a:lstStyle>
            <a:lvl1pPr>
              <a:defRPr/>
            </a:lvl1pPr>
          </a:lstStyle>
          <a:p>
            <a:pPr>
              <a:defRPr/>
            </a:pPr>
            <a:fld id="{A89C7FAB-8320-CE4C-A7FA-66D011F2C465}" type="slidenum">
              <a:rPr lang="ru-RU" altLang="ru-KZ"/>
              <a:pPr>
                <a:defRPr/>
              </a:pPr>
              <a:t>‹#›</a:t>
            </a:fld>
            <a:endParaRPr lang="ru-RU" altLang="ru-KZ"/>
          </a:p>
        </p:txBody>
      </p:sp>
    </p:spTree>
    <p:extLst>
      <p:ext uri="{BB962C8B-B14F-4D97-AF65-F5344CB8AC3E}">
        <p14:creationId xmlns:p14="http://schemas.microsoft.com/office/powerpoint/2010/main" val="2455500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DB299775-ED2A-5647-B550-CC636124EB8F}"/>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E75A0D3C-1E28-A649-9111-7FE528B8925A}"/>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F52DC79F-4FFB-9F49-A8C0-72E3543B9E79}"/>
              </a:ext>
            </a:extLst>
          </p:cNvPr>
          <p:cNvSpPr>
            <a:spLocks noGrp="1" noChangeArrowheads="1"/>
          </p:cNvSpPr>
          <p:nvPr>
            <p:ph type="sldNum" sz="quarter" idx="12"/>
          </p:nvPr>
        </p:nvSpPr>
        <p:spPr>
          <a:ln/>
        </p:spPr>
        <p:txBody>
          <a:bodyPr/>
          <a:lstStyle>
            <a:lvl1pPr>
              <a:defRPr/>
            </a:lvl1pPr>
          </a:lstStyle>
          <a:p>
            <a:pPr>
              <a:defRPr/>
            </a:pPr>
            <a:fld id="{1A401D5C-D820-E745-B4E4-31CF5A88B7E0}" type="slidenum">
              <a:rPr lang="ru-RU" altLang="ru-KZ"/>
              <a:pPr>
                <a:defRPr/>
              </a:pPr>
              <a:t>‹#›</a:t>
            </a:fld>
            <a:endParaRPr lang="ru-RU" altLang="ru-KZ"/>
          </a:p>
        </p:txBody>
      </p:sp>
    </p:spTree>
    <p:extLst>
      <p:ext uri="{BB962C8B-B14F-4D97-AF65-F5344CB8AC3E}">
        <p14:creationId xmlns:p14="http://schemas.microsoft.com/office/powerpoint/2010/main" val="335786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33D47E66-F84E-3B46-8D6A-6332D932EC37}"/>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E3804E7D-0D02-A647-BE72-BF966714CB3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279CC3DC-4339-274F-822D-A71C5D5E4D8E}"/>
              </a:ext>
            </a:extLst>
          </p:cNvPr>
          <p:cNvSpPr>
            <a:spLocks noGrp="1" noChangeArrowheads="1"/>
          </p:cNvSpPr>
          <p:nvPr>
            <p:ph type="sldNum" sz="quarter" idx="12"/>
          </p:nvPr>
        </p:nvSpPr>
        <p:spPr>
          <a:ln/>
        </p:spPr>
        <p:txBody>
          <a:bodyPr/>
          <a:lstStyle>
            <a:lvl1pPr>
              <a:defRPr/>
            </a:lvl1pPr>
          </a:lstStyle>
          <a:p>
            <a:pPr>
              <a:defRPr/>
            </a:pPr>
            <a:fld id="{05E3075C-010A-3841-B8DD-A0EBB66ECD7B}" type="slidenum">
              <a:rPr lang="ru-RU" altLang="ru-KZ"/>
              <a:pPr>
                <a:defRPr/>
              </a:pPr>
              <a:t>‹#›</a:t>
            </a:fld>
            <a:endParaRPr lang="ru-RU" altLang="ru-KZ"/>
          </a:p>
        </p:txBody>
      </p:sp>
    </p:spTree>
    <p:extLst>
      <p:ext uri="{BB962C8B-B14F-4D97-AF65-F5344CB8AC3E}">
        <p14:creationId xmlns:p14="http://schemas.microsoft.com/office/powerpoint/2010/main" val="998245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1D33A79-6C1A-804F-B148-09E4FFF4B55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KZ"/>
              <a:t>Образец заголовка</a:t>
            </a:r>
          </a:p>
        </p:txBody>
      </p:sp>
      <p:sp>
        <p:nvSpPr>
          <p:cNvPr id="1027" name="Rectangle 3">
            <a:extLst>
              <a:ext uri="{FF2B5EF4-FFF2-40B4-BE49-F238E27FC236}">
                <a16:creationId xmlns:a16="http://schemas.microsoft.com/office/drawing/2014/main" id="{FF85AB91-FF36-014B-A1C9-9498A44AA52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KZ"/>
              <a:t>Образец текста</a:t>
            </a:r>
          </a:p>
          <a:p>
            <a:pPr lvl="1"/>
            <a:r>
              <a:rPr lang="ru-RU" altLang="ru-KZ"/>
              <a:t>Второй уровень</a:t>
            </a:r>
          </a:p>
          <a:p>
            <a:pPr lvl="2"/>
            <a:r>
              <a:rPr lang="ru-RU" altLang="ru-KZ"/>
              <a:t>Третий уровень</a:t>
            </a:r>
          </a:p>
          <a:p>
            <a:pPr lvl="3"/>
            <a:r>
              <a:rPr lang="ru-RU" altLang="ru-KZ"/>
              <a:t>Четвертый уровень</a:t>
            </a:r>
          </a:p>
          <a:p>
            <a:pPr lvl="4"/>
            <a:r>
              <a:rPr lang="ru-RU" altLang="ru-KZ"/>
              <a:t>Пятый уровень</a:t>
            </a:r>
          </a:p>
        </p:txBody>
      </p:sp>
      <p:sp>
        <p:nvSpPr>
          <p:cNvPr id="1028" name="Rectangle 4">
            <a:extLst>
              <a:ext uri="{FF2B5EF4-FFF2-40B4-BE49-F238E27FC236}">
                <a16:creationId xmlns:a16="http://schemas.microsoft.com/office/drawing/2014/main" id="{065C310B-6E4B-A249-BB7B-D22B59CC36CC}"/>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ru-RU"/>
          </a:p>
        </p:txBody>
      </p:sp>
      <p:sp>
        <p:nvSpPr>
          <p:cNvPr id="1029" name="Rectangle 5">
            <a:extLst>
              <a:ext uri="{FF2B5EF4-FFF2-40B4-BE49-F238E27FC236}">
                <a16:creationId xmlns:a16="http://schemas.microsoft.com/office/drawing/2014/main" id="{AD4F382B-42C5-AF4B-8C23-488A35CDB767}"/>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ru-RU"/>
          </a:p>
        </p:txBody>
      </p:sp>
      <p:sp>
        <p:nvSpPr>
          <p:cNvPr id="1030" name="Rectangle 6">
            <a:extLst>
              <a:ext uri="{FF2B5EF4-FFF2-40B4-BE49-F238E27FC236}">
                <a16:creationId xmlns:a16="http://schemas.microsoft.com/office/drawing/2014/main" id="{F831C22D-5B50-4C48-9C15-7B5DAADC18E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41646C5-2950-C244-AC11-261547870150}" type="slidenum">
              <a:rPr lang="ru-RU" altLang="ru-KZ"/>
              <a:pPr>
                <a:defRPr/>
              </a:pPr>
              <a:t>‹#›</a:t>
            </a:fld>
            <a:endParaRPr lang="ru-RU" altLang="ru-K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ota-vesna@yandex.k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kgd.gov.kz/ru/content/tamozhennyy-reestr-obektov-intellektualnoy-sobstvennosti-1"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publicationethics.org/"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rasep.ru/images/docs/declaration_anri_2016.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publicationethics.org/" TargetMode="External"/><Relationship Id="rId2" Type="http://schemas.openxmlformats.org/officeDocument/2006/relationships/hyperlink" Target="https://articlekz.com/article/19930" TargetMode="External"/><Relationship Id="rId1" Type="http://schemas.openxmlformats.org/officeDocument/2006/relationships/slideLayout" Target="../slideLayouts/slideLayout7.xml"/><Relationship Id="rId4" Type="http://schemas.openxmlformats.org/officeDocument/2006/relationships/hyperlink" Target="http://rasep.ru/images/docs/declaration_anri_2016.pd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Номер слайда 5">
            <a:extLst>
              <a:ext uri="{FF2B5EF4-FFF2-40B4-BE49-F238E27FC236}">
                <a16:creationId xmlns:a16="http://schemas.microsoft.com/office/drawing/2014/main" id="{A13A2D97-28F4-D745-BEE3-6871CEB0991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39FAD6D-893C-5643-AE82-2B737B150995}" type="slidenum">
              <a:rPr lang="ru-RU" altLang="ru-KZ" sz="1400" smtClean="0"/>
              <a:pPr>
                <a:spcBef>
                  <a:spcPct val="0"/>
                </a:spcBef>
                <a:buFontTx/>
                <a:buNone/>
              </a:pPr>
              <a:t>1</a:t>
            </a:fld>
            <a:endParaRPr lang="ru-RU" altLang="ru-KZ" sz="1400"/>
          </a:p>
        </p:txBody>
      </p:sp>
      <p:sp>
        <p:nvSpPr>
          <p:cNvPr id="2" name="Rectangle 2">
            <a:extLst>
              <a:ext uri="{FF2B5EF4-FFF2-40B4-BE49-F238E27FC236}">
                <a16:creationId xmlns:a16="http://schemas.microsoft.com/office/drawing/2014/main" id="{5276F2D5-7ED5-7249-B948-6349206B68D1}"/>
              </a:ext>
            </a:extLst>
          </p:cNvPr>
          <p:cNvSpPr>
            <a:spLocks noGrp="1" noChangeArrowheads="1"/>
          </p:cNvSpPr>
          <p:nvPr>
            <p:ph type="ctrTitle"/>
          </p:nvPr>
        </p:nvSpPr>
        <p:spPr>
          <a:xfrm>
            <a:off x="322263" y="2008188"/>
            <a:ext cx="8496300" cy="1574800"/>
          </a:xfrm>
          <a:effectLst>
            <a:outerShdw dist="53882" dir="2700000" algn="ctr" rotWithShape="0">
              <a:srgbClr val="CCECFF"/>
            </a:outerShdw>
          </a:effectLst>
        </p:spPr>
        <p:txBody>
          <a:bodyPr/>
          <a:lstStyle/>
          <a:p>
            <a:r>
              <a:rPr lang="ru-RU" sz="3200" b="1" smtClean="0">
                <a:solidFill>
                  <a:schemeClr val="accent5">
                    <a:lumMod val="50000"/>
                  </a:schemeClr>
                </a:solidFill>
              </a:rPr>
              <a:t>МЕТ 3222 Защита </a:t>
            </a:r>
            <a:r>
              <a:rPr lang="ru-RU" sz="3200" b="1" dirty="0">
                <a:solidFill>
                  <a:schemeClr val="accent5">
                    <a:lumMod val="50000"/>
                  </a:schemeClr>
                </a:solidFill>
              </a:rPr>
              <a:t>интеллектуальной собственности. Этические нормы, авторское право</a:t>
            </a:r>
            <a:endParaRPr lang="ru-KZ" sz="3200" b="1" dirty="0">
              <a:solidFill>
                <a:schemeClr val="accent5">
                  <a:lumMod val="50000"/>
                </a:schemeClr>
              </a:solidFill>
            </a:endParaRPr>
          </a:p>
        </p:txBody>
      </p:sp>
      <p:sp>
        <p:nvSpPr>
          <p:cNvPr id="15363" name="Rectangle 3">
            <a:extLst>
              <a:ext uri="{FF2B5EF4-FFF2-40B4-BE49-F238E27FC236}">
                <a16:creationId xmlns:a16="http://schemas.microsoft.com/office/drawing/2014/main" id="{30F249D2-A289-AB44-A96C-ABCEE1C1036B}"/>
              </a:ext>
            </a:extLst>
          </p:cNvPr>
          <p:cNvSpPr>
            <a:spLocks noGrp="1" noChangeArrowheads="1"/>
          </p:cNvSpPr>
          <p:nvPr>
            <p:ph type="subTitle" idx="1"/>
          </p:nvPr>
        </p:nvSpPr>
        <p:spPr>
          <a:xfrm>
            <a:off x="1371600" y="4749800"/>
            <a:ext cx="6400800" cy="1774825"/>
          </a:xfrm>
        </p:spPr>
        <p:txBody>
          <a:bodyPr/>
          <a:lstStyle/>
          <a:p>
            <a:pPr eaLnBrk="1" hangingPunct="1"/>
            <a:r>
              <a:rPr lang="ru-RU" altLang="ru-KZ" sz="2000" u="sng">
                <a:solidFill>
                  <a:schemeClr val="accent2"/>
                </a:solidFill>
              </a:rPr>
              <a:t>Усольцева Галина Александровна</a:t>
            </a:r>
          </a:p>
          <a:p>
            <a:pPr eaLnBrk="1" hangingPunct="1"/>
            <a:r>
              <a:rPr lang="ru-RU" altLang="ru-KZ" sz="1000">
                <a:solidFill>
                  <a:schemeClr val="accent2"/>
                </a:solidFill>
              </a:rPr>
              <a:t>(ФИО преподавателя)</a:t>
            </a:r>
          </a:p>
          <a:p>
            <a:pPr eaLnBrk="1" hangingPunct="1"/>
            <a:endParaRPr lang="ru-RU" altLang="ru-KZ" sz="1000">
              <a:solidFill>
                <a:schemeClr val="accent2"/>
              </a:solidFill>
            </a:endParaRPr>
          </a:p>
          <a:p>
            <a:pPr eaLnBrk="1" hangingPunct="1"/>
            <a:r>
              <a:rPr lang="en-US" altLang="ru-KZ" sz="2000">
                <a:solidFill>
                  <a:schemeClr val="accent2"/>
                </a:solidFill>
                <a:hlinkClick r:id="rId3"/>
              </a:rPr>
              <a:t>nota-vesna@yandex.kz</a:t>
            </a:r>
            <a:r>
              <a:rPr lang="en-US" altLang="ru-KZ" sz="2000">
                <a:solidFill>
                  <a:schemeClr val="accent2"/>
                </a:solidFill>
              </a:rPr>
              <a:t> </a:t>
            </a:r>
            <a:r>
              <a:rPr lang="ru-RU" altLang="ru-KZ" sz="2000">
                <a:solidFill>
                  <a:schemeClr val="accent2"/>
                </a:solidFill>
              </a:rPr>
              <a:t>         </a:t>
            </a:r>
            <a:endParaRPr lang="en-US" altLang="ru-KZ" sz="2000">
              <a:solidFill>
                <a:schemeClr val="accent2"/>
              </a:solidFill>
            </a:endParaRPr>
          </a:p>
          <a:p>
            <a:pPr eaLnBrk="1" hangingPunct="1"/>
            <a:r>
              <a:rPr lang="ru-RU" altLang="ru-KZ" sz="2000" u="sng">
                <a:solidFill>
                  <a:schemeClr val="accent2"/>
                </a:solidFill>
              </a:rPr>
              <a:t>+7-701-742-95-22</a:t>
            </a:r>
            <a:endParaRPr lang="ru-RU" altLang="ru-KZ" sz="1000" u="sng">
              <a:solidFill>
                <a:schemeClr val="accent2"/>
              </a:solidFill>
            </a:endParaRPr>
          </a:p>
          <a:p>
            <a:pPr eaLnBrk="1" hangingPunct="1"/>
            <a:endParaRPr lang="ru-RU" altLang="ru-KZ" sz="1000">
              <a:solidFill>
                <a:schemeClr val="accent2"/>
              </a:solidFill>
            </a:endParaRPr>
          </a:p>
        </p:txBody>
      </p:sp>
      <p:sp>
        <p:nvSpPr>
          <p:cNvPr id="15364" name="Rectangle 5">
            <a:extLst>
              <a:ext uri="{FF2B5EF4-FFF2-40B4-BE49-F238E27FC236}">
                <a16:creationId xmlns:a16="http://schemas.microsoft.com/office/drawing/2014/main" id="{66193609-BE5F-9348-8AD4-EAA6B6696536}"/>
              </a:ext>
            </a:extLst>
          </p:cNvPr>
          <p:cNvSpPr>
            <a:spLocks noChangeArrowheads="1"/>
          </p:cNvSpPr>
          <p:nvPr/>
        </p:nvSpPr>
        <p:spPr bwMode="auto">
          <a:xfrm>
            <a:off x="755650" y="5492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KZ" sz="1400" u="sng">
                <a:solidFill>
                  <a:schemeClr val="accent2"/>
                </a:solidFill>
              </a:rPr>
              <a:t>Металлургические процессы, теплотехника и технологии специальных материалов</a:t>
            </a:r>
            <a:br>
              <a:rPr lang="ru-RU" altLang="ru-KZ" sz="1400" u="sng">
                <a:solidFill>
                  <a:schemeClr val="accent2"/>
                </a:solidFill>
              </a:rPr>
            </a:br>
            <a:r>
              <a:rPr lang="ru-RU" altLang="ru-KZ" sz="1200">
                <a:solidFill>
                  <a:schemeClr val="accent2"/>
                </a:solidFill>
              </a:rPr>
              <a:t>(кафедра)</a:t>
            </a:r>
            <a:br>
              <a:rPr lang="ru-RU" altLang="ru-KZ" sz="1200">
                <a:solidFill>
                  <a:schemeClr val="accent2"/>
                </a:solidFill>
              </a:rPr>
            </a:br>
            <a:r>
              <a:rPr lang="ru-RU" altLang="ru-KZ" sz="1200">
                <a:solidFill>
                  <a:schemeClr val="accent2"/>
                </a:solidFill>
              </a:rPr>
              <a:t/>
            </a:r>
            <a:br>
              <a:rPr lang="ru-RU" altLang="ru-KZ" sz="1200">
                <a:solidFill>
                  <a:schemeClr val="accent2"/>
                </a:solidFill>
              </a:rPr>
            </a:br>
            <a:r>
              <a:rPr lang="ru-RU" altLang="ru-KZ" sz="2000" b="1" u="sng">
                <a:solidFill>
                  <a:srgbClr val="C00000"/>
                </a:solidFill>
              </a:rPr>
              <a:t>Методы научных исследований</a:t>
            </a:r>
            <a:r>
              <a:rPr lang="ru-RU" altLang="ru-KZ" sz="2000">
                <a:solidFill>
                  <a:schemeClr val="accent2"/>
                </a:solidFill>
              </a:rPr>
              <a:t/>
            </a:r>
            <a:br>
              <a:rPr lang="ru-RU" altLang="ru-KZ" sz="2000">
                <a:solidFill>
                  <a:schemeClr val="accent2"/>
                </a:solidFill>
              </a:rPr>
            </a:br>
            <a:r>
              <a:rPr lang="ru-RU" altLang="ru-KZ" sz="1200">
                <a:solidFill>
                  <a:schemeClr val="accent2"/>
                </a:solidFill>
              </a:rPr>
              <a:t>(дисциплина)</a:t>
            </a:r>
            <a:br>
              <a:rPr lang="ru-RU" altLang="ru-KZ" sz="1200">
                <a:solidFill>
                  <a:schemeClr val="accent2"/>
                </a:solidFill>
              </a:rPr>
            </a:br>
            <a:endParaRPr lang="ru-RU" altLang="ru-KZ" sz="1200">
              <a:solidFill>
                <a:schemeClr val="accent2"/>
              </a:solidFill>
            </a:endParaRPr>
          </a:p>
        </p:txBody>
      </p:sp>
      <p:sp>
        <p:nvSpPr>
          <p:cNvPr id="15365" name="Rectangle 7">
            <a:extLst>
              <a:ext uri="{FF2B5EF4-FFF2-40B4-BE49-F238E27FC236}">
                <a16:creationId xmlns:a16="http://schemas.microsoft.com/office/drawing/2014/main" id="{7C057343-2F8A-D542-A9A8-9BF8A2E5D481}"/>
              </a:ext>
            </a:extLst>
          </p:cNvPr>
          <p:cNvSpPr>
            <a:spLocks noChangeArrowheads="1"/>
          </p:cNvSpPr>
          <p:nvPr/>
        </p:nvSpPr>
        <p:spPr bwMode="auto">
          <a:xfrm>
            <a:off x="1006475" y="3860800"/>
            <a:ext cx="7129463"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ru-RU" altLang="ru-KZ" sz="2000" dirty="0">
                <a:solidFill>
                  <a:schemeClr val="accent2"/>
                </a:solidFill>
              </a:rPr>
              <a:t>Практическое занятие №_14_</a:t>
            </a:r>
          </a:p>
          <a:p>
            <a:pPr algn="ctr" eaLnBrk="1" hangingPunct="1">
              <a:buFontTx/>
              <a:buNone/>
            </a:pPr>
            <a:r>
              <a:rPr lang="ru-RU" altLang="ru-KZ" sz="2000" dirty="0">
                <a:solidFill>
                  <a:schemeClr val="accent2"/>
                </a:solidFill>
              </a:rPr>
              <a:t>1 академический час</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Номер слайда 3">
            <a:extLst>
              <a:ext uri="{FF2B5EF4-FFF2-40B4-BE49-F238E27FC236}">
                <a16:creationId xmlns:a16="http://schemas.microsoft.com/office/drawing/2014/main" id="{82B8F8D0-C7EC-6644-A585-71A58D21C41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9807301-094D-6A48-B70A-150791FB0EE1}" type="slidenum">
              <a:rPr lang="ru-RU" altLang="ru-KZ" sz="1400" smtClean="0"/>
              <a:pPr>
                <a:spcBef>
                  <a:spcPct val="0"/>
                </a:spcBef>
                <a:buFontTx/>
                <a:buNone/>
              </a:pPr>
              <a:t>10</a:t>
            </a:fld>
            <a:endParaRPr lang="ru-RU" altLang="ru-KZ" sz="1400"/>
          </a:p>
        </p:txBody>
      </p:sp>
      <p:sp>
        <p:nvSpPr>
          <p:cNvPr id="2" name="TextBox 1">
            <a:extLst>
              <a:ext uri="{FF2B5EF4-FFF2-40B4-BE49-F238E27FC236}">
                <a16:creationId xmlns:a16="http://schemas.microsoft.com/office/drawing/2014/main" id="{D991E0C2-9325-584A-8C9D-08B3F9704156}"/>
              </a:ext>
            </a:extLst>
          </p:cNvPr>
          <p:cNvSpPr txBox="1"/>
          <p:nvPr/>
        </p:nvSpPr>
        <p:spPr>
          <a:xfrm>
            <a:off x="190500" y="131763"/>
            <a:ext cx="8629650" cy="461665"/>
          </a:xfrm>
          <a:prstGeom prst="rect">
            <a:avLst/>
          </a:prstGeom>
          <a:noFill/>
        </p:spPr>
        <p:txBody>
          <a:bodyPr>
            <a:spAutoFit/>
          </a:bodyPr>
          <a:lstStyle/>
          <a:p>
            <a:pPr>
              <a:defRPr/>
            </a:pPr>
            <a:r>
              <a:rPr lang="kk-KZ" sz="2400" b="1" dirty="0">
                <a:solidFill>
                  <a:schemeClr val="accent1">
                    <a:lumMod val="50000"/>
                  </a:schemeClr>
                </a:solidFill>
              </a:rPr>
              <a:t>4</a:t>
            </a:r>
            <a:r>
              <a:rPr lang="kk-KZ" sz="2400" b="1" dirty="0">
                <a:solidFill>
                  <a:schemeClr val="accent5">
                    <a:lumMod val="50000"/>
                  </a:schemeClr>
                </a:solidFill>
              </a:rPr>
              <a:t>. Субъект </a:t>
            </a:r>
            <a:r>
              <a:rPr lang="kk-KZ" sz="2400" b="1" dirty="0" err="1">
                <a:solidFill>
                  <a:schemeClr val="accent5">
                    <a:lumMod val="50000"/>
                  </a:schemeClr>
                </a:solidFill>
              </a:rPr>
              <a:t>авторского</a:t>
            </a:r>
            <a:r>
              <a:rPr lang="kk-KZ" sz="2400" b="1" dirty="0">
                <a:solidFill>
                  <a:schemeClr val="accent5">
                    <a:lumMod val="50000"/>
                  </a:schemeClr>
                </a:solidFill>
              </a:rPr>
              <a:t> </a:t>
            </a:r>
            <a:r>
              <a:rPr lang="kk-KZ" sz="2400" b="1" dirty="0" err="1">
                <a:solidFill>
                  <a:schemeClr val="accent5">
                    <a:lumMod val="50000"/>
                  </a:schemeClr>
                </a:solidFill>
              </a:rPr>
              <a:t>права</a:t>
            </a:r>
            <a:endParaRPr lang="ru-KZ" sz="2400" b="1" dirty="0">
              <a:solidFill>
                <a:schemeClr val="accent1">
                  <a:lumMod val="50000"/>
                </a:schemeClr>
              </a:solidFill>
            </a:endParaRPr>
          </a:p>
        </p:txBody>
      </p:sp>
      <p:sp>
        <p:nvSpPr>
          <p:cNvPr id="5" name="TextBox 4">
            <a:extLst>
              <a:ext uri="{FF2B5EF4-FFF2-40B4-BE49-F238E27FC236}">
                <a16:creationId xmlns:a16="http://schemas.microsoft.com/office/drawing/2014/main" id="{59186D85-FB1B-F34F-89BE-B7A1A4B3EFA8}"/>
              </a:ext>
            </a:extLst>
          </p:cNvPr>
          <p:cNvSpPr txBox="1"/>
          <p:nvPr/>
        </p:nvSpPr>
        <p:spPr>
          <a:xfrm>
            <a:off x="5436096" y="5733256"/>
            <a:ext cx="3168352" cy="432048"/>
          </a:xfrm>
          <a:prstGeom prst="rect">
            <a:avLst/>
          </a:prstGeom>
          <a:solidFill>
            <a:schemeClr val="bg1"/>
          </a:solidFill>
        </p:spPr>
        <p:txBody>
          <a:bodyPr wrap="square" rtlCol="0">
            <a:spAutoFit/>
          </a:bodyPr>
          <a:lstStyle/>
          <a:p>
            <a:endParaRPr lang="ru-KZ" dirty="0"/>
          </a:p>
        </p:txBody>
      </p:sp>
      <p:pic>
        <p:nvPicPr>
          <p:cNvPr id="3" name="Рисунок 2">
            <a:extLst>
              <a:ext uri="{FF2B5EF4-FFF2-40B4-BE49-F238E27FC236}">
                <a16:creationId xmlns:a16="http://schemas.microsoft.com/office/drawing/2014/main" id="{96F9C92D-BBFB-0947-B81A-35C983F30ED9}"/>
              </a:ext>
            </a:extLst>
          </p:cNvPr>
          <p:cNvPicPr>
            <a:picLocks noChangeAspect="1"/>
          </p:cNvPicPr>
          <p:nvPr/>
        </p:nvPicPr>
        <p:blipFill>
          <a:blip r:embed="rId2"/>
          <a:stretch>
            <a:fillRect/>
          </a:stretch>
        </p:blipFill>
        <p:spPr>
          <a:xfrm>
            <a:off x="625475" y="996156"/>
            <a:ext cx="7759700" cy="4737100"/>
          </a:xfrm>
          <a:prstGeom prst="rect">
            <a:avLst/>
          </a:prstGeom>
        </p:spPr>
      </p:pic>
    </p:spTree>
    <p:extLst>
      <p:ext uri="{BB962C8B-B14F-4D97-AF65-F5344CB8AC3E}">
        <p14:creationId xmlns:p14="http://schemas.microsoft.com/office/powerpoint/2010/main" val="236484663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Номер слайда 3">
            <a:extLst>
              <a:ext uri="{FF2B5EF4-FFF2-40B4-BE49-F238E27FC236}">
                <a16:creationId xmlns:a16="http://schemas.microsoft.com/office/drawing/2014/main" id="{82B8F8D0-C7EC-6644-A585-71A58D21C41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9807301-094D-6A48-B70A-150791FB0EE1}" type="slidenum">
              <a:rPr lang="ru-RU" altLang="ru-KZ" sz="1400" smtClean="0"/>
              <a:pPr>
                <a:spcBef>
                  <a:spcPct val="0"/>
                </a:spcBef>
                <a:buFontTx/>
                <a:buNone/>
              </a:pPr>
              <a:t>11</a:t>
            </a:fld>
            <a:endParaRPr lang="ru-RU" altLang="ru-KZ" sz="1400"/>
          </a:p>
        </p:txBody>
      </p:sp>
      <p:sp>
        <p:nvSpPr>
          <p:cNvPr id="2" name="TextBox 1">
            <a:extLst>
              <a:ext uri="{FF2B5EF4-FFF2-40B4-BE49-F238E27FC236}">
                <a16:creationId xmlns:a16="http://schemas.microsoft.com/office/drawing/2014/main" id="{D991E0C2-9325-584A-8C9D-08B3F9704156}"/>
              </a:ext>
            </a:extLst>
          </p:cNvPr>
          <p:cNvSpPr txBox="1"/>
          <p:nvPr/>
        </p:nvSpPr>
        <p:spPr>
          <a:xfrm>
            <a:off x="190500" y="131763"/>
            <a:ext cx="8629650" cy="461665"/>
          </a:xfrm>
          <a:prstGeom prst="rect">
            <a:avLst/>
          </a:prstGeom>
          <a:noFill/>
        </p:spPr>
        <p:txBody>
          <a:bodyPr>
            <a:spAutoFit/>
          </a:bodyPr>
          <a:lstStyle/>
          <a:p>
            <a:pPr>
              <a:defRPr/>
            </a:pPr>
            <a:r>
              <a:rPr lang="kk-KZ" sz="2400" b="1" dirty="0">
                <a:solidFill>
                  <a:schemeClr val="accent1">
                    <a:lumMod val="50000"/>
                  </a:schemeClr>
                </a:solidFill>
              </a:rPr>
              <a:t>4</a:t>
            </a:r>
            <a:r>
              <a:rPr lang="kk-KZ" sz="2400" b="1" dirty="0">
                <a:solidFill>
                  <a:schemeClr val="accent5">
                    <a:lumMod val="50000"/>
                  </a:schemeClr>
                </a:solidFill>
              </a:rPr>
              <a:t>. Субъект </a:t>
            </a:r>
            <a:r>
              <a:rPr lang="kk-KZ" sz="2400" b="1" dirty="0" err="1">
                <a:solidFill>
                  <a:schemeClr val="accent5">
                    <a:lumMod val="50000"/>
                  </a:schemeClr>
                </a:solidFill>
              </a:rPr>
              <a:t>авторского</a:t>
            </a:r>
            <a:r>
              <a:rPr lang="kk-KZ" sz="2400" b="1" dirty="0">
                <a:solidFill>
                  <a:schemeClr val="accent5">
                    <a:lumMod val="50000"/>
                  </a:schemeClr>
                </a:solidFill>
              </a:rPr>
              <a:t> </a:t>
            </a:r>
            <a:r>
              <a:rPr lang="kk-KZ" sz="2400" b="1" dirty="0" err="1">
                <a:solidFill>
                  <a:schemeClr val="accent5">
                    <a:lumMod val="50000"/>
                  </a:schemeClr>
                </a:solidFill>
              </a:rPr>
              <a:t>права</a:t>
            </a:r>
            <a:endParaRPr lang="ru-KZ" sz="2400" b="1" dirty="0">
              <a:solidFill>
                <a:schemeClr val="accent1">
                  <a:lumMod val="50000"/>
                </a:schemeClr>
              </a:solidFill>
            </a:endParaRPr>
          </a:p>
        </p:txBody>
      </p:sp>
      <p:sp>
        <p:nvSpPr>
          <p:cNvPr id="5" name="TextBox 4">
            <a:extLst>
              <a:ext uri="{FF2B5EF4-FFF2-40B4-BE49-F238E27FC236}">
                <a16:creationId xmlns:a16="http://schemas.microsoft.com/office/drawing/2014/main" id="{59186D85-FB1B-F34F-89BE-B7A1A4B3EFA8}"/>
              </a:ext>
            </a:extLst>
          </p:cNvPr>
          <p:cNvSpPr txBox="1"/>
          <p:nvPr/>
        </p:nvSpPr>
        <p:spPr>
          <a:xfrm>
            <a:off x="5436096" y="5733256"/>
            <a:ext cx="3168352" cy="432048"/>
          </a:xfrm>
          <a:prstGeom prst="rect">
            <a:avLst/>
          </a:prstGeom>
          <a:solidFill>
            <a:schemeClr val="bg1"/>
          </a:solidFill>
        </p:spPr>
        <p:txBody>
          <a:bodyPr wrap="square" rtlCol="0">
            <a:spAutoFit/>
          </a:bodyPr>
          <a:lstStyle/>
          <a:p>
            <a:endParaRPr lang="ru-KZ" dirty="0"/>
          </a:p>
        </p:txBody>
      </p:sp>
      <p:pic>
        <p:nvPicPr>
          <p:cNvPr id="4" name="Рисунок 3">
            <a:extLst>
              <a:ext uri="{FF2B5EF4-FFF2-40B4-BE49-F238E27FC236}">
                <a16:creationId xmlns:a16="http://schemas.microsoft.com/office/drawing/2014/main" id="{93AFDC74-3AAF-8B41-B6DC-1AE861316724}"/>
              </a:ext>
            </a:extLst>
          </p:cNvPr>
          <p:cNvPicPr>
            <a:picLocks noChangeAspect="1"/>
          </p:cNvPicPr>
          <p:nvPr/>
        </p:nvPicPr>
        <p:blipFill>
          <a:blip r:embed="rId2"/>
          <a:stretch>
            <a:fillRect/>
          </a:stretch>
        </p:blipFill>
        <p:spPr>
          <a:xfrm>
            <a:off x="692150" y="920750"/>
            <a:ext cx="7759700" cy="5016500"/>
          </a:xfrm>
          <a:prstGeom prst="rect">
            <a:avLst/>
          </a:prstGeom>
        </p:spPr>
      </p:pic>
    </p:spTree>
    <p:extLst>
      <p:ext uri="{BB962C8B-B14F-4D97-AF65-F5344CB8AC3E}">
        <p14:creationId xmlns:p14="http://schemas.microsoft.com/office/powerpoint/2010/main" val="26778510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Номер слайда 3">
            <a:extLst>
              <a:ext uri="{FF2B5EF4-FFF2-40B4-BE49-F238E27FC236}">
                <a16:creationId xmlns:a16="http://schemas.microsoft.com/office/drawing/2014/main" id="{82B8F8D0-C7EC-6644-A585-71A58D21C41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9807301-094D-6A48-B70A-150791FB0EE1}" type="slidenum">
              <a:rPr lang="ru-RU" altLang="ru-KZ" sz="1400" smtClean="0"/>
              <a:pPr>
                <a:spcBef>
                  <a:spcPct val="0"/>
                </a:spcBef>
                <a:buFontTx/>
                <a:buNone/>
              </a:pPr>
              <a:t>12</a:t>
            </a:fld>
            <a:endParaRPr lang="ru-RU" altLang="ru-KZ" sz="1400"/>
          </a:p>
        </p:txBody>
      </p:sp>
      <p:sp>
        <p:nvSpPr>
          <p:cNvPr id="2" name="TextBox 1">
            <a:extLst>
              <a:ext uri="{FF2B5EF4-FFF2-40B4-BE49-F238E27FC236}">
                <a16:creationId xmlns:a16="http://schemas.microsoft.com/office/drawing/2014/main" id="{D991E0C2-9325-584A-8C9D-08B3F9704156}"/>
              </a:ext>
            </a:extLst>
          </p:cNvPr>
          <p:cNvSpPr txBox="1"/>
          <p:nvPr/>
        </p:nvSpPr>
        <p:spPr>
          <a:xfrm>
            <a:off x="190500" y="131763"/>
            <a:ext cx="8629650" cy="461665"/>
          </a:xfrm>
          <a:prstGeom prst="rect">
            <a:avLst/>
          </a:prstGeom>
          <a:noFill/>
        </p:spPr>
        <p:txBody>
          <a:bodyPr>
            <a:spAutoFit/>
          </a:bodyPr>
          <a:lstStyle/>
          <a:p>
            <a:pPr>
              <a:defRPr/>
            </a:pPr>
            <a:r>
              <a:rPr lang="kk-KZ" sz="2400" b="1" dirty="0">
                <a:solidFill>
                  <a:schemeClr val="accent1">
                    <a:lumMod val="50000"/>
                  </a:schemeClr>
                </a:solidFill>
              </a:rPr>
              <a:t>4</a:t>
            </a:r>
            <a:r>
              <a:rPr lang="kk-KZ" sz="2400" b="1" dirty="0">
                <a:solidFill>
                  <a:schemeClr val="accent5">
                    <a:lumMod val="50000"/>
                  </a:schemeClr>
                </a:solidFill>
              </a:rPr>
              <a:t>. Субъект </a:t>
            </a:r>
            <a:r>
              <a:rPr lang="kk-KZ" sz="2400" b="1" dirty="0" err="1">
                <a:solidFill>
                  <a:schemeClr val="accent5">
                    <a:lumMod val="50000"/>
                  </a:schemeClr>
                </a:solidFill>
              </a:rPr>
              <a:t>авторского</a:t>
            </a:r>
            <a:r>
              <a:rPr lang="kk-KZ" sz="2400" b="1" dirty="0">
                <a:solidFill>
                  <a:schemeClr val="accent5">
                    <a:lumMod val="50000"/>
                  </a:schemeClr>
                </a:solidFill>
              </a:rPr>
              <a:t> </a:t>
            </a:r>
            <a:r>
              <a:rPr lang="kk-KZ" sz="2400" b="1" dirty="0" err="1">
                <a:solidFill>
                  <a:schemeClr val="accent5">
                    <a:lumMod val="50000"/>
                  </a:schemeClr>
                </a:solidFill>
              </a:rPr>
              <a:t>права</a:t>
            </a:r>
            <a:endParaRPr lang="ru-KZ" sz="2400" b="1" dirty="0">
              <a:solidFill>
                <a:schemeClr val="accent1">
                  <a:lumMod val="50000"/>
                </a:schemeClr>
              </a:solidFill>
            </a:endParaRPr>
          </a:p>
        </p:txBody>
      </p:sp>
      <p:sp>
        <p:nvSpPr>
          <p:cNvPr id="5" name="TextBox 4">
            <a:extLst>
              <a:ext uri="{FF2B5EF4-FFF2-40B4-BE49-F238E27FC236}">
                <a16:creationId xmlns:a16="http://schemas.microsoft.com/office/drawing/2014/main" id="{59186D85-FB1B-F34F-89BE-B7A1A4B3EFA8}"/>
              </a:ext>
            </a:extLst>
          </p:cNvPr>
          <p:cNvSpPr txBox="1"/>
          <p:nvPr/>
        </p:nvSpPr>
        <p:spPr>
          <a:xfrm>
            <a:off x="5436096" y="5733256"/>
            <a:ext cx="3168352" cy="432048"/>
          </a:xfrm>
          <a:prstGeom prst="rect">
            <a:avLst/>
          </a:prstGeom>
          <a:solidFill>
            <a:schemeClr val="bg1"/>
          </a:solidFill>
        </p:spPr>
        <p:txBody>
          <a:bodyPr wrap="square" rtlCol="0">
            <a:spAutoFit/>
          </a:bodyPr>
          <a:lstStyle/>
          <a:p>
            <a:endParaRPr lang="ru-KZ" dirty="0"/>
          </a:p>
        </p:txBody>
      </p:sp>
      <p:pic>
        <p:nvPicPr>
          <p:cNvPr id="3" name="Рисунок 2">
            <a:extLst>
              <a:ext uri="{FF2B5EF4-FFF2-40B4-BE49-F238E27FC236}">
                <a16:creationId xmlns:a16="http://schemas.microsoft.com/office/drawing/2014/main" id="{89C3A1DE-D2CA-7A4A-AF2D-2ABA57B6383F}"/>
              </a:ext>
            </a:extLst>
          </p:cNvPr>
          <p:cNvPicPr>
            <a:picLocks noChangeAspect="1"/>
          </p:cNvPicPr>
          <p:nvPr/>
        </p:nvPicPr>
        <p:blipFill>
          <a:blip r:embed="rId2"/>
          <a:stretch>
            <a:fillRect/>
          </a:stretch>
        </p:blipFill>
        <p:spPr>
          <a:xfrm>
            <a:off x="692150" y="920750"/>
            <a:ext cx="7759700" cy="5016500"/>
          </a:xfrm>
          <a:prstGeom prst="rect">
            <a:avLst/>
          </a:prstGeom>
        </p:spPr>
      </p:pic>
    </p:spTree>
    <p:extLst>
      <p:ext uri="{BB962C8B-B14F-4D97-AF65-F5344CB8AC3E}">
        <p14:creationId xmlns:p14="http://schemas.microsoft.com/office/powerpoint/2010/main" val="414983042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13</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43153"/>
            <a:ext cx="8496300" cy="461665"/>
          </a:xfrm>
          <a:prstGeom prst="rect">
            <a:avLst/>
          </a:prstGeom>
          <a:noFill/>
        </p:spPr>
        <p:txBody>
          <a:bodyPr wrap="square">
            <a:spAutoFit/>
          </a:bodyPr>
          <a:lstStyle/>
          <a:p>
            <a:pPr algn="just">
              <a:defRPr/>
            </a:pPr>
            <a:r>
              <a:rPr lang="kk-KZ" sz="2400" b="1" dirty="0">
                <a:solidFill>
                  <a:schemeClr val="accent5">
                    <a:lumMod val="50000"/>
                  </a:schemeClr>
                </a:solidFill>
              </a:rPr>
              <a:t>5. </a:t>
            </a:r>
            <a:r>
              <a:rPr lang="ru-KZ" sz="2400" b="1" dirty="0">
                <a:solidFill>
                  <a:schemeClr val="accent5">
                    <a:lumMod val="50000"/>
                  </a:schemeClr>
                </a:solidFill>
              </a:rPr>
              <a:t>Объекты права  интеллектуальной собственности</a:t>
            </a:r>
          </a:p>
        </p:txBody>
      </p:sp>
      <p:sp>
        <p:nvSpPr>
          <p:cNvPr id="18435" name="TextBox 2">
            <a:extLst>
              <a:ext uri="{FF2B5EF4-FFF2-40B4-BE49-F238E27FC236}">
                <a16:creationId xmlns:a16="http://schemas.microsoft.com/office/drawing/2014/main" id="{07097AE9-617C-6C41-8B93-D2F9958F3822}"/>
              </a:ext>
            </a:extLst>
          </p:cNvPr>
          <p:cNvSpPr txBox="1">
            <a:spLocks noChangeArrowheads="1"/>
          </p:cNvSpPr>
          <p:nvPr/>
        </p:nvSpPr>
        <p:spPr bwMode="auto">
          <a:xfrm>
            <a:off x="286944" y="889843"/>
            <a:ext cx="8533206"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76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361950" algn="just">
              <a:buNone/>
            </a:pPr>
            <a:r>
              <a:rPr lang="ru-KZ" sz="1800" dirty="0"/>
              <a:t>Среди </a:t>
            </a:r>
            <a:r>
              <a:rPr lang="ru-KZ" sz="1800" b="1" i="1" dirty="0">
                <a:solidFill>
                  <a:srgbClr val="0070C0"/>
                </a:solidFill>
              </a:rPr>
              <a:t>объектов права интеллектуальной собственности </a:t>
            </a:r>
            <a:r>
              <a:rPr lang="ru-KZ" sz="1800" dirty="0"/>
              <a:t>Гражданский кодекс Республики Казахстан (ст. 961) выделяет две группы: </a:t>
            </a:r>
          </a:p>
          <a:p>
            <a:pPr marL="342900" indent="-342900" algn="just">
              <a:buAutoNum type="arabicParenR"/>
            </a:pPr>
            <a:r>
              <a:rPr lang="ru-KZ" sz="1800" dirty="0"/>
              <a:t>результаты интеллектуальной творческой деятельности, </a:t>
            </a:r>
          </a:p>
          <a:p>
            <a:pPr marL="342900" indent="-342900" algn="just">
              <a:buAutoNum type="arabicParenR"/>
            </a:pPr>
            <a:r>
              <a:rPr lang="ru-KZ" sz="1800" dirty="0"/>
              <a:t>средства индивидуализации участников гражданского оборота, товаров, работ или услуг.</a:t>
            </a:r>
          </a:p>
          <a:p>
            <a:pPr lvl="0" algn="just">
              <a:buNone/>
            </a:pPr>
            <a:r>
              <a:rPr lang="ru-KZ" sz="1800" b="1" i="1" dirty="0">
                <a:solidFill>
                  <a:srgbClr val="0070C0"/>
                </a:solidFill>
              </a:rPr>
              <a:t>К результатам интеллектуальной творческой деятельности относятся:</a:t>
            </a:r>
          </a:p>
          <a:p>
            <a:pPr lvl="0" algn="just">
              <a:buFont typeface="Wingdings" pitchFamily="2" charset="2"/>
              <a:buChar char="v"/>
            </a:pPr>
            <a:r>
              <a:rPr lang="ru-KZ" sz="1800" dirty="0"/>
              <a:t>произведения науки, литературы и искусства;</a:t>
            </a:r>
          </a:p>
          <a:p>
            <a:pPr lvl="0" algn="just">
              <a:buFont typeface="Wingdings" pitchFamily="2" charset="2"/>
              <a:buChar char="v"/>
            </a:pPr>
            <a:r>
              <a:rPr lang="ru-KZ" sz="1800" dirty="0"/>
              <a:t>исполнения, постановки, фонограммы и передачи организаций эфирного и кабельного вещания;</a:t>
            </a:r>
          </a:p>
          <a:p>
            <a:pPr lvl="0" algn="just">
              <a:buFont typeface="Wingdings" pitchFamily="2" charset="2"/>
              <a:buChar char="v"/>
            </a:pPr>
            <a:r>
              <a:rPr lang="ru-KZ" sz="1800" dirty="0"/>
              <a:t>изобретения, полезные модели, промышленные образцы;</a:t>
            </a:r>
          </a:p>
          <a:p>
            <a:pPr lvl="0" algn="just">
              <a:buFont typeface="Wingdings" pitchFamily="2" charset="2"/>
              <a:buChar char="v"/>
            </a:pPr>
            <a:r>
              <a:rPr lang="ru-KZ" sz="1800" dirty="0"/>
              <a:t>селекционные достижения;</a:t>
            </a:r>
          </a:p>
          <a:p>
            <a:pPr lvl="0" algn="just">
              <a:buFont typeface="Wingdings" pitchFamily="2" charset="2"/>
              <a:buChar char="v"/>
            </a:pPr>
            <a:r>
              <a:rPr lang="ru-KZ" sz="1800" dirty="0"/>
              <a:t>топологии интегральных микросхем;</a:t>
            </a:r>
          </a:p>
          <a:p>
            <a:pPr lvl="0" algn="just">
              <a:buFont typeface="Wingdings" pitchFamily="2" charset="2"/>
              <a:buChar char="v"/>
            </a:pPr>
            <a:r>
              <a:rPr lang="ru-KZ" sz="1800" dirty="0"/>
              <a:t>нераскрытая информация, в том числе секреты производства (ноу-хау);</a:t>
            </a:r>
          </a:p>
          <a:p>
            <a:pPr lvl="0" algn="just">
              <a:buFont typeface="Wingdings" pitchFamily="2" charset="2"/>
              <a:buChar char="v"/>
            </a:pPr>
            <a:r>
              <a:rPr lang="ru-KZ" sz="1800" dirty="0"/>
              <a:t>другие результаты интеллектуальной творческой деятельности в случаях, предусмотренных настоящим Кодексом или иными законодательными актами.</a:t>
            </a:r>
          </a:p>
        </p:txBody>
      </p:sp>
    </p:spTree>
    <p:extLst>
      <p:ext uri="{BB962C8B-B14F-4D97-AF65-F5344CB8AC3E}">
        <p14:creationId xmlns:p14="http://schemas.microsoft.com/office/powerpoint/2010/main" val="362776774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14</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43153"/>
            <a:ext cx="8496300" cy="461665"/>
          </a:xfrm>
          <a:prstGeom prst="rect">
            <a:avLst/>
          </a:prstGeom>
          <a:noFill/>
        </p:spPr>
        <p:txBody>
          <a:bodyPr wrap="square">
            <a:spAutoFit/>
          </a:bodyPr>
          <a:lstStyle/>
          <a:p>
            <a:pPr algn="just">
              <a:defRPr/>
            </a:pPr>
            <a:r>
              <a:rPr lang="kk-KZ" sz="2400" b="1" dirty="0">
                <a:solidFill>
                  <a:schemeClr val="accent5">
                    <a:lumMod val="50000"/>
                  </a:schemeClr>
                </a:solidFill>
              </a:rPr>
              <a:t>5. </a:t>
            </a:r>
            <a:r>
              <a:rPr lang="ru-KZ" sz="2400" b="1" dirty="0">
                <a:solidFill>
                  <a:schemeClr val="accent5">
                    <a:lumMod val="50000"/>
                  </a:schemeClr>
                </a:solidFill>
              </a:rPr>
              <a:t>Объекты права  интеллектуальной собственности</a:t>
            </a:r>
          </a:p>
        </p:txBody>
      </p:sp>
      <p:sp>
        <p:nvSpPr>
          <p:cNvPr id="18435" name="TextBox 2">
            <a:extLst>
              <a:ext uri="{FF2B5EF4-FFF2-40B4-BE49-F238E27FC236}">
                <a16:creationId xmlns:a16="http://schemas.microsoft.com/office/drawing/2014/main" id="{07097AE9-617C-6C41-8B93-D2F9958F3822}"/>
              </a:ext>
            </a:extLst>
          </p:cNvPr>
          <p:cNvSpPr txBox="1">
            <a:spLocks noChangeArrowheads="1"/>
          </p:cNvSpPr>
          <p:nvPr/>
        </p:nvSpPr>
        <p:spPr bwMode="auto">
          <a:xfrm>
            <a:off x="286944" y="889843"/>
            <a:ext cx="8533206"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76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0" algn="just">
              <a:buNone/>
            </a:pPr>
            <a:r>
              <a:rPr lang="ru-KZ" sz="2000" b="1" i="1" dirty="0">
                <a:solidFill>
                  <a:srgbClr val="0070C0"/>
                </a:solidFill>
              </a:rPr>
              <a:t>К средствам индивидуализации участников гражданского оборота</a:t>
            </a:r>
            <a:r>
              <a:rPr lang="ru-KZ" sz="2000" dirty="0"/>
              <a:t>, товаров, работ или услуг относятся: </a:t>
            </a:r>
          </a:p>
          <a:p>
            <a:pPr algn="just">
              <a:buFont typeface="Wingdings" pitchFamily="2" charset="2"/>
              <a:buChar char="v"/>
            </a:pPr>
            <a:r>
              <a:rPr lang="ru-KZ" sz="2000" dirty="0"/>
              <a:t>фирменные наименования; товарные знаки (знаки обслуживания); </a:t>
            </a:r>
          </a:p>
          <a:p>
            <a:pPr algn="just">
              <a:buFont typeface="Wingdings" pitchFamily="2" charset="2"/>
              <a:buChar char="v"/>
            </a:pPr>
            <a:r>
              <a:rPr lang="ru-KZ" sz="2000" dirty="0"/>
              <a:t>наименования мест происхождения (указания происхождения) товаров; </a:t>
            </a:r>
          </a:p>
          <a:p>
            <a:pPr algn="just">
              <a:buFont typeface="Wingdings" pitchFamily="2" charset="2"/>
              <a:buChar char="v"/>
            </a:pPr>
            <a:r>
              <a:rPr lang="ru-KZ" sz="2000" dirty="0"/>
              <a:t>другие средства индивидуализации участников гражданского оборота, товаров и услуг в случаях, предусмотренных Гражданским кодексом и законодательными актами РК.</a:t>
            </a:r>
          </a:p>
          <a:p>
            <a:pPr lvl="0" algn="just">
              <a:buFont typeface="Wingdings" pitchFamily="2" charset="2"/>
              <a:buChar char="v"/>
            </a:pPr>
            <a:endParaRPr lang="ru-KZ" sz="2000" dirty="0"/>
          </a:p>
          <a:p>
            <a:pPr indent="0" algn="just">
              <a:buNone/>
            </a:pPr>
            <a:r>
              <a:rPr lang="ru-KZ" sz="2000" dirty="0">
                <a:latin typeface="+mn-lt"/>
                <a:cs typeface="Times New Roman" panose="02020603050405020304" pitchFamily="18" charset="0"/>
              </a:rPr>
              <a:t>В реестре таможенных органов было зарегистрировано около 1000 номенклатур товаров интеллектуальной собственности, но многие на стадии исключения или уже исключены</a:t>
            </a:r>
          </a:p>
          <a:p>
            <a:pPr indent="0" algn="just">
              <a:buNone/>
            </a:pPr>
            <a:r>
              <a:rPr lang="ru-KZ" sz="2000" dirty="0">
                <a:latin typeface="+mn-lt"/>
                <a:cs typeface="Times New Roman" panose="02020603050405020304" pitchFamily="18" charset="0"/>
              </a:rPr>
              <a:t> </a:t>
            </a:r>
            <a:r>
              <a:rPr lang="en-US" sz="2000" dirty="0">
                <a:latin typeface="+mn-lt"/>
                <a:cs typeface="Times New Roman" panose="02020603050405020304" pitchFamily="18" charset="0"/>
                <a:hlinkClick r:id="rId2"/>
              </a:rPr>
              <a:t>http://kgd.gov.kz/ru/content/tamozhennyy-reestr-obektov-intellektualnoy-sobstvennosti-1</a:t>
            </a:r>
            <a:r>
              <a:rPr lang="ru-RU" sz="2000" dirty="0">
                <a:latin typeface="+mn-lt"/>
                <a:cs typeface="Times New Roman" panose="02020603050405020304" pitchFamily="18" charset="0"/>
              </a:rPr>
              <a:t> </a:t>
            </a:r>
            <a:endParaRPr lang="ru-KZ" sz="2000" dirty="0">
              <a:latin typeface="+mn-lt"/>
              <a:cs typeface="Times New Roman" panose="02020603050405020304" pitchFamily="18" charset="0"/>
            </a:endParaRPr>
          </a:p>
          <a:p>
            <a:pPr indent="0" algn="just">
              <a:buNone/>
            </a:pPr>
            <a:r>
              <a:rPr lang="ru-KZ" sz="2000" dirty="0">
                <a:latin typeface="+mn-lt"/>
                <a:cs typeface="Times New Roman" panose="02020603050405020304" pitchFamily="18" charset="0"/>
              </a:rPr>
              <a:t> </a:t>
            </a:r>
            <a:endParaRPr lang="ru-KZ" sz="2000" dirty="0"/>
          </a:p>
        </p:txBody>
      </p:sp>
    </p:spTree>
    <p:extLst>
      <p:ext uri="{BB962C8B-B14F-4D97-AF65-F5344CB8AC3E}">
        <p14:creationId xmlns:p14="http://schemas.microsoft.com/office/powerpoint/2010/main" val="111044458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15</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43153"/>
            <a:ext cx="8496300" cy="461665"/>
          </a:xfrm>
          <a:prstGeom prst="rect">
            <a:avLst/>
          </a:prstGeom>
          <a:noFill/>
        </p:spPr>
        <p:txBody>
          <a:bodyPr wrap="square">
            <a:spAutoFit/>
          </a:bodyPr>
          <a:lstStyle/>
          <a:p>
            <a:pPr algn="just">
              <a:defRPr/>
            </a:pPr>
            <a:r>
              <a:rPr lang="kk-KZ" sz="2400" b="1" dirty="0">
                <a:solidFill>
                  <a:schemeClr val="accent5">
                    <a:lumMod val="50000"/>
                  </a:schemeClr>
                </a:solidFill>
              </a:rPr>
              <a:t>5. </a:t>
            </a:r>
            <a:r>
              <a:rPr lang="ru-KZ" sz="2400" b="1" dirty="0">
                <a:solidFill>
                  <a:schemeClr val="accent5">
                    <a:lumMod val="50000"/>
                  </a:schemeClr>
                </a:solidFill>
              </a:rPr>
              <a:t>Объекты права  интеллектуальной собственности</a:t>
            </a:r>
          </a:p>
        </p:txBody>
      </p:sp>
      <p:sp>
        <p:nvSpPr>
          <p:cNvPr id="18435" name="TextBox 2">
            <a:extLst>
              <a:ext uri="{FF2B5EF4-FFF2-40B4-BE49-F238E27FC236}">
                <a16:creationId xmlns:a16="http://schemas.microsoft.com/office/drawing/2014/main" id="{07097AE9-617C-6C41-8B93-D2F9958F3822}"/>
              </a:ext>
            </a:extLst>
          </p:cNvPr>
          <p:cNvSpPr txBox="1">
            <a:spLocks noChangeArrowheads="1"/>
          </p:cNvSpPr>
          <p:nvPr/>
        </p:nvSpPr>
        <p:spPr bwMode="auto">
          <a:xfrm>
            <a:off x="286944" y="889843"/>
            <a:ext cx="853320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76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319088" algn="just">
              <a:buNone/>
            </a:pPr>
            <a:r>
              <a:rPr lang="ru-KZ" sz="2000" b="1" i="1" dirty="0">
                <a:solidFill>
                  <a:srgbClr val="0070C0"/>
                </a:solidFill>
              </a:rPr>
              <a:t>Патентное право </a:t>
            </a:r>
            <a:r>
              <a:rPr lang="ru-KZ" sz="2000" i="1" dirty="0">
                <a:solidFill>
                  <a:srgbClr val="0070C0"/>
                </a:solidFill>
              </a:rPr>
              <a:t>в </a:t>
            </a:r>
            <a:r>
              <a:rPr lang="ru-KZ" sz="2000" b="1" i="1" dirty="0">
                <a:solidFill>
                  <a:srgbClr val="0070C0"/>
                </a:solidFill>
              </a:rPr>
              <a:t>объективном смысле </a:t>
            </a:r>
            <a:r>
              <a:rPr lang="ru-KZ" sz="2000" b="1" dirty="0"/>
              <a:t>- </a:t>
            </a:r>
            <a:r>
              <a:rPr lang="ru-KZ" sz="2000" dirty="0"/>
              <a:t>это гражданско-правовой институт, регулирующий исключительные и иные имущественные и личные неимущественные отношения, возникающие в связи с признанием авторства и охраной изобретений, полезных моделей и промышленных образцов, установлением режима их использования, материальным и моральным стимулированием и зашитой прав их авторов и патентообладателей.</a:t>
            </a:r>
          </a:p>
          <a:p>
            <a:pPr indent="319088" algn="just">
              <a:buNone/>
            </a:pPr>
            <a:endParaRPr lang="ru-KZ" sz="2000" b="1" dirty="0"/>
          </a:p>
          <a:p>
            <a:pPr indent="319088" algn="just">
              <a:buNone/>
            </a:pPr>
            <a:r>
              <a:rPr lang="ru-KZ" sz="2000" b="1" i="1" dirty="0">
                <a:solidFill>
                  <a:srgbClr val="0070C0"/>
                </a:solidFill>
              </a:rPr>
              <a:t>Патентное право в субъективном смысле </a:t>
            </a:r>
            <a:r>
              <a:rPr lang="ru-KZ" sz="2000" dirty="0"/>
              <a:t>— это исключительное и иное имущественное или личное неимущественное право конкретного субъекта, связанное с определенным изобретением, полезной моделью или промышленным образцом. </a:t>
            </a:r>
          </a:p>
        </p:txBody>
      </p:sp>
    </p:spTree>
    <p:extLst>
      <p:ext uri="{BB962C8B-B14F-4D97-AF65-F5344CB8AC3E}">
        <p14:creationId xmlns:p14="http://schemas.microsoft.com/office/powerpoint/2010/main" val="73245722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16</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43153"/>
            <a:ext cx="8496300" cy="461665"/>
          </a:xfrm>
          <a:prstGeom prst="rect">
            <a:avLst/>
          </a:prstGeom>
          <a:noFill/>
        </p:spPr>
        <p:txBody>
          <a:bodyPr wrap="square">
            <a:spAutoFit/>
          </a:bodyPr>
          <a:lstStyle/>
          <a:p>
            <a:pPr algn="just">
              <a:defRPr/>
            </a:pPr>
            <a:r>
              <a:rPr lang="kk-KZ" sz="2400" b="1" dirty="0">
                <a:solidFill>
                  <a:schemeClr val="accent5">
                    <a:lumMod val="50000"/>
                  </a:schemeClr>
                </a:solidFill>
              </a:rPr>
              <a:t>5. </a:t>
            </a:r>
            <a:r>
              <a:rPr lang="ru-KZ" sz="2400" b="1" dirty="0">
                <a:solidFill>
                  <a:schemeClr val="accent5">
                    <a:lumMod val="50000"/>
                  </a:schemeClr>
                </a:solidFill>
              </a:rPr>
              <a:t>Объекты права  интеллектуальной собственности</a:t>
            </a:r>
          </a:p>
        </p:txBody>
      </p:sp>
      <p:sp>
        <p:nvSpPr>
          <p:cNvPr id="18435" name="TextBox 2">
            <a:extLst>
              <a:ext uri="{FF2B5EF4-FFF2-40B4-BE49-F238E27FC236}">
                <a16:creationId xmlns:a16="http://schemas.microsoft.com/office/drawing/2014/main" id="{07097AE9-617C-6C41-8B93-D2F9958F3822}"/>
              </a:ext>
            </a:extLst>
          </p:cNvPr>
          <p:cNvSpPr txBox="1">
            <a:spLocks noChangeArrowheads="1"/>
          </p:cNvSpPr>
          <p:nvPr/>
        </p:nvSpPr>
        <p:spPr bwMode="auto">
          <a:xfrm>
            <a:off x="286944" y="889843"/>
            <a:ext cx="853320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76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361950" algn="just">
              <a:buNone/>
            </a:pPr>
            <a:r>
              <a:rPr lang="ru-KZ" sz="2000" dirty="0"/>
              <a:t>Потребность в патентном праве обусловлена невозможностью прямой охраны результатов технического или художественно-конструкторского творчества средствами </a:t>
            </a:r>
            <a:r>
              <a:rPr lang="ru-KZ" sz="2000" b="1" i="1" u="sng" dirty="0">
                <a:solidFill>
                  <a:srgbClr val="0070C0"/>
                </a:solidFill>
              </a:rPr>
              <a:t>авторского права</a:t>
            </a:r>
            <a:r>
              <a:rPr lang="ru-KZ" sz="2000" dirty="0"/>
              <a:t>. </a:t>
            </a:r>
          </a:p>
          <a:p>
            <a:pPr indent="361950" algn="just">
              <a:buNone/>
            </a:pPr>
            <a:r>
              <a:rPr lang="ru-KZ" sz="2000" dirty="0"/>
              <a:t>В отличие от объектов авторского права изобретения, полезные модели и промышленные образцы как решения определенных практических задач в принципе повторимы. Они могут быть созданы независимо друг от друга разными лицами. </a:t>
            </a:r>
          </a:p>
          <a:p>
            <a:pPr indent="361950" algn="just">
              <a:buNone/>
            </a:pPr>
            <a:r>
              <a:rPr lang="ru-KZ" sz="2000" dirty="0"/>
              <a:t>Так, радио практически одновременно было изобретено Поповым в России и Маркони в США, причем последний первым запатентовал свое изобретение.</a:t>
            </a:r>
          </a:p>
          <a:p>
            <a:pPr indent="361950" algn="just">
              <a:buNone/>
            </a:pPr>
            <a:r>
              <a:rPr lang="ru-KZ" sz="2000" dirty="0"/>
              <a:t>В связи с этим охрана технических решений предполагает формализацию в законе их признаков, соблюдение специального порядка определения приоритета, проверку новизны и установление особого режима их использования. </a:t>
            </a:r>
            <a:r>
              <a:rPr lang="ru-KZ" sz="2000" b="1" i="1" dirty="0">
                <a:solidFill>
                  <a:srgbClr val="0070C0"/>
                </a:solidFill>
              </a:rPr>
              <a:t>Такую охрану призвано обеспечить патентное право. </a:t>
            </a:r>
          </a:p>
        </p:txBody>
      </p:sp>
    </p:spTree>
    <p:extLst>
      <p:ext uri="{BB962C8B-B14F-4D97-AF65-F5344CB8AC3E}">
        <p14:creationId xmlns:p14="http://schemas.microsoft.com/office/powerpoint/2010/main" val="39734206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17</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43153"/>
            <a:ext cx="8496300" cy="461665"/>
          </a:xfrm>
          <a:prstGeom prst="rect">
            <a:avLst/>
          </a:prstGeom>
          <a:noFill/>
        </p:spPr>
        <p:txBody>
          <a:bodyPr wrap="square">
            <a:spAutoFit/>
          </a:bodyPr>
          <a:lstStyle/>
          <a:p>
            <a:pPr algn="just">
              <a:defRPr/>
            </a:pPr>
            <a:r>
              <a:rPr lang="kk-KZ" sz="2400" b="1" dirty="0">
                <a:solidFill>
                  <a:schemeClr val="accent5">
                    <a:lumMod val="50000"/>
                  </a:schemeClr>
                </a:solidFill>
              </a:rPr>
              <a:t>5. </a:t>
            </a:r>
            <a:r>
              <a:rPr lang="ru-KZ" sz="2400" b="1" dirty="0">
                <a:solidFill>
                  <a:schemeClr val="accent5">
                    <a:lumMod val="50000"/>
                  </a:schemeClr>
                </a:solidFill>
              </a:rPr>
              <a:t>Объекты права  интеллектуальной собственности</a:t>
            </a:r>
          </a:p>
        </p:txBody>
      </p:sp>
      <p:pic>
        <p:nvPicPr>
          <p:cNvPr id="3" name="Рисунок 2">
            <a:extLst>
              <a:ext uri="{FF2B5EF4-FFF2-40B4-BE49-F238E27FC236}">
                <a16:creationId xmlns:a16="http://schemas.microsoft.com/office/drawing/2014/main" id="{243FD7AE-6AA0-1E41-8CAC-16F93C30841E}"/>
              </a:ext>
            </a:extLst>
          </p:cNvPr>
          <p:cNvPicPr>
            <a:picLocks noChangeAspect="1"/>
          </p:cNvPicPr>
          <p:nvPr/>
        </p:nvPicPr>
        <p:blipFill>
          <a:blip r:embed="rId2"/>
          <a:stretch>
            <a:fillRect/>
          </a:stretch>
        </p:blipFill>
        <p:spPr>
          <a:xfrm>
            <a:off x="899592" y="760091"/>
            <a:ext cx="6912768" cy="5337818"/>
          </a:xfrm>
          <a:prstGeom prst="rect">
            <a:avLst/>
          </a:prstGeom>
        </p:spPr>
      </p:pic>
    </p:spTree>
    <p:extLst>
      <p:ext uri="{BB962C8B-B14F-4D97-AF65-F5344CB8AC3E}">
        <p14:creationId xmlns:p14="http://schemas.microsoft.com/office/powerpoint/2010/main" val="35460106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18</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43153"/>
            <a:ext cx="8496300" cy="461665"/>
          </a:xfrm>
          <a:prstGeom prst="rect">
            <a:avLst/>
          </a:prstGeom>
          <a:noFill/>
        </p:spPr>
        <p:txBody>
          <a:bodyPr wrap="square">
            <a:spAutoFit/>
          </a:bodyPr>
          <a:lstStyle/>
          <a:p>
            <a:pPr algn="just">
              <a:defRPr/>
            </a:pPr>
            <a:r>
              <a:rPr lang="kk-KZ" sz="2400" b="1" dirty="0">
                <a:solidFill>
                  <a:schemeClr val="accent5">
                    <a:lumMod val="50000"/>
                  </a:schemeClr>
                </a:solidFill>
              </a:rPr>
              <a:t>5. </a:t>
            </a:r>
            <a:r>
              <a:rPr lang="ru-KZ" sz="2400" b="1" dirty="0">
                <a:solidFill>
                  <a:schemeClr val="accent5">
                    <a:lumMod val="50000"/>
                  </a:schemeClr>
                </a:solidFill>
              </a:rPr>
              <a:t>Объекты права  интеллектуальной собственности</a:t>
            </a:r>
          </a:p>
        </p:txBody>
      </p:sp>
      <p:pic>
        <p:nvPicPr>
          <p:cNvPr id="4" name="Рисунок 3">
            <a:extLst>
              <a:ext uri="{FF2B5EF4-FFF2-40B4-BE49-F238E27FC236}">
                <a16:creationId xmlns:a16="http://schemas.microsoft.com/office/drawing/2014/main" id="{4D4D8F04-AA2D-DA4D-96EA-DE5DADE035D0}"/>
              </a:ext>
            </a:extLst>
          </p:cNvPr>
          <p:cNvPicPr>
            <a:picLocks noChangeAspect="1"/>
          </p:cNvPicPr>
          <p:nvPr/>
        </p:nvPicPr>
        <p:blipFill>
          <a:blip r:embed="rId2"/>
          <a:stretch>
            <a:fillRect/>
          </a:stretch>
        </p:blipFill>
        <p:spPr>
          <a:xfrm>
            <a:off x="899592" y="793084"/>
            <a:ext cx="7132786" cy="5324785"/>
          </a:xfrm>
          <a:prstGeom prst="rect">
            <a:avLst/>
          </a:prstGeom>
        </p:spPr>
      </p:pic>
    </p:spTree>
    <p:extLst>
      <p:ext uri="{BB962C8B-B14F-4D97-AF65-F5344CB8AC3E}">
        <p14:creationId xmlns:p14="http://schemas.microsoft.com/office/powerpoint/2010/main" val="328217806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19</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43153"/>
            <a:ext cx="8496300" cy="461665"/>
          </a:xfrm>
          <a:prstGeom prst="rect">
            <a:avLst/>
          </a:prstGeom>
          <a:noFill/>
        </p:spPr>
        <p:txBody>
          <a:bodyPr wrap="square">
            <a:spAutoFit/>
          </a:bodyPr>
          <a:lstStyle/>
          <a:p>
            <a:pPr algn="just">
              <a:defRPr/>
            </a:pPr>
            <a:r>
              <a:rPr lang="kk-KZ" sz="2400" b="1" dirty="0">
                <a:solidFill>
                  <a:schemeClr val="accent5">
                    <a:lumMod val="50000"/>
                  </a:schemeClr>
                </a:solidFill>
              </a:rPr>
              <a:t>5. </a:t>
            </a:r>
            <a:r>
              <a:rPr lang="ru-KZ" sz="2400" b="1" dirty="0">
                <a:solidFill>
                  <a:schemeClr val="accent5">
                    <a:lumMod val="50000"/>
                  </a:schemeClr>
                </a:solidFill>
              </a:rPr>
              <a:t>Объекты права  интеллектуальной собственности</a:t>
            </a:r>
          </a:p>
        </p:txBody>
      </p:sp>
      <p:pic>
        <p:nvPicPr>
          <p:cNvPr id="3" name="Рисунок 2">
            <a:extLst>
              <a:ext uri="{FF2B5EF4-FFF2-40B4-BE49-F238E27FC236}">
                <a16:creationId xmlns:a16="http://schemas.microsoft.com/office/drawing/2014/main" id="{EAD5B340-A564-434C-BE35-8A21158590B3}"/>
              </a:ext>
            </a:extLst>
          </p:cNvPr>
          <p:cNvPicPr>
            <a:picLocks noChangeAspect="1"/>
          </p:cNvPicPr>
          <p:nvPr/>
        </p:nvPicPr>
        <p:blipFill>
          <a:blip r:embed="rId2"/>
          <a:stretch>
            <a:fillRect/>
          </a:stretch>
        </p:blipFill>
        <p:spPr>
          <a:xfrm>
            <a:off x="1025144" y="781193"/>
            <a:ext cx="7093711" cy="5295614"/>
          </a:xfrm>
          <a:prstGeom prst="rect">
            <a:avLst/>
          </a:prstGeom>
        </p:spPr>
      </p:pic>
    </p:spTree>
    <p:extLst>
      <p:ext uri="{BB962C8B-B14F-4D97-AF65-F5344CB8AC3E}">
        <p14:creationId xmlns:p14="http://schemas.microsoft.com/office/powerpoint/2010/main" val="21521928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Номер слайда 3">
            <a:extLst>
              <a:ext uri="{FF2B5EF4-FFF2-40B4-BE49-F238E27FC236}">
                <a16:creationId xmlns:a16="http://schemas.microsoft.com/office/drawing/2014/main" id="{99A7F548-0505-AB4B-B374-3DBAE98603C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EB10FF4-622B-8C4B-85A6-8B06A6EB1B35}" type="slidenum">
              <a:rPr lang="ru-RU" altLang="ru-KZ" sz="1400" smtClean="0"/>
              <a:pPr>
                <a:spcBef>
                  <a:spcPct val="0"/>
                </a:spcBef>
                <a:buFontTx/>
                <a:buNone/>
              </a:pPr>
              <a:t>2</a:t>
            </a:fld>
            <a:endParaRPr lang="ru-RU" altLang="ru-KZ" sz="1400"/>
          </a:p>
        </p:txBody>
      </p:sp>
      <p:sp>
        <p:nvSpPr>
          <p:cNvPr id="3075" name="Rectangle 4">
            <a:extLst>
              <a:ext uri="{FF2B5EF4-FFF2-40B4-BE49-F238E27FC236}">
                <a16:creationId xmlns:a16="http://schemas.microsoft.com/office/drawing/2014/main" id="{7C6B5334-889C-9A45-972D-E3CF95FDE757}"/>
              </a:ext>
            </a:extLst>
          </p:cNvPr>
          <p:cNvSpPr>
            <a:spLocks noChangeArrowheads="1"/>
          </p:cNvSpPr>
          <p:nvPr/>
        </p:nvSpPr>
        <p:spPr bwMode="auto">
          <a:xfrm>
            <a:off x="360363" y="1989138"/>
            <a:ext cx="8423275" cy="2376487"/>
          </a:xfrm>
          <a:prstGeom prst="rect">
            <a:avLst/>
          </a:prstGeom>
          <a:noFill/>
          <a:ln>
            <a:noFill/>
          </a:ln>
          <a:effectLst>
            <a:outerShdw dist="53882" dir="2700000" algn="ctr" rotWithShape="0">
              <a:srgbClr val="CCECFF"/>
            </a:outerShdw>
          </a:effectLst>
        </p:spPr>
        <p:txBody>
          <a:bodyPr anchor="ctr"/>
          <a:lstStyle/>
          <a:p>
            <a:pPr algn="just" eaLnBrk="1" hangingPunct="1">
              <a:defRPr/>
            </a:pPr>
            <a:r>
              <a:rPr lang="ru-RU" sz="2000" b="1" dirty="0">
                <a:solidFill>
                  <a:srgbClr val="C00000"/>
                </a:solidFill>
                <a:latin typeface="+mn-lt"/>
              </a:rPr>
              <a:t>Цель и задачи занятия </a:t>
            </a:r>
            <a:r>
              <a:rPr lang="ru-RU" sz="2000" b="1" dirty="0">
                <a:solidFill>
                  <a:srgbClr val="7030A0"/>
                </a:solidFill>
                <a:latin typeface="+mn-lt"/>
              </a:rPr>
              <a:t>– познакомить докторантов с законами Республики Казахстан, обеспечивающими защиту интеллектуальной собственности, и авторским правом, а также обозначить этические нормы при публикационной деятельности. </a:t>
            </a:r>
          </a:p>
          <a:p>
            <a:pPr algn="just" eaLnBrk="1" hangingPunct="1">
              <a:defRPr/>
            </a:pPr>
            <a:endParaRPr lang="ru-RU" sz="2000" b="1" dirty="0">
              <a:solidFill>
                <a:srgbClr val="7030A0"/>
              </a:solidFill>
              <a:latin typeface="+mn-lt"/>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20</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43153"/>
            <a:ext cx="8496300" cy="461665"/>
          </a:xfrm>
          <a:prstGeom prst="rect">
            <a:avLst/>
          </a:prstGeom>
          <a:noFill/>
        </p:spPr>
        <p:txBody>
          <a:bodyPr wrap="square">
            <a:spAutoFit/>
          </a:bodyPr>
          <a:lstStyle/>
          <a:p>
            <a:pPr algn="just">
              <a:defRPr/>
            </a:pPr>
            <a:r>
              <a:rPr lang="kk-KZ" sz="2400" b="1" dirty="0">
                <a:solidFill>
                  <a:schemeClr val="accent5">
                    <a:lumMod val="50000"/>
                  </a:schemeClr>
                </a:solidFill>
              </a:rPr>
              <a:t>5. </a:t>
            </a:r>
            <a:r>
              <a:rPr lang="ru-KZ" sz="2400" b="1" dirty="0">
                <a:solidFill>
                  <a:schemeClr val="accent5">
                    <a:lumMod val="50000"/>
                  </a:schemeClr>
                </a:solidFill>
              </a:rPr>
              <a:t>Объекты права  интеллектуальной собственности</a:t>
            </a:r>
          </a:p>
        </p:txBody>
      </p:sp>
      <p:pic>
        <p:nvPicPr>
          <p:cNvPr id="4" name="Рисунок 3">
            <a:extLst>
              <a:ext uri="{FF2B5EF4-FFF2-40B4-BE49-F238E27FC236}">
                <a16:creationId xmlns:a16="http://schemas.microsoft.com/office/drawing/2014/main" id="{579FBB05-FCFF-E547-BA86-F717F21520C5}"/>
              </a:ext>
            </a:extLst>
          </p:cNvPr>
          <p:cNvPicPr>
            <a:picLocks noChangeAspect="1"/>
          </p:cNvPicPr>
          <p:nvPr/>
        </p:nvPicPr>
        <p:blipFill>
          <a:blip r:embed="rId2"/>
          <a:stretch>
            <a:fillRect/>
          </a:stretch>
        </p:blipFill>
        <p:spPr>
          <a:xfrm>
            <a:off x="827584" y="757126"/>
            <a:ext cx="7488832" cy="5343748"/>
          </a:xfrm>
          <a:prstGeom prst="rect">
            <a:avLst/>
          </a:prstGeom>
        </p:spPr>
      </p:pic>
    </p:spTree>
    <p:extLst>
      <p:ext uri="{BB962C8B-B14F-4D97-AF65-F5344CB8AC3E}">
        <p14:creationId xmlns:p14="http://schemas.microsoft.com/office/powerpoint/2010/main" val="277483058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21</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43153"/>
            <a:ext cx="8496300" cy="523220"/>
          </a:xfrm>
          <a:prstGeom prst="rect">
            <a:avLst/>
          </a:prstGeom>
          <a:noFill/>
        </p:spPr>
        <p:txBody>
          <a:bodyPr wrap="square">
            <a:spAutoFit/>
          </a:bodyPr>
          <a:lstStyle/>
          <a:p>
            <a:pPr algn="just">
              <a:defRPr/>
            </a:pPr>
            <a:r>
              <a:rPr lang="kk-KZ" sz="2800" b="1" dirty="0">
                <a:solidFill>
                  <a:schemeClr val="accent5">
                    <a:lumMod val="50000"/>
                  </a:schemeClr>
                </a:solidFill>
              </a:rPr>
              <a:t>6. </a:t>
            </a:r>
            <a:r>
              <a:rPr lang="ru-KZ" sz="2800" b="1" dirty="0">
                <a:solidFill>
                  <a:schemeClr val="accent5">
                    <a:lumMod val="50000"/>
                  </a:schemeClr>
                </a:solidFill>
              </a:rPr>
              <a:t>Источники и содержание патентного права</a:t>
            </a:r>
          </a:p>
        </p:txBody>
      </p:sp>
      <p:sp>
        <p:nvSpPr>
          <p:cNvPr id="18435" name="TextBox 2">
            <a:extLst>
              <a:ext uri="{FF2B5EF4-FFF2-40B4-BE49-F238E27FC236}">
                <a16:creationId xmlns:a16="http://schemas.microsoft.com/office/drawing/2014/main" id="{07097AE9-617C-6C41-8B93-D2F9958F3822}"/>
              </a:ext>
            </a:extLst>
          </p:cNvPr>
          <p:cNvSpPr txBox="1">
            <a:spLocks noChangeArrowheads="1"/>
          </p:cNvSpPr>
          <p:nvPr/>
        </p:nvSpPr>
        <p:spPr bwMode="auto">
          <a:xfrm>
            <a:off x="286944" y="836712"/>
            <a:ext cx="8533206" cy="557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76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0" algn="just">
              <a:buNone/>
            </a:pPr>
            <a:r>
              <a:rPr lang="ru-KZ" sz="1800" b="1" i="1" dirty="0">
                <a:solidFill>
                  <a:srgbClr val="0070C0"/>
                </a:solidFill>
              </a:rPr>
              <a:t>ИСТОЧНИКИ ПАТЕНТНОГО ПРАВА</a:t>
            </a:r>
          </a:p>
          <a:p>
            <a:pPr indent="0" algn="just">
              <a:buNone/>
            </a:pPr>
            <a:r>
              <a:rPr lang="ru-KZ" sz="1800" b="1" i="1" dirty="0"/>
              <a:t>Отношения в сфере патентного права регулируются на международном и национальном уровнях. </a:t>
            </a:r>
            <a:r>
              <a:rPr lang="ru-KZ" sz="1800" dirty="0"/>
              <a:t>Основными международными источниками патентного права являются:</a:t>
            </a:r>
          </a:p>
          <a:p>
            <a:pPr lvl="0" algn="just">
              <a:buFont typeface="Wingdings" pitchFamily="2" charset="2"/>
              <a:buChar char="Ø"/>
            </a:pPr>
            <a:r>
              <a:rPr lang="ru-KZ" sz="1800" dirty="0"/>
              <a:t>Парижская конвенция по охране промышленной собственности 1883 г.;</a:t>
            </a:r>
          </a:p>
          <a:p>
            <a:pPr lvl="0" algn="just">
              <a:buFont typeface="Wingdings" pitchFamily="2" charset="2"/>
              <a:buChar char="Ø"/>
            </a:pPr>
            <a:r>
              <a:rPr lang="ru-KZ" sz="1800" dirty="0"/>
              <a:t>Вашингтонский договор о патентной кооперации от 19 июля 1970 г.;</a:t>
            </a:r>
          </a:p>
          <a:p>
            <a:pPr lvl="0" algn="just">
              <a:buFont typeface="Wingdings" pitchFamily="2" charset="2"/>
              <a:buChar char="Ø"/>
            </a:pPr>
            <a:r>
              <a:rPr lang="ru-KZ" sz="1800" dirty="0"/>
              <a:t>Евразийская патентная конвенция 1994 г.</a:t>
            </a:r>
          </a:p>
          <a:p>
            <a:pPr lvl="0" indent="0" algn="just">
              <a:buNone/>
            </a:pPr>
            <a:endParaRPr lang="ru-KZ" sz="1800" dirty="0"/>
          </a:p>
          <a:p>
            <a:pPr indent="0">
              <a:buNone/>
            </a:pPr>
            <a:r>
              <a:rPr lang="ru-KZ" sz="1800" b="1" i="1" dirty="0">
                <a:solidFill>
                  <a:srgbClr val="0070C0"/>
                </a:solidFill>
              </a:rPr>
              <a:t>СОДЕРЖАНИЕ ПАТЕНТНЫХ ПРАВ</a:t>
            </a:r>
          </a:p>
          <a:p>
            <a:pPr indent="0" algn="just">
              <a:buNone/>
            </a:pPr>
            <a:r>
              <a:rPr lang="ru-KZ" sz="1800" b="1" i="1" dirty="0"/>
              <a:t>Основным личным правом автора объекта промышленной собственности является право авторства, т. </a:t>
            </a:r>
            <a:r>
              <a:rPr lang="ru-KZ" sz="1800" dirty="0"/>
              <a:t>е. основанная на законе и факте выдачи патента (свидетельства) возможность признаваться создателем данного объекта. </a:t>
            </a:r>
          </a:p>
          <a:p>
            <a:pPr indent="0" algn="just">
              <a:buNone/>
            </a:pPr>
            <a:r>
              <a:rPr lang="ru-KZ" sz="1800" dirty="0"/>
              <a:t>Она предполагает запрет всем другим лицам на территории страны именоваться авторами изобретения, полезной модели или промышленного образца. Право авторства является неотчуждаемым личным правом и охраняется бессрочно, сохраняясь при отчуждении исключительного права.</a:t>
            </a:r>
          </a:p>
          <a:p>
            <a:pPr lvl="0" indent="0" algn="just">
              <a:buNone/>
            </a:pPr>
            <a:endParaRPr lang="ru-KZ" sz="1800" dirty="0"/>
          </a:p>
        </p:txBody>
      </p:sp>
    </p:spTree>
    <p:extLst>
      <p:ext uri="{BB962C8B-B14F-4D97-AF65-F5344CB8AC3E}">
        <p14:creationId xmlns:p14="http://schemas.microsoft.com/office/powerpoint/2010/main" val="301099238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22</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43153"/>
            <a:ext cx="8496300" cy="523220"/>
          </a:xfrm>
          <a:prstGeom prst="rect">
            <a:avLst/>
          </a:prstGeom>
          <a:noFill/>
        </p:spPr>
        <p:txBody>
          <a:bodyPr wrap="square">
            <a:spAutoFit/>
          </a:bodyPr>
          <a:lstStyle/>
          <a:p>
            <a:pPr algn="just">
              <a:defRPr/>
            </a:pPr>
            <a:r>
              <a:rPr lang="kk-KZ" sz="2800" b="1" dirty="0">
                <a:solidFill>
                  <a:schemeClr val="accent5">
                    <a:lumMod val="50000"/>
                  </a:schemeClr>
                </a:solidFill>
              </a:rPr>
              <a:t>6. </a:t>
            </a:r>
            <a:r>
              <a:rPr lang="ru-KZ" sz="2800" b="1" dirty="0">
                <a:solidFill>
                  <a:schemeClr val="accent5">
                    <a:lumMod val="50000"/>
                  </a:schemeClr>
                </a:solidFill>
              </a:rPr>
              <a:t>Источники и содержание патентного права</a:t>
            </a:r>
          </a:p>
        </p:txBody>
      </p:sp>
      <p:sp>
        <p:nvSpPr>
          <p:cNvPr id="18435" name="TextBox 2">
            <a:extLst>
              <a:ext uri="{FF2B5EF4-FFF2-40B4-BE49-F238E27FC236}">
                <a16:creationId xmlns:a16="http://schemas.microsoft.com/office/drawing/2014/main" id="{07097AE9-617C-6C41-8B93-D2F9958F3822}"/>
              </a:ext>
            </a:extLst>
          </p:cNvPr>
          <p:cNvSpPr txBox="1">
            <a:spLocks noChangeArrowheads="1"/>
          </p:cNvSpPr>
          <p:nvPr/>
        </p:nvSpPr>
        <p:spPr bwMode="auto">
          <a:xfrm>
            <a:off x="286944" y="836712"/>
            <a:ext cx="8533206"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76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0" algn="just">
              <a:buNone/>
            </a:pPr>
            <a:r>
              <a:rPr lang="ru-KZ" sz="1800" dirty="0">
                <a:cs typeface="Arial" panose="020B0604020202020204" pitchFamily="34" charset="0"/>
              </a:rPr>
              <a:t>Другим личным правом автора является </a:t>
            </a:r>
            <a:r>
              <a:rPr lang="ru-KZ" sz="1800" b="1" dirty="0">
                <a:cs typeface="Arial" panose="020B0604020202020204" pitchFamily="34" charset="0"/>
              </a:rPr>
              <a:t>право на получение патента</a:t>
            </a:r>
            <a:r>
              <a:rPr lang="ru-KZ" sz="1800" dirty="0">
                <a:cs typeface="Arial" panose="020B0604020202020204" pitchFamily="34" charset="0"/>
              </a:rPr>
              <a:t>, а также на передачу указанного права другим физическим или юридическим лицам.</a:t>
            </a:r>
          </a:p>
          <a:p>
            <a:pPr indent="0" algn="just">
              <a:buNone/>
            </a:pPr>
            <a:r>
              <a:rPr lang="ru-KZ" sz="1800" dirty="0">
                <a:cs typeface="Arial" panose="020B0604020202020204" pitchFamily="34" charset="0"/>
              </a:rPr>
              <a:t>Основным имущественным правом не являющегося патентообладателем автора служебного изобретения (полезной модели, </a:t>
            </a:r>
            <a:r>
              <a:rPr lang="ru-KZ" sz="1800" u="sng" dirty="0">
                <a:cs typeface="Arial" panose="020B0604020202020204" pitchFamily="34" charset="0"/>
              </a:rPr>
              <a:t>промышленного образца</a:t>
            </a:r>
            <a:r>
              <a:rPr lang="ru-KZ" sz="1800" dirty="0">
                <a:cs typeface="Arial" panose="020B0604020202020204" pitchFamily="34" charset="0"/>
              </a:rPr>
              <a:t>) является </a:t>
            </a:r>
            <a:r>
              <a:rPr lang="ru-KZ" sz="1800" b="1" dirty="0">
                <a:cs typeface="Arial" panose="020B0604020202020204" pitchFamily="34" charset="0"/>
              </a:rPr>
              <a:t>право на вознаграждение.</a:t>
            </a:r>
            <a:endParaRPr lang="ru-KZ" sz="1800" dirty="0">
              <a:cs typeface="Arial" panose="020B0604020202020204" pitchFamily="34" charset="0"/>
            </a:endParaRPr>
          </a:p>
          <a:p>
            <a:pPr indent="0" algn="just">
              <a:buNone/>
            </a:pPr>
            <a:r>
              <a:rPr lang="ru-KZ" sz="1800" dirty="0">
                <a:cs typeface="Arial" panose="020B0604020202020204" pitchFamily="34" charset="0"/>
              </a:rPr>
              <a:t>Принадлежащее патентообладателю </a:t>
            </a:r>
            <a:r>
              <a:rPr lang="ru-KZ" sz="1800" b="1" dirty="0">
                <a:cs typeface="Arial" panose="020B0604020202020204" pitchFamily="34" charset="0"/>
              </a:rPr>
              <a:t>исключительное право на использование изобретения, полезную модель или промышленный образец </a:t>
            </a:r>
            <a:r>
              <a:rPr lang="ru-KZ" sz="1800" dirty="0">
                <a:cs typeface="Arial" panose="020B0604020202020204" pitchFamily="34" charset="0"/>
              </a:rPr>
              <a:t>основано на положениях и выражается в том, что он вправе использовать их по своему усмотрению.</a:t>
            </a:r>
          </a:p>
          <a:p>
            <a:pPr indent="0" algn="just">
              <a:buNone/>
            </a:pPr>
            <a:endParaRPr lang="ru-KZ" sz="1800" dirty="0">
              <a:cs typeface="Arial" panose="020B0604020202020204" pitchFamily="34" charset="0"/>
            </a:endParaRPr>
          </a:p>
          <a:p>
            <a:pPr indent="0" algn="just">
              <a:buNone/>
            </a:pPr>
            <a:r>
              <a:rPr lang="ru-KZ" sz="1800" dirty="0">
                <a:cs typeface="Arial" panose="020B0604020202020204" pitchFamily="34" charset="0"/>
              </a:rPr>
              <a:t>Использованием, в частности, признаются ввоз на территорию РК, изготовление, применение, предложение о продаже, продажа, иное введение в гражданский оборот или хранение для этих целей продукта, в котором использованы изобретение или полезная модель, либо изделия, в котором использован промышленный образец.</a:t>
            </a:r>
          </a:p>
          <a:p>
            <a:pPr indent="0" algn="just">
              <a:buNone/>
            </a:pPr>
            <a:endParaRPr lang="ru-KZ" sz="1800" dirty="0">
              <a:cs typeface="Arial" panose="020B0604020202020204" pitchFamily="34" charset="0"/>
            </a:endParaRPr>
          </a:p>
          <a:p>
            <a:pPr indent="0" algn="just">
              <a:buNone/>
            </a:pPr>
            <a:endParaRPr lang="ru-KZ" sz="1800" dirty="0">
              <a:cs typeface="Arial" panose="020B0604020202020204" pitchFamily="34" charset="0"/>
            </a:endParaRPr>
          </a:p>
        </p:txBody>
      </p:sp>
    </p:spTree>
    <p:extLst>
      <p:ext uri="{BB962C8B-B14F-4D97-AF65-F5344CB8AC3E}">
        <p14:creationId xmlns:p14="http://schemas.microsoft.com/office/powerpoint/2010/main" val="164085931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23</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43153"/>
            <a:ext cx="8496300" cy="523220"/>
          </a:xfrm>
          <a:prstGeom prst="rect">
            <a:avLst/>
          </a:prstGeom>
          <a:noFill/>
        </p:spPr>
        <p:txBody>
          <a:bodyPr wrap="square">
            <a:spAutoFit/>
          </a:bodyPr>
          <a:lstStyle/>
          <a:p>
            <a:pPr algn="just">
              <a:defRPr/>
            </a:pPr>
            <a:r>
              <a:rPr lang="kk-KZ" sz="2800" b="1" dirty="0">
                <a:solidFill>
                  <a:schemeClr val="accent5">
                    <a:lumMod val="50000"/>
                  </a:schemeClr>
                </a:solidFill>
              </a:rPr>
              <a:t>6. </a:t>
            </a:r>
            <a:r>
              <a:rPr lang="ru-KZ" sz="2800" b="1" dirty="0">
                <a:solidFill>
                  <a:schemeClr val="accent5">
                    <a:lumMod val="50000"/>
                  </a:schemeClr>
                </a:solidFill>
              </a:rPr>
              <a:t>Источники и содержание патентного права</a:t>
            </a:r>
          </a:p>
        </p:txBody>
      </p:sp>
      <p:sp>
        <p:nvSpPr>
          <p:cNvPr id="18435" name="TextBox 2">
            <a:extLst>
              <a:ext uri="{FF2B5EF4-FFF2-40B4-BE49-F238E27FC236}">
                <a16:creationId xmlns:a16="http://schemas.microsoft.com/office/drawing/2014/main" id="{07097AE9-617C-6C41-8B93-D2F9958F3822}"/>
              </a:ext>
            </a:extLst>
          </p:cNvPr>
          <p:cNvSpPr txBox="1">
            <a:spLocks noChangeArrowheads="1"/>
          </p:cNvSpPr>
          <p:nvPr/>
        </p:nvSpPr>
        <p:spPr bwMode="auto">
          <a:xfrm>
            <a:off x="286944" y="836712"/>
            <a:ext cx="8533206" cy="56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76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0" algn="just">
              <a:buNone/>
            </a:pPr>
            <a:r>
              <a:rPr lang="ru-KZ" sz="1800" b="1" i="1" dirty="0"/>
              <a:t>Запатентованный промышленный образец признается использованным в изделии, если такое изделие содержит все существенные признаки промышленного образца, нашедшие отражение на изображениях изделия и приведенные в перечне существенных признаков промышленного образца. </a:t>
            </a:r>
          </a:p>
          <a:p>
            <a:pPr indent="0" algn="just">
              <a:buNone/>
            </a:pPr>
            <a:endParaRPr lang="ru-KZ" sz="1800" b="1" i="1" dirty="0"/>
          </a:p>
          <a:p>
            <a:pPr indent="0" algn="just">
              <a:buNone/>
            </a:pPr>
            <a:r>
              <a:rPr lang="ru-KZ" sz="1800" dirty="0"/>
              <a:t>В случае, если при использовании запатентованных изобретения или полезной модели используются также все признаки, приведенные в независимом пункте формулы других запатентованных изобретения или полезной модели, а при использовании запатентованного промышленного образца — все признаки, приведенные в перечне существенных признаков другого запатентованного промышленного образца, другие запатентованные изобретение, полезная модель, промышленный образец также признаются использованными.</a:t>
            </a:r>
          </a:p>
          <a:p>
            <a:pPr indent="0" algn="just">
              <a:buNone/>
            </a:pPr>
            <a:endParaRPr lang="ru-KZ" sz="1800" dirty="0"/>
          </a:p>
          <a:p>
            <a:pPr indent="0" algn="just">
              <a:buNone/>
            </a:pPr>
            <a:r>
              <a:rPr lang="ru-KZ" sz="1800" dirty="0"/>
              <a:t>Патент на изобретение, полезную модель, промышленный образец и право на его получение переходят по наследству.</a:t>
            </a:r>
          </a:p>
          <a:p>
            <a:pPr indent="0" algn="just">
              <a:buNone/>
            </a:pPr>
            <a:endParaRPr lang="ru-KZ" sz="1800" dirty="0">
              <a:cs typeface="Arial" panose="020B0604020202020204" pitchFamily="34" charset="0"/>
            </a:endParaRPr>
          </a:p>
          <a:p>
            <a:pPr indent="0" algn="just">
              <a:buNone/>
            </a:pPr>
            <a:endParaRPr lang="ru-KZ" sz="1800" dirty="0">
              <a:cs typeface="Arial" panose="020B0604020202020204" pitchFamily="34" charset="0"/>
            </a:endParaRPr>
          </a:p>
        </p:txBody>
      </p:sp>
    </p:spTree>
    <p:extLst>
      <p:ext uri="{BB962C8B-B14F-4D97-AF65-F5344CB8AC3E}">
        <p14:creationId xmlns:p14="http://schemas.microsoft.com/office/powerpoint/2010/main" val="305621350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24</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43153"/>
            <a:ext cx="8496300" cy="523220"/>
          </a:xfrm>
          <a:prstGeom prst="rect">
            <a:avLst/>
          </a:prstGeom>
          <a:noFill/>
        </p:spPr>
        <p:txBody>
          <a:bodyPr wrap="square">
            <a:spAutoFit/>
          </a:bodyPr>
          <a:lstStyle/>
          <a:p>
            <a:pPr algn="just">
              <a:defRPr/>
            </a:pPr>
            <a:r>
              <a:rPr lang="kk-KZ" sz="2800" b="1" dirty="0">
                <a:solidFill>
                  <a:schemeClr val="accent5">
                    <a:lumMod val="50000"/>
                  </a:schemeClr>
                </a:solidFill>
              </a:rPr>
              <a:t>6. </a:t>
            </a:r>
            <a:r>
              <a:rPr lang="ru-KZ" sz="2800" b="1" dirty="0">
                <a:solidFill>
                  <a:schemeClr val="accent5">
                    <a:lumMod val="50000"/>
                  </a:schemeClr>
                </a:solidFill>
              </a:rPr>
              <a:t>Источники и содержание патентного права</a:t>
            </a:r>
          </a:p>
        </p:txBody>
      </p:sp>
      <p:sp>
        <p:nvSpPr>
          <p:cNvPr id="18435" name="TextBox 2">
            <a:extLst>
              <a:ext uri="{FF2B5EF4-FFF2-40B4-BE49-F238E27FC236}">
                <a16:creationId xmlns:a16="http://schemas.microsoft.com/office/drawing/2014/main" id="{07097AE9-617C-6C41-8B93-D2F9958F3822}"/>
              </a:ext>
            </a:extLst>
          </p:cNvPr>
          <p:cNvSpPr txBox="1">
            <a:spLocks noChangeArrowheads="1"/>
          </p:cNvSpPr>
          <p:nvPr/>
        </p:nvSpPr>
        <p:spPr bwMode="auto">
          <a:xfrm>
            <a:off x="286944" y="836712"/>
            <a:ext cx="8533206"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76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319088" algn="just">
              <a:buNone/>
            </a:pPr>
            <a:r>
              <a:rPr lang="ru-KZ" sz="2000" b="1" dirty="0">
                <a:solidFill>
                  <a:srgbClr val="0070C0"/>
                </a:solidFill>
              </a:rPr>
              <a:t>Нарушением исключительного права патентообладателя признается:</a:t>
            </a:r>
          </a:p>
          <a:p>
            <a:pPr algn="just">
              <a:buFont typeface="Wingdings" pitchFamily="2" charset="2"/>
              <a:buChar char="Ø"/>
            </a:pPr>
            <a:r>
              <a:rPr lang="ru-KZ" sz="2000" dirty="0"/>
              <a:t>несанкционированное изготовление, применение, ввоз, предложение к продаже, продажа, иное введение в хозяйственный оборот или хранение с этой целью продукта, содержащего запатентованное изобретение, полезную модель, промышленный образец, </a:t>
            </a:r>
          </a:p>
          <a:p>
            <a:pPr algn="just">
              <a:buFont typeface="Wingdings" pitchFamily="2" charset="2"/>
              <a:buChar char="Ø"/>
            </a:pPr>
            <a:r>
              <a:rPr lang="ru-KZ" sz="2000" dirty="0"/>
              <a:t>применение способа, охраняемого патентом на изобретение, или введение в хозяйственный оборот либо хранение с этой целью продукта, изготовленного непосредственно способом, охраняемым патентом на изобретение. </a:t>
            </a:r>
          </a:p>
          <a:p>
            <a:pPr indent="319088" algn="just">
              <a:buNone/>
            </a:pPr>
            <a:endParaRPr lang="ru-KZ" sz="2000" b="1" i="1" dirty="0"/>
          </a:p>
          <a:p>
            <a:pPr indent="319088" algn="just">
              <a:buNone/>
            </a:pPr>
            <a:r>
              <a:rPr lang="ru-KZ" sz="2000" dirty="0"/>
              <a:t>При этом новый продукт считается полученным запатентованным способом при отсутствии доказательств противного.</a:t>
            </a:r>
          </a:p>
          <a:p>
            <a:pPr indent="0" algn="just">
              <a:buNone/>
            </a:pPr>
            <a:endParaRPr lang="ru-KZ" sz="2000" dirty="0">
              <a:cs typeface="Arial" panose="020B0604020202020204" pitchFamily="34" charset="0"/>
            </a:endParaRPr>
          </a:p>
          <a:p>
            <a:pPr indent="0" algn="just">
              <a:buNone/>
            </a:pPr>
            <a:endParaRPr lang="ru-KZ" sz="2000" dirty="0">
              <a:cs typeface="Arial" panose="020B0604020202020204" pitchFamily="34" charset="0"/>
            </a:endParaRPr>
          </a:p>
        </p:txBody>
      </p:sp>
    </p:spTree>
    <p:extLst>
      <p:ext uri="{BB962C8B-B14F-4D97-AF65-F5344CB8AC3E}">
        <p14:creationId xmlns:p14="http://schemas.microsoft.com/office/powerpoint/2010/main" val="3798447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25</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43153"/>
            <a:ext cx="8496300" cy="523220"/>
          </a:xfrm>
          <a:prstGeom prst="rect">
            <a:avLst/>
          </a:prstGeom>
          <a:noFill/>
        </p:spPr>
        <p:txBody>
          <a:bodyPr wrap="square">
            <a:spAutoFit/>
          </a:bodyPr>
          <a:lstStyle/>
          <a:p>
            <a:pPr algn="just">
              <a:defRPr/>
            </a:pPr>
            <a:r>
              <a:rPr lang="kk-KZ" sz="2800" b="1" dirty="0">
                <a:solidFill>
                  <a:schemeClr val="accent5">
                    <a:lumMod val="50000"/>
                  </a:schemeClr>
                </a:solidFill>
              </a:rPr>
              <a:t>6. </a:t>
            </a:r>
            <a:r>
              <a:rPr lang="ru-KZ" sz="2800" b="1" dirty="0">
                <a:solidFill>
                  <a:schemeClr val="accent5">
                    <a:lumMod val="50000"/>
                  </a:schemeClr>
                </a:solidFill>
              </a:rPr>
              <a:t>Источники и содержание патентного права</a:t>
            </a:r>
          </a:p>
        </p:txBody>
      </p:sp>
      <p:sp>
        <p:nvSpPr>
          <p:cNvPr id="18435" name="TextBox 2">
            <a:extLst>
              <a:ext uri="{FF2B5EF4-FFF2-40B4-BE49-F238E27FC236}">
                <a16:creationId xmlns:a16="http://schemas.microsoft.com/office/drawing/2014/main" id="{07097AE9-617C-6C41-8B93-D2F9958F3822}"/>
              </a:ext>
            </a:extLst>
          </p:cNvPr>
          <p:cNvSpPr txBox="1">
            <a:spLocks noChangeArrowheads="1"/>
          </p:cNvSpPr>
          <p:nvPr/>
        </p:nvSpPr>
        <p:spPr bwMode="auto">
          <a:xfrm>
            <a:off x="286944" y="836712"/>
            <a:ext cx="8533206" cy="552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76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0" algn="just">
              <a:buNone/>
            </a:pPr>
            <a:r>
              <a:rPr lang="ru-KZ" sz="1800" b="1" dirty="0">
                <a:solidFill>
                  <a:srgbClr val="0070C0"/>
                </a:solidFill>
              </a:rPr>
              <a:t>Не признается нарушением исключительного права патентообладателя:</a:t>
            </a:r>
          </a:p>
          <a:p>
            <a:pPr lvl="0" algn="just">
              <a:buFont typeface="Wingdings" pitchFamily="2" charset="2"/>
              <a:buChar char="Ø"/>
            </a:pPr>
            <a:r>
              <a:rPr lang="ru-KZ" sz="1800" dirty="0"/>
              <a:t>применение продукта, в котором использованы запатентованные изобретение, полезная модель, или изделия, в котором использован запатентованный промышленный образец, в конструкции, во вспомогательном оборудовании или при эксплуатации транспортных средств иностранных государств (водного, воздушного, автомобильного и железнодорожного транспорта и космической техники) при условии, что эти транспортные средства временно или случайно находятся на территории РК и указанные продукт или изделие используются исключительно для нужд транспортного средства. Такое действие не признается нарушением исключительного права патентообладателя в отношении транспортных средств иностранных государств, предоставляющих такие же нрава в отношении транспортных средств, зарегистрированных в Российской Федерации;</a:t>
            </a:r>
          </a:p>
          <a:p>
            <a:pPr lvl="0" algn="just">
              <a:buFont typeface="Wingdings" pitchFamily="2" charset="2"/>
              <a:buChar char="Ø"/>
            </a:pPr>
            <a:r>
              <a:rPr lang="ru-KZ" sz="1800" dirty="0"/>
              <a:t>проведение научного исследования продукта, способа, в которых использованы запатентованные изобретение, полезная модель, или изделия, в котором использован запатентованный промышленный образец, либо эксперимента над этими продуктом, способом или изделием;</a:t>
            </a:r>
          </a:p>
          <a:p>
            <a:pPr indent="0" algn="just">
              <a:buNone/>
            </a:pPr>
            <a:endParaRPr lang="ru-KZ" sz="1800" dirty="0">
              <a:cs typeface="Arial" panose="020B0604020202020204" pitchFamily="34" charset="0"/>
            </a:endParaRPr>
          </a:p>
        </p:txBody>
      </p:sp>
    </p:spTree>
    <p:extLst>
      <p:ext uri="{BB962C8B-B14F-4D97-AF65-F5344CB8AC3E}">
        <p14:creationId xmlns:p14="http://schemas.microsoft.com/office/powerpoint/2010/main" val="259631819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26</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43153"/>
            <a:ext cx="8496300" cy="523220"/>
          </a:xfrm>
          <a:prstGeom prst="rect">
            <a:avLst/>
          </a:prstGeom>
          <a:noFill/>
        </p:spPr>
        <p:txBody>
          <a:bodyPr wrap="square">
            <a:spAutoFit/>
          </a:bodyPr>
          <a:lstStyle/>
          <a:p>
            <a:pPr algn="just">
              <a:defRPr/>
            </a:pPr>
            <a:r>
              <a:rPr lang="kk-KZ" sz="2800" b="1" dirty="0">
                <a:solidFill>
                  <a:schemeClr val="accent5">
                    <a:lumMod val="50000"/>
                  </a:schemeClr>
                </a:solidFill>
              </a:rPr>
              <a:t>6. </a:t>
            </a:r>
            <a:r>
              <a:rPr lang="ru-KZ" sz="2800" b="1" dirty="0">
                <a:solidFill>
                  <a:schemeClr val="accent5">
                    <a:lumMod val="50000"/>
                  </a:schemeClr>
                </a:solidFill>
              </a:rPr>
              <a:t>Источники и содержание патентного права</a:t>
            </a:r>
          </a:p>
        </p:txBody>
      </p:sp>
      <p:sp>
        <p:nvSpPr>
          <p:cNvPr id="18435" name="TextBox 2">
            <a:extLst>
              <a:ext uri="{FF2B5EF4-FFF2-40B4-BE49-F238E27FC236}">
                <a16:creationId xmlns:a16="http://schemas.microsoft.com/office/drawing/2014/main" id="{07097AE9-617C-6C41-8B93-D2F9958F3822}"/>
              </a:ext>
            </a:extLst>
          </p:cNvPr>
          <p:cNvSpPr txBox="1">
            <a:spLocks noChangeArrowheads="1"/>
          </p:cNvSpPr>
          <p:nvPr/>
        </p:nvSpPr>
        <p:spPr bwMode="auto">
          <a:xfrm>
            <a:off x="286944" y="836712"/>
            <a:ext cx="8533206" cy="529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76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a:buFont typeface="Wingdings" pitchFamily="2" charset="2"/>
              <a:buChar char="Ø"/>
            </a:pPr>
            <a:r>
              <a:rPr lang="ru-KZ" sz="1800" dirty="0"/>
              <a:t>использование запатентованных изобретения, полезной модели или промышленного образца при чрезвычайных обстоятельствах (стихийные бедствия, катастрофы, аварии) с уведомлением патентообладателя в кратчайший срок и последующей выплатой ему соразмерной компенсации;</a:t>
            </a:r>
          </a:p>
          <a:p>
            <a:pPr lvl="0" algn="just">
              <a:buFont typeface="Wingdings" pitchFamily="2" charset="2"/>
              <a:buChar char="Ø"/>
            </a:pPr>
            <a:r>
              <a:rPr lang="ru-KZ" sz="1800" dirty="0"/>
              <a:t>использование запатентованных изобретения, полезной модели или промышленного образца для удовлетворения личных, семейных, домашних или иных не связанных с предпринимательской деятельностью нужд, если целью такого использования не является получение прибыли (дохода);</a:t>
            </a:r>
          </a:p>
          <a:p>
            <a:pPr lvl="0" algn="just">
              <a:buFont typeface="Wingdings" pitchFamily="2" charset="2"/>
              <a:buChar char="Ø"/>
            </a:pPr>
            <a:r>
              <a:rPr lang="ru-KZ" sz="1800" dirty="0"/>
              <a:t>разовое изготовление в аптеках по рецептам врачей лекарственных средств с использованием запатентованного изобретения;</a:t>
            </a:r>
          </a:p>
          <a:p>
            <a:pPr lvl="0" algn="just">
              <a:buFont typeface="Wingdings" pitchFamily="2" charset="2"/>
              <a:buChar char="Ø"/>
            </a:pPr>
            <a:r>
              <a:rPr lang="ru-KZ" sz="1800" dirty="0"/>
              <a:t>ввоз на территорию РК, применение, предложение о продаже, продажа, иное введение в гражданский оборот или хранение для этих целей продукта, в котором использованы запатентованные изобретение, полезная модель, или изделия, в котором использован запатентованный промышленный образец, если эти продукт или изделие ранее были введены в гражданский оборот на территории РК патентообладателем или иным лицом с разрешения патентообладателя.</a:t>
            </a:r>
          </a:p>
          <a:p>
            <a:pPr indent="0" algn="just">
              <a:buNone/>
            </a:pPr>
            <a:endParaRPr lang="ru-KZ" sz="1800" dirty="0">
              <a:cs typeface="Arial" panose="020B0604020202020204" pitchFamily="34" charset="0"/>
            </a:endParaRPr>
          </a:p>
        </p:txBody>
      </p:sp>
    </p:spTree>
    <p:extLst>
      <p:ext uri="{BB962C8B-B14F-4D97-AF65-F5344CB8AC3E}">
        <p14:creationId xmlns:p14="http://schemas.microsoft.com/office/powerpoint/2010/main" val="23448469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27</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36525"/>
            <a:ext cx="7559675" cy="830997"/>
          </a:xfrm>
          <a:prstGeom prst="rect">
            <a:avLst/>
          </a:prstGeom>
          <a:noFill/>
        </p:spPr>
        <p:txBody>
          <a:bodyPr>
            <a:spAutoFit/>
          </a:bodyPr>
          <a:lstStyle/>
          <a:p>
            <a:pPr algn="just">
              <a:defRPr/>
            </a:pPr>
            <a:r>
              <a:rPr lang="kk-KZ" sz="2400" b="1" dirty="0">
                <a:solidFill>
                  <a:schemeClr val="accent1">
                    <a:lumMod val="50000"/>
                  </a:schemeClr>
                </a:solidFill>
              </a:rPr>
              <a:t>7. </a:t>
            </a:r>
            <a:r>
              <a:rPr lang="ru-RU" sz="2400" b="1" dirty="0">
                <a:solidFill>
                  <a:schemeClr val="accent5">
                    <a:lumMod val="50000"/>
                  </a:schemeClr>
                </a:solidFill>
              </a:rPr>
              <a:t>Защита интеллектуальной собственности в Республике Казахстан</a:t>
            </a:r>
            <a:r>
              <a:rPr lang="kk-KZ" sz="2400" b="1" dirty="0">
                <a:solidFill>
                  <a:schemeClr val="accent1">
                    <a:lumMod val="50000"/>
                  </a:schemeClr>
                </a:solidFill>
              </a:rPr>
              <a:t> </a:t>
            </a:r>
            <a:endParaRPr lang="ru-KZ" sz="2400" b="1" dirty="0">
              <a:solidFill>
                <a:schemeClr val="accent1">
                  <a:lumMod val="50000"/>
                </a:schemeClr>
              </a:solidFill>
            </a:endParaRPr>
          </a:p>
        </p:txBody>
      </p:sp>
      <p:sp>
        <p:nvSpPr>
          <p:cNvPr id="18435" name="TextBox 2">
            <a:extLst>
              <a:ext uri="{FF2B5EF4-FFF2-40B4-BE49-F238E27FC236}">
                <a16:creationId xmlns:a16="http://schemas.microsoft.com/office/drawing/2014/main" id="{07097AE9-617C-6C41-8B93-D2F9958F3822}"/>
              </a:ext>
            </a:extLst>
          </p:cNvPr>
          <p:cNvSpPr txBox="1">
            <a:spLocks noChangeArrowheads="1"/>
          </p:cNvSpPr>
          <p:nvPr/>
        </p:nvSpPr>
        <p:spPr bwMode="auto">
          <a:xfrm>
            <a:off x="323850" y="977826"/>
            <a:ext cx="8712646" cy="49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76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361950" algn="just">
              <a:buNone/>
            </a:pPr>
            <a:r>
              <a:rPr lang="ru-KZ" sz="1800" dirty="0"/>
              <a:t>Защита интеллектуальной собственности активно развивается в последние 200-250 лет, особенно в промышленно развитых странах Запада. Это связано с тем, что ряд изобретений позволил некоторым странам, фирмам, корпорациям стать мировыми лидерами в производстве той или иной продукции. Поэтому все развитые государства вкладывают большие средства в научно-исследовательские и опытно-конструкторские работы.</a:t>
            </a:r>
          </a:p>
          <a:p>
            <a:pPr indent="361950" algn="just">
              <a:buNone/>
            </a:pPr>
            <a:r>
              <a:rPr lang="ru-KZ" sz="1800" dirty="0"/>
              <a:t>Основными поборниками прав интеллектуальной собственности являются Соединенные Штаты Америки, страны Европы и Япония, на которые приходится практически 80 процентов всех выданных в мире патентов. В Японии на 1 млн. населения этой страны приходится до 1000 изобретений в год, в США - в два раза меньше. Количество патентов, выданных в США за год, превышает 150 тысяч.</a:t>
            </a:r>
          </a:p>
          <a:p>
            <a:pPr indent="361950" algn="just">
              <a:buNone/>
            </a:pPr>
            <a:r>
              <a:rPr lang="ru-KZ" sz="1800" dirty="0"/>
              <a:t>Политика нашей страны в настоящее время принципиально ориентирована на поддержку отечественного производителя. Это</a:t>
            </a:r>
            <a:r>
              <a:rPr lang="kk-KZ" sz="1800" dirty="0"/>
              <a:t> </a:t>
            </a:r>
            <a:r>
              <a:rPr lang="ru-KZ" sz="1800" dirty="0"/>
              <a:t>увеличит стимул казахстанского ученого на создание новых, прогрессивных изобретений с учетом специфики нашего рынка.</a:t>
            </a:r>
          </a:p>
          <a:p>
            <a:pPr indent="0" algn="just">
              <a:buNone/>
            </a:pPr>
            <a:endParaRPr lang="ru-KZ" sz="1800" dirty="0"/>
          </a:p>
        </p:txBody>
      </p:sp>
    </p:spTree>
    <p:extLst>
      <p:ext uri="{BB962C8B-B14F-4D97-AF65-F5344CB8AC3E}">
        <p14:creationId xmlns:p14="http://schemas.microsoft.com/office/powerpoint/2010/main" val="161948087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28</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36525"/>
            <a:ext cx="7559675" cy="830997"/>
          </a:xfrm>
          <a:prstGeom prst="rect">
            <a:avLst/>
          </a:prstGeom>
          <a:noFill/>
        </p:spPr>
        <p:txBody>
          <a:bodyPr>
            <a:spAutoFit/>
          </a:bodyPr>
          <a:lstStyle/>
          <a:p>
            <a:pPr algn="just">
              <a:defRPr/>
            </a:pPr>
            <a:r>
              <a:rPr lang="kk-KZ" sz="2400" b="1" dirty="0">
                <a:solidFill>
                  <a:schemeClr val="accent1">
                    <a:lumMod val="50000"/>
                  </a:schemeClr>
                </a:solidFill>
              </a:rPr>
              <a:t>7. </a:t>
            </a:r>
            <a:r>
              <a:rPr lang="ru-RU" sz="2400" b="1" dirty="0">
                <a:solidFill>
                  <a:schemeClr val="accent5">
                    <a:lumMod val="50000"/>
                  </a:schemeClr>
                </a:solidFill>
              </a:rPr>
              <a:t>Защита интеллектуальной собственности в Республике Казахстан</a:t>
            </a:r>
            <a:r>
              <a:rPr lang="kk-KZ" sz="2400" b="1" dirty="0">
                <a:solidFill>
                  <a:schemeClr val="accent1">
                    <a:lumMod val="50000"/>
                  </a:schemeClr>
                </a:solidFill>
              </a:rPr>
              <a:t> </a:t>
            </a:r>
            <a:endParaRPr lang="ru-KZ" sz="2400" b="1" dirty="0">
              <a:solidFill>
                <a:schemeClr val="accent1">
                  <a:lumMod val="50000"/>
                </a:schemeClr>
              </a:solidFill>
            </a:endParaRPr>
          </a:p>
        </p:txBody>
      </p:sp>
      <p:sp>
        <p:nvSpPr>
          <p:cNvPr id="18435" name="TextBox 2">
            <a:extLst>
              <a:ext uri="{FF2B5EF4-FFF2-40B4-BE49-F238E27FC236}">
                <a16:creationId xmlns:a16="http://schemas.microsoft.com/office/drawing/2014/main" id="{07097AE9-617C-6C41-8B93-D2F9958F3822}"/>
              </a:ext>
            </a:extLst>
          </p:cNvPr>
          <p:cNvSpPr txBox="1">
            <a:spLocks noChangeArrowheads="1"/>
          </p:cNvSpPr>
          <p:nvPr/>
        </p:nvSpPr>
        <p:spPr bwMode="auto">
          <a:xfrm>
            <a:off x="323850" y="1124744"/>
            <a:ext cx="8712646" cy="51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76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ru-KZ" sz="1800" dirty="0"/>
              <a:t>В отличие от обычных товаров результаты научных исследований и открытий в виде объектов интеллектуальной собственности очень уязвимы. Без государственной охраны они легко могут быть присвоены. Современные возможности информационных технологий только увеличивают эти риски.</a:t>
            </a:r>
          </a:p>
          <a:p>
            <a:pPr algn="just">
              <a:buNone/>
            </a:pPr>
            <a:r>
              <a:rPr lang="ru-KZ" sz="1800" dirty="0"/>
              <a:t> Экономические и иные выгоды от интеллектуального потенциала </a:t>
            </a:r>
            <a:r>
              <a:rPr lang="kk-KZ" sz="1800" dirty="0"/>
              <a:t> </a:t>
            </a:r>
            <a:r>
              <a:rPr lang="kk-KZ" sz="1800" dirty="0" err="1"/>
              <a:t>обеспечиваются</a:t>
            </a:r>
            <a:r>
              <a:rPr lang="ru-KZ" sz="1800" dirty="0"/>
              <a:t> </a:t>
            </a:r>
            <a:r>
              <a:rPr lang="kk-KZ" sz="1800" dirty="0" err="1"/>
              <a:t>создателю</a:t>
            </a:r>
            <a:r>
              <a:rPr lang="kk-KZ" sz="1800" dirty="0"/>
              <a:t> </a:t>
            </a:r>
            <a:r>
              <a:rPr lang="ru-KZ" sz="1800" dirty="0"/>
              <a:t>лишь тогда, когда </a:t>
            </a:r>
            <a:r>
              <a:rPr lang="kk-KZ" sz="1800" dirty="0" err="1"/>
              <a:t>интеллектуальный</a:t>
            </a:r>
            <a:r>
              <a:rPr lang="kk-KZ" sz="1800" dirty="0"/>
              <a:t> </a:t>
            </a:r>
            <a:r>
              <a:rPr lang="kk-KZ" sz="1800" dirty="0" err="1"/>
              <a:t>продукт</a:t>
            </a:r>
            <a:r>
              <a:rPr lang="ru-KZ" sz="1800" dirty="0"/>
              <a:t> надежно защищен. </a:t>
            </a:r>
          </a:p>
          <a:p>
            <a:pPr algn="just">
              <a:buNone/>
            </a:pPr>
            <a:r>
              <a:rPr lang="ru-KZ" sz="1800" dirty="0"/>
              <a:t>Ценность правовой системы определяется тем, какая роль отводится личности, как охраняются и обеспечиваются ее интересы, какими правами она наделена и каковы гарантии этих прав.</a:t>
            </a:r>
          </a:p>
          <a:p>
            <a:pPr algn="just">
              <a:buNone/>
            </a:pPr>
            <a:r>
              <a:rPr lang="kk-KZ" sz="1800" dirty="0" err="1"/>
              <a:t>В</a:t>
            </a:r>
            <a:r>
              <a:rPr lang="kk-KZ" sz="1800" dirty="0"/>
              <a:t> </a:t>
            </a:r>
            <a:r>
              <a:rPr lang="kk-KZ" sz="1800" dirty="0" err="1"/>
              <a:t>Р</a:t>
            </a:r>
            <a:r>
              <a:rPr lang="ru-KZ" sz="1800" dirty="0"/>
              <a:t>еспублике</a:t>
            </a:r>
            <a:r>
              <a:rPr lang="kk-KZ" sz="1800" dirty="0"/>
              <a:t> </a:t>
            </a:r>
            <a:r>
              <a:rPr lang="kk-KZ" sz="1800" dirty="0" err="1"/>
              <a:t>Казахстан</a:t>
            </a:r>
            <a:r>
              <a:rPr lang="ru-KZ" sz="1800" dirty="0"/>
              <a:t> за последние годы принят</a:t>
            </a:r>
            <a:r>
              <a:rPr lang="kk-KZ" sz="1800" dirty="0" err="1"/>
              <a:t>ы</a:t>
            </a:r>
            <a:r>
              <a:rPr lang="kk-KZ" sz="1800" dirty="0"/>
              <a:t> </a:t>
            </a:r>
            <a:r>
              <a:rPr lang="ru-KZ" sz="1800" dirty="0"/>
              <a:t>важны</a:t>
            </a:r>
            <a:r>
              <a:rPr lang="kk-KZ" sz="1800" dirty="0" err="1"/>
              <a:t>е</a:t>
            </a:r>
            <a:r>
              <a:rPr lang="ru-KZ" sz="1800" dirty="0"/>
              <a:t> нормативно-правовы</a:t>
            </a:r>
            <a:r>
              <a:rPr lang="kk-KZ" sz="1800" dirty="0" err="1"/>
              <a:t>е</a:t>
            </a:r>
            <a:r>
              <a:rPr lang="ru-KZ" sz="1800" dirty="0"/>
              <a:t> акт</a:t>
            </a:r>
            <a:r>
              <a:rPr lang="kk-KZ" sz="1800" dirty="0" err="1"/>
              <a:t>ы</a:t>
            </a:r>
            <a:r>
              <a:rPr lang="ru-KZ" sz="1800" dirty="0"/>
              <a:t> в области охраны интеллектуальной собственности: </a:t>
            </a:r>
          </a:p>
          <a:p>
            <a:pPr algn="just">
              <a:buFont typeface="Wingdings" pitchFamily="2" charset="2"/>
              <a:buChar char="Ø"/>
            </a:pPr>
            <a:r>
              <a:rPr lang="ru-KZ" sz="1800" dirty="0"/>
              <a:t>Гражданский кодекс (Раздел 5 полностью посвящен праву интеллектуальной собственности), </a:t>
            </a:r>
          </a:p>
          <a:p>
            <a:pPr algn="just">
              <a:buFont typeface="Wingdings" pitchFamily="2" charset="2"/>
              <a:buChar char="Ø"/>
            </a:pPr>
            <a:r>
              <a:rPr lang="ru-KZ" sz="1800" dirty="0"/>
              <a:t>Патентный закон, </a:t>
            </a:r>
          </a:p>
          <a:p>
            <a:pPr algn="just">
              <a:buFont typeface="Wingdings" pitchFamily="2" charset="2"/>
              <a:buChar char="Ø"/>
            </a:pPr>
            <a:r>
              <a:rPr lang="ru-KZ" sz="1800" dirty="0"/>
              <a:t>Закон «Об авторском праве и смежных правах» и другие.</a:t>
            </a:r>
          </a:p>
          <a:p>
            <a:pPr indent="0" algn="just">
              <a:buNone/>
            </a:pPr>
            <a:endParaRPr lang="ru-KZ" sz="1800" dirty="0"/>
          </a:p>
        </p:txBody>
      </p:sp>
    </p:spTree>
    <p:extLst>
      <p:ext uri="{BB962C8B-B14F-4D97-AF65-F5344CB8AC3E}">
        <p14:creationId xmlns:p14="http://schemas.microsoft.com/office/powerpoint/2010/main" val="311038972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29</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36525"/>
            <a:ext cx="7559675" cy="830997"/>
          </a:xfrm>
          <a:prstGeom prst="rect">
            <a:avLst/>
          </a:prstGeom>
          <a:noFill/>
        </p:spPr>
        <p:txBody>
          <a:bodyPr>
            <a:spAutoFit/>
          </a:bodyPr>
          <a:lstStyle/>
          <a:p>
            <a:pPr algn="just">
              <a:defRPr/>
            </a:pPr>
            <a:r>
              <a:rPr lang="kk-KZ" sz="2400" b="1" dirty="0">
                <a:solidFill>
                  <a:schemeClr val="accent1">
                    <a:lumMod val="50000"/>
                  </a:schemeClr>
                </a:solidFill>
              </a:rPr>
              <a:t>7. </a:t>
            </a:r>
            <a:r>
              <a:rPr lang="ru-RU" sz="2400" b="1" dirty="0">
                <a:solidFill>
                  <a:schemeClr val="accent5">
                    <a:lumMod val="50000"/>
                  </a:schemeClr>
                </a:solidFill>
              </a:rPr>
              <a:t>Защита интеллектуальной собственности в Республике Казахстан</a:t>
            </a:r>
            <a:r>
              <a:rPr lang="kk-KZ" sz="2400" b="1" dirty="0">
                <a:solidFill>
                  <a:schemeClr val="accent1">
                    <a:lumMod val="50000"/>
                  </a:schemeClr>
                </a:solidFill>
              </a:rPr>
              <a:t> </a:t>
            </a:r>
            <a:endParaRPr lang="ru-KZ" sz="2400" b="1" dirty="0">
              <a:solidFill>
                <a:schemeClr val="accent1">
                  <a:lumMod val="50000"/>
                </a:schemeClr>
              </a:solidFill>
            </a:endParaRPr>
          </a:p>
        </p:txBody>
      </p:sp>
      <p:sp>
        <p:nvSpPr>
          <p:cNvPr id="18435" name="TextBox 2">
            <a:extLst>
              <a:ext uri="{FF2B5EF4-FFF2-40B4-BE49-F238E27FC236}">
                <a16:creationId xmlns:a16="http://schemas.microsoft.com/office/drawing/2014/main" id="{07097AE9-617C-6C41-8B93-D2F9958F3822}"/>
              </a:ext>
            </a:extLst>
          </p:cNvPr>
          <p:cNvSpPr txBox="1">
            <a:spLocks noChangeArrowheads="1"/>
          </p:cNvSpPr>
          <p:nvPr/>
        </p:nvSpPr>
        <p:spPr bwMode="auto">
          <a:xfrm>
            <a:off x="190500" y="977826"/>
            <a:ext cx="8845996"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76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404813" algn="just">
              <a:buNone/>
            </a:pPr>
            <a:r>
              <a:rPr lang="ru-KZ" sz="1800" dirty="0"/>
              <a:t>Закон Республики Казахстан от 16 июля 1999 года № 427 </a:t>
            </a:r>
            <a:r>
              <a:rPr lang="ru-KZ" sz="1800" b="1" dirty="0"/>
              <a:t>«Патентный закон Республики Казахстан»</a:t>
            </a:r>
            <a:r>
              <a:rPr lang="ru-KZ" sz="1800" dirty="0"/>
              <a:t> защищает право на патент.</a:t>
            </a:r>
          </a:p>
          <a:p>
            <a:pPr indent="404813" algn="just">
              <a:buNone/>
            </a:pPr>
            <a:r>
              <a:rPr lang="ru-KZ" sz="1800" b="1" i="1" dirty="0"/>
              <a:t>Специфика защиты </a:t>
            </a:r>
            <a:r>
              <a:rPr lang="ru-KZ" sz="1800" b="1" i="1" u="sng" dirty="0"/>
              <a:t>патентных прав</a:t>
            </a:r>
            <a:r>
              <a:rPr lang="ru-KZ" sz="1800" b="1" i="1" dirty="0"/>
              <a:t> состоит в возможности применения не только судебной, но и административной формы защиты гражданских прав. </a:t>
            </a:r>
            <a:r>
              <a:rPr lang="ru-KZ" sz="1800" u="sng" dirty="0"/>
              <a:t>Защита</a:t>
            </a:r>
            <a:r>
              <a:rPr lang="ru-KZ" sz="1800" dirty="0"/>
              <a:t> в административном порядке осуществляется лишь в случаях, предусмотренных законом. </a:t>
            </a:r>
          </a:p>
          <a:p>
            <a:pPr indent="404813" algn="just">
              <a:buNone/>
            </a:pPr>
            <a:endParaRPr lang="ru-KZ" sz="1800" dirty="0"/>
          </a:p>
          <a:p>
            <a:pPr indent="404813" algn="just">
              <a:buNone/>
            </a:pPr>
            <a:r>
              <a:rPr lang="ru-KZ" sz="1800" b="1" dirty="0"/>
              <a:t>Авторское право в Казахстане </a:t>
            </a:r>
            <a:r>
              <a:rPr lang="ru-KZ" sz="1800" dirty="0"/>
              <a:t>регулируется законом РК </a:t>
            </a:r>
            <a:r>
              <a:rPr lang="ru-KZ" sz="1800" b="1" dirty="0"/>
              <a:t>«Об авторском праве и смежных правах»</a:t>
            </a:r>
            <a:r>
              <a:rPr lang="ru-KZ" sz="1800" dirty="0"/>
              <a:t> от 10 июня 1996 года.</a:t>
            </a:r>
          </a:p>
          <a:p>
            <a:pPr indent="404813" algn="just">
              <a:buNone/>
            </a:pPr>
            <a:r>
              <a:rPr lang="ru-KZ" sz="1800" dirty="0"/>
              <a:t>Вопросами защиты авторских прав в республике занимаются Казахстанское авторское общество, Ассоциация казахстанских авторов и исполнителей и др.</a:t>
            </a:r>
          </a:p>
          <a:p>
            <a:pPr indent="404813" algn="just">
              <a:buNone/>
            </a:pPr>
            <a:r>
              <a:rPr lang="ru-KZ" sz="1800" dirty="0"/>
              <a:t>Основной целью деятельности указанной Ассоциации является управление на коллективной основе имущественными авторскими правами на коллективной основе казахстанских и иностранных авторов и исполнителей, произведения которых исполняются или будут исполняться на территории Казахстана.Также является одним из необычного имущества продуктом современности и нуждается в защите как сос стороны государства так со стороны владельца.</a:t>
            </a:r>
          </a:p>
          <a:p>
            <a:pPr indent="0" algn="just">
              <a:buNone/>
            </a:pPr>
            <a:endParaRPr lang="ru-KZ" sz="1800" dirty="0"/>
          </a:p>
        </p:txBody>
      </p:sp>
    </p:spTree>
    <p:extLst>
      <p:ext uri="{BB962C8B-B14F-4D97-AF65-F5344CB8AC3E}">
        <p14:creationId xmlns:p14="http://schemas.microsoft.com/office/powerpoint/2010/main" val="199670639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3</a:t>
            </a:fld>
            <a:endParaRPr lang="ru-RU" altLang="ru-KZ" sz="1400"/>
          </a:p>
        </p:txBody>
      </p:sp>
      <p:sp>
        <p:nvSpPr>
          <p:cNvPr id="18435" name="TextBox 2">
            <a:extLst>
              <a:ext uri="{FF2B5EF4-FFF2-40B4-BE49-F238E27FC236}">
                <a16:creationId xmlns:a16="http://schemas.microsoft.com/office/drawing/2014/main" id="{07097AE9-617C-6C41-8B93-D2F9958F3822}"/>
              </a:ext>
            </a:extLst>
          </p:cNvPr>
          <p:cNvSpPr txBox="1">
            <a:spLocks noChangeArrowheads="1"/>
          </p:cNvSpPr>
          <p:nvPr/>
        </p:nvSpPr>
        <p:spPr bwMode="auto">
          <a:xfrm>
            <a:off x="234421" y="1274022"/>
            <a:ext cx="8640638" cy="485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76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 typeface="Wingdings" pitchFamily="2" charset="2"/>
              <a:buChar char="Ø"/>
            </a:pPr>
            <a:r>
              <a:rPr lang="ru-KZ" sz="1800" b="1" i="1" dirty="0">
                <a:solidFill>
                  <a:srgbClr val="C00000"/>
                </a:solidFill>
                <a:latin typeface="Times New Roman" panose="02020603050405020304" pitchFamily="18" charset="0"/>
                <a:cs typeface="Times New Roman" panose="02020603050405020304" pitchFamily="18" charset="0"/>
              </a:rPr>
              <a:t>Интеллектуальная собственность - собирательное понятие, включающее права, которыми регулируются отношения, складывающиеся в процессе создания продуктов интеллектуального труда, обмена ими и их использования. </a:t>
            </a:r>
          </a:p>
          <a:p>
            <a:pPr indent="0" algn="just">
              <a:buNone/>
            </a:pPr>
            <a:r>
              <a:rPr lang="ru-KZ" sz="1800" dirty="0">
                <a:latin typeface="Times New Roman" panose="02020603050405020304" pitchFamily="18" charset="0"/>
                <a:cs typeface="Times New Roman" panose="02020603050405020304" pitchFamily="18" charset="0"/>
              </a:rPr>
              <a:t>Говоря другими словами, интеллектуальная собственность представляет собой исключительные права на результаты интеллектуальной и творческой деятельности в любой области. </a:t>
            </a:r>
          </a:p>
          <a:p>
            <a:pPr algn="just">
              <a:buFont typeface="Wingdings" pitchFamily="2" charset="2"/>
              <a:buChar char="Ø"/>
            </a:pPr>
            <a:r>
              <a:rPr lang="ru-KZ" sz="1800" b="1" i="1" dirty="0">
                <a:solidFill>
                  <a:srgbClr val="C00000"/>
                </a:solidFill>
                <a:latin typeface="Times New Roman" panose="02020603050405020304" pitchFamily="18" charset="0"/>
                <a:cs typeface="Times New Roman" panose="02020603050405020304" pitchFamily="18" charset="0"/>
              </a:rPr>
              <a:t>Право интеллектуальной собственности Республики Казахстан - это подотрасль гражданского права Республики Казахстан, которая регулирует имущественные и личные неимущественные отношения, возникающие в сфере творчества и отношения по поводу средств индивидуализации. </a:t>
            </a:r>
          </a:p>
          <a:p>
            <a:pPr indent="0" algn="just">
              <a:buNone/>
            </a:pPr>
            <a:r>
              <a:rPr lang="ru-KZ" sz="1800" dirty="0">
                <a:latin typeface="Times New Roman" panose="02020603050405020304" pitchFamily="18" charset="0"/>
                <a:cs typeface="Times New Roman" panose="02020603050405020304" pitchFamily="18" charset="0"/>
              </a:rPr>
              <a:t>Это объясняется тем, что, </a:t>
            </a:r>
          </a:p>
          <a:p>
            <a:pPr marL="342900" indent="-342900" algn="just">
              <a:buFont typeface="+mj-lt"/>
              <a:buAutoNum type="arabicParenR"/>
            </a:pPr>
            <a:r>
              <a:rPr lang="ru-KZ" sz="1800" dirty="0">
                <a:latin typeface="Times New Roman" panose="02020603050405020304" pitchFamily="18" charset="0"/>
                <a:cs typeface="Times New Roman" panose="02020603050405020304" pitchFamily="18" charset="0"/>
              </a:rPr>
              <a:t>право интеллектуальной собственности занимает промежуточное положение между отраслью и институтом права, </a:t>
            </a:r>
          </a:p>
          <a:p>
            <a:pPr marL="342900" indent="-342900" algn="just">
              <a:buFont typeface="+mj-lt"/>
              <a:buAutoNum type="arabicParenR"/>
            </a:pPr>
            <a:r>
              <a:rPr lang="ru-KZ" sz="1800" dirty="0">
                <a:latin typeface="Times New Roman" panose="02020603050405020304" pitchFamily="18" charset="0"/>
                <a:cs typeface="Times New Roman" panose="02020603050405020304" pitchFamily="18" charset="0"/>
              </a:rPr>
              <a:t>предметом являются имущественные и личные неимущественные отношения в сфере творчества и отношений по поводу средств индивидуализации, </a:t>
            </a:r>
          </a:p>
          <a:p>
            <a:pPr marL="342900" indent="-342900" algn="just">
              <a:buFont typeface="+mj-lt"/>
              <a:buAutoNum type="arabicParenR"/>
            </a:pPr>
            <a:r>
              <a:rPr lang="ru-KZ" sz="1800" dirty="0">
                <a:latin typeface="Times New Roman" panose="02020603050405020304" pitchFamily="18" charset="0"/>
                <a:cs typeface="Times New Roman" panose="02020603050405020304" pitchFamily="18" charset="0"/>
              </a:rPr>
              <a:t>эти отношения регулируются методом юридического равенства сторон.</a:t>
            </a:r>
          </a:p>
        </p:txBody>
      </p:sp>
      <p:sp>
        <p:nvSpPr>
          <p:cNvPr id="5" name="TextBox 4">
            <a:extLst>
              <a:ext uri="{FF2B5EF4-FFF2-40B4-BE49-F238E27FC236}">
                <a16:creationId xmlns:a16="http://schemas.microsoft.com/office/drawing/2014/main" id="{9F7AB94D-50DB-A448-955E-CE3653E483A1}"/>
              </a:ext>
            </a:extLst>
          </p:cNvPr>
          <p:cNvSpPr txBox="1"/>
          <p:nvPr/>
        </p:nvSpPr>
        <p:spPr>
          <a:xfrm>
            <a:off x="323850" y="143153"/>
            <a:ext cx="8496300" cy="954107"/>
          </a:xfrm>
          <a:prstGeom prst="rect">
            <a:avLst/>
          </a:prstGeom>
          <a:noFill/>
        </p:spPr>
        <p:txBody>
          <a:bodyPr wrap="square">
            <a:spAutoFit/>
          </a:bodyPr>
          <a:lstStyle/>
          <a:p>
            <a:pPr algn="just">
              <a:defRPr/>
            </a:pPr>
            <a:r>
              <a:rPr lang="kk-KZ" sz="2800" b="1" dirty="0">
                <a:solidFill>
                  <a:schemeClr val="accent5">
                    <a:lumMod val="50000"/>
                  </a:schemeClr>
                </a:solidFill>
              </a:rPr>
              <a:t>1. </a:t>
            </a:r>
            <a:r>
              <a:rPr lang="ru-KZ" sz="2800" b="1" dirty="0">
                <a:solidFill>
                  <a:schemeClr val="accent5">
                    <a:lumMod val="50000"/>
                  </a:schemeClr>
                </a:solidFill>
              </a:rPr>
              <a:t>Право интеллектуальной собственности в Республике Казахстан на современном этапе</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30</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36525"/>
            <a:ext cx="7559675" cy="830997"/>
          </a:xfrm>
          <a:prstGeom prst="rect">
            <a:avLst/>
          </a:prstGeom>
          <a:noFill/>
        </p:spPr>
        <p:txBody>
          <a:bodyPr>
            <a:spAutoFit/>
          </a:bodyPr>
          <a:lstStyle/>
          <a:p>
            <a:pPr algn="just">
              <a:defRPr/>
            </a:pPr>
            <a:r>
              <a:rPr lang="kk-KZ" sz="2400" b="1" dirty="0">
                <a:solidFill>
                  <a:schemeClr val="accent1">
                    <a:lumMod val="50000"/>
                  </a:schemeClr>
                </a:solidFill>
              </a:rPr>
              <a:t>7. </a:t>
            </a:r>
            <a:r>
              <a:rPr lang="ru-RU" sz="2400" b="1" dirty="0">
                <a:solidFill>
                  <a:schemeClr val="accent5">
                    <a:lumMod val="50000"/>
                  </a:schemeClr>
                </a:solidFill>
              </a:rPr>
              <a:t>Защита интеллектуальной собственности в Республике Казахстан</a:t>
            </a:r>
            <a:r>
              <a:rPr lang="kk-KZ" sz="2400" b="1" dirty="0">
                <a:solidFill>
                  <a:schemeClr val="accent1">
                    <a:lumMod val="50000"/>
                  </a:schemeClr>
                </a:solidFill>
              </a:rPr>
              <a:t> </a:t>
            </a:r>
            <a:endParaRPr lang="ru-KZ" sz="2400" b="1" dirty="0">
              <a:solidFill>
                <a:schemeClr val="accent1">
                  <a:lumMod val="50000"/>
                </a:schemeClr>
              </a:solidFill>
            </a:endParaRPr>
          </a:p>
        </p:txBody>
      </p:sp>
      <p:sp>
        <p:nvSpPr>
          <p:cNvPr id="18435" name="TextBox 2">
            <a:extLst>
              <a:ext uri="{FF2B5EF4-FFF2-40B4-BE49-F238E27FC236}">
                <a16:creationId xmlns:a16="http://schemas.microsoft.com/office/drawing/2014/main" id="{07097AE9-617C-6C41-8B93-D2F9958F3822}"/>
              </a:ext>
            </a:extLst>
          </p:cNvPr>
          <p:cNvSpPr txBox="1">
            <a:spLocks noChangeArrowheads="1"/>
          </p:cNvSpPr>
          <p:nvPr/>
        </p:nvSpPr>
        <p:spPr bwMode="auto">
          <a:xfrm>
            <a:off x="323850" y="977826"/>
            <a:ext cx="8362950" cy="557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76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ru-KZ" sz="1800" dirty="0"/>
              <a:t>В целях проверки исполнения законодательства в сфере интеллектуальной собственности проводятся проверки компетентных государственных органов. Для проверок хозяйствующих субъектов, использующих объекты интеллектуальной собственности, выработана методика таких проверок госорганами и, что особенно важно, методические рекомендации, определяющие ущерб, причиненный правообладателю при нарушении его прав. </a:t>
            </a:r>
            <a:r>
              <a:rPr lang="kk-KZ" sz="1800" dirty="0" err="1"/>
              <a:t>Правоохранительные</a:t>
            </a:r>
            <a:r>
              <a:rPr lang="kk-KZ" sz="1800" dirty="0"/>
              <a:t> </a:t>
            </a:r>
            <a:r>
              <a:rPr lang="ru-KZ" sz="1800" dirty="0"/>
              <a:t>органы принимают </a:t>
            </a:r>
            <a:r>
              <a:rPr lang="kk-KZ" sz="1800" dirty="0"/>
              <a:t>а</a:t>
            </a:r>
            <a:r>
              <a:rPr lang="ru-KZ" sz="1800" dirty="0"/>
              <a:t>ктивное участие в </a:t>
            </a:r>
            <a:r>
              <a:rPr lang="kk-KZ" sz="1800" dirty="0" err="1"/>
              <a:t>защите</a:t>
            </a:r>
            <a:r>
              <a:rPr lang="kk-KZ" sz="1800" dirty="0"/>
              <a:t> </a:t>
            </a:r>
            <a:r>
              <a:rPr lang="kk-KZ" sz="1800" dirty="0" err="1"/>
              <a:t>прав</a:t>
            </a:r>
            <a:r>
              <a:rPr lang="kk-KZ" sz="1800" dirty="0"/>
              <a:t> </a:t>
            </a:r>
            <a:r>
              <a:rPr lang="kk-KZ" sz="1800" dirty="0" err="1"/>
              <a:t>авторов</a:t>
            </a:r>
            <a:r>
              <a:rPr lang="ru-KZ" sz="1800" dirty="0"/>
              <a:t>.</a:t>
            </a:r>
          </a:p>
          <a:p>
            <a:pPr algn="just">
              <a:buNone/>
            </a:pPr>
            <a:r>
              <a:rPr lang="ru-KZ" sz="1800" dirty="0"/>
              <a:t>Вместе с тем, очевидно, что наиболее заинтересованным лицом в защите своих прав является </a:t>
            </a:r>
            <a:r>
              <a:rPr lang="kk-KZ" sz="1800" dirty="0"/>
              <a:t>сам </a:t>
            </a:r>
            <a:r>
              <a:rPr lang="ru-KZ" sz="1800" dirty="0"/>
              <a:t>автор изобретения</a:t>
            </a:r>
            <a:r>
              <a:rPr lang="kk-KZ" sz="1800" dirty="0"/>
              <a:t> </a:t>
            </a:r>
            <a:r>
              <a:rPr lang="kk-KZ" sz="1800" dirty="0" err="1"/>
              <a:t>или</a:t>
            </a:r>
            <a:r>
              <a:rPr lang="kk-KZ" sz="1800" dirty="0"/>
              <a:t> </a:t>
            </a:r>
            <a:r>
              <a:rPr lang="kk-KZ" sz="1800" dirty="0" err="1"/>
              <a:t>проирзведения</a:t>
            </a:r>
            <a:r>
              <a:rPr lang="ru-KZ" sz="1800" dirty="0"/>
              <a:t>.</a:t>
            </a:r>
          </a:p>
          <a:p>
            <a:pPr algn="just">
              <a:buNone/>
            </a:pPr>
            <a:r>
              <a:rPr lang="ru-KZ" sz="1800" dirty="0"/>
              <a:t>Право авторства представляет собой право личности признаваться автором произведения, изобретения и требовать такого признания от всех других лиц. С авторами и соавторами объекта интеллектуальной собственности связаны все личные неимущественные и имущественные права по поводу данного объекта.</a:t>
            </a:r>
          </a:p>
          <a:p>
            <a:pPr algn="just">
              <a:buNone/>
            </a:pPr>
            <a:r>
              <a:rPr lang="ru-KZ" sz="1800" dirty="0"/>
              <a:t>В случае нарушения права интеллектуальной собственности лицо, чье право нарушено, вправе предъявить обязательственный или деликтный иски.</a:t>
            </a:r>
          </a:p>
          <a:p>
            <a:pPr indent="0" algn="just">
              <a:buNone/>
            </a:pPr>
            <a:endParaRPr lang="ru-KZ" sz="1800" dirty="0"/>
          </a:p>
        </p:txBody>
      </p:sp>
    </p:spTree>
    <p:extLst>
      <p:ext uri="{BB962C8B-B14F-4D97-AF65-F5344CB8AC3E}">
        <p14:creationId xmlns:p14="http://schemas.microsoft.com/office/powerpoint/2010/main" val="57029878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31</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36525"/>
            <a:ext cx="7559675" cy="830997"/>
          </a:xfrm>
          <a:prstGeom prst="rect">
            <a:avLst/>
          </a:prstGeom>
          <a:noFill/>
        </p:spPr>
        <p:txBody>
          <a:bodyPr>
            <a:spAutoFit/>
          </a:bodyPr>
          <a:lstStyle/>
          <a:p>
            <a:pPr algn="just">
              <a:defRPr/>
            </a:pPr>
            <a:r>
              <a:rPr lang="kk-KZ" sz="2400" b="1" dirty="0">
                <a:solidFill>
                  <a:schemeClr val="accent1">
                    <a:lumMod val="50000"/>
                  </a:schemeClr>
                </a:solidFill>
              </a:rPr>
              <a:t>7. </a:t>
            </a:r>
            <a:r>
              <a:rPr lang="ru-RU" sz="2400" b="1" dirty="0">
                <a:solidFill>
                  <a:schemeClr val="accent5">
                    <a:lumMod val="50000"/>
                  </a:schemeClr>
                </a:solidFill>
              </a:rPr>
              <a:t>Защита интеллектуальной собственности в Республике Казахстан</a:t>
            </a:r>
            <a:r>
              <a:rPr lang="kk-KZ" sz="2400" b="1" dirty="0">
                <a:solidFill>
                  <a:schemeClr val="accent1">
                    <a:lumMod val="50000"/>
                  </a:schemeClr>
                </a:solidFill>
              </a:rPr>
              <a:t> </a:t>
            </a:r>
            <a:endParaRPr lang="ru-KZ" sz="2400" b="1" dirty="0">
              <a:solidFill>
                <a:schemeClr val="accent1">
                  <a:lumMod val="50000"/>
                </a:schemeClr>
              </a:solidFill>
            </a:endParaRPr>
          </a:p>
        </p:txBody>
      </p:sp>
      <p:sp>
        <p:nvSpPr>
          <p:cNvPr id="18435" name="TextBox 2">
            <a:extLst>
              <a:ext uri="{FF2B5EF4-FFF2-40B4-BE49-F238E27FC236}">
                <a16:creationId xmlns:a16="http://schemas.microsoft.com/office/drawing/2014/main" id="{07097AE9-617C-6C41-8B93-D2F9958F3822}"/>
              </a:ext>
            </a:extLst>
          </p:cNvPr>
          <p:cNvSpPr txBox="1">
            <a:spLocks noChangeArrowheads="1"/>
          </p:cNvSpPr>
          <p:nvPr/>
        </p:nvSpPr>
        <p:spPr bwMode="auto">
          <a:xfrm>
            <a:off x="323850" y="977826"/>
            <a:ext cx="8362950" cy="557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76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ru-KZ" sz="1800" dirty="0"/>
              <a:t>В целях проверки исполнения законодательства в сфере интеллектуальной собственности проводятся проверки компетентных государственных органов. Для проверок хозяйствующих субъектов, использующих объекты интеллектуальной собственности, выработана методика таких проверок госорганами и, что особенно важно, методические рекомендации, определяющие ущерб, причиненный правообладателю при нарушении его прав. </a:t>
            </a:r>
            <a:r>
              <a:rPr lang="kk-KZ" sz="1800" dirty="0" err="1"/>
              <a:t>Правоохранительные</a:t>
            </a:r>
            <a:r>
              <a:rPr lang="kk-KZ" sz="1800" dirty="0"/>
              <a:t> </a:t>
            </a:r>
            <a:r>
              <a:rPr lang="ru-KZ" sz="1800" dirty="0"/>
              <a:t>органы принимают </a:t>
            </a:r>
            <a:r>
              <a:rPr lang="kk-KZ" sz="1800" dirty="0"/>
              <a:t>а</a:t>
            </a:r>
            <a:r>
              <a:rPr lang="ru-KZ" sz="1800" dirty="0"/>
              <a:t>ктивное участие в </a:t>
            </a:r>
            <a:r>
              <a:rPr lang="kk-KZ" sz="1800" dirty="0" err="1"/>
              <a:t>защите</a:t>
            </a:r>
            <a:r>
              <a:rPr lang="kk-KZ" sz="1800" dirty="0"/>
              <a:t> </a:t>
            </a:r>
            <a:r>
              <a:rPr lang="kk-KZ" sz="1800" dirty="0" err="1"/>
              <a:t>прав</a:t>
            </a:r>
            <a:r>
              <a:rPr lang="kk-KZ" sz="1800" dirty="0"/>
              <a:t> </a:t>
            </a:r>
            <a:r>
              <a:rPr lang="kk-KZ" sz="1800" dirty="0" err="1"/>
              <a:t>авторов</a:t>
            </a:r>
            <a:r>
              <a:rPr lang="ru-KZ" sz="1800" dirty="0"/>
              <a:t>.</a:t>
            </a:r>
          </a:p>
          <a:p>
            <a:pPr algn="just">
              <a:buNone/>
            </a:pPr>
            <a:r>
              <a:rPr lang="ru-KZ" sz="1800" dirty="0"/>
              <a:t>Вместе с тем, очевидно, что наиболее заинтересованным лицом в защите своих прав является </a:t>
            </a:r>
            <a:r>
              <a:rPr lang="kk-KZ" sz="1800" dirty="0"/>
              <a:t>сам </a:t>
            </a:r>
            <a:r>
              <a:rPr lang="ru-KZ" sz="1800" dirty="0"/>
              <a:t>автор изобретения</a:t>
            </a:r>
            <a:r>
              <a:rPr lang="kk-KZ" sz="1800" dirty="0"/>
              <a:t> </a:t>
            </a:r>
            <a:r>
              <a:rPr lang="kk-KZ" sz="1800" dirty="0" err="1"/>
              <a:t>или</a:t>
            </a:r>
            <a:r>
              <a:rPr lang="kk-KZ" sz="1800" dirty="0"/>
              <a:t> </a:t>
            </a:r>
            <a:r>
              <a:rPr lang="kk-KZ" sz="1800" dirty="0" err="1"/>
              <a:t>проирзведения</a:t>
            </a:r>
            <a:r>
              <a:rPr lang="ru-KZ" sz="1800" dirty="0"/>
              <a:t>.</a:t>
            </a:r>
          </a:p>
          <a:p>
            <a:pPr algn="just">
              <a:buNone/>
            </a:pPr>
            <a:r>
              <a:rPr lang="ru-KZ" sz="1800" dirty="0"/>
              <a:t>Право авторства представляет собой право личности признаваться автором произведения, изобретения и требовать такого признания от всех других лиц. С авторами и соавторами объекта интеллектуальной собственности связаны все личные неимущественные и имущественные права по поводу данного объекта.</a:t>
            </a:r>
          </a:p>
          <a:p>
            <a:pPr algn="just">
              <a:buNone/>
            </a:pPr>
            <a:r>
              <a:rPr lang="ru-KZ" sz="1800" dirty="0"/>
              <a:t>В случае нарушения права интеллектуальной собственности лицо, чье право нарушено, вправе предъявить обязательственный или деликтный иски.</a:t>
            </a:r>
          </a:p>
          <a:p>
            <a:pPr indent="0" algn="just">
              <a:buNone/>
            </a:pPr>
            <a:endParaRPr lang="ru-KZ" sz="1800" dirty="0"/>
          </a:p>
        </p:txBody>
      </p:sp>
    </p:spTree>
    <p:extLst>
      <p:ext uri="{BB962C8B-B14F-4D97-AF65-F5344CB8AC3E}">
        <p14:creationId xmlns:p14="http://schemas.microsoft.com/office/powerpoint/2010/main" val="156000123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32</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36525"/>
            <a:ext cx="7559675" cy="830997"/>
          </a:xfrm>
          <a:prstGeom prst="rect">
            <a:avLst/>
          </a:prstGeom>
          <a:noFill/>
        </p:spPr>
        <p:txBody>
          <a:bodyPr>
            <a:spAutoFit/>
          </a:bodyPr>
          <a:lstStyle/>
          <a:p>
            <a:pPr algn="just">
              <a:defRPr/>
            </a:pPr>
            <a:r>
              <a:rPr lang="kk-KZ" sz="2400" b="1" dirty="0">
                <a:solidFill>
                  <a:schemeClr val="accent1">
                    <a:lumMod val="50000"/>
                  </a:schemeClr>
                </a:solidFill>
              </a:rPr>
              <a:t>7. </a:t>
            </a:r>
            <a:r>
              <a:rPr lang="ru-RU" sz="2400" b="1" dirty="0">
                <a:solidFill>
                  <a:schemeClr val="accent5">
                    <a:lumMod val="50000"/>
                  </a:schemeClr>
                </a:solidFill>
              </a:rPr>
              <a:t>Защита интеллектуальной собственности в Республике Казахстан</a:t>
            </a:r>
            <a:r>
              <a:rPr lang="kk-KZ" sz="2400" b="1" dirty="0">
                <a:solidFill>
                  <a:schemeClr val="accent1">
                    <a:lumMod val="50000"/>
                  </a:schemeClr>
                </a:solidFill>
              </a:rPr>
              <a:t> </a:t>
            </a:r>
            <a:endParaRPr lang="ru-KZ" sz="2400" b="1" dirty="0">
              <a:solidFill>
                <a:schemeClr val="accent1">
                  <a:lumMod val="50000"/>
                </a:schemeClr>
              </a:solidFill>
            </a:endParaRPr>
          </a:p>
        </p:txBody>
      </p:sp>
      <p:sp>
        <p:nvSpPr>
          <p:cNvPr id="18435" name="TextBox 2">
            <a:extLst>
              <a:ext uri="{FF2B5EF4-FFF2-40B4-BE49-F238E27FC236}">
                <a16:creationId xmlns:a16="http://schemas.microsoft.com/office/drawing/2014/main" id="{07097AE9-617C-6C41-8B93-D2F9958F3822}"/>
              </a:ext>
            </a:extLst>
          </p:cNvPr>
          <p:cNvSpPr txBox="1">
            <a:spLocks noChangeArrowheads="1"/>
          </p:cNvSpPr>
          <p:nvPr/>
        </p:nvSpPr>
        <p:spPr bwMode="auto">
          <a:xfrm>
            <a:off x="323850" y="977826"/>
            <a:ext cx="8362950" cy="529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76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404813" algn="just">
              <a:buNone/>
            </a:pPr>
            <a:r>
              <a:rPr lang="ru-KZ" sz="1800" dirty="0"/>
              <a:t>За защитой этих прав их обладатели могут обратиться в суд, они вправе требовать признания своих прав, восстановления положения, существовавшего до нарушения права, и прекращения действий, нарушающих право или создающих угрозу его нарушения, возмещения причиненных убытков, а также принятия иных предусмотренных законодательными актами мер, связанных с защитой их прав.</a:t>
            </a:r>
          </a:p>
          <a:p>
            <a:pPr indent="404813" algn="just">
              <a:buNone/>
            </a:pPr>
            <a:endParaRPr lang="ru-KZ" sz="1800" dirty="0"/>
          </a:p>
          <a:p>
            <a:pPr indent="404813" algn="just">
              <a:buNone/>
            </a:pPr>
            <a:r>
              <a:rPr lang="ru-KZ" sz="1800" dirty="0"/>
              <a:t>Непременным условием создания объектов интеллектуальной собственности, являющихся результатом интеллектуального творческого труда, является наличие творческого элемента, тем самым элемент творчества необходим для наделения правом авторства.</a:t>
            </a:r>
          </a:p>
          <a:p>
            <a:pPr indent="404813" algn="just">
              <a:buNone/>
            </a:pPr>
            <a:endParaRPr lang="ru-KZ" sz="1800" dirty="0"/>
          </a:p>
          <a:p>
            <a:pPr indent="404813" algn="just">
              <a:buNone/>
            </a:pPr>
            <a:r>
              <a:rPr lang="ru-KZ" sz="1800" dirty="0"/>
              <a:t>Некоторые могут возразить, что признак творческого характера присущ и товарному знаку. В качестве товарного знака могут быть зарегистрированы изобразительные, словесные, буквенные, цифровые, объемные и иные обозначения или их комбинации (ст. 5 Закона РК «О товарных знаках, знаках обслуживания и наименованиях мест происхождения товаров»). </a:t>
            </a:r>
          </a:p>
        </p:txBody>
      </p:sp>
    </p:spTree>
    <p:extLst>
      <p:ext uri="{BB962C8B-B14F-4D97-AF65-F5344CB8AC3E}">
        <p14:creationId xmlns:p14="http://schemas.microsoft.com/office/powerpoint/2010/main" val="16047814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33</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36525"/>
            <a:ext cx="7559675" cy="830997"/>
          </a:xfrm>
          <a:prstGeom prst="rect">
            <a:avLst/>
          </a:prstGeom>
          <a:noFill/>
        </p:spPr>
        <p:txBody>
          <a:bodyPr>
            <a:spAutoFit/>
          </a:bodyPr>
          <a:lstStyle/>
          <a:p>
            <a:pPr algn="just">
              <a:defRPr/>
            </a:pPr>
            <a:r>
              <a:rPr lang="kk-KZ" sz="2400" b="1" dirty="0">
                <a:solidFill>
                  <a:schemeClr val="accent1">
                    <a:lumMod val="50000"/>
                  </a:schemeClr>
                </a:solidFill>
              </a:rPr>
              <a:t>7. </a:t>
            </a:r>
            <a:r>
              <a:rPr lang="ru-RU" sz="2400" b="1" dirty="0">
                <a:solidFill>
                  <a:schemeClr val="accent5">
                    <a:lumMod val="50000"/>
                  </a:schemeClr>
                </a:solidFill>
              </a:rPr>
              <a:t>Защита интеллектуальной собственности в Республике Казахстан</a:t>
            </a:r>
            <a:r>
              <a:rPr lang="kk-KZ" sz="2400" b="1" dirty="0">
                <a:solidFill>
                  <a:schemeClr val="accent1">
                    <a:lumMod val="50000"/>
                  </a:schemeClr>
                </a:solidFill>
              </a:rPr>
              <a:t> </a:t>
            </a:r>
            <a:endParaRPr lang="ru-KZ" sz="2400" b="1" dirty="0">
              <a:solidFill>
                <a:schemeClr val="accent1">
                  <a:lumMod val="50000"/>
                </a:schemeClr>
              </a:solidFill>
            </a:endParaRPr>
          </a:p>
        </p:txBody>
      </p:sp>
      <p:sp>
        <p:nvSpPr>
          <p:cNvPr id="18435" name="TextBox 2">
            <a:extLst>
              <a:ext uri="{FF2B5EF4-FFF2-40B4-BE49-F238E27FC236}">
                <a16:creationId xmlns:a16="http://schemas.microsoft.com/office/drawing/2014/main" id="{07097AE9-617C-6C41-8B93-D2F9958F3822}"/>
              </a:ext>
            </a:extLst>
          </p:cNvPr>
          <p:cNvSpPr txBox="1">
            <a:spLocks noChangeArrowheads="1"/>
          </p:cNvSpPr>
          <p:nvPr/>
        </p:nvSpPr>
        <p:spPr bwMode="auto">
          <a:xfrm>
            <a:off x="323850" y="977826"/>
            <a:ext cx="8362950" cy="52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76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404813" algn="just">
              <a:buNone/>
            </a:pPr>
            <a:r>
              <a:rPr lang="ru-KZ" sz="1800" dirty="0"/>
              <a:t>Эти обозначения несомненно можно отнести к произведениям изобразительного искусства, однако охраняться они будут нормами об авторском праве, а не нормами об охране товарных знаков. Исходя из того, что основным назначением товарных знаков является «различительная (отличительная) способность», способность служить средством индивидуализации участников гражданского оборота, законодатель не закрепляет за его автором никаких прав на созданный им товарный знак. У автора возникает право авторства лишь на эскиз созданного им товарного знака, на произведение изобразительного искусства.</a:t>
            </a:r>
          </a:p>
          <a:p>
            <a:pPr indent="404813" algn="just">
              <a:buNone/>
            </a:pPr>
            <a:endParaRPr lang="ru-KZ" sz="1800" dirty="0"/>
          </a:p>
          <a:p>
            <a:pPr indent="404813" algn="just">
              <a:buNone/>
            </a:pPr>
            <a:r>
              <a:rPr lang="ru-KZ" sz="1800" dirty="0"/>
              <a:t>В силу неразрывной связи с личностью, право авторства является специфическим правом, принадлежащим только действительному создателю объекта интеллектуальной собственности. Однако наследники автора вправе осуществлять защиту указанного правомочия. В случае присвоения авторства умершего автора третьим лицом они могут возбудить иск о его признании. Кроме того, наследники должны быть привлечены к рассмотрению любого спора, касающегося авторства умершего лица.</a:t>
            </a:r>
          </a:p>
          <a:p>
            <a:pPr indent="0" algn="just">
              <a:buNone/>
            </a:pPr>
            <a:endParaRPr lang="ru-KZ" sz="1800" dirty="0"/>
          </a:p>
        </p:txBody>
      </p:sp>
    </p:spTree>
    <p:extLst>
      <p:ext uri="{BB962C8B-B14F-4D97-AF65-F5344CB8AC3E}">
        <p14:creationId xmlns:p14="http://schemas.microsoft.com/office/powerpoint/2010/main" val="319594820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34</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36525"/>
            <a:ext cx="7559675" cy="830997"/>
          </a:xfrm>
          <a:prstGeom prst="rect">
            <a:avLst/>
          </a:prstGeom>
          <a:noFill/>
        </p:spPr>
        <p:txBody>
          <a:bodyPr>
            <a:spAutoFit/>
          </a:bodyPr>
          <a:lstStyle/>
          <a:p>
            <a:pPr algn="just">
              <a:defRPr/>
            </a:pPr>
            <a:r>
              <a:rPr lang="kk-KZ" sz="2400" b="1" dirty="0">
                <a:solidFill>
                  <a:schemeClr val="accent1">
                    <a:lumMod val="50000"/>
                  </a:schemeClr>
                </a:solidFill>
              </a:rPr>
              <a:t>7. </a:t>
            </a:r>
            <a:r>
              <a:rPr lang="ru-RU" sz="2400" b="1" dirty="0">
                <a:solidFill>
                  <a:schemeClr val="accent5">
                    <a:lumMod val="50000"/>
                  </a:schemeClr>
                </a:solidFill>
              </a:rPr>
              <a:t>Защита интеллектуальной собственности в Республике Казахстан</a:t>
            </a:r>
            <a:r>
              <a:rPr lang="kk-KZ" sz="2400" b="1" dirty="0">
                <a:solidFill>
                  <a:schemeClr val="accent1">
                    <a:lumMod val="50000"/>
                  </a:schemeClr>
                </a:solidFill>
              </a:rPr>
              <a:t> </a:t>
            </a:r>
            <a:endParaRPr lang="ru-KZ" sz="2400" b="1" dirty="0">
              <a:solidFill>
                <a:schemeClr val="accent1">
                  <a:lumMod val="50000"/>
                </a:schemeClr>
              </a:solidFill>
            </a:endParaRPr>
          </a:p>
        </p:txBody>
      </p:sp>
      <p:sp>
        <p:nvSpPr>
          <p:cNvPr id="18435" name="TextBox 2">
            <a:extLst>
              <a:ext uri="{FF2B5EF4-FFF2-40B4-BE49-F238E27FC236}">
                <a16:creationId xmlns:a16="http://schemas.microsoft.com/office/drawing/2014/main" id="{07097AE9-617C-6C41-8B93-D2F9958F3822}"/>
              </a:ext>
            </a:extLst>
          </p:cNvPr>
          <p:cNvSpPr txBox="1">
            <a:spLocks noChangeArrowheads="1"/>
          </p:cNvSpPr>
          <p:nvPr/>
        </p:nvSpPr>
        <p:spPr bwMode="auto">
          <a:xfrm>
            <a:off x="323850" y="977826"/>
            <a:ext cx="8362950" cy="552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76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ru-KZ" sz="1800" dirty="0"/>
              <a:t>Для права авторства характерны неотчуждаемость и непередаваемость, бессрочность действия и охраны. Именно личный характер рассматриваемых прав обусловливает их неотчуждаемость и непередаваемость от самого обладателя; оно не может быть передано в части или целом другому лицу как физическому, так и юридическому по какому-либо основанию, в том числе по договору или по наследству. Сказанное позволяет сделать вывод, что какие бы то ни было соглашения об отказе от авторства или его передачи другому лицу следует признавать недействительными с момента их совершения.</a:t>
            </a:r>
          </a:p>
          <a:p>
            <a:pPr algn="just">
              <a:buNone/>
            </a:pPr>
            <a:r>
              <a:rPr lang="ru-KZ" sz="1800" dirty="0"/>
              <a:t>Право авторства не может быть объектом взыскания, что также является следствием неотчуждаемого характера этих прав. Налагать арест и возбуждать иск можно лишь в отношении имущественных прав автора. </a:t>
            </a:r>
          </a:p>
          <a:p>
            <a:pPr algn="just">
              <a:buNone/>
            </a:pPr>
            <a:r>
              <a:rPr lang="ru-KZ" sz="1800" dirty="0"/>
              <a:t>Защита исключительных (имущественных) прав на объекты интеллектуальной собственности осуществляется способами, предусмотренными статьей 9 Гражданского кодекса Республики Казахстан. Использование результатов интеллектуальной деятельности без согласия автора, указания автора и выплаты вознаграждения является нарушением прав автора и иных правообладателей.</a:t>
            </a:r>
          </a:p>
          <a:p>
            <a:pPr algn="just">
              <a:buNone/>
            </a:pPr>
            <a:endParaRPr lang="ru-KZ" sz="1800" dirty="0"/>
          </a:p>
        </p:txBody>
      </p:sp>
    </p:spTree>
    <p:extLst>
      <p:ext uri="{BB962C8B-B14F-4D97-AF65-F5344CB8AC3E}">
        <p14:creationId xmlns:p14="http://schemas.microsoft.com/office/powerpoint/2010/main" val="243233106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35</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43153"/>
            <a:ext cx="8496300" cy="523220"/>
          </a:xfrm>
          <a:prstGeom prst="rect">
            <a:avLst/>
          </a:prstGeom>
          <a:noFill/>
        </p:spPr>
        <p:txBody>
          <a:bodyPr wrap="square">
            <a:spAutoFit/>
          </a:bodyPr>
          <a:lstStyle/>
          <a:p>
            <a:pPr algn="just">
              <a:defRPr/>
            </a:pPr>
            <a:r>
              <a:rPr lang="kk-KZ" sz="2800" b="1" dirty="0">
                <a:solidFill>
                  <a:schemeClr val="accent5">
                    <a:lumMod val="50000"/>
                  </a:schemeClr>
                </a:solidFill>
              </a:rPr>
              <a:t>8. </a:t>
            </a:r>
            <a:r>
              <a:rPr lang="ru-KZ" sz="2800" b="1" dirty="0">
                <a:solidFill>
                  <a:schemeClr val="accent5">
                    <a:lumMod val="50000"/>
                  </a:schemeClr>
                </a:solidFill>
              </a:rPr>
              <a:t>Этические нормы</a:t>
            </a:r>
          </a:p>
        </p:txBody>
      </p:sp>
      <p:pic>
        <p:nvPicPr>
          <p:cNvPr id="3" name="Рисунок 2">
            <a:extLst>
              <a:ext uri="{FF2B5EF4-FFF2-40B4-BE49-F238E27FC236}">
                <a16:creationId xmlns:a16="http://schemas.microsoft.com/office/drawing/2014/main" id="{CE457F11-72E2-6D4B-A596-EEA71A6933EE}"/>
              </a:ext>
            </a:extLst>
          </p:cNvPr>
          <p:cNvPicPr>
            <a:picLocks noChangeAspect="1"/>
          </p:cNvPicPr>
          <p:nvPr/>
        </p:nvPicPr>
        <p:blipFill>
          <a:blip r:embed="rId2"/>
          <a:stretch>
            <a:fillRect/>
          </a:stretch>
        </p:blipFill>
        <p:spPr>
          <a:xfrm>
            <a:off x="971600" y="807169"/>
            <a:ext cx="6874346" cy="2838506"/>
          </a:xfrm>
          <a:prstGeom prst="rect">
            <a:avLst/>
          </a:prstGeom>
        </p:spPr>
      </p:pic>
      <p:sp>
        <p:nvSpPr>
          <p:cNvPr id="4" name="TextBox 3">
            <a:extLst>
              <a:ext uri="{FF2B5EF4-FFF2-40B4-BE49-F238E27FC236}">
                <a16:creationId xmlns:a16="http://schemas.microsoft.com/office/drawing/2014/main" id="{81BCEA56-60F8-2C4D-8C97-A09668BC432C}"/>
              </a:ext>
            </a:extLst>
          </p:cNvPr>
          <p:cNvSpPr txBox="1"/>
          <p:nvPr/>
        </p:nvSpPr>
        <p:spPr>
          <a:xfrm>
            <a:off x="465596" y="4077072"/>
            <a:ext cx="8352928" cy="1323439"/>
          </a:xfrm>
          <a:prstGeom prst="rect">
            <a:avLst/>
          </a:prstGeom>
          <a:noFill/>
        </p:spPr>
        <p:txBody>
          <a:bodyPr wrap="square" rtlCol="0">
            <a:spAutoFit/>
          </a:bodyPr>
          <a:lstStyle/>
          <a:p>
            <a:pPr algn="just"/>
            <a:r>
              <a:rPr lang="ru-RU" sz="2000" dirty="0"/>
              <a:t>Принципы публикационной этики сформированы на основе международных стандартов, деклараций и кодексов:</a:t>
            </a:r>
          </a:p>
          <a:p>
            <a:pPr marL="285750" indent="-285750">
              <a:buFont typeface="Wingdings" pitchFamily="2" charset="2"/>
              <a:buChar char="Ø"/>
            </a:pPr>
            <a:r>
              <a:rPr lang="en-US" sz="2000" dirty="0">
                <a:hlinkClick r:id="rId3"/>
              </a:rPr>
              <a:t>https://publicationethics.org/</a:t>
            </a:r>
            <a:endParaRPr lang="ru-RU" sz="2000" dirty="0"/>
          </a:p>
          <a:p>
            <a:pPr marL="285750" indent="-285750">
              <a:buFont typeface="Wingdings" pitchFamily="2" charset="2"/>
              <a:buChar char="Ø"/>
            </a:pPr>
            <a:r>
              <a:rPr lang="en-US" sz="2000" dirty="0">
                <a:hlinkClick r:id="rId4"/>
              </a:rPr>
              <a:t>http://rasep.ru/images/docs/declaration_anri_2016.pdf</a:t>
            </a:r>
            <a:endParaRPr lang="ru-KZ" sz="2000" dirty="0"/>
          </a:p>
        </p:txBody>
      </p:sp>
    </p:spTree>
    <p:extLst>
      <p:ext uri="{BB962C8B-B14F-4D97-AF65-F5344CB8AC3E}">
        <p14:creationId xmlns:p14="http://schemas.microsoft.com/office/powerpoint/2010/main" val="297151670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36</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43153"/>
            <a:ext cx="8496300" cy="523220"/>
          </a:xfrm>
          <a:prstGeom prst="rect">
            <a:avLst/>
          </a:prstGeom>
          <a:noFill/>
        </p:spPr>
        <p:txBody>
          <a:bodyPr wrap="square">
            <a:spAutoFit/>
          </a:bodyPr>
          <a:lstStyle/>
          <a:p>
            <a:pPr algn="just">
              <a:defRPr/>
            </a:pPr>
            <a:r>
              <a:rPr lang="kk-KZ" sz="2800" b="1" dirty="0">
                <a:solidFill>
                  <a:schemeClr val="accent5">
                    <a:lumMod val="50000"/>
                  </a:schemeClr>
                </a:solidFill>
              </a:rPr>
              <a:t>8. </a:t>
            </a:r>
            <a:r>
              <a:rPr lang="ru-KZ" sz="2800" b="1" dirty="0">
                <a:solidFill>
                  <a:schemeClr val="accent5">
                    <a:lumMod val="50000"/>
                  </a:schemeClr>
                </a:solidFill>
              </a:rPr>
              <a:t>Этические нормы</a:t>
            </a:r>
          </a:p>
        </p:txBody>
      </p:sp>
      <p:sp>
        <p:nvSpPr>
          <p:cNvPr id="4" name="TextBox 3">
            <a:extLst>
              <a:ext uri="{FF2B5EF4-FFF2-40B4-BE49-F238E27FC236}">
                <a16:creationId xmlns:a16="http://schemas.microsoft.com/office/drawing/2014/main" id="{8076A147-33AC-C44A-A4A2-A9B8A81AF375}"/>
              </a:ext>
            </a:extLst>
          </p:cNvPr>
          <p:cNvSpPr txBox="1"/>
          <p:nvPr/>
        </p:nvSpPr>
        <p:spPr>
          <a:xfrm>
            <a:off x="334194" y="885658"/>
            <a:ext cx="8352606" cy="5078313"/>
          </a:xfrm>
          <a:prstGeom prst="rect">
            <a:avLst/>
          </a:prstGeom>
          <a:noFill/>
        </p:spPr>
        <p:txBody>
          <a:bodyPr wrap="square" rtlCol="0">
            <a:spAutoFit/>
          </a:bodyPr>
          <a:lstStyle/>
          <a:p>
            <a:pPr algn="just"/>
            <a:r>
              <a:rPr lang="ru-RU" u="sng" dirty="0"/>
              <a:t>Этика научных публикаций</a:t>
            </a:r>
            <a:r>
              <a:rPr lang="ru-RU" dirty="0"/>
              <a:t> – это система норм профессионального поведения во взаимоотношениях авторов, рецензентов, редакторов, издателей и читателей в процессе создания, распространения и использования научных публикаций.</a:t>
            </a:r>
          </a:p>
          <a:p>
            <a:pPr algn="just"/>
            <a:endParaRPr lang="ru-RU" dirty="0"/>
          </a:p>
          <a:p>
            <a:pPr algn="just"/>
            <a:r>
              <a:rPr lang="ru-RU" u="sng" dirty="0"/>
              <a:t>Плагиат</a:t>
            </a:r>
            <a:r>
              <a:rPr lang="ru-RU" dirty="0"/>
              <a:t> – умышленное присвоение авторства чужого произведения науки или искусства, чужих идей или изобретений. Плагиат может быть нарушением авторско-правового законодательства и патентного законодательства и в качестве такового может повлечь за собой юридическую ответственность.</a:t>
            </a:r>
          </a:p>
          <a:p>
            <a:pPr algn="just"/>
            <a:endParaRPr lang="ru-RU" dirty="0"/>
          </a:p>
          <a:p>
            <a:pPr algn="just"/>
            <a:r>
              <a:rPr lang="ru-RU" u="sng" dirty="0" err="1"/>
              <a:t>Автоплагиат</a:t>
            </a:r>
            <a:r>
              <a:rPr lang="ru-RU" u="sng" dirty="0"/>
              <a:t> (</a:t>
            </a:r>
            <a:r>
              <a:rPr lang="ru-RU" u="sng" dirty="0" err="1"/>
              <a:t>самоплагиат</a:t>
            </a:r>
            <a:r>
              <a:rPr lang="ru-RU" u="sng" dirty="0"/>
              <a:t>)</a:t>
            </a:r>
            <a:r>
              <a:rPr lang="ru-RU" dirty="0"/>
              <a:t> – повторная публикация самим автором значительных по объему и идентичных (или очень близких) по форме и содержанию частей собственных произведений без указания на то, что они уже были опубликованы ранее.</a:t>
            </a:r>
          </a:p>
          <a:p>
            <a:r>
              <a:rPr lang="ru-RU" dirty="0"/>
              <a:t/>
            </a:r>
            <a:br>
              <a:rPr lang="ru-RU" dirty="0"/>
            </a:br>
            <a:endParaRPr lang="ru-RU" dirty="0"/>
          </a:p>
          <a:p>
            <a:pPr algn="just"/>
            <a:endParaRPr lang="ru-KZ" dirty="0"/>
          </a:p>
        </p:txBody>
      </p:sp>
    </p:spTree>
    <p:extLst>
      <p:ext uri="{BB962C8B-B14F-4D97-AF65-F5344CB8AC3E}">
        <p14:creationId xmlns:p14="http://schemas.microsoft.com/office/powerpoint/2010/main" val="173900124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37</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43153"/>
            <a:ext cx="8496300" cy="523220"/>
          </a:xfrm>
          <a:prstGeom prst="rect">
            <a:avLst/>
          </a:prstGeom>
          <a:noFill/>
        </p:spPr>
        <p:txBody>
          <a:bodyPr wrap="square">
            <a:spAutoFit/>
          </a:bodyPr>
          <a:lstStyle/>
          <a:p>
            <a:pPr algn="just">
              <a:defRPr/>
            </a:pPr>
            <a:r>
              <a:rPr lang="kk-KZ" sz="2800" b="1" dirty="0">
                <a:solidFill>
                  <a:schemeClr val="accent5">
                    <a:lumMod val="50000"/>
                  </a:schemeClr>
                </a:solidFill>
              </a:rPr>
              <a:t>8. </a:t>
            </a:r>
            <a:r>
              <a:rPr lang="ru-KZ" sz="2800" b="1" dirty="0">
                <a:solidFill>
                  <a:schemeClr val="accent5">
                    <a:lumMod val="50000"/>
                  </a:schemeClr>
                </a:solidFill>
              </a:rPr>
              <a:t>Этические нормы</a:t>
            </a:r>
          </a:p>
        </p:txBody>
      </p:sp>
      <p:sp>
        <p:nvSpPr>
          <p:cNvPr id="4" name="TextBox 3">
            <a:extLst>
              <a:ext uri="{FF2B5EF4-FFF2-40B4-BE49-F238E27FC236}">
                <a16:creationId xmlns:a16="http://schemas.microsoft.com/office/drawing/2014/main" id="{8076A147-33AC-C44A-A4A2-A9B8A81AF375}"/>
              </a:ext>
            </a:extLst>
          </p:cNvPr>
          <p:cNvSpPr txBox="1"/>
          <p:nvPr/>
        </p:nvSpPr>
        <p:spPr>
          <a:xfrm>
            <a:off x="334194" y="885658"/>
            <a:ext cx="8352606" cy="5355312"/>
          </a:xfrm>
          <a:prstGeom prst="rect">
            <a:avLst/>
          </a:prstGeom>
          <a:noFill/>
        </p:spPr>
        <p:txBody>
          <a:bodyPr wrap="square" rtlCol="0">
            <a:spAutoFit/>
          </a:bodyPr>
          <a:lstStyle/>
          <a:p>
            <a:pPr algn="just"/>
            <a:r>
              <a:rPr lang="ru-RU" b="1" dirty="0"/>
              <a:t>АССОЦИАЦИЯ НАУЧНЫХ РЕДАКТОРОВ И ИЗДАТЕЛЕЙ  признает неэтичным поведением в сфере научных публикаций следующее: </a:t>
            </a:r>
          </a:p>
          <a:p>
            <a:pPr marL="342900" indent="-342900" algn="just">
              <a:buFont typeface="+mj-lt"/>
              <a:buAutoNum type="arabicPeriod"/>
            </a:pPr>
            <a:r>
              <a:rPr lang="ru-RU" dirty="0"/>
              <a:t>Требование к авторам самостоятельно предоставлять рецензии на собственные статьи, а также договорное и </a:t>
            </a:r>
            <a:r>
              <a:rPr lang="ru-RU" dirty="0" err="1"/>
              <a:t>псевдорецензирование</a:t>
            </a:r>
            <a:r>
              <a:rPr lang="ru-RU" dirty="0"/>
              <a:t>. Данная практика подразумевает отсутствие рецензирования в журнале. </a:t>
            </a:r>
          </a:p>
          <a:p>
            <a:pPr marL="342900" indent="-342900" algn="just">
              <a:buFont typeface="+mj-lt"/>
              <a:buAutoNum type="arabicPeriod"/>
            </a:pPr>
            <a:r>
              <a:rPr lang="ru-RU" dirty="0"/>
              <a:t>Предложение агентских услуг. Оказание таких услуг авторам как «публикация под ключ», переписка с редакцией от лица автора, доработка агентом статей по рекомендациям рецензента, подготовка платных рецензий. </a:t>
            </a:r>
          </a:p>
          <a:p>
            <a:pPr marL="342900" indent="-342900" algn="just">
              <a:buFont typeface="+mj-lt"/>
              <a:buAutoNum type="arabicPeriod"/>
            </a:pPr>
            <a:r>
              <a:rPr lang="ru-RU" dirty="0"/>
              <a:t>Продажа соавторства, подарочное соавторство, изменение состава авторов. Указание в числе авторов лиц, не внесших интеллектуальный вклад в исследование, является нарушением авторских прав и норм этики, поскольку не только вводит в заблуждение читателей, но и расценивается как мошенничество.</a:t>
            </a:r>
          </a:p>
          <a:p>
            <a:pPr marL="342900" indent="-342900" algn="just">
              <a:buFont typeface="+mj-lt"/>
              <a:buAutoNum type="arabicPeriod"/>
            </a:pPr>
            <a:r>
              <a:rPr lang="ru-RU" dirty="0"/>
              <a:t>Публикация материалов заочных «научных» конференций. Поскольку практика таких конференций напрямую связана с махинациями и мошенничеством в сфере науки, публикация материалов этих конференций расценивается как неэтичная, содействующая распространению псевдонаучных текстов. </a:t>
            </a:r>
          </a:p>
        </p:txBody>
      </p:sp>
    </p:spTree>
    <p:extLst>
      <p:ext uri="{BB962C8B-B14F-4D97-AF65-F5344CB8AC3E}">
        <p14:creationId xmlns:p14="http://schemas.microsoft.com/office/powerpoint/2010/main" val="401102163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38</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43153"/>
            <a:ext cx="8496300" cy="523220"/>
          </a:xfrm>
          <a:prstGeom prst="rect">
            <a:avLst/>
          </a:prstGeom>
          <a:noFill/>
        </p:spPr>
        <p:txBody>
          <a:bodyPr wrap="square">
            <a:spAutoFit/>
          </a:bodyPr>
          <a:lstStyle/>
          <a:p>
            <a:pPr algn="just">
              <a:defRPr/>
            </a:pPr>
            <a:r>
              <a:rPr lang="kk-KZ" sz="2800" b="1" dirty="0">
                <a:solidFill>
                  <a:schemeClr val="accent5">
                    <a:lumMod val="50000"/>
                  </a:schemeClr>
                </a:solidFill>
              </a:rPr>
              <a:t>8. </a:t>
            </a:r>
            <a:r>
              <a:rPr lang="ru-KZ" sz="2800" b="1" dirty="0">
                <a:solidFill>
                  <a:schemeClr val="accent5">
                    <a:lumMod val="50000"/>
                  </a:schemeClr>
                </a:solidFill>
              </a:rPr>
              <a:t>Этические нормы</a:t>
            </a:r>
          </a:p>
        </p:txBody>
      </p:sp>
      <p:sp>
        <p:nvSpPr>
          <p:cNvPr id="4" name="TextBox 3">
            <a:extLst>
              <a:ext uri="{FF2B5EF4-FFF2-40B4-BE49-F238E27FC236}">
                <a16:creationId xmlns:a16="http://schemas.microsoft.com/office/drawing/2014/main" id="{8076A147-33AC-C44A-A4A2-A9B8A81AF375}"/>
              </a:ext>
            </a:extLst>
          </p:cNvPr>
          <p:cNvSpPr txBox="1"/>
          <p:nvPr/>
        </p:nvSpPr>
        <p:spPr>
          <a:xfrm>
            <a:off x="299838" y="908720"/>
            <a:ext cx="8352606" cy="4247317"/>
          </a:xfrm>
          <a:prstGeom prst="rect">
            <a:avLst/>
          </a:prstGeom>
          <a:noFill/>
        </p:spPr>
        <p:txBody>
          <a:bodyPr wrap="square" rtlCol="0">
            <a:spAutoFit/>
          </a:bodyPr>
          <a:lstStyle/>
          <a:p>
            <a:pPr algn="just"/>
            <a:r>
              <a:rPr lang="ru-RU" dirty="0"/>
              <a:t>5. Передача текстов статей в другие журналы без согласования с авторами. Публикация статьи в журнале, который не был согласован с автором, является нарушением интересов автора</a:t>
            </a:r>
          </a:p>
          <a:p>
            <a:pPr algn="just"/>
            <a:r>
              <a:rPr lang="ru-RU" dirty="0"/>
              <a:t>Передача материалов авторов третьим лицам. Передача присланных в редакцию материалов статей третьим лицам, кроме рецензентов и сотрудников редакции, является нарушением авторских прав и принципа конфиденциальности редакционных процессов. </a:t>
            </a:r>
          </a:p>
          <a:p>
            <a:pPr algn="just"/>
            <a:r>
              <a:rPr lang="ru-RU" dirty="0"/>
              <a:t>6. Манипуляции с цитированием. Искусственное увеличение </a:t>
            </a:r>
            <a:r>
              <a:rPr lang="ru-RU" dirty="0" err="1"/>
              <a:t>наукометрических</a:t>
            </a:r>
            <a:r>
              <a:rPr lang="ru-RU" dirty="0"/>
              <a:t> индексов, избыточное </a:t>
            </a:r>
            <a:r>
              <a:rPr lang="ru-RU" dirty="0" err="1"/>
              <a:t>самоцитирование</a:t>
            </a:r>
            <a:r>
              <a:rPr lang="ru-RU" dirty="0"/>
              <a:t> и дружественное цитирование, нерелевантные ссылки вводят в заблуждение читателей и интерпретируются как мошенничество. </a:t>
            </a:r>
          </a:p>
          <a:p>
            <a:pPr algn="just"/>
            <a:r>
              <a:rPr lang="ru-RU" dirty="0"/>
              <a:t>7. Плагиат, фальсификации и фабрикации. Редакция добросовестно работает с текстами статей, предотвращая на страницах своих изданий появление недобросовестных научных публикаций, содержащих плагиат, фальсификацию и фабрикацию данных.</a:t>
            </a:r>
            <a:endParaRPr lang="ru-KZ" dirty="0"/>
          </a:p>
        </p:txBody>
      </p:sp>
    </p:spTree>
    <p:extLst>
      <p:ext uri="{BB962C8B-B14F-4D97-AF65-F5344CB8AC3E}">
        <p14:creationId xmlns:p14="http://schemas.microsoft.com/office/powerpoint/2010/main" val="392189087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39</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43153"/>
            <a:ext cx="8496300" cy="523220"/>
          </a:xfrm>
          <a:prstGeom prst="rect">
            <a:avLst/>
          </a:prstGeom>
          <a:noFill/>
        </p:spPr>
        <p:txBody>
          <a:bodyPr wrap="square">
            <a:spAutoFit/>
          </a:bodyPr>
          <a:lstStyle/>
          <a:p>
            <a:pPr algn="just">
              <a:defRPr/>
            </a:pPr>
            <a:r>
              <a:rPr lang="kk-KZ" sz="2800" b="1" dirty="0">
                <a:solidFill>
                  <a:schemeClr val="accent5">
                    <a:lumMod val="50000"/>
                  </a:schemeClr>
                </a:solidFill>
              </a:rPr>
              <a:t>8. </a:t>
            </a:r>
            <a:r>
              <a:rPr lang="ru-KZ" sz="2800" b="1" dirty="0">
                <a:solidFill>
                  <a:schemeClr val="accent5">
                    <a:lumMod val="50000"/>
                  </a:schemeClr>
                </a:solidFill>
              </a:rPr>
              <a:t>Этические нормы</a:t>
            </a:r>
          </a:p>
        </p:txBody>
      </p:sp>
      <p:sp>
        <p:nvSpPr>
          <p:cNvPr id="4" name="TextBox 3">
            <a:extLst>
              <a:ext uri="{FF2B5EF4-FFF2-40B4-BE49-F238E27FC236}">
                <a16:creationId xmlns:a16="http://schemas.microsoft.com/office/drawing/2014/main" id="{8076A147-33AC-C44A-A4A2-A9B8A81AF375}"/>
              </a:ext>
            </a:extLst>
          </p:cNvPr>
          <p:cNvSpPr txBox="1"/>
          <p:nvPr/>
        </p:nvSpPr>
        <p:spPr>
          <a:xfrm>
            <a:off x="323850" y="889843"/>
            <a:ext cx="8352606" cy="5078313"/>
          </a:xfrm>
          <a:prstGeom prst="rect">
            <a:avLst/>
          </a:prstGeom>
          <a:noFill/>
        </p:spPr>
        <p:txBody>
          <a:bodyPr wrap="square" rtlCol="0">
            <a:spAutoFit/>
          </a:bodyPr>
          <a:lstStyle/>
          <a:p>
            <a:pPr algn="just"/>
            <a:r>
              <a:rPr lang="ru-RU" b="1" dirty="0"/>
              <a:t>Этика для авторов научных публикаций</a:t>
            </a:r>
          </a:p>
          <a:p>
            <a:pPr marL="342900" indent="-342900" algn="just">
              <a:buFont typeface="+mj-lt"/>
              <a:buAutoNum type="arabicPeriod"/>
            </a:pPr>
            <a:r>
              <a:rPr lang="ru-RU" dirty="0"/>
              <a:t>автор (или коллектив авторов) осознает, что несет первоначальную ответственность за новизну и достоверность результатов научного исследования, что предполагает соблюдение следующих принципов:</a:t>
            </a:r>
          </a:p>
          <a:p>
            <a:pPr marL="342900" indent="-342900" algn="just">
              <a:buFont typeface="+mj-lt"/>
              <a:buAutoNum type="arabicPeriod"/>
            </a:pPr>
            <a:r>
              <a:rPr lang="ru-RU" dirty="0"/>
              <a:t>автор должен предоставлять достоверные результаты проведенных исследований;</a:t>
            </a:r>
          </a:p>
          <a:p>
            <a:pPr marL="342900" indent="-342900" algn="just">
              <a:buFont typeface="+mj-lt"/>
              <a:buAutoNum type="arabicPeriod"/>
            </a:pPr>
            <a:r>
              <a:rPr lang="ru-RU" dirty="0"/>
              <a:t>автор должен гарантировать, что результаты исследования, изложенные в предоставленной рукописи, являются результатом оригинального исследования, содержат элементы нового знания и предоставляются на опубликование впервые (данное положение не распространяется на обзорные научные статьи);</a:t>
            </a:r>
          </a:p>
          <a:p>
            <a:pPr marL="342900" indent="-342900" algn="just">
              <a:buFont typeface="+mj-lt"/>
              <a:buAutoNum type="arabicPeriod"/>
            </a:pPr>
            <a:r>
              <a:rPr lang="ru-RU" dirty="0"/>
              <a:t>автор обязан предоставлять в редакцию рукопись для публикации, подготовленную в строгом соответствии с установленными требованиями по оформлению и соблюдать правила цитирования;</a:t>
            </a:r>
          </a:p>
          <a:p>
            <a:pPr marL="342900" indent="-342900" algn="just">
              <a:buFont typeface="+mj-lt"/>
              <a:buAutoNum type="arabicPeriod"/>
            </a:pPr>
            <a:r>
              <a:rPr lang="ru-RU" dirty="0"/>
              <a:t>заимствованные фрагменты или утверждения должны быть оформлены с обязательным указанием автора и первоисточника и указаны в библиографическом списке к рукописи; </a:t>
            </a:r>
          </a:p>
          <a:p>
            <a:pPr algn="just"/>
            <a:r>
              <a:rPr lang="ru-RU" dirty="0"/>
              <a:t> </a:t>
            </a:r>
            <a:endParaRPr lang="ru-KZ" dirty="0"/>
          </a:p>
        </p:txBody>
      </p:sp>
    </p:spTree>
    <p:extLst>
      <p:ext uri="{BB962C8B-B14F-4D97-AF65-F5344CB8AC3E}">
        <p14:creationId xmlns:p14="http://schemas.microsoft.com/office/powerpoint/2010/main" val="22919105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4</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43153"/>
            <a:ext cx="8496300" cy="954107"/>
          </a:xfrm>
          <a:prstGeom prst="rect">
            <a:avLst/>
          </a:prstGeom>
          <a:noFill/>
        </p:spPr>
        <p:txBody>
          <a:bodyPr wrap="square">
            <a:spAutoFit/>
          </a:bodyPr>
          <a:lstStyle/>
          <a:p>
            <a:pPr algn="just">
              <a:defRPr/>
            </a:pPr>
            <a:r>
              <a:rPr lang="kk-KZ" sz="2800" b="1" dirty="0">
                <a:solidFill>
                  <a:schemeClr val="accent5">
                    <a:lumMod val="50000"/>
                  </a:schemeClr>
                </a:solidFill>
              </a:rPr>
              <a:t>1. </a:t>
            </a:r>
            <a:r>
              <a:rPr lang="ru-KZ" sz="2800" b="1" dirty="0">
                <a:solidFill>
                  <a:schemeClr val="accent5">
                    <a:lumMod val="50000"/>
                  </a:schemeClr>
                </a:solidFill>
              </a:rPr>
              <a:t>Право интеллектуальной собственности в Республике Казахстан на современном этапе</a:t>
            </a:r>
          </a:p>
        </p:txBody>
      </p:sp>
      <p:sp>
        <p:nvSpPr>
          <p:cNvPr id="18435" name="TextBox 2">
            <a:extLst>
              <a:ext uri="{FF2B5EF4-FFF2-40B4-BE49-F238E27FC236}">
                <a16:creationId xmlns:a16="http://schemas.microsoft.com/office/drawing/2014/main" id="{07097AE9-617C-6C41-8B93-D2F9958F3822}"/>
              </a:ext>
            </a:extLst>
          </p:cNvPr>
          <p:cNvSpPr txBox="1">
            <a:spLocks noChangeArrowheads="1"/>
          </p:cNvSpPr>
          <p:nvPr/>
        </p:nvSpPr>
        <p:spPr bwMode="auto">
          <a:xfrm>
            <a:off x="143508" y="1097260"/>
            <a:ext cx="8856984"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76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361950" algn="just">
              <a:buNone/>
            </a:pPr>
            <a:r>
              <a:rPr lang="ru-KZ" sz="1800" dirty="0"/>
              <a:t>Термин «интеллектуальная собственность» вошел в научный оборот и законодательство Республики Казахстан в начале 90-х годов ХХ века. </a:t>
            </a:r>
          </a:p>
          <a:p>
            <a:pPr indent="361950" algn="just">
              <a:buNone/>
            </a:pPr>
            <a:r>
              <a:rPr lang="ru-KZ" sz="1800" dirty="0"/>
              <a:t>Охрана объектов интеллектуальной собственности - изобретений, полезных моделей, промышленных образцов и товарных знаков - новая область государственного регулирования независимого Казахстана. </a:t>
            </a:r>
          </a:p>
          <a:p>
            <a:pPr indent="361950" algn="just">
              <a:buNone/>
            </a:pPr>
            <a:r>
              <a:rPr lang="ru-KZ" sz="1800" i="1" dirty="0">
                <a:solidFill>
                  <a:srgbClr val="0070C0"/>
                </a:solidFill>
              </a:rPr>
              <a:t>Интеллектуальной собственностью, в соответствии со статьей 125 ГК Республики Казахстан, признается исключительное право гражданина или юридического лица на результаты интеллектуальной творческой деятельности и приравненные к ним средства индивидуализации юридического лица, продукции физического или юридического лица, выполняемых ими работ или услуг </a:t>
            </a:r>
            <a:r>
              <a:rPr lang="ru-KZ" sz="1800" b="1" i="1" dirty="0">
                <a:solidFill>
                  <a:srgbClr val="0070C0"/>
                </a:solidFill>
              </a:rPr>
              <a:t>(фирменное наименование, товарный знак, знак обслуживания и т.п.)</a:t>
            </a:r>
            <a:r>
              <a:rPr lang="ru-KZ" sz="1800" i="1" dirty="0">
                <a:solidFill>
                  <a:srgbClr val="0070C0"/>
                </a:solidFill>
              </a:rPr>
              <a:t>. </a:t>
            </a:r>
          </a:p>
          <a:p>
            <a:pPr indent="361950" algn="just">
              <a:buNone/>
            </a:pPr>
            <a:r>
              <a:rPr lang="ru-KZ" sz="1800" dirty="0"/>
              <a:t>Использование результатов интеллектуальной творческой деятельности и средств индивидуализации, которые могут быть объектом исключительных прав (интеллектуальной собственности), может осуществляться третьими лицами только с согласия правообладателя.</a:t>
            </a:r>
          </a:p>
          <a:p>
            <a:pPr indent="361950" algn="just">
              <a:buNone/>
            </a:pPr>
            <a:r>
              <a:rPr lang="ru-KZ" sz="1800" dirty="0"/>
              <a:t>Объектами интеллектуальной собственности являются авторское право, смежные права, право на товарный знак, знак обслуживания, право использования места происхождения товара, патентное право.</a:t>
            </a:r>
          </a:p>
          <a:p>
            <a:pPr indent="0" algn="just">
              <a:buNone/>
            </a:pPr>
            <a:endParaRPr lang="ru-K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717121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40</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43153"/>
            <a:ext cx="8496300" cy="523220"/>
          </a:xfrm>
          <a:prstGeom prst="rect">
            <a:avLst/>
          </a:prstGeom>
          <a:noFill/>
        </p:spPr>
        <p:txBody>
          <a:bodyPr wrap="square">
            <a:spAutoFit/>
          </a:bodyPr>
          <a:lstStyle/>
          <a:p>
            <a:pPr algn="just">
              <a:defRPr/>
            </a:pPr>
            <a:r>
              <a:rPr lang="kk-KZ" sz="2800" b="1" dirty="0">
                <a:solidFill>
                  <a:schemeClr val="accent5">
                    <a:lumMod val="50000"/>
                  </a:schemeClr>
                </a:solidFill>
              </a:rPr>
              <a:t>8. </a:t>
            </a:r>
            <a:r>
              <a:rPr lang="ru-KZ" sz="2800" b="1" dirty="0">
                <a:solidFill>
                  <a:schemeClr val="accent5">
                    <a:lumMod val="50000"/>
                  </a:schemeClr>
                </a:solidFill>
              </a:rPr>
              <a:t>Этические нормы</a:t>
            </a:r>
          </a:p>
        </p:txBody>
      </p:sp>
      <p:sp>
        <p:nvSpPr>
          <p:cNvPr id="4" name="TextBox 3">
            <a:extLst>
              <a:ext uri="{FF2B5EF4-FFF2-40B4-BE49-F238E27FC236}">
                <a16:creationId xmlns:a16="http://schemas.microsoft.com/office/drawing/2014/main" id="{8076A147-33AC-C44A-A4A2-A9B8A81AF375}"/>
              </a:ext>
            </a:extLst>
          </p:cNvPr>
          <p:cNvSpPr txBox="1"/>
          <p:nvPr/>
        </p:nvSpPr>
        <p:spPr>
          <a:xfrm>
            <a:off x="314213" y="887035"/>
            <a:ext cx="8352606" cy="5909310"/>
          </a:xfrm>
          <a:prstGeom prst="rect">
            <a:avLst/>
          </a:prstGeom>
          <a:noFill/>
        </p:spPr>
        <p:txBody>
          <a:bodyPr wrap="square" rtlCol="0">
            <a:spAutoFit/>
          </a:bodyPr>
          <a:lstStyle/>
          <a:p>
            <a:pPr marL="266700" indent="-266700" algn="just"/>
            <a:r>
              <a:rPr lang="ru-RU" dirty="0"/>
              <a:t>6. чрезмерные заимствования, а также плагиат в любых формах, включая </a:t>
            </a:r>
            <a:r>
              <a:rPr lang="ru-RU" dirty="0" err="1"/>
              <a:t>автоплагиат</a:t>
            </a:r>
            <a:r>
              <a:rPr lang="ru-RU" dirty="0"/>
              <a:t> (</a:t>
            </a:r>
            <a:r>
              <a:rPr lang="ru-RU" dirty="0" err="1"/>
              <a:t>самоплагиат</a:t>
            </a:r>
            <a:r>
              <a:rPr lang="ru-RU" dirty="0"/>
              <a:t>), неоформленные цитаты, перефразирование или присвоение прав на результаты чужих исследований, неэтичны и неприемлемы;</a:t>
            </a:r>
          </a:p>
          <a:p>
            <a:pPr marL="266700" indent="-266700" algn="just"/>
            <a:r>
              <a:rPr lang="ru-RU" dirty="0"/>
              <a:t>7. при использовании в рукописи ссылок на работы из других публикаций автор должен быть с ними ознакомлен и оформлять их в соответствии с установленными требованиями;</a:t>
            </a:r>
          </a:p>
          <a:p>
            <a:pPr marL="266700" indent="-266700" algn="just"/>
            <a:r>
              <a:rPr lang="ru-RU" dirty="0"/>
              <a:t>8. необходимо признавать вклад всех лиц, так или иначе повлиявших на ход исследования, в частности, в рукописи должны быть представлены ссылки на работы, которые имели значение при проведении исследования;</a:t>
            </a:r>
          </a:p>
          <a:p>
            <a:pPr marL="266700" indent="-266700" algn="just"/>
            <a:r>
              <a:rPr lang="ru-RU" dirty="0"/>
              <a:t>9. автор не должен предоставлять в журнал рукопись, которая была отправлена в другое издательство или журнал и находится на рассмотрении, а также материалы, уже опубликованные в другом издании;</a:t>
            </a:r>
          </a:p>
          <a:p>
            <a:pPr marL="266700" indent="-266700" algn="just"/>
            <a:r>
              <a:rPr lang="ru-RU" dirty="0"/>
              <a:t>10. соавторами рукописи должны быть указаны все лица, внесшие существенный вклад в проведение исследования; </a:t>
            </a:r>
          </a:p>
          <a:p>
            <a:pPr marL="266700" indent="-266700" algn="just"/>
            <a:r>
              <a:rPr lang="ru-RU" dirty="0"/>
              <a:t>11. запрещается указание среди соавторов лиц, не участвовавших в исследовании;</a:t>
            </a:r>
          </a:p>
          <a:p>
            <a:pPr marL="266700" indent="-266700" algn="just"/>
            <a:r>
              <a:rPr lang="ru-RU" dirty="0"/>
              <a:t>12. автор не должен допускать дублирования публикаций; </a:t>
            </a:r>
          </a:p>
          <a:p>
            <a:pPr algn="just"/>
            <a:endParaRPr lang="ru-KZ" dirty="0"/>
          </a:p>
        </p:txBody>
      </p:sp>
    </p:spTree>
    <p:extLst>
      <p:ext uri="{BB962C8B-B14F-4D97-AF65-F5344CB8AC3E}">
        <p14:creationId xmlns:p14="http://schemas.microsoft.com/office/powerpoint/2010/main" val="147350739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41</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43153"/>
            <a:ext cx="8496300" cy="523220"/>
          </a:xfrm>
          <a:prstGeom prst="rect">
            <a:avLst/>
          </a:prstGeom>
          <a:noFill/>
        </p:spPr>
        <p:txBody>
          <a:bodyPr wrap="square">
            <a:spAutoFit/>
          </a:bodyPr>
          <a:lstStyle/>
          <a:p>
            <a:pPr algn="just">
              <a:defRPr/>
            </a:pPr>
            <a:r>
              <a:rPr lang="kk-KZ" sz="2800" b="1" dirty="0">
                <a:solidFill>
                  <a:schemeClr val="accent5">
                    <a:lumMod val="50000"/>
                  </a:schemeClr>
                </a:solidFill>
              </a:rPr>
              <a:t>8. </a:t>
            </a:r>
            <a:r>
              <a:rPr lang="ru-KZ" sz="2800" b="1" dirty="0">
                <a:solidFill>
                  <a:schemeClr val="accent5">
                    <a:lumMod val="50000"/>
                  </a:schemeClr>
                </a:solidFill>
              </a:rPr>
              <a:t>Этические нормы</a:t>
            </a:r>
          </a:p>
        </p:txBody>
      </p:sp>
      <p:sp>
        <p:nvSpPr>
          <p:cNvPr id="4" name="TextBox 3">
            <a:extLst>
              <a:ext uri="{FF2B5EF4-FFF2-40B4-BE49-F238E27FC236}">
                <a16:creationId xmlns:a16="http://schemas.microsoft.com/office/drawing/2014/main" id="{8076A147-33AC-C44A-A4A2-A9B8A81AF375}"/>
              </a:ext>
            </a:extLst>
          </p:cNvPr>
          <p:cNvSpPr txBox="1"/>
          <p:nvPr/>
        </p:nvSpPr>
        <p:spPr>
          <a:xfrm>
            <a:off x="251520" y="1268760"/>
            <a:ext cx="8352606" cy="3970318"/>
          </a:xfrm>
          <a:prstGeom prst="rect">
            <a:avLst/>
          </a:prstGeom>
          <a:noFill/>
        </p:spPr>
        <p:txBody>
          <a:bodyPr wrap="square" rtlCol="0">
            <a:spAutoFit/>
          </a:bodyPr>
          <a:lstStyle/>
          <a:p>
            <a:pPr marL="404813" indent="-404813" algn="just"/>
            <a:r>
              <a:rPr lang="ru-RU" dirty="0"/>
              <a:t>13. если отдельные элементы рукописи были ранее опубликованы, автор обязан сослаться на более раннюю работу и указать отличия новой работы от предыдущей;</a:t>
            </a:r>
          </a:p>
          <a:p>
            <a:pPr marL="404813" indent="-404813" algn="just"/>
            <a:r>
              <a:rPr lang="ru-RU" dirty="0"/>
              <a:t>14. в случае обнаружения автором существенных ошибок или неточностей на этапе рассмотрения рукописи или после ее опубликования, он должен в возможно короткий срок уведомить об этом редакцию и содействовать редакции в их исправлении;</a:t>
            </a:r>
          </a:p>
          <a:p>
            <a:pPr marL="404813" indent="-404813" algn="just"/>
            <a:r>
              <a:rPr lang="ru-RU" dirty="0"/>
              <a:t>15. авторы должны раскрывать конфликты интересов, которые могут повлиять на оценку и интерпретацию их рукописи, а также источники финансовой поддержки проекта (гранты, госпрограммы, проекты и т.д.), которые должны быть в обязательном порядке указаны в рукописи;</a:t>
            </a:r>
          </a:p>
          <a:p>
            <a:pPr marL="404813" indent="-404813" algn="just"/>
            <a:r>
              <a:rPr lang="ru-RU" dirty="0"/>
              <a:t>16. автором должны быть соблюдены нормы законодательства о защите авторских прав.</a:t>
            </a:r>
          </a:p>
          <a:p>
            <a:pPr algn="just"/>
            <a:endParaRPr lang="ru-KZ" dirty="0"/>
          </a:p>
        </p:txBody>
      </p:sp>
    </p:spTree>
    <p:extLst>
      <p:ext uri="{BB962C8B-B14F-4D97-AF65-F5344CB8AC3E}">
        <p14:creationId xmlns:p14="http://schemas.microsoft.com/office/powerpoint/2010/main" val="136595683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Номер слайда 3">
            <a:extLst>
              <a:ext uri="{FF2B5EF4-FFF2-40B4-BE49-F238E27FC236}">
                <a16:creationId xmlns:a16="http://schemas.microsoft.com/office/drawing/2014/main" id="{4BB77758-F345-7841-A17D-1AC59E911D7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6505AB4-A503-8244-920A-7E474B9CE308}" type="slidenum">
              <a:rPr lang="ru-RU" altLang="ru-KZ" sz="1400" smtClean="0"/>
              <a:pPr>
                <a:spcBef>
                  <a:spcPct val="0"/>
                </a:spcBef>
                <a:buFontTx/>
                <a:buNone/>
              </a:pPr>
              <a:t>42</a:t>
            </a:fld>
            <a:endParaRPr lang="ru-RU" altLang="ru-KZ" sz="1400"/>
          </a:p>
        </p:txBody>
      </p:sp>
      <p:sp>
        <p:nvSpPr>
          <p:cNvPr id="4" name="TextBox 3">
            <a:extLst>
              <a:ext uri="{FF2B5EF4-FFF2-40B4-BE49-F238E27FC236}">
                <a16:creationId xmlns:a16="http://schemas.microsoft.com/office/drawing/2014/main" id="{111A7ACA-D13B-1641-B0E2-DD60EBFDC4CE}"/>
              </a:ext>
            </a:extLst>
          </p:cNvPr>
          <p:cNvSpPr txBox="1"/>
          <p:nvPr/>
        </p:nvSpPr>
        <p:spPr>
          <a:xfrm>
            <a:off x="248188" y="181957"/>
            <a:ext cx="8647624" cy="6124754"/>
          </a:xfrm>
          <a:prstGeom prst="rect">
            <a:avLst/>
          </a:prstGeom>
          <a:noFill/>
        </p:spPr>
        <p:txBody>
          <a:bodyPr wrap="square">
            <a:spAutoFit/>
          </a:bodyPr>
          <a:lstStyle/>
          <a:p>
            <a:pPr algn="ctr">
              <a:defRPr/>
            </a:pPr>
            <a:r>
              <a:rPr lang="ru-KZ" sz="2400" b="1" dirty="0">
                <a:solidFill>
                  <a:schemeClr val="accent1">
                    <a:lumMod val="50000"/>
                  </a:schemeClr>
                </a:solidFill>
              </a:rPr>
              <a:t>Литература</a:t>
            </a:r>
          </a:p>
          <a:p>
            <a:pPr algn="just">
              <a:defRPr/>
            </a:pPr>
            <a:endParaRPr lang="ru-KZ" sz="1600" dirty="0"/>
          </a:p>
          <a:p>
            <a:pPr marL="342900" indent="-342900" algn="just">
              <a:buFont typeface="+mj-lt"/>
              <a:buAutoNum type="arabicPeriod"/>
              <a:defRPr/>
            </a:pPr>
            <a:r>
              <a:rPr lang="ru-KZ" sz="1600" dirty="0"/>
              <a:t>Защита права интеллектуальной собственности – Электронный ресурс на сайте: </a:t>
            </a:r>
            <a:r>
              <a:rPr lang="ru-KZ" sz="1600" dirty="0">
                <a:hlinkClick r:id="rId2"/>
              </a:rPr>
              <a:t>https://articlekz.com/article/19930</a:t>
            </a:r>
            <a:r>
              <a:rPr lang="ru-KZ" sz="1600" dirty="0"/>
              <a:t> </a:t>
            </a:r>
          </a:p>
          <a:p>
            <a:pPr marL="342900" indent="-342900" algn="just">
              <a:buFont typeface="+mj-lt"/>
              <a:buAutoNum type="arabicPeriod"/>
            </a:pPr>
            <a:r>
              <a:rPr lang="ru-KZ" sz="1600" dirty="0"/>
              <a:t>Коваль И.Ф. Защита прав ИС: Учебное пособие / Под общ. ред. Е.П. Орлюк. - К.: Лазурит-Полиграф, 2010. </a:t>
            </a:r>
          </a:p>
          <a:p>
            <a:pPr marL="342900" indent="-342900" algn="just">
              <a:buFont typeface="+mj-lt"/>
              <a:buAutoNum type="arabicPeriod"/>
            </a:pPr>
            <a:r>
              <a:rPr lang="ru-KZ" sz="1600" dirty="0"/>
              <a:t>Закон Республики Казахстан от 16 июля 1999 г. № 427-I «Патентный закон Республики Казахстан».</a:t>
            </a:r>
          </a:p>
          <a:p>
            <a:pPr marL="342900" indent="-342900" algn="just">
              <a:buFont typeface="+mj-lt"/>
              <a:buAutoNum type="arabicPeriod"/>
            </a:pPr>
            <a:r>
              <a:rPr lang="ru-KZ" sz="1600" dirty="0"/>
              <a:t>Закон Республики Казахстан от 26 июля 1999 г. № 456-I «О товарных знаках, знаках обслуживания и наименованиях мест происхождения товаров».</a:t>
            </a:r>
          </a:p>
          <a:p>
            <a:pPr marL="342900" indent="-342900" algn="just">
              <a:buFont typeface="+mj-lt"/>
              <a:buAutoNum type="arabicPeriod"/>
            </a:pPr>
            <a:r>
              <a:rPr lang="ru-KZ" sz="1600" dirty="0"/>
              <a:t>Закон Республики Казахстан от 29 июня 2001 года № 217-II «О правовой охране топологий интегральных микросхем» // ИС Параграф.</a:t>
            </a:r>
          </a:p>
          <a:p>
            <a:pPr marL="342900" indent="-342900" algn="just">
              <a:buFont typeface="+mj-lt"/>
              <a:buAutoNum type="arabicPeriod"/>
            </a:pPr>
            <a:r>
              <a:rPr lang="ru-KZ" sz="1600" dirty="0"/>
              <a:t>Гражданский Кодекс РК от 01 июля 1999 года, </a:t>
            </a:r>
          </a:p>
          <a:p>
            <a:pPr marL="342900" indent="-342900" algn="just">
              <a:buFont typeface="+mj-lt"/>
              <a:buAutoNum type="arabicPeriod"/>
            </a:pPr>
            <a:r>
              <a:rPr lang="ru-KZ" sz="1600" dirty="0"/>
              <a:t>Гражданский процессуальный кодекс от 13 июля 1999 г.</a:t>
            </a:r>
          </a:p>
          <a:p>
            <a:pPr marL="342900" indent="-342900" algn="just">
              <a:buFont typeface="+mj-lt"/>
              <a:buAutoNum type="arabicPeriod"/>
            </a:pPr>
            <a:r>
              <a:rPr lang="ru-KZ" sz="1600" dirty="0"/>
              <a:t>Закон РК «Об авторском праве и смежных правах» от 10.06.1996 г. № 6-1 </a:t>
            </a:r>
          </a:p>
          <a:p>
            <a:pPr marL="342900" indent="-342900" algn="just">
              <a:buFont typeface="+mj-lt"/>
              <a:buAutoNum type="arabicPeriod"/>
            </a:pPr>
            <a:r>
              <a:rPr lang="ru-KZ" sz="1600" dirty="0"/>
              <a:t>Закон РК «О правовой охране топологий интегральных микросхем» от 26.06.2001 года 3 217-2, </a:t>
            </a:r>
          </a:p>
          <a:p>
            <a:pPr marL="342900" indent="-342900" algn="just">
              <a:buFont typeface="+mj-lt"/>
              <a:buAutoNum type="arabicPeriod"/>
            </a:pPr>
            <a:r>
              <a:rPr lang="ru-KZ" sz="1600" dirty="0"/>
              <a:t> Закон РК «Об охране селекционных достижений» от 13.07.1999 г. № 422-1</a:t>
            </a:r>
          </a:p>
          <a:p>
            <a:pPr marL="342900" indent="-342900" algn="just">
              <a:buFont typeface="+mj-lt"/>
              <a:buAutoNum type="arabicPeriod"/>
            </a:pPr>
            <a:r>
              <a:rPr lang="en-US" sz="1600" dirty="0"/>
              <a:t>Promoting integrity in scholarly research and its publication</a:t>
            </a:r>
            <a:r>
              <a:rPr lang="ru-RU" sz="1600" dirty="0"/>
              <a:t> – электронный ресурс на сайте: </a:t>
            </a:r>
            <a:r>
              <a:rPr lang="ru-RU" sz="1600" dirty="0">
                <a:hlinkClick r:id="rId3"/>
              </a:rPr>
              <a:t> </a:t>
            </a:r>
            <a:r>
              <a:rPr lang="en-US" sz="1600" dirty="0">
                <a:hlinkClick r:id="rId3"/>
              </a:rPr>
              <a:t>https://publicationethics.org/</a:t>
            </a:r>
            <a:endParaRPr lang="ru-RU" sz="1600" dirty="0"/>
          </a:p>
          <a:p>
            <a:pPr marL="342900" indent="-342900" algn="just">
              <a:buFont typeface="+mj-lt"/>
              <a:buAutoNum type="arabicPeriod"/>
            </a:pPr>
            <a:r>
              <a:rPr lang="ru-RU" sz="1600" dirty="0"/>
              <a:t>ДЕКЛАРАЦИЯ АССОЦИАЦИИ НАУЧНЫХ РЕДАКТОРОВ И ИЗДАТЕЛЕЙ «ЭТИЧЕСКИЕ ПРИНЦИПЫ НАУЧНЫХ ПУБЛИКАЦИЙ» - электронный ресурс: </a:t>
            </a:r>
            <a:r>
              <a:rPr lang="ru-RU" sz="1600" dirty="0">
                <a:hlinkClick r:id="rId4"/>
              </a:rPr>
              <a:t> </a:t>
            </a:r>
            <a:r>
              <a:rPr lang="en-US" sz="1600" dirty="0">
                <a:hlinkClick r:id="rId4"/>
              </a:rPr>
              <a:t>http://rasep.ru/images/docs/declaration_anri_2016.pdf</a:t>
            </a:r>
            <a:endParaRPr lang="ru-KZ" sz="1600" dirty="0"/>
          </a:p>
          <a:p>
            <a:pPr algn="just">
              <a:defRPr/>
            </a:pPr>
            <a:endParaRPr lang="ru-KZ" sz="1600"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Номер слайда 3">
            <a:extLst>
              <a:ext uri="{FF2B5EF4-FFF2-40B4-BE49-F238E27FC236}">
                <a16:creationId xmlns:a16="http://schemas.microsoft.com/office/drawing/2014/main" id="{168812DB-CE73-444D-9041-56A34A282675}"/>
              </a:ext>
            </a:extLst>
          </p:cNvPr>
          <p:cNvSpPr>
            <a:spLocks noGrp="1"/>
          </p:cNvSpPr>
          <p:nvPr>
            <p:ph type="sldNum" sz="quarter" idx="12"/>
          </p:nvPr>
        </p:nvSpPr>
        <p:spPr>
          <a:xfrm>
            <a:off x="6877050" y="6296025"/>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1BC5285-CA6E-BB48-A218-2462D00626BC}" type="slidenum">
              <a:rPr lang="ru-RU" altLang="ru-KZ" sz="1400" smtClean="0"/>
              <a:pPr>
                <a:spcBef>
                  <a:spcPct val="0"/>
                </a:spcBef>
                <a:buFontTx/>
                <a:buNone/>
              </a:pPr>
              <a:t>43</a:t>
            </a:fld>
            <a:endParaRPr lang="ru-RU" altLang="ru-KZ" sz="1400"/>
          </a:p>
        </p:txBody>
      </p:sp>
      <p:sp>
        <p:nvSpPr>
          <p:cNvPr id="45058" name="AutoShape 10" descr="V={\frac  {m_{{1}}-m_{{2}}}{\rho _{{2}}}}">
            <a:extLst>
              <a:ext uri="{FF2B5EF4-FFF2-40B4-BE49-F238E27FC236}">
                <a16:creationId xmlns:a16="http://schemas.microsoft.com/office/drawing/2014/main" id="{DA6DC3C0-6E51-2046-88E0-A6359413B359}"/>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KZ" altLang="ru-KZ" sz="1800"/>
          </a:p>
        </p:txBody>
      </p:sp>
      <p:sp>
        <p:nvSpPr>
          <p:cNvPr id="2" name="Прямоугольник 1">
            <a:extLst>
              <a:ext uri="{FF2B5EF4-FFF2-40B4-BE49-F238E27FC236}">
                <a16:creationId xmlns:a16="http://schemas.microsoft.com/office/drawing/2014/main" id="{55ED9AB8-9C6E-DE4D-9BEA-B1309397D839}"/>
              </a:ext>
            </a:extLst>
          </p:cNvPr>
          <p:cNvSpPr/>
          <p:nvPr/>
        </p:nvSpPr>
        <p:spPr>
          <a:xfrm>
            <a:off x="593442" y="2579141"/>
            <a:ext cx="7957115" cy="830997"/>
          </a:xfrm>
          <a:prstGeom prst="rect">
            <a:avLst/>
          </a:prstGeom>
          <a:noFill/>
          <a:effectLst>
            <a:glow rad="228600">
              <a:schemeClr val="accent2">
                <a:satMod val="175000"/>
                <a:alpha val="40000"/>
              </a:schemeClr>
            </a:glow>
            <a:softEdge rad="63500"/>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ru-RU" sz="4800" b="1" spc="50" dirty="0">
                <a:ln w="11430"/>
                <a:solidFill>
                  <a:srgbClr val="C00000"/>
                </a:solidFill>
                <a:effectLst>
                  <a:outerShdw blurRad="76200" dist="50800" dir="5400000" algn="tl" rotWithShape="0">
                    <a:srgbClr val="000000">
                      <a:alpha val="65000"/>
                    </a:srgbClr>
                  </a:outerShdw>
                </a:effectLst>
                <a:latin typeface="Arial" charset="0"/>
              </a:rPr>
              <a:t>Благодарю за внимание!</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3">
            <a:extLst>
              <a:ext uri="{FF2B5EF4-FFF2-40B4-BE49-F238E27FC236}">
                <a16:creationId xmlns:a16="http://schemas.microsoft.com/office/drawing/2014/main" id="{7C2B7E00-55E7-5649-AD0E-C3D8BB72791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EEB4F3-7502-0947-8C96-554D0EDFCB96}" type="slidenum">
              <a:rPr lang="ru-RU" altLang="ru-KZ" sz="1400" smtClean="0"/>
              <a:pPr>
                <a:spcBef>
                  <a:spcPct val="0"/>
                </a:spcBef>
                <a:buFontTx/>
                <a:buNone/>
              </a:pPr>
              <a:t>5</a:t>
            </a:fld>
            <a:endParaRPr lang="ru-RU" altLang="ru-KZ" sz="1400"/>
          </a:p>
        </p:txBody>
      </p:sp>
      <p:sp>
        <p:nvSpPr>
          <p:cNvPr id="2" name="TextBox 1">
            <a:extLst>
              <a:ext uri="{FF2B5EF4-FFF2-40B4-BE49-F238E27FC236}">
                <a16:creationId xmlns:a16="http://schemas.microsoft.com/office/drawing/2014/main" id="{A6E3A104-0FE9-F44A-A5C0-CC15D7B4B1D5}"/>
              </a:ext>
            </a:extLst>
          </p:cNvPr>
          <p:cNvSpPr txBox="1"/>
          <p:nvPr/>
        </p:nvSpPr>
        <p:spPr>
          <a:xfrm>
            <a:off x="323850" y="143153"/>
            <a:ext cx="8496300" cy="1200329"/>
          </a:xfrm>
          <a:prstGeom prst="rect">
            <a:avLst/>
          </a:prstGeom>
          <a:noFill/>
        </p:spPr>
        <p:txBody>
          <a:bodyPr wrap="square">
            <a:spAutoFit/>
          </a:bodyPr>
          <a:lstStyle/>
          <a:p>
            <a:pPr algn="just">
              <a:defRPr/>
            </a:pPr>
            <a:r>
              <a:rPr lang="kk-KZ" sz="2400" b="1" dirty="0">
                <a:solidFill>
                  <a:schemeClr val="accent5">
                    <a:lumMod val="50000"/>
                  </a:schemeClr>
                </a:solidFill>
              </a:rPr>
              <a:t>2. </a:t>
            </a:r>
            <a:r>
              <a:rPr lang="ru-KZ" sz="2400" b="1" dirty="0">
                <a:solidFill>
                  <a:schemeClr val="accent5">
                    <a:lumMod val="50000"/>
                  </a:schemeClr>
                </a:solidFill>
              </a:rPr>
              <a:t>Основные нормативные документы в области интеллектуальной собственности и ее защиты в Республике Казахстан</a:t>
            </a:r>
          </a:p>
        </p:txBody>
      </p:sp>
      <p:sp>
        <p:nvSpPr>
          <p:cNvPr id="18435" name="TextBox 2">
            <a:extLst>
              <a:ext uri="{FF2B5EF4-FFF2-40B4-BE49-F238E27FC236}">
                <a16:creationId xmlns:a16="http://schemas.microsoft.com/office/drawing/2014/main" id="{07097AE9-617C-6C41-8B93-D2F9958F3822}"/>
              </a:ext>
            </a:extLst>
          </p:cNvPr>
          <p:cNvSpPr txBox="1">
            <a:spLocks noChangeArrowheads="1"/>
          </p:cNvSpPr>
          <p:nvPr/>
        </p:nvSpPr>
        <p:spPr bwMode="auto">
          <a:xfrm>
            <a:off x="251681" y="1385574"/>
            <a:ext cx="8640638" cy="488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76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361950" algn="just">
              <a:buNone/>
            </a:pPr>
            <a:r>
              <a:rPr lang="ru-KZ" sz="1900" dirty="0"/>
              <a:t>Законодательство Республики Казахстан об интеллектуальной собственности базируется на следующих законодательных документах:</a:t>
            </a:r>
          </a:p>
          <a:p>
            <a:pPr marL="342900" indent="-342900" algn="just">
              <a:buFont typeface="+mj-lt"/>
              <a:buAutoNum type="arabicParenR"/>
            </a:pPr>
            <a:r>
              <a:rPr lang="ru-KZ" sz="1900" dirty="0"/>
              <a:t>Гражданского Кодекса РК от 01 июля 1999 года, </a:t>
            </a:r>
          </a:p>
          <a:p>
            <a:pPr marL="342900" indent="-342900" algn="just">
              <a:buFont typeface="+mj-lt"/>
              <a:buAutoNum type="arabicParenR"/>
            </a:pPr>
            <a:r>
              <a:rPr lang="ru-KZ" sz="1900" dirty="0"/>
              <a:t>Гражданского процессуального кодекса от 13 июля 1999 года,</a:t>
            </a:r>
          </a:p>
          <a:p>
            <a:pPr marL="342900" indent="-342900" algn="just">
              <a:buFont typeface="+mj-lt"/>
              <a:buAutoNum type="arabicParenR"/>
            </a:pPr>
            <a:r>
              <a:rPr lang="ru-KZ" sz="1900" dirty="0"/>
              <a:t>Закона РК </a:t>
            </a:r>
            <a:r>
              <a:rPr lang="ru-KZ" sz="1900" b="1" dirty="0">
                <a:solidFill>
                  <a:srgbClr val="0070C0"/>
                </a:solidFill>
              </a:rPr>
              <a:t>«Об авторском праве и смежных правах»</a:t>
            </a:r>
            <a:r>
              <a:rPr lang="ru-KZ" sz="1900" dirty="0">
                <a:solidFill>
                  <a:srgbClr val="0070C0"/>
                </a:solidFill>
              </a:rPr>
              <a:t> </a:t>
            </a:r>
            <a:r>
              <a:rPr lang="ru-KZ" sz="1900" dirty="0"/>
              <a:t>от 10.06.1996 года № 6-1, </a:t>
            </a:r>
          </a:p>
          <a:p>
            <a:pPr marL="342900" indent="-342900" algn="just">
              <a:buFont typeface="+mj-lt"/>
              <a:buAutoNum type="arabicParenR"/>
            </a:pPr>
            <a:r>
              <a:rPr lang="ru-KZ" sz="1900" dirty="0"/>
              <a:t>Патентного Закона РК от 16.07.1999 года № 427-1, </a:t>
            </a:r>
          </a:p>
          <a:p>
            <a:pPr marL="342900" indent="-342900" algn="just">
              <a:buFont typeface="+mj-lt"/>
              <a:buAutoNum type="arabicParenR"/>
            </a:pPr>
            <a:r>
              <a:rPr lang="ru-KZ" sz="1900" dirty="0"/>
              <a:t>Закона РК </a:t>
            </a:r>
            <a:r>
              <a:rPr lang="ru-KZ" sz="1900" b="1" dirty="0">
                <a:solidFill>
                  <a:srgbClr val="0070C0"/>
                </a:solidFill>
              </a:rPr>
              <a:t>«О товарных знаках, знаках обслуживания и наименований мест прохождения товаров»</a:t>
            </a:r>
            <a:r>
              <a:rPr lang="ru-KZ" sz="1900" dirty="0">
                <a:solidFill>
                  <a:srgbClr val="0070C0"/>
                </a:solidFill>
              </a:rPr>
              <a:t> </a:t>
            </a:r>
            <a:r>
              <a:rPr lang="ru-KZ" sz="1900" dirty="0"/>
              <a:t>от 26.07.1999 года № 456-1, </a:t>
            </a:r>
          </a:p>
          <a:p>
            <a:pPr marL="342900" indent="-342900" algn="just">
              <a:buFont typeface="+mj-lt"/>
              <a:buAutoNum type="arabicParenR"/>
            </a:pPr>
            <a:r>
              <a:rPr lang="ru-KZ" sz="1900" dirty="0"/>
              <a:t>Закона РК </a:t>
            </a:r>
            <a:r>
              <a:rPr lang="ru-KZ" sz="1900" b="1" dirty="0">
                <a:solidFill>
                  <a:srgbClr val="0070C0"/>
                </a:solidFill>
              </a:rPr>
              <a:t>«О правовой охране топологий интегральных микросхем»</a:t>
            </a:r>
            <a:r>
              <a:rPr lang="ru-KZ" sz="1900" dirty="0">
                <a:solidFill>
                  <a:srgbClr val="0070C0"/>
                </a:solidFill>
              </a:rPr>
              <a:t> </a:t>
            </a:r>
            <a:r>
              <a:rPr lang="ru-KZ" sz="1900" dirty="0"/>
              <a:t>от 26.06.2001 года 3 217-2, </a:t>
            </a:r>
          </a:p>
          <a:p>
            <a:pPr marL="342900" indent="-342900" algn="just">
              <a:buFont typeface="+mj-lt"/>
              <a:buAutoNum type="arabicParenR"/>
            </a:pPr>
            <a:r>
              <a:rPr lang="ru-KZ" sz="1900" dirty="0"/>
              <a:t>Закона РК </a:t>
            </a:r>
            <a:r>
              <a:rPr lang="ru-KZ" sz="1900" b="1" dirty="0">
                <a:solidFill>
                  <a:srgbClr val="0070C0"/>
                </a:solidFill>
              </a:rPr>
              <a:t>«Об охране селекционных достижений»</a:t>
            </a:r>
            <a:r>
              <a:rPr lang="ru-KZ" sz="1900" dirty="0">
                <a:solidFill>
                  <a:srgbClr val="0070C0"/>
                </a:solidFill>
              </a:rPr>
              <a:t> </a:t>
            </a:r>
            <a:r>
              <a:rPr lang="ru-KZ" sz="1900" dirty="0"/>
              <a:t>от 13.07.1999 года №422-1 и издаваемых в соответствии с ними других нормативных актов.</a:t>
            </a:r>
            <a:endParaRPr lang="ru-KZ"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731994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Номер слайда 3">
            <a:extLst>
              <a:ext uri="{FF2B5EF4-FFF2-40B4-BE49-F238E27FC236}">
                <a16:creationId xmlns:a16="http://schemas.microsoft.com/office/drawing/2014/main" id="{82B8F8D0-C7EC-6644-A585-71A58D21C41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9807301-094D-6A48-B70A-150791FB0EE1}" type="slidenum">
              <a:rPr lang="ru-RU" altLang="ru-KZ" sz="1400" smtClean="0"/>
              <a:pPr>
                <a:spcBef>
                  <a:spcPct val="0"/>
                </a:spcBef>
                <a:buFontTx/>
                <a:buNone/>
              </a:pPr>
              <a:t>6</a:t>
            </a:fld>
            <a:endParaRPr lang="ru-RU" altLang="ru-KZ" sz="1400"/>
          </a:p>
        </p:txBody>
      </p:sp>
      <p:sp>
        <p:nvSpPr>
          <p:cNvPr id="2" name="TextBox 1">
            <a:extLst>
              <a:ext uri="{FF2B5EF4-FFF2-40B4-BE49-F238E27FC236}">
                <a16:creationId xmlns:a16="http://schemas.microsoft.com/office/drawing/2014/main" id="{D991E0C2-9325-584A-8C9D-08B3F9704156}"/>
              </a:ext>
            </a:extLst>
          </p:cNvPr>
          <p:cNvSpPr txBox="1"/>
          <p:nvPr/>
        </p:nvSpPr>
        <p:spPr>
          <a:xfrm>
            <a:off x="190500" y="131763"/>
            <a:ext cx="8629650" cy="461665"/>
          </a:xfrm>
          <a:prstGeom prst="rect">
            <a:avLst/>
          </a:prstGeom>
          <a:noFill/>
        </p:spPr>
        <p:txBody>
          <a:bodyPr>
            <a:spAutoFit/>
          </a:bodyPr>
          <a:lstStyle/>
          <a:p>
            <a:pPr>
              <a:defRPr/>
            </a:pPr>
            <a:r>
              <a:rPr lang="kk-KZ" sz="2400" b="1" dirty="0">
                <a:solidFill>
                  <a:schemeClr val="accent1">
                    <a:lumMod val="50000"/>
                  </a:schemeClr>
                </a:solidFill>
              </a:rPr>
              <a:t>3</a:t>
            </a:r>
            <a:r>
              <a:rPr lang="kk-KZ" sz="2400" b="1" dirty="0">
                <a:solidFill>
                  <a:schemeClr val="accent5">
                    <a:lumMod val="50000"/>
                  </a:schemeClr>
                </a:solidFill>
              </a:rPr>
              <a:t>. </a:t>
            </a:r>
            <a:r>
              <a:rPr lang="kk-KZ" sz="2400" b="1" dirty="0" err="1">
                <a:solidFill>
                  <a:schemeClr val="accent5">
                    <a:lumMod val="50000"/>
                  </a:schemeClr>
                </a:solidFill>
              </a:rPr>
              <a:t>Авторское</a:t>
            </a:r>
            <a:r>
              <a:rPr lang="kk-KZ" sz="2400" b="1" dirty="0">
                <a:solidFill>
                  <a:schemeClr val="accent5">
                    <a:lumMod val="50000"/>
                  </a:schemeClr>
                </a:solidFill>
              </a:rPr>
              <a:t> право и </a:t>
            </a:r>
            <a:r>
              <a:rPr lang="kk-KZ" sz="2400" b="1" dirty="0" err="1">
                <a:solidFill>
                  <a:schemeClr val="accent5">
                    <a:lumMod val="50000"/>
                  </a:schemeClr>
                </a:solidFill>
              </a:rPr>
              <a:t>история</a:t>
            </a:r>
            <a:r>
              <a:rPr lang="kk-KZ" sz="2400" b="1" dirty="0">
                <a:solidFill>
                  <a:schemeClr val="accent5">
                    <a:lumMod val="50000"/>
                  </a:schemeClr>
                </a:solidFill>
              </a:rPr>
              <a:t> </a:t>
            </a:r>
            <a:r>
              <a:rPr lang="kk-KZ" sz="2400" b="1" dirty="0" err="1">
                <a:solidFill>
                  <a:schemeClr val="accent5">
                    <a:lumMod val="50000"/>
                  </a:schemeClr>
                </a:solidFill>
              </a:rPr>
              <a:t>его</a:t>
            </a:r>
            <a:r>
              <a:rPr lang="kk-KZ" sz="2400" b="1" dirty="0">
                <a:solidFill>
                  <a:schemeClr val="accent5">
                    <a:lumMod val="50000"/>
                  </a:schemeClr>
                </a:solidFill>
              </a:rPr>
              <a:t> </a:t>
            </a:r>
            <a:r>
              <a:rPr lang="kk-KZ" sz="2400" b="1" dirty="0" err="1">
                <a:solidFill>
                  <a:schemeClr val="accent5">
                    <a:lumMod val="50000"/>
                  </a:schemeClr>
                </a:solidFill>
              </a:rPr>
              <a:t>возникновения</a:t>
            </a:r>
            <a:endParaRPr lang="ru-KZ" sz="2400" b="1" dirty="0">
              <a:solidFill>
                <a:schemeClr val="accent1">
                  <a:lumMod val="50000"/>
                </a:schemeClr>
              </a:solidFill>
            </a:endParaRPr>
          </a:p>
        </p:txBody>
      </p:sp>
      <p:pic>
        <p:nvPicPr>
          <p:cNvPr id="3" name="Рисунок 2">
            <a:extLst>
              <a:ext uri="{FF2B5EF4-FFF2-40B4-BE49-F238E27FC236}">
                <a16:creationId xmlns:a16="http://schemas.microsoft.com/office/drawing/2014/main" id="{686E7B04-00E1-DB47-AC2A-08F641A587ED}"/>
              </a:ext>
            </a:extLst>
          </p:cNvPr>
          <p:cNvPicPr>
            <a:picLocks noChangeAspect="1"/>
          </p:cNvPicPr>
          <p:nvPr/>
        </p:nvPicPr>
        <p:blipFill>
          <a:blip r:embed="rId2"/>
          <a:stretch>
            <a:fillRect/>
          </a:stretch>
        </p:blipFill>
        <p:spPr>
          <a:xfrm>
            <a:off x="395536" y="836712"/>
            <a:ext cx="8291264" cy="455930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Номер слайда 3">
            <a:extLst>
              <a:ext uri="{FF2B5EF4-FFF2-40B4-BE49-F238E27FC236}">
                <a16:creationId xmlns:a16="http://schemas.microsoft.com/office/drawing/2014/main" id="{82B8F8D0-C7EC-6644-A585-71A58D21C41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9807301-094D-6A48-B70A-150791FB0EE1}" type="slidenum">
              <a:rPr lang="ru-RU" altLang="ru-KZ" sz="1400" smtClean="0"/>
              <a:pPr>
                <a:spcBef>
                  <a:spcPct val="0"/>
                </a:spcBef>
                <a:buFontTx/>
                <a:buNone/>
              </a:pPr>
              <a:t>7</a:t>
            </a:fld>
            <a:endParaRPr lang="ru-RU" altLang="ru-KZ" sz="1400"/>
          </a:p>
        </p:txBody>
      </p:sp>
      <p:sp>
        <p:nvSpPr>
          <p:cNvPr id="2" name="TextBox 1">
            <a:extLst>
              <a:ext uri="{FF2B5EF4-FFF2-40B4-BE49-F238E27FC236}">
                <a16:creationId xmlns:a16="http://schemas.microsoft.com/office/drawing/2014/main" id="{D991E0C2-9325-584A-8C9D-08B3F9704156}"/>
              </a:ext>
            </a:extLst>
          </p:cNvPr>
          <p:cNvSpPr txBox="1"/>
          <p:nvPr/>
        </p:nvSpPr>
        <p:spPr>
          <a:xfrm>
            <a:off x="190500" y="131763"/>
            <a:ext cx="8629650" cy="461665"/>
          </a:xfrm>
          <a:prstGeom prst="rect">
            <a:avLst/>
          </a:prstGeom>
          <a:noFill/>
        </p:spPr>
        <p:txBody>
          <a:bodyPr>
            <a:spAutoFit/>
          </a:bodyPr>
          <a:lstStyle/>
          <a:p>
            <a:pPr>
              <a:defRPr/>
            </a:pPr>
            <a:r>
              <a:rPr lang="kk-KZ" sz="2400" b="1" dirty="0">
                <a:solidFill>
                  <a:schemeClr val="accent1">
                    <a:lumMod val="50000"/>
                  </a:schemeClr>
                </a:solidFill>
              </a:rPr>
              <a:t>3</a:t>
            </a:r>
            <a:r>
              <a:rPr lang="kk-KZ" sz="2400" b="1" dirty="0">
                <a:solidFill>
                  <a:schemeClr val="accent5">
                    <a:lumMod val="50000"/>
                  </a:schemeClr>
                </a:solidFill>
              </a:rPr>
              <a:t>. </a:t>
            </a:r>
            <a:r>
              <a:rPr lang="kk-KZ" sz="2400" b="1" dirty="0" err="1">
                <a:solidFill>
                  <a:schemeClr val="accent5">
                    <a:lumMod val="50000"/>
                  </a:schemeClr>
                </a:solidFill>
              </a:rPr>
              <a:t>Авторское</a:t>
            </a:r>
            <a:r>
              <a:rPr lang="kk-KZ" sz="2400" b="1" dirty="0">
                <a:solidFill>
                  <a:schemeClr val="accent5">
                    <a:lumMod val="50000"/>
                  </a:schemeClr>
                </a:solidFill>
              </a:rPr>
              <a:t> право и </a:t>
            </a:r>
            <a:r>
              <a:rPr lang="kk-KZ" sz="2400" b="1" dirty="0" err="1">
                <a:solidFill>
                  <a:schemeClr val="accent5">
                    <a:lumMod val="50000"/>
                  </a:schemeClr>
                </a:solidFill>
              </a:rPr>
              <a:t>история</a:t>
            </a:r>
            <a:r>
              <a:rPr lang="kk-KZ" sz="2400" b="1" dirty="0">
                <a:solidFill>
                  <a:schemeClr val="accent5">
                    <a:lumMod val="50000"/>
                  </a:schemeClr>
                </a:solidFill>
              </a:rPr>
              <a:t> </a:t>
            </a:r>
            <a:r>
              <a:rPr lang="kk-KZ" sz="2400" b="1" dirty="0" err="1">
                <a:solidFill>
                  <a:schemeClr val="accent5">
                    <a:lumMod val="50000"/>
                  </a:schemeClr>
                </a:solidFill>
              </a:rPr>
              <a:t>его</a:t>
            </a:r>
            <a:r>
              <a:rPr lang="kk-KZ" sz="2400" b="1" dirty="0">
                <a:solidFill>
                  <a:schemeClr val="accent5">
                    <a:lumMod val="50000"/>
                  </a:schemeClr>
                </a:solidFill>
              </a:rPr>
              <a:t> </a:t>
            </a:r>
            <a:r>
              <a:rPr lang="kk-KZ" sz="2400" b="1" dirty="0" err="1">
                <a:solidFill>
                  <a:schemeClr val="accent5">
                    <a:lumMod val="50000"/>
                  </a:schemeClr>
                </a:solidFill>
              </a:rPr>
              <a:t>возникновения</a:t>
            </a:r>
            <a:endParaRPr lang="ru-KZ" sz="2400" b="1" dirty="0">
              <a:solidFill>
                <a:schemeClr val="accent1">
                  <a:lumMod val="50000"/>
                </a:schemeClr>
              </a:solidFill>
            </a:endParaRPr>
          </a:p>
        </p:txBody>
      </p:sp>
      <p:pic>
        <p:nvPicPr>
          <p:cNvPr id="4" name="Рисунок 3">
            <a:extLst>
              <a:ext uri="{FF2B5EF4-FFF2-40B4-BE49-F238E27FC236}">
                <a16:creationId xmlns:a16="http://schemas.microsoft.com/office/drawing/2014/main" id="{F1A52054-DD1E-7D4D-BDEF-DDF92E6216C4}"/>
              </a:ext>
            </a:extLst>
          </p:cNvPr>
          <p:cNvPicPr>
            <a:picLocks noChangeAspect="1"/>
          </p:cNvPicPr>
          <p:nvPr/>
        </p:nvPicPr>
        <p:blipFill>
          <a:blip r:embed="rId2"/>
          <a:stretch>
            <a:fillRect/>
          </a:stretch>
        </p:blipFill>
        <p:spPr>
          <a:xfrm>
            <a:off x="692150" y="933450"/>
            <a:ext cx="7759700" cy="4991100"/>
          </a:xfrm>
          <a:prstGeom prst="rect">
            <a:avLst/>
          </a:prstGeom>
        </p:spPr>
      </p:pic>
      <p:sp>
        <p:nvSpPr>
          <p:cNvPr id="5" name="TextBox 4">
            <a:extLst>
              <a:ext uri="{FF2B5EF4-FFF2-40B4-BE49-F238E27FC236}">
                <a16:creationId xmlns:a16="http://schemas.microsoft.com/office/drawing/2014/main" id="{59186D85-FB1B-F34F-89BE-B7A1A4B3EFA8}"/>
              </a:ext>
            </a:extLst>
          </p:cNvPr>
          <p:cNvSpPr txBox="1"/>
          <p:nvPr/>
        </p:nvSpPr>
        <p:spPr>
          <a:xfrm>
            <a:off x="5436096" y="5733256"/>
            <a:ext cx="3168352" cy="432048"/>
          </a:xfrm>
          <a:prstGeom prst="rect">
            <a:avLst/>
          </a:prstGeom>
          <a:solidFill>
            <a:schemeClr val="bg1"/>
          </a:solidFill>
        </p:spPr>
        <p:txBody>
          <a:bodyPr wrap="square" rtlCol="0">
            <a:spAutoFit/>
          </a:bodyPr>
          <a:lstStyle/>
          <a:p>
            <a:endParaRPr lang="ru-KZ" dirty="0"/>
          </a:p>
        </p:txBody>
      </p:sp>
    </p:spTree>
    <p:extLst>
      <p:ext uri="{BB962C8B-B14F-4D97-AF65-F5344CB8AC3E}">
        <p14:creationId xmlns:p14="http://schemas.microsoft.com/office/powerpoint/2010/main" val="285607016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Номер слайда 3">
            <a:extLst>
              <a:ext uri="{FF2B5EF4-FFF2-40B4-BE49-F238E27FC236}">
                <a16:creationId xmlns:a16="http://schemas.microsoft.com/office/drawing/2014/main" id="{82B8F8D0-C7EC-6644-A585-71A58D21C41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9807301-094D-6A48-B70A-150791FB0EE1}" type="slidenum">
              <a:rPr lang="ru-RU" altLang="ru-KZ" sz="1400" smtClean="0"/>
              <a:pPr>
                <a:spcBef>
                  <a:spcPct val="0"/>
                </a:spcBef>
                <a:buFontTx/>
                <a:buNone/>
              </a:pPr>
              <a:t>8</a:t>
            </a:fld>
            <a:endParaRPr lang="ru-RU" altLang="ru-KZ" sz="1400"/>
          </a:p>
        </p:txBody>
      </p:sp>
      <p:sp>
        <p:nvSpPr>
          <p:cNvPr id="2" name="TextBox 1">
            <a:extLst>
              <a:ext uri="{FF2B5EF4-FFF2-40B4-BE49-F238E27FC236}">
                <a16:creationId xmlns:a16="http://schemas.microsoft.com/office/drawing/2014/main" id="{D991E0C2-9325-584A-8C9D-08B3F9704156}"/>
              </a:ext>
            </a:extLst>
          </p:cNvPr>
          <p:cNvSpPr txBox="1"/>
          <p:nvPr/>
        </p:nvSpPr>
        <p:spPr>
          <a:xfrm>
            <a:off x="190500" y="131763"/>
            <a:ext cx="8629650" cy="461665"/>
          </a:xfrm>
          <a:prstGeom prst="rect">
            <a:avLst/>
          </a:prstGeom>
          <a:noFill/>
        </p:spPr>
        <p:txBody>
          <a:bodyPr>
            <a:spAutoFit/>
          </a:bodyPr>
          <a:lstStyle/>
          <a:p>
            <a:pPr>
              <a:defRPr/>
            </a:pPr>
            <a:r>
              <a:rPr lang="kk-KZ" sz="2400" b="1" dirty="0">
                <a:solidFill>
                  <a:schemeClr val="accent1">
                    <a:lumMod val="50000"/>
                  </a:schemeClr>
                </a:solidFill>
              </a:rPr>
              <a:t>3</a:t>
            </a:r>
            <a:r>
              <a:rPr lang="kk-KZ" sz="2400" b="1" dirty="0">
                <a:solidFill>
                  <a:schemeClr val="accent5">
                    <a:lumMod val="50000"/>
                  </a:schemeClr>
                </a:solidFill>
              </a:rPr>
              <a:t>. </a:t>
            </a:r>
            <a:r>
              <a:rPr lang="kk-KZ" sz="2400" b="1" dirty="0" err="1">
                <a:solidFill>
                  <a:schemeClr val="accent5">
                    <a:lumMod val="50000"/>
                  </a:schemeClr>
                </a:solidFill>
              </a:rPr>
              <a:t>Авторское</a:t>
            </a:r>
            <a:r>
              <a:rPr lang="kk-KZ" sz="2400" b="1" dirty="0">
                <a:solidFill>
                  <a:schemeClr val="accent5">
                    <a:lumMod val="50000"/>
                  </a:schemeClr>
                </a:solidFill>
              </a:rPr>
              <a:t> право и </a:t>
            </a:r>
            <a:r>
              <a:rPr lang="kk-KZ" sz="2400" b="1" dirty="0" err="1">
                <a:solidFill>
                  <a:schemeClr val="accent5">
                    <a:lumMod val="50000"/>
                  </a:schemeClr>
                </a:solidFill>
              </a:rPr>
              <a:t>история</a:t>
            </a:r>
            <a:r>
              <a:rPr lang="kk-KZ" sz="2400" b="1" dirty="0">
                <a:solidFill>
                  <a:schemeClr val="accent5">
                    <a:lumMod val="50000"/>
                  </a:schemeClr>
                </a:solidFill>
              </a:rPr>
              <a:t> </a:t>
            </a:r>
            <a:r>
              <a:rPr lang="kk-KZ" sz="2400" b="1" dirty="0" err="1">
                <a:solidFill>
                  <a:schemeClr val="accent5">
                    <a:lumMod val="50000"/>
                  </a:schemeClr>
                </a:solidFill>
              </a:rPr>
              <a:t>его</a:t>
            </a:r>
            <a:r>
              <a:rPr lang="kk-KZ" sz="2400" b="1" dirty="0">
                <a:solidFill>
                  <a:schemeClr val="accent5">
                    <a:lumMod val="50000"/>
                  </a:schemeClr>
                </a:solidFill>
              </a:rPr>
              <a:t> </a:t>
            </a:r>
            <a:r>
              <a:rPr lang="kk-KZ" sz="2400" b="1" dirty="0" err="1">
                <a:solidFill>
                  <a:schemeClr val="accent5">
                    <a:lumMod val="50000"/>
                  </a:schemeClr>
                </a:solidFill>
              </a:rPr>
              <a:t>возникновения</a:t>
            </a:r>
            <a:endParaRPr lang="ru-KZ" sz="2400" b="1" dirty="0">
              <a:solidFill>
                <a:schemeClr val="accent1">
                  <a:lumMod val="50000"/>
                </a:schemeClr>
              </a:solidFill>
            </a:endParaRPr>
          </a:p>
        </p:txBody>
      </p:sp>
      <p:sp>
        <p:nvSpPr>
          <p:cNvPr id="5" name="TextBox 4">
            <a:extLst>
              <a:ext uri="{FF2B5EF4-FFF2-40B4-BE49-F238E27FC236}">
                <a16:creationId xmlns:a16="http://schemas.microsoft.com/office/drawing/2014/main" id="{59186D85-FB1B-F34F-89BE-B7A1A4B3EFA8}"/>
              </a:ext>
            </a:extLst>
          </p:cNvPr>
          <p:cNvSpPr txBox="1"/>
          <p:nvPr/>
        </p:nvSpPr>
        <p:spPr>
          <a:xfrm>
            <a:off x="5436096" y="5733256"/>
            <a:ext cx="3168352" cy="432048"/>
          </a:xfrm>
          <a:prstGeom prst="rect">
            <a:avLst/>
          </a:prstGeom>
          <a:solidFill>
            <a:schemeClr val="bg1"/>
          </a:solidFill>
        </p:spPr>
        <p:txBody>
          <a:bodyPr wrap="square" rtlCol="0">
            <a:spAutoFit/>
          </a:bodyPr>
          <a:lstStyle/>
          <a:p>
            <a:endParaRPr lang="ru-KZ" dirty="0"/>
          </a:p>
        </p:txBody>
      </p:sp>
      <p:pic>
        <p:nvPicPr>
          <p:cNvPr id="3" name="Рисунок 2">
            <a:extLst>
              <a:ext uri="{FF2B5EF4-FFF2-40B4-BE49-F238E27FC236}">
                <a16:creationId xmlns:a16="http://schemas.microsoft.com/office/drawing/2014/main" id="{0ABA6F45-2AB6-214E-9B1E-DC168B08C4EF}"/>
              </a:ext>
            </a:extLst>
          </p:cNvPr>
          <p:cNvPicPr>
            <a:picLocks noChangeAspect="1"/>
          </p:cNvPicPr>
          <p:nvPr/>
        </p:nvPicPr>
        <p:blipFill>
          <a:blip r:embed="rId2"/>
          <a:stretch>
            <a:fillRect/>
          </a:stretch>
        </p:blipFill>
        <p:spPr>
          <a:xfrm>
            <a:off x="467544" y="916235"/>
            <a:ext cx="7759700" cy="4737100"/>
          </a:xfrm>
          <a:prstGeom prst="rect">
            <a:avLst/>
          </a:prstGeom>
        </p:spPr>
      </p:pic>
    </p:spTree>
    <p:extLst>
      <p:ext uri="{BB962C8B-B14F-4D97-AF65-F5344CB8AC3E}">
        <p14:creationId xmlns:p14="http://schemas.microsoft.com/office/powerpoint/2010/main" val="55329139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Номер слайда 3">
            <a:extLst>
              <a:ext uri="{FF2B5EF4-FFF2-40B4-BE49-F238E27FC236}">
                <a16:creationId xmlns:a16="http://schemas.microsoft.com/office/drawing/2014/main" id="{82B8F8D0-C7EC-6644-A585-71A58D21C41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9807301-094D-6A48-B70A-150791FB0EE1}" type="slidenum">
              <a:rPr lang="ru-RU" altLang="ru-KZ" sz="1400" smtClean="0"/>
              <a:pPr>
                <a:spcBef>
                  <a:spcPct val="0"/>
                </a:spcBef>
                <a:buFontTx/>
                <a:buNone/>
              </a:pPr>
              <a:t>9</a:t>
            </a:fld>
            <a:endParaRPr lang="ru-RU" altLang="ru-KZ" sz="1400"/>
          </a:p>
        </p:txBody>
      </p:sp>
      <p:sp>
        <p:nvSpPr>
          <p:cNvPr id="2" name="TextBox 1">
            <a:extLst>
              <a:ext uri="{FF2B5EF4-FFF2-40B4-BE49-F238E27FC236}">
                <a16:creationId xmlns:a16="http://schemas.microsoft.com/office/drawing/2014/main" id="{D991E0C2-9325-584A-8C9D-08B3F9704156}"/>
              </a:ext>
            </a:extLst>
          </p:cNvPr>
          <p:cNvSpPr txBox="1"/>
          <p:nvPr/>
        </p:nvSpPr>
        <p:spPr>
          <a:xfrm>
            <a:off x="190500" y="131763"/>
            <a:ext cx="8629650" cy="461665"/>
          </a:xfrm>
          <a:prstGeom prst="rect">
            <a:avLst/>
          </a:prstGeom>
          <a:noFill/>
        </p:spPr>
        <p:txBody>
          <a:bodyPr>
            <a:spAutoFit/>
          </a:bodyPr>
          <a:lstStyle/>
          <a:p>
            <a:pPr>
              <a:defRPr/>
            </a:pPr>
            <a:r>
              <a:rPr lang="kk-KZ" sz="2400" b="1" dirty="0">
                <a:solidFill>
                  <a:schemeClr val="accent1">
                    <a:lumMod val="50000"/>
                  </a:schemeClr>
                </a:solidFill>
              </a:rPr>
              <a:t>3</a:t>
            </a:r>
            <a:r>
              <a:rPr lang="kk-KZ" sz="2400" b="1" dirty="0">
                <a:solidFill>
                  <a:schemeClr val="accent5">
                    <a:lumMod val="50000"/>
                  </a:schemeClr>
                </a:solidFill>
              </a:rPr>
              <a:t>. </a:t>
            </a:r>
            <a:r>
              <a:rPr lang="kk-KZ" sz="2400" b="1" dirty="0" err="1">
                <a:solidFill>
                  <a:schemeClr val="accent5">
                    <a:lumMod val="50000"/>
                  </a:schemeClr>
                </a:solidFill>
              </a:rPr>
              <a:t>Авторское</a:t>
            </a:r>
            <a:r>
              <a:rPr lang="kk-KZ" sz="2400" b="1" dirty="0">
                <a:solidFill>
                  <a:schemeClr val="accent5">
                    <a:lumMod val="50000"/>
                  </a:schemeClr>
                </a:solidFill>
              </a:rPr>
              <a:t> право и </a:t>
            </a:r>
            <a:r>
              <a:rPr lang="kk-KZ" sz="2400" b="1" dirty="0" err="1">
                <a:solidFill>
                  <a:schemeClr val="accent5">
                    <a:lumMod val="50000"/>
                  </a:schemeClr>
                </a:solidFill>
              </a:rPr>
              <a:t>история</a:t>
            </a:r>
            <a:r>
              <a:rPr lang="kk-KZ" sz="2400" b="1" dirty="0">
                <a:solidFill>
                  <a:schemeClr val="accent5">
                    <a:lumMod val="50000"/>
                  </a:schemeClr>
                </a:solidFill>
              </a:rPr>
              <a:t> </a:t>
            </a:r>
            <a:r>
              <a:rPr lang="kk-KZ" sz="2400" b="1" dirty="0" err="1">
                <a:solidFill>
                  <a:schemeClr val="accent5">
                    <a:lumMod val="50000"/>
                  </a:schemeClr>
                </a:solidFill>
              </a:rPr>
              <a:t>его</a:t>
            </a:r>
            <a:r>
              <a:rPr lang="kk-KZ" sz="2400" b="1" dirty="0">
                <a:solidFill>
                  <a:schemeClr val="accent5">
                    <a:lumMod val="50000"/>
                  </a:schemeClr>
                </a:solidFill>
              </a:rPr>
              <a:t> </a:t>
            </a:r>
            <a:r>
              <a:rPr lang="kk-KZ" sz="2400" b="1" dirty="0" err="1">
                <a:solidFill>
                  <a:schemeClr val="accent5">
                    <a:lumMod val="50000"/>
                  </a:schemeClr>
                </a:solidFill>
              </a:rPr>
              <a:t>возникновения</a:t>
            </a:r>
            <a:endParaRPr lang="ru-KZ" sz="2400" b="1" dirty="0">
              <a:solidFill>
                <a:schemeClr val="accent1">
                  <a:lumMod val="50000"/>
                </a:schemeClr>
              </a:solidFill>
            </a:endParaRPr>
          </a:p>
        </p:txBody>
      </p:sp>
      <p:sp>
        <p:nvSpPr>
          <p:cNvPr id="5" name="TextBox 4">
            <a:extLst>
              <a:ext uri="{FF2B5EF4-FFF2-40B4-BE49-F238E27FC236}">
                <a16:creationId xmlns:a16="http://schemas.microsoft.com/office/drawing/2014/main" id="{59186D85-FB1B-F34F-89BE-B7A1A4B3EFA8}"/>
              </a:ext>
            </a:extLst>
          </p:cNvPr>
          <p:cNvSpPr txBox="1"/>
          <p:nvPr/>
        </p:nvSpPr>
        <p:spPr>
          <a:xfrm>
            <a:off x="5436096" y="5733256"/>
            <a:ext cx="3168352" cy="432048"/>
          </a:xfrm>
          <a:prstGeom prst="rect">
            <a:avLst/>
          </a:prstGeom>
          <a:solidFill>
            <a:schemeClr val="bg1"/>
          </a:solidFill>
        </p:spPr>
        <p:txBody>
          <a:bodyPr wrap="square" rtlCol="0">
            <a:spAutoFit/>
          </a:bodyPr>
          <a:lstStyle/>
          <a:p>
            <a:endParaRPr lang="ru-KZ" dirty="0"/>
          </a:p>
        </p:txBody>
      </p:sp>
      <p:pic>
        <p:nvPicPr>
          <p:cNvPr id="4" name="Рисунок 3">
            <a:extLst>
              <a:ext uri="{FF2B5EF4-FFF2-40B4-BE49-F238E27FC236}">
                <a16:creationId xmlns:a16="http://schemas.microsoft.com/office/drawing/2014/main" id="{7BAAE74F-2CE6-2B47-AE6E-0A59180EAA18}"/>
              </a:ext>
            </a:extLst>
          </p:cNvPr>
          <p:cNvPicPr>
            <a:picLocks noChangeAspect="1"/>
          </p:cNvPicPr>
          <p:nvPr/>
        </p:nvPicPr>
        <p:blipFill>
          <a:blip r:embed="rId2"/>
          <a:stretch>
            <a:fillRect/>
          </a:stretch>
        </p:blipFill>
        <p:spPr>
          <a:xfrm>
            <a:off x="692150" y="1060450"/>
            <a:ext cx="7759700" cy="4737100"/>
          </a:xfrm>
          <a:prstGeom prst="rect">
            <a:avLst/>
          </a:prstGeom>
        </p:spPr>
      </p:pic>
    </p:spTree>
    <p:extLst>
      <p:ext uri="{BB962C8B-B14F-4D97-AF65-F5344CB8AC3E}">
        <p14:creationId xmlns:p14="http://schemas.microsoft.com/office/powerpoint/2010/main" val="3836221119"/>
      </p:ext>
    </p:extLst>
  </p:cSld>
  <p:clrMapOvr>
    <a:masterClrMapping/>
  </p:clrMapOvr>
  <p:transition/>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3482</TotalTime>
  <Words>2554</Words>
  <Application>Microsoft Office PowerPoint</Application>
  <PresentationFormat>Экран (4:3)</PresentationFormat>
  <Paragraphs>257</Paragraphs>
  <Slides>43</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43</vt:i4>
      </vt:variant>
    </vt:vector>
  </HeadingPairs>
  <TitlesOfParts>
    <vt:vector size="47" baseType="lpstr">
      <vt:lpstr>Arial</vt:lpstr>
      <vt:lpstr>Times New Roman</vt:lpstr>
      <vt:lpstr>Wingdings</vt:lpstr>
      <vt:lpstr>Оформление по умолчанию</vt:lpstr>
      <vt:lpstr>МЕТ 3222 Защита интеллектуальной собственности. Этические нормы, авторское право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KazNTU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Image</dc:creator>
  <cp:lastModifiedBy>Tatyana Chepushtanova</cp:lastModifiedBy>
  <cp:revision>364</cp:revision>
  <cp:lastPrinted>2017-08-15T12:41:56Z</cp:lastPrinted>
  <dcterms:created xsi:type="dcterms:W3CDTF">2012-10-31T08:46:53Z</dcterms:created>
  <dcterms:modified xsi:type="dcterms:W3CDTF">2021-09-27T08:38:38Z</dcterms:modified>
</cp:coreProperties>
</file>