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3" r:id="rId2"/>
    <p:sldId id="264" r:id="rId3"/>
    <p:sldId id="265" r:id="rId4"/>
    <p:sldId id="273" r:id="rId5"/>
    <p:sldId id="274" r:id="rId6"/>
    <p:sldId id="27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6" r:id="rId15"/>
    <p:sldId id="277" r:id="rId16"/>
    <p:sldId id="257" r:id="rId17"/>
    <p:sldId id="258" r:id="rId18"/>
    <p:sldId id="280" r:id="rId19"/>
    <p:sldId id="281" r:id="rId20"/>
    <p:sldId id="282" r:id="rId21"/>
    <p:sldId id="279" r:id="rId22"/>
    <p:sldId id="259" r:id="rId23"/>
    <p:sldId id="260" r:id="rId24"/>
    <p:sldId id="261" r:id="rId25"/>
    <p:sldId id="27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57FD9-490F-4C26-9098-5B57C11E050E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2E8A7-B295-4250-BDD8-1DA0C2253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64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mtClean="0"/>
              <a:t>МИНИСТЕРСТВО ОБРАЗОВАНИЯ И НАУКИ РЕСПУБЛИКИ КАЗАХСТАН</a:t>
            </a: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B5739E-30C2-45B6-9BB3-0324BC714930}" type="slidenum">
              <a:rPr lang="ru-RU" altLang="ru-RU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37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C0A7-B02B-4D2C-A541-9C0A0979CEC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F3F2-5263-4380-8F73-9B0E0EF9F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01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C0A7-B02B-4D2C-A541-9C0A0979CEC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F3F2-5263-4380-8F73-9B0E0EF9F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48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C0A7-B02B-4D2C-A541-9C0A0979CEC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F3F2-5263-4380-8F73-9B0E0EF9F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29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C0A7-B02B-4D2C-A541-9C0A0979CEC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F3F2-5263-4380-8F73-9B0E0EF9F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02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C0A7-B02B-4D2C-A541-9C0A0979CEC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F3F2-5263-4380-8F73-9B0E0EF9F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07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C0A7-B02B-4D2C-A541-9C0A0979CEC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F3F2-5263-4380-8F73-9B0E0EF9F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45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C0A7-B02B-4D2C-A541-9C0A0979CEC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F3F2-5263-4380-8F73-9B0E0EF9F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49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C0A7-B02B-4D2C-A541-9C0A0979CEC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F3F2-5263-4380-8F73-9B0E0EF9F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26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C0A7-B02B-4D2C-A541-9C0A0979CEC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F3F2-5263-4380-8F73-9B0E0EF9F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433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C0A7-B02B-4D2C-A541-9C0A0979CEC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F3F2-5263-4380-8F73-9B0E0EF9F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646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C0A7-B02B-4D2C-A541-9C0A0979CEC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F3F2-5263-4380-8F73-9B0E0EF9F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88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BC0A7-B02B-4D2C-A541-9C0A0979CEC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5F3F2-5263-4380-8F73-9B0E0EF9F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56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anya2305@list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Transition_element" TargetMode="External"/><Relationship Id="rId3" Type="http://schemas.openxmlformats.org/officeDocument/2006/relationships/hyperlink" Target="http://en.wikipedia.org/wiki/Metalloid" TargetMode="External"/><Relationship Id="rId7" Type="http://schemas.openxmlformats.org/officeDocument/2006/relationships/hyperlink" Target="http://en.wikipedia.org/wiki/Inner_transition_element" TargetMode="External"/><Relationship Id="rId2" Type="http://schemas.openxmlformats.org/officeDocument/2006/relationships/hyperlink" Target="http://en.wikipedia.org/wiki/Meta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Alkaline_earth_metal" TargetMode="External"/><Relationship Id="rId5" Type="http://schemas.openxmlformats.org/officeDocument/2006/relationships/hyperlink" Target="http://en.wikipedia.org/wiki/Alkali_metal" TargetMode="External"/><Relationship Id="rId10" Type="http://schemas.openxmlformats.org/officeDocument/2006/relationships/hyperlink" Target="http://en.wikipedia.org/wiki/Noble_gas" TargetMode="External"/><Relationship Id="rId4" Type="http://schemas.openxmlformats.org/officeDocument/2006/relationships/hyperlink" Target="http://en.wikipedia.org/wiki/Nonmetal" TargetMode="External"/><Relationship Id="rId9" Type="http://schemas.openxmlformats.org/officeDocument/2006/relationships/hyperlink" Target="http://en.wikipedia.org/wiki/Halogen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Nitrogen" TargetMode="External"/><Relationship Id="rId13" Type="http://schemas.openxmlformats.org/officeDocument/2006/relationships/hyperlink" Target="http://en.wikipedia.org/wiki/Mercury_element" TargetMode="External"/><Relationship Id="rId18" Type="http://schemas.openxmlformats.org/officeDocument/2006/relationships/hyperlink" Target="http://en.wikipedia.org/wiki/Niobium" TargetMode="External"/><Relationship Id="rId26" Type="http://schemas.openxmlformats.org/officeDocument/2006/relationships/hyperlink" Target="http://en.wikipedia.org/wiki/Zinc" TargetMode="External"/><Relationship Id="rId3" Type="http://schemas.openxmlformats.org/officeDocument/2006/relationships/hyperlink" Target="http://en.wikipedia.org/wiki/Sulfur" TargetMode="External"/><Relationship Id="rId21" Type="http://schemas.openxmlformats.org/officeDocument/2006/relationships/hyperlink" Target="http://en.wikipedia.org/wiki/Molybdenum" TargetMode="External"/><Relationship Id="rId7" Type="http://schemas.openxmlformats.org/officeDocument/2006/relationships/hyperlink" Target="http://en.wikipedia.org/wiki/Platinum" TargetMode="External"/><Relationship Id="rId12" Type="http://schemas.openxmlformats.org/officeDocument/2006/relationships/hyperlink" Target="http://en.wikipedia.org/wiki/Calcium" TargetMode="External"/><Relationship Id="rId17" Type="http://schemas.openxmlformats.org/officeDocument/2006/relationships/hyperlink" Target="http://en.wikipedia.org/wiki/Cobalt" TargetMode="External"/><Relationship Id="rId25" Type="http://schemas.openxmlformats.org/officeDocument/2006/relationships/hyperlink" Target="http://en.wikipedia.org/wiki/Silicon" TargetMode="External"/><Relationship Id="rId2" Type="http://schemas.openxmlformats.org/officeDocument/2006/relationships/hyperlink" Target="http://en.wikipedia.org/wiki/Hydrogen" TargetMode="External"/><Relationship Id="rId16" Type="http://schemas.openxmlformats.org/officeDocument/2006/relationships/hyperlink" Target="http://en.wikipedia.org/wiki/Sodium" TargetMode="External"/><Relationship Id="rId20" Type="http://schemas.openxmlformats.org/officeDocument/2006/relationships/hyperlink" Target="http://en.wikipedia.org/wiki/Nickel" TargetMode="External"/><Relationship Id="rId29" Type="http://schemas.openxmlformats.org/officeDocument/2006/relationships/hyperlink" Target="http://en.wikipedia.org/wiki/Arseni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Chlorine" TargetMode="External"/><Relationship Id="rId11" Type="http://schemas.openxmlformats.org/officeDocument/2006/relationships/hyperlink" Target="http://en.wikipedia.org/wiki/Boron" TargetMode="External"/><Relationship Id="rId24" Type="http://schemas.openxmlformats.org/officeDocument/2006/relationships/hyperlink" Target="http://en.wikipedia.org/wiki/Tungsten" TargetMode="External"/><Relationship Id="rId5" Type="http://schemas.openxmlformats.org/officeDocument/2006/relationships/hyperlink" Target="http://en.wikipedia.org/wiki/Oxygen" TargetMode="External"/><Relationship Id="rId15" Type="http://schemas.openxmlformats.org/officeDocument/2006/relationships/hyperlink" Target="http://en.wikipedia.org/wiki/Iron" TargetMode="External"/><Relationship Id="rId23" Type="http://schemas.openxmlformats.org/officeDocument/2006/relationships/hyperlink" Target="http://en.wikipedia.org/wiki/Copper" TargetMode="External"/><Relationship Id="rId28" Type="http://schemas.openxmlformats.org/officeDocument/2006/relationships/hyperlink" Target="http://en.wikipedia.org/wiki/Phosphorus" TargetMode="External"/><Relationship Id="rId10" Type="http://schemas.openxmlformats.org/officeDocument/2006/relationships/hyperlink" Target="http://en.wikipedia.org/wiki/Gold" TargetMode="External"/><Relationship Id="rId19" Type="http://schemas.openxmlformats.org/officeDocument/2006/relationships/hyperlink" Target="http://en.wikipedia.org/wiki/Magnesium" TargetMode="External"/><Relationship Id="rId4" Type="http://schemas.openxmlformats.org/officeDocument/2006/relationships/hyperlink" Target="http://en.wikipedia.org/wiki/Silver" TargetMode="External"/><Relationship Id="rId9" Type="http://schemas.openxmlformats.org/officeDocument/2006/relationships/hyperlink" Target="http://en.wikipedia.org/wiki/Potassium" TargetMode="External"/><Relationship Id="rId14" Type="http://schemas.openxmlformats.org/officeDocument/2006/relationships/hyperlink" Target="http://en.wikipedia.org/wiki/Carbon" TargetMode="External"/><Relationship Id="rId22" Type="http://schemas.openxmlformats.org/officeDocument/2006/relationships/hyperlink" Target="http://en.wikipedia.org/wiki/Aluminium" TargetMode="External"/><Relationship Id="rId27" Type="http://schemas.openxmlformats.org/officeDocument/2006/relationships/hyperlink" Target="http://en.wikipedia.org/wiki/Uranium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effectLst>
            <a:outerShdw dist="53882" dir="2700000" algn="ctr" rotWithShape="0">
              <a:srgbClr val="CCECFF"/>
            </a:outerShdw>
          </a:effectLst>
        </p:spPr>
        <p:txBody>
          <a:bodyPr rtlCol="0"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Principles of Extractive Metallurgy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749801"/>
            <a:ext cx="6400800" cy="17748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z="2000" u="sng"/>
              <a:t>Чепуштанова Татьяна Александровна</a:t>
            </a:r>
          </a:p>
          <a:p>
            <a:pPr eaLnBrk="1" hangingPunct="1"/>
            <a:r>
              <a:rPr lang="ru-RU" altLang="ru-RU" sz="1000"/>
              <a:t>(ФИО преподавателя)</a:t>
            </a:r>
          </a:p>
          <a:p>
            <a:pPr eaLnBrk="1" hangingPunct="1"/>
            <a:r>
              <a:rPr lang="ru-RU" altLang="ru-RU" sz="1600"/>
              <a:t>Ассоциированный профессор, доктор </a:t>
            </a:r>
            <a:r>
              <a:rPr lang="en-US" altLang="ru-RU" sz="1600"/>
              <a:t>PhD</a:t>
            </a:r>
            <a:r>
              <a:rPr lang="ru-RU" altLang="ru-RU" sz="1600"/>
              <a:t>, к.т.н.</a:t>
            </a:r>
          </a:p>
          <a:p>
            <a:pPr eaLnBrk="1" hangingPunct="1"/>
            <a:r>
              <a:rPr lang="en-US" altLang="ru-RU" sz="2000">
                <a:hlinkClick r:id="rId3"/>
              </a:rPr>
              <a:t>tanya2305@list.ru</a:t>
            </a:r>
            <a:r>
              <a:rPr lang="en-US" altLang="ru-RU" sz="2000"/>
              <a:t> </a:t>
            </a:r>
          </a:p>
          <a:p>
            <a:pPr eaLnBrk="1" hangingPunct="1"/>
            <a:r>
              <a:rPr lang="ru-RU" altLang="ru-RU" sz="2000"/>
              <a:t> </a:t>
            </a:r>
            <a:r>
              <a:rPr lang="ru-RU" altLang="ru-RU" sz="1000"/>
              <a:t>(Электронная почта преподавателя )</a:t>
            </a:r>
          </a:p>
          <a:p>
            <a:pPr eaLnBrk="1" hangingPunct="1"/>
            <a:endParaRPr lang="ru-RU" altLang="ru-RU" sz="1000">
              <a:solidFill>
                <a:schemeClr val="accent2"/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992314" y="55564"/>
            <a:ext cx="82248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70213" algn="ctr"/>
                <a:tab pos="5940425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800">
                <a:latin typeface="Arial" panose="020B0604020202020204" pitchFamily="34" charset="0"/>
              </a:rPr>
              <a:t>М И Н И С Т Е Р С Т В О      О Б Р А З О В А Н И Я    И    Н А У К И     Р Е С П У Б Л И К И     К А З А Х С Т А Н                 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800">
                <a:latin typeface="Arial" panose="020B0604020202020204" pitchFamily="34" charset="0"/>
              </a:rPr>
              <a:t>SATBAYEV UNIVERSITY</a:t>
            </a:r>
            <a:endParaRPr lang="ru-RU" altLang="ru-RU" sz="800">
              <a:latin typeface="Arial" panose="020B0604020202020204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279650" y="549276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1400" u="sng" dirty="0">
                <a:latin typeface="Arial" panose="020B0604020202020204" pitchFamily="34" charset="0"/>
              </a:rPr>
              <a:t>Металлургические процессы, теплотехника и технологии специальных материалов</a:t>
            </a:r>
            <a:br>
              <a:rPr lang="ru-RU" altLang="ru-RU" sz="1400" u="sng" dirty="0">
                <a:latin typeface="Arial" panose="020B0604020202020204" pitchFamily="34" charset="0"/>
              </a:rPr>
            </a:br>
            <a:r>
              <a:rPr lang="ru-RU" altLang="ru-RU" sz="1200" dirty="0">
                <a:latin typeface="Arial" panose="020B0604020202020204" pitchFamily="34" charset="0"/>
              </a:rPr>
              <a:t>(кафедра)</a:t>
            </a:r>
            <a:br>
              <a:rPr lang="ru-RU" altLang="ru-RU" sz="1200" dirty="0">
                <a:latin typeface="Arial" panose="020B0604020202020204" pitchFamily="34" charset="0"/>
              </a:rPr>
            </a:br>
            <a:r>
              <a:rPr lang="ru-RU" altLang="ru-RU" sz="1200" dirty="0">
                <a:latin typeface="Arial" panose="020B0604020202020204" pitchFamily="34" charset="0"/>
              </a:rPr>
              <a:t/>
            </a:r>
            <a:br>
              <a:rPr lang="ru-RU" altLang="ru-RU" sz="1200" dirty="0">
                <a:latin typeface="Arial" panose="020B0604020202020204" pitchFamily="34" charset="0"/>
              </a:rPr>
            </a:br>
            <a:r>
              <a:rPr lang="en-US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Special units 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Extractive Metallurgy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200" dirty="0">
                <a:latin typeface="Arial" panose="020B0604020202020204" pitchFamily="34" charset="0"/>
              </a:rPr>
              <a:t>(дисциплина)</a:t>
            </a:r>
            <a:r>
              <a:rPr lang="ru-RU" altLang="ru-RU" sz="1200" dirty="0">
                <a:solidFill>
                  <a:schemeClr val="accent2"/>
                </a:solidFill>
                <a:latin typeface="Arial" panose="020B0604020202020204" pitchFamily="34" charset="0"/>
              </a:rPr>
              <a:t/>
            </a:r>
            <a:br>
              <a:rPr lang="ru-RU" altLang="ru-RU" sz="1200" dirty="0">
                <a:solidFill>
                  <a:schemeClr val="accent2"/>
                </a:solidFill>
                <a:latin typeface="Arial" panose="020B0604020202020204" pitchFamily="34" charset="0"/>
              </a:rPr>
            </a:br>
            <a:endParaRPr lang="ru-RU" altLang="ru-RU" sz="12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2782888" y="3789363"/>
            <a:ext cx="64008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000" dirty="0">
                <a:latin typeface="Arial" panose="020B0604020202020204" pitchFamily="34" charset="0"/>
              </a:rPr>
              <a:t> Lecture </a:t>
            </a:r>
            <a:r>
              <a:rPr lang="ru-RU" altLang="ru-RU" sz="2000" dirty="0">
                <a:latin typeface="Arial" panose="020B0604020202020204" pitchFamily="34" charset="0"/>
              </a:rPr>
              <a:t>№</a:t>
            </a:r>
            <a:r>
              <a:rPr lang="en-US" altLang="ru-RU" sz="2000" dirty="0">
                <a:latin typeface="Arial" panose="020B0604020202020204" pitchFamily="34" charset="0"/>
              </a:rPr>
              <a:t> </a:t>
            </a:r>
            <a:r>
              <a:rPr lang="en-US" altLang="ru-RU" sz="2000" u="sng" dirty="0" smtClean="0">
                <a:latin typeface="Arial" panose="020B0604020202020204" pitchFamily="34" charset="0"/>
              </a:rPr>
              <a:t>1</a:t>
            </a:r>
            <a:endParaRPr lang="ru-RU" altLang="ru-RU" sz="2000" dirty="0">
              <a:latin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ru-RU" altLang="ru-RU" sz="2000" u="sng" dirty="0">
                <a:latin typeface="Arial" panose="020B0604020202020204" pitchFamily="34" charset="0"/>
              </a:rPr>
              <a:t> 2 </a:t>
            </a:r>
            <a:r>
              <a:rPr lang="ru-RU" altLang="ru-RU" sz="2000" dirty="0">
                <a:latin typeface="Arial" panose="020B0604020202020204" pitchFamily="34" charset="0"/>
              </a:rPr>
              <a:t> академических часа</a:t>
            </a:r>
            <a:endParaRPr lang="ru-RU" altLang="ru-RU" sz="1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6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62" y="295275"/>
            <a:ext cx="8753475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85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19050"/>
            <a:ext cx="9115425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34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152400"/>
            <a:ext cx="8791575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42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2" y="361950"/>
            <a:ext cx="8143875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90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299" y="138112"/>
            <a:ext cx="9229725" cy="647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57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47625"/>
            <a:ext cx="8372475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76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91" y="323849"/>
            <a:ext cx="9782782" cy="613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93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568" y="287827"/>
            <a:ext cx="9078105" cy="628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80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ижний колонтитул 1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mtClean="0"/>
              <a:t>Chepushtanova T.A.</a:t>
            </a:r>
            <a:endParaRPr lang="ru-RU" altLang="ru-RU" smtClean="0"/>
          </a:p>
        </p:txBody>
      </p:sp>
      <p:sp>
        <p:nvSpPr>
          <p:cNvPr id="2253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F041EA-8C0F-437D-B214-1E0F9B0854B7}" type="slidenum">
              <a:rPr lang="ru-RU" altLang="ru-RU"/>
              <a:pPr eaLnBrk="1" hangingPunct="1"/>
              <a:t>18</a:t>
            </a:fld>
            <a:endParaRPr lang="ru-RU" altLang="ru-RU"/>
          </a:p>
        </p:txBody>
      </p:sp>
      <p:pic>
        <p:nvPicPr>
          <p:cNvPr id="22532" name="Рисунок 22" descr="http://www.excellup.com/classten/scienceten/sciencetenimage/periodictab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6" y="1"/>
            <a:ext cx="7286625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6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ижний колонтитул 1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mtClean="0"/>
              <a:t>Chepushtanova T.A.</a:t>
            </a:r>
            <a:endParaRPr lang="ru-RU" altLang="ru-RU" smtClean="0"/>
          </a:p>
        </p:txBody>
      </p:sp>
      <p:sp>
        <p:nvSpPr>
          <p:cNvPr id="2355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83A5D3-5A60-4E26-A350-9AD942263963}" type="slidenum">
              <a:rPr lang="ru-RU" altLang="ru-RU"/>
              <a:pPr eaLnBrk="1" hangingPunct="1"/>
              <a:t>19</a:t>
            </a:fld>
            <a:endParaRPr lang="ru-RU" altLang="ru-RU"/>
          </a:p>
        </p:txBody>
      </p:sp>
      <p:pic>
        <p:nvPicPr>
          <p:cNvPr id="23556" name="Рисунок 41" descr="http://chemwiki.ucdavis.edu/@api/deki/files/1185/Summary_2.png?revision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6" y="357189"/>
            <a:ext cx="7777163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09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99" y="355082"/>
            <a:ext cx="10926282" cy="590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17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ижний колонтитул 1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mtClean="0"/>
              <a:t>Chepushtanova T.A.</a:t>
            </a:r>
            <a:endParaRPr lang="ru-RU" altLang="ru-RU" smtClean="0"/>
          </a:p>
        </p:txBody>
      </p:sp>
      <p:sp>
        <p:nvSpPr>
          <p:cNvPr id="2457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79D500-ED3F-493E-BCF8-105132FE3723}" type="slidenum">
              <a:rPr lang="ru-RU" altLang="ru-RU"/>
              <a:pPr eaLnBrk="1" hangingPunct="1"/>
              <a:t>20</a:t>
            </a:fld>
            <a:endParaRPr lang="ru-RU" altLang="ru-RU"/>
          </a:p>
        </p:txBody>
      </p:sp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5082838" y="90101"/>
            <a:ext cx="20263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cs typeface="Times New Roman" panose="02020603050405020304" pitchFamily="18" charset="0"/>
              </a:rPr>
              <a:t>Периодическая система</a:t>
            </a:r>
            <a:endParaRPr lang="ru-RU" altLang="ru-RU"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66939" y="642938"/>
          <a:ext cx="8143875" cy="2857500"/>
        </p:xfrm>
        <a:graphic>
          <a:graphicData uri="http://schemas.openxmlformats.org/drawingml/2006/table">
            <a:tbl>
              <a:tblPr/>
              <a:tblGrid>
                <a:gridCol w="114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6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35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337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 tooltip="Metal"/>
                        </a:rPr>
                        <a:t>Metals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Металлы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tooltip="Metalloid"/>
                        </a:rPr>
                        <a:t>Metalloids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Металлоиды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 tooltip="Nonmetal"/>
                        </a:rPr>
                        <a:t>Nonmetals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-Неметаллы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Unknown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chemical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properties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Неизвестные химические свойства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4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5" tooltip="Alkali metal"/>
                        </a:rPr>
                        <a:t>Alkali metals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Щелочные металлы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6" tooltip="Alkaline earth metal"/>
                        </a:rPr>
                        <a:t>Alkaline earth metals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Щелочно-земельные металлы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 tooltip="Inner transition element"/>
                        </a:rPr>
                        <a:t>Inner transition elements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Внутренне переходный элемент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8" tooltip="Transition element"/>
                        </a:rPr>
                        <a:t>Transition elements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Переходный элемент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Poor Metals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Бедные металлы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Other </a:t>
                      </a:r>
                      <a:r>
                        <a:rPr kumimoji="0" lang="ru-RU" sz="11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 tooltip="Nonmetal"/>
                        </a:rPr>
                        <a:t>nonmetals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Неметаллы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F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9" tooltip="Halogen"/>
                        </a:rPr>
                        <a:t>Halogens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Галогениды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0" tooltip="Noble gas"/>
                        </a:rPr>
                        <a:t>Noble gases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Благородные газы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23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1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mtClean="0"/>
              <a:t>Chepushtanova T.A.</a:t>
            </a:r>
            <a:endParaRPr lang="ru-RU" altLang="ru-RU" smtClean="0"/>
          </a:p>
        </p:txBody>
      </p:sp>
      <p:sp>
        <p:nvSpPr>
          <p:cNvPr id="2560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A5FBFB2-6EA5-4EC2-BD92-0EECF0FA08DD}" type="slidenum">
              <a:rPr lang="ru-RU" altLang="ru-RU"/>
              <a:pPr eaLnBrk="1" hangingPunct="1"/>
              <a:t>21</a:t>
            </a:fld>
            <a:endParaRPr lang="ru-RU" altLang="ru-RU"/>
          </a:p>
        </p:txBody>
      </p:sp>
      <p:sp>
        <p:nvSpPr>
          <p:cNvPr id="25604" name="Rectangle 1"/>
          <p:cNvSpPr>
            <a:spLocks noChangeArrowheads="1"/>
          </p:cNvSpPr>
          <p:nvPr/>
        </p:nvSpPr>
        <p:spPr bwMode="auto">
          <a:xfrm>
            <a:off x="3952875" y="-36"/>
            <a:ext cx="2425664" cy="90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52352" bIns="38088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Basic elements</a:t>
            </a:r>
          </a:p>
          <a:p>
            <a:endParaRPr lang="ru-RU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95501" y="714376"/>
          <a:ext cx="8215313" cy="4389441"/>
        </p:xfrm>
        <a:graphic>
          <a:graphicData uri="http://schemas.openxmlformats.org/drawingml/2006/table">
            <a:tbl>
              <a:tblPr/>
              <a:tblGrid>
                <a:gridCol w="884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6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41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56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u="none" strike="noStrike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" tooltip="Hydrogen"/>
                        </a:rPr>
                        <a:t>Hydrogen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3" tooltip="Sulfur"/>
                        </a:rPr>
                        <a:t>Sulfur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Ag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4" tooltip="Silver"/>
                        </a:rPr>
                        <a:t>Silver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u="none" strike="noStrike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5" tooltip="Oxygen"/>
                        </a:rPr>
                        <a:t>Oxygen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Cl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6" tooltip="Chlorine"/>
                        </a:rPr>
                        <a:t>Chlorine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Pt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7" tooltip="Platinum"/>
                        </a:rPr>
                        <a:t>Platinum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u="none" strike="noStrike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8" tooltip="Nitrogen"/>
                        </a:rPr>
                        <a:t>Nitrogen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u="none" strike="noStrike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9" tooltip="Potassium"/>
                        </a:rPr>
                        <a:t>Potassium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Au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10" tooltip="Gold"/>
                        </a:rPr>
                        <a:t>Gold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11" tooltip="Boron"/>
                        </a:rPr>
                        <a:t>Boron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Times New Roman"/>
                        </a:rPr>
                        <a:t>Ca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u="none" strike="noStrike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12" tooltip="Calcium"/>
                        </a:rPr>
                        <a:t>Calcium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Hg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13" tooltip="Mercury element"/>
                        </a:rPr>
                        <a:t>Mercury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14" tooltip="Carbon"/>
                        </a:rPr>
                        <a:t>Carbon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Fe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u="none" strike="noStrike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15" tooltip="Iron"/>
                        </a:rPr>
                        <a:t>Iron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Times New Roman"/>
                        </a:rPr>
                        <a:t>Pb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Lead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u="none" strike="noStrike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16" tooltip="Sodium"/>
                        </a:rPr>
                        <a:t>Sodium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17" tooltip="Cobalt"/>
                        </a:rPr>
                        <a:t>Cobalt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Times New Roman"/>
                        </a:rPr>
                        <a:t>Nb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18" tooltip="Niobium"/>
                        </a:rPr>
                        <a:t>Niobium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Mg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19" tooltip="Magnesium"/>
                        </a:rPr>
                        <a:t>Magnesium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Ni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0" tooltip="Nickel"/>
                        </a:rPr>
                        <a:t>Nickel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Times New Roman"/>
                        </a:rPr>
                        <a:t>Mo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u="none" strike="noStrike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1" tooltip="Molybdenum"/>
                        </a:rPr>
                        <a:t>Molybdenum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2" tooltip="Aluminium"/>
                        </a:rPr>
                        <a:t>Aluminium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Cu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3" tooltip="Copper"/>
                        </a:rPr>
                        <a:t>Copper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u="none" strike="noStrike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4" tooltip="Tungsten"/>
                        </a:rPr>
                        <a:t>Tungsten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Si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5" tooltip="Silicon"/>
                        </a:rPr>
                        <a:t>Silicon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Zn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6" tooltip="Zinc"/>
                        </a:rPr>
                        <a:t>Zinc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u="none" strike="noStrike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7" tooltip="Uranium"/>
                        </a:rPr>
                        <a:t>Uranium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8" tooltip="Phosphorus"/>
                        </a:rPr>
                        <a:t>Phosphorus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9" tooltip="Arsenic"/>
                        </a:rPr>
                        <a:t>Arsenic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Sn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Tin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Sb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</a:rPr>
                        <a:t>ntimony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Rb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R</a:t>
                      </a:r>
                      <a:r>
                        <a:rPr lang="ru-RU" sz="2400">
                          <a:latin typeface="Times New Roman"/>
                          <a:ea typeface="Times New Roman"/>
                        </a:rPr>
                        <a:t>ubidium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F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Fluorine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247650"/>
            <a:ext cx="8963025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25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233362"/>
            <a:ext cx="9134475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22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335" y="247982"/>
            <a:ext cx="9001125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47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Chepushtanova T.A.</a:t>
            </a:r>
            <a:endParaRPr lang="ru-RU"/>
          </a:p>
        </p:txBody>
      </p:sp>
      <p:sp>
        <p:nvSpPr>
          <p:cNvPr id="4301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844F0B-9C52-498C-941E-9FC0D1755F35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928688"/>
            <a:ext cx="8001000" cy="496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180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166687"/>
            <a:ext cx="893445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26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87" y="81405"/>
            <a:ext cx="9211475" cy="605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66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57" y="359292"/>
            <a:ext cx="9941996" cy="615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71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63" y="403261"/>
            <a:ext cx="6270552" cy="32037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5" y="3329693"/>
            <a:ext cx="728662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36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7" y="266700"/>
            <a:ext cx="9267825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42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361" y="242111"/>
            <a:ext cx="9101360" cy="617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77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52400"/>
            <a:ext cx="8610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50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230</Words>
  <Application>Microsoft Office PowerPoint</Application>
  <PresentationFormat>Широкоэкранный</PresentationFormat>
  <Paragraphs>113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Principles of Extractive Metallurgy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Extractive Metallurgy</dc:title>
  <dc:creator>Tatyana Chepushtanova</dc:creator>
  <cp:lastModifiedBy>Tatyana Chepushtanova</cp:lastModifiedBy>
  <cp:revision>7</cp:revision>
  <dcterms:created xsi:type="dcterms:W3CDTF">2020-09-23T03:23:55Z</dcterms:created>
  <dcterms:modified xsi:type="dcterms:W3CDTF">2020-09-23T07:53:03Z</dcterms:modified>
</cp:coreProperties>
</file>